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4">
  <p:sldMasterIdLst>
    <p:sldMasterId id="2147483648" r:id="rId1"/>
  </p:sldMasterIdLst>
  <p:notesMasterIdLst>
    <p:notesMasterId r:id="rId113"/>
  </p:notesMasterIdLst>
  <p:sldIdLst>
    <p:sldId id="256" r:id="rId2"/>
    <p:sldId id="264" r:id="rId3"/>
    <p:sldId id="257" r:id="rId4"/>
    <p:sldId id="287" r:id="rId5"/>
    <p:sldId id="376" r:id="rId6"/>
    <p:sldId id="288" r:id="rId7"/>
    <p:sldId id="289" r:id="rId8"/>
    <p:sldId id="377" r:id="rId9"/>
    <p:sldId id="291" r:id="rId10"/>
    <p:sldId id="292" r:id="rId11"/>
    <p:sldId id="339" r:id="rId12"/>
    <p:sldId id="293" r:id="rId13"/>
    <p:sldId id="359" r:id="rId14"/>
    <p:sldId id="341" r:id="rId15"/>
    <p:sldId id="294" r:id="rId16"/>
    <p:sldId id="360" r:id="rId17"/>
    <p:sldId id="320" r:id="rId18"/>
    <p:sldId id="361" r:id="rId19"/>
    <p:sldId id="362" r:id="rId20"/>
    <p:sldId id="363" r:id="rId21"/>
    <p:sldId id="364" r:id="rId22"/>
    <p:sldId id="365" r:id="rId23"/>
    <p:sldId id="366" r:id="rId24"/>
    <p:sldId id="367" r:id="rId25"/>
    <p:sldId id="368" r:id="rId26"/>
    <p:sldId id="295" r:id="rId27"/>
    <p:sldId id="298" r:id="rId28"/>
    <p:sldId id="301" r:id="rId29"/>
    <p:sldId id="299" r:id="rId30"/>
    <p:sldId id="303" r:id="rId31"/>
    <p:sldId id="342" r:id="rId32"/>
    <p:sldId id="369" r:id="rId33"/>
    <p:sldId id="302" r:id="rId34"/>
    <p:sldId id="370" r:id="rId35"/>
    <p:sldId id="371" r:id="rId36"/>
    <p:sldId id="304" r:id="rId37"/>
    <p:sldId id="372" r:id="rId38"/>
    <p:sldId id="373" r:id="rId39"/>
    <p:sldId id="374" r:id="rId40"/>
    <p:sldId id="375" r:id="rId41"/>
    <p:sldId id="343" r:id="rId42"/>
    <p:sldId id="305" r:id="rId43"/>
    <p:sldId id="378" r:id="rId44"/>
    <p:sldId id="379" r:id="rId45"/>
    <p:sldId id="380" r:id="rId46"/>
    <p:sldId id="381" r:id="rId47"/>
    <p:sldId id="344" r:id="rId48"/>
    <p:sldId id="321" r:id="rId49"/>
    <p:sldId id="322" r:id="rId50"/>
    <p:sldId id="354" r:id="rId51"/>
    <p:sldId id="355" r:id="rId52"/>
    <p:sldId id="356" r:id="rId53"/>
    <p:sldId id="357" r:id="rId54"/>
    <p:sldId id="358" r:id="rId55"/>
    <p:sldId id="306" r:id="rId56"/>
    <p:sldId id="345" r:id="rId57"/>
    <p:sldId id="310" r:id="rId58"/>
    <p:sldId id="323" r:id="rId59"/>
    <p:sldId id="348" r:id="rId60"/>
    <p:sldId id="349" r:id="rId61"/>
    <p:sldId id="350" r:id="rId62"/>
    <p:sldId id="351" r:id="rId63"/>
    <p:sldId id="352" r:id="rId64"/>
    <p:sldId id="311" r:id="rId65"/>
    <p:sldId id="353" r:id="rId66"/>
    <p:sldId id="324" r:id="rId67"/>
    <p:sldId id="382" r:id="rId68"/>
    <p:sldId id="346" r:id="rId69"/>
    <p:sldId id="312" r:id="rId70"/>
    <p:sldId id="313" r:id="rId71"/>
    <p:sldId id="316" r:id="rId72"/>
    <p:sldId id="314" r:id="rId73"/>
    <p:sldId id="315" r:id="rId74"/>
    <p:sldId id="383" r:id="rId75"/>
    <p:sldId id="317" r:id="rId76"/>
    <p:sldId id="325" r:id="rId77"/>
    <p:sldId id="384" r:id="rId78"/>
    <p:sldId id="385" r:id="rId79"/>
    <p:sldId id="386" r:id="rId80"/>
    <p:sldId id="387" r:id="rId81"/>
    <p:sldId id="389" r:id="rId82"/>
    <p:sldId id="390" r:id="rId83"/>
    <p:sldId id="391" r:id="rId84"/>
    <p:sldId id="392" r:id="rId85"/>
    <p:sldId id="393" r:id="rId86"/>
    <p:sldId id="394" r:id="rId87"/>
    <p:sldId id="396" r:id="rId88"/>
    <p:sldId id="397" r:id="rId89"/>
    <p:sldId id="398" r:id="rId90"/>
    <p:sldId id="395" r:id="rId91"/>
    <p:sldId id="399" r:id="rId92"/>
    <p:sldId id="326" r:id="rId93"/>
    <p:sldId id="319" r:id="rId94"/>
    <p:sldId id="400" r:id="rId95"/>
    <p:sldId id="333" r:id="rId96"/>
    <p:sldId id="334" r:id="rId97"/>
    <p:sldId id="335" r:id="rId98"/>
    <p:sldId id="401" r:id="rId99"/>
    <p:sldId id="402" r:id="rId100"/>
    <p:sldId id="403" r:id="rId101"/>
    <p:sldId id="404" r:id="rId102"/>
    <p:sldId id="405" r:id="rId103"/>
    <p:sldId id="406" r:id="rId104"/>
    <p:sldId id="347" r:id="rId105"/>
    <p:sldId id="336" r:id="rId106"/>
    <p:sldId id="407" r:id="rId107"/>
    <p:sldId id="337" r:id="rId108"/>
    <p:sldId id="332" r:id="rId109"/>
    <p:sldId id="318" r:id="rId110"/>
    <p:sldId id="408" r:id="rId111"/>
    <p:sldId id="280" r:id="rId1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A3E"/>
    <a:srgbClr val="CDB97A"/>
    <a:srgbClr val="73C09C"/>
    <a:srgbClr val="4E8858"/>
    <a:srgbClr val="3A7658"/>
    <a:srgbClr val="ACBA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414" autoAdjust="0"/>
  </p:normalViewPr>
  <p:slideViewPr>
    <p:cSldViewPr snapToGrid="0">
      <p:cViewPr varScale="1">
        <p:scale>
          <a:sx n="83" d="100"/>
          <a:sy n="83" d="100"/>
        </p:scale>
        <p:origin x="509"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787C21-8CA6-4F1F-9FC3-832FA8C83671}" type="datetimeFigureOut">
              <a:rPr lang="zh-CN" altLang="en-US" smtClean="0"/>
              <a:t>2016/11/13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126220-A434-4ABA-AE8D-F23D1326A873}" type="slidenum">
              <a:rPr lang="zh-CN" altLang="en-US" smtClean="0"/>
              <a:t>‹#›</a:t>
            </a:fld>
            <a:endParaRPr lang="zh-CN" altLang="en-US"/>
          </a:p>
        </p:txBody>
      </p:sp>
    </p:spTree>
    <p:extLst>
      <p:ext uri="{BB962C8B-B14F-4D97-AF65-F5344CB8AC3E}">
        <p14:creationId xmlns:p14="http://schemas.microsoft.com/office/powerpoint/2010/main" val="263455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126220-A434-4ABA-AE8D-F23D1326A873}" type="slidenum">
              <a:rPr lang="zh-CN" altLang="en-US" smtClean="0"/>
              <a:t>22</a:t>
            </a:fld>
            <a:endParaRPr lang="zh-CN" altLang="en-US"/>
          </a:p>
        </p:txBody>
      </p:sp>
    </p:spTree>
    <p:extLst>
      <p:ext uri="{BB962C8B-B14F-4D97-AF65-F5344CB8AC3E}">
        <p14:creationId xmlns:p14="http://schemas.microsoft.com/office/powerpoint/2010/main" val="376557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126220-A434-4ABA-AE8D-F23D1326A873}" type="slidenum">
              <a:rPr lang="zh-CN" altLang="en-US" smtClean="0"/>
              <a:t>24</a:t>
            </a:fld>
            <a:endParaRPr lang="zh-CN" altLang="en-US"/>
          </a:p>
        </p:txBody>
      </p:sp>
    </p:spTree>
    <p:extLst>
      <p:ext uri="{BB962C8B-B14F-4D97-AF65-F5344CB8AC3E}">
        <p14:creationId xmlns:p14="http://schemas.microsoft.com/office/powerpoint/2010/main" val="376557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126220-A434-4ABA-AE8D-F23D1326A873}" type="slidenum">
              <a:rPr lang="zh-CN" altLang="en-US" smtClean="0"/>
              <a:t>25</a:t>
            </a:fld>
            <a:endParaRPr lang="zh-CN" altLang="en-US"/>
          </a:p>
        </p:txBody>
      </p:sp>
    </p:spTree>
    <p:extLst>
      <p:ext uri="{BB962C8B-B14F-4D97-AF65-F5344CB8AC3E}">
        <p14:creationId xmlns:p14="http://schemas.microsoft.com/office/powerpoint/2010/main" val="3765570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126220-A434-4ABA-AE8D-F23D1326A873}" type="slidenum">
              <a:rPr lang="zh-CN" altLang="en-US" smtClean="0"/>
              <a:t>51</a:t>
            </a:fld>
            <a:endParaRPr lang="zh-CN" altLang="en-US"/>
          </a:p>
        </p:txBody>
      </p:sp>
    </p:spTree>
    <p:extLst>
      <p:ext uri="{BB962C8B-B14F-4D97-AF65-F5344CB8AC3E}">
        <p14:creationId xmlns:p14="http://schemas.microsoft.com/office/powerpoint/2010/main" val="1314433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126220-A434-4ABA-AE8D-F23D1326A873}" type="slidenum">
              <a:rPr lang="zh-CN" altLang="en-US" smtClean="0"/>
              <a:t>95</a:t>
            </a:fld>
            <a:endParaRPr lang="zh-CN" altLang="en-US"/>
          </a:p>
        </p:txBody>
      </p:sp>
    </p:spTree>
    <p:extLst>
      <p:ext uri="{BB962C8B-B14F-4D97-AF65-F5344CB8AC3E}">
        <p14:creationId xmlns:p14="http://schemas.microsoft.com/office/powerpoint/2010/main" val="352250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268182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134986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354171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234562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176943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153447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89121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324589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144537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211076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83C90E-B052-42A6-91BA-5AB9C9CF1D1B}"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234090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3C90E-B052-42A6-91BA-5AB9C9CF1D1B}" type="datetimeFigureOut">
              <a:rPr lang="zh-CN" altLang="en-US" smtClean="0"/>
              <a:pPr/>
              <a:t>2016/11/13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340998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houhl@&#65370;&#65365;&#65347;&#65347;.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enku.baidu.com/link?url=ZPAnemgtwnLe5x5CKhmrCh0bM1poKnM5ztaRKND2y9vii23GcfgbOTqr04ZZB3Xxc6nBu8oSE821k5FDRU0toq6u6wDHcT2jnG3mOxleOGu" TargetMode="External"/><Relationship Id="rId2" Type="http://schemas.openxmlformats.org/officeDocument/2006/relationships/hyperlink" Target="http://wenku.baidu.com/link?url=o1I_Aj4t4PSrNRJXl0hUw4I53T5j-SmmV4TeEk3LDanYFvBK-g8a7q3YdQ8_ESWD2hAV3NkOUEGIA_E8GJB1dsyIv8XR7dqiIC7SjY-XpD7" TargetMode="External"/><Relationship Id="rId1" Type="http://schemas.openxmlformats.org/officeDocument/2006/relationships/slideLayout" Target="../slideLayouts/slideLayout2.xml"/><Relationship Id="rId5" Type="http://schemas.openxmlformats.org/officeDocument/2006/relationships/hyperlink" Target="http://wenku.baidu.com/link?url=t2SjlUOADrXnDtLQ05PW9O0NIwTqNGSa8fOsR3Q1qckPrz4-F6LwXwhwK1zNLWv0c3kdUVxqRR-HtCb2OQpmrTIoC9hh4TLlFQs4t7FOHk3" TargetMode="External"/><Relationship Id="rId4" Type="http://schemas.openxmlformats.org/officeDocument/2006/relationships/hyperlink" Target="http://wenku.baidu.com/link?url=RkSo8LnPokB2svb0EIL6HgvPZN4-R-XakcWpyxpOIHOVYcuYpfhirWV1fAIoivVB2T1gwNJqr1xvK_hCcH0C2bvHR9V7Jk0jV1iEfIilIl3"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file:///D:\&#25991;&#26723;&#23384;&#20648;\GitHub\G05\G05\G05_1\&#21463;&#25511;&#25991;&#26723;\&#25903;&#25345;&#25991;&#26723;\G05-&#39118;&#38505;&#25253;&#21578;.doc"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file:///D:\&#25991;&#26723;&#23384;&#20648;\GitHub\G05\G05\G05_1\&#21463;&#25511;&#25991;&#26723;\&#25903;&#25345;&#25991;&#26723;\G05-&#39118;&#38505;&#36319;&#36394;&#35760;&#24405;&#34920;.doc" TargetMode="External"/><Relationship Id="rId2" Type="http://schemas.openxmlformats.org/officeDocument/2006/relationships/hyperlink" Target="file:///D:\&#25991;&#26723;&#23384;&#20648;\GitHub\G05\G05\G05_1\&#21463;&#25511;&#25991;&#26723;\&#25903;&#25345;&#25991;&#26723;\G05-&#39118;&#38505;&#30331;&#35760;&#34920;.doc"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16200000">
            <a:off x="-463943" y="-254683"/>
            <a:ext cx="2928996" cy="2928998"/>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16200000">
            <a:off x="1004503" y="11588"/>
            <a:ext cx="2928996" cy="2928998"/>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CDB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6200000">
            <a:off x="-197245" y="1126299"/>
            <a:ext cx="2928996" cy="2928998"/>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ACB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6200000">
            <a:off x="-1549795" y="916749"/>
            <a:ext cx="2928996" cy="2928998"/>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73C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同心圆 9"/>
          <p:cNvSpPr/>
          <p:nvPr/>
        </p:nvSpPr>
        <p:spPr>
          <a:xfrm>
            <a:off x="2617363" y="0"/>
            <a:ext cx="1371036" cy="1371036"/>
          </a:xfrm>
          <a:prstGeom prst="donut">
            <a:avLst>
              <a:gd name="adj" fmla="val 13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p:nvSpPr>
        <p:spPr>
          <a:xfrm>
            <a:off x="-85297" y="3952790"/>
            <a:ext cx="1371036" cy="1371036"/>
          </a:xfrm>
          <a:prstGeom prst="donut">
            <a:avLst>
              <a:gd name="adj" fmla="val 13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同心圆 11"/>
          <p:cNvSpPr/>
          <p:nvPr/>
        </p:nvSpPr>
        <p:spPr>
          <a:xfrm>
            <a:off x="2838480" y="3528882"/>
            <a:ext cx="1371036" cy="1371036"/>
          </a:xfrm>
          <a:prstGeom prst="donut">
            <a:avLst>
              <a:gd name="adj" fmla="val 1025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同心圆 12"/>
          <p:cNvSpPr/>
          <p:nvPr/>
        </p:nvSpPr>
        <p:spPr>
          <a:xfrm>
            <a:off x="1094018" y="5486964"/>
            <a:ext cx="1371036" cy="1371036"/>
          </a:xfrm>
          <a:prstGeom prst="donut">
            <a:avLst>
              <a:gd name="adj" fmla="val 13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同心圆 13"/>
          <p:cNvSpPr/>
          <p:nvPr/>
        </p:nvSpPr>
        <p:spPr>
          <a:xfrm>
            <a:off x="4286821" y="-835622"/>
            <a:ext cx="1371036" cy="1371036"/>
          </a:xfrm>
          <a:prstGeom prst="donut">
            <a:avLst>
              <a:gd name="adj" fmla="val 13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6716733" y="2125974"/>
            <a:ext cx="7296149" cy="923330"/>
          </a:xfrm>
          <a:prstGeom prst="rect">
            <a:avLst/>
          </a:prstGeom>
          <a:noFill/>
        </p:spPr>
        <p:txBody>
          <a:bodyPr wrap="square" rtlCol="0">
            <a:spAutoFit/>
          </a:bodyPr>
          <a:lstStyle/>
          <a:p>
            <a:r>
              <a:rPr lang="zh-CN" altLang="en-US" sz="5400" dirty="0" smtClean="0">
                <a:latin typeface="微软雅黑" panose="020B0503020204020204" pitchFamily="34" charset="-122"/>
                <a:ea typeface="微软雅黑" panose="020B0503020204020204" pitchFamily="34" charset="-122"/>
              </a:rPr>
              <a:t>需求工程项目计划</a:t>
            </a:r>
            <a:endParaRPr kumimoji="1" lang="zh-CN" altLang="en-US" sz="5400" b="1" dirty="0">
              <a:solidFill>
                <a:srgbClr val="1BA0C9"/>
              </a:solidFill>
            </a:endParaRPr>
          </a:p>
        </p:txBody>
      </p:sp>
      <p:cxnSp>
        <p:nvCxnSpPr>
          <p:cNvPr id="18" name="直接连接符 17"/>
          <p:cNvCxnSpPr/>
          <p:nvPr/>
        </p:nvCxnSpPr>
        <p:spPr>
          <a:xfrm>
            <a:off x="6715559" y="3078441"/>
            <a:ext cx="5381191" cy="0"/>
          </a:xfrm>
          <a:prstGeom prst="line">
            <a:avLst/>
          </a:prstGeom>
          <a:ln w="38100">
            <a:solidFill>
              <a:srgbClr val="436A3E"/>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692639" y="3193366"/>
            <a:ext cx="1055077" cy="646331"/>
          </a:xfrm>
          <a:prstGeom prst="rect">
            <a:avLst/>
          </a:prstGeom>
          <a:noFill/>
        </p:spPr>
        <p:txBody>
          <a:bodyPr wrap="square" rtlCol="0">
            <a:spAutoFit/>
          </a:bodyPr>
          <a:lstStyle/>
          <a:p>
            <a:r>
              <a:rPr lang="en-US" altLang="zh-CN" sz="3600" b="1" dirty="0" smtClean="0"/>
              <a:t>G05</a:t>
            </a:r>
            <a:endParaRPr lang="zh-CN" altLang="en-US" sz="3600" b="1" dirty="0"/>
          </a:p>
        </p:txBody>
      </p:sp>
      <p:sp>
        <p:nvSpPr>
          <p:cNvPr id="16" name="文本框 15"/>
          <p:cNvSpPr txBox="1"/>
          <p:nvPr/>
        </p:nvSpPr>
        <p:spPr>
          <a:xfrm>
            <a:off x="6651966" y="4323819"/>
            <a:ext cx="4095750"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小组成员：王家南</a:t>
            </a:r>
            <a:endParaRPr lang="zh-CN" altLang="en-US" sz="2800" dirty="0">
              <a:solidFill>
                <a:srgbClr val="ACBA85"/>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707272" y="4848799"/>
            <a:ext cx="3389478"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 茹敏杰      王浩楠</a:t>
            </a:r>
            <a:endParaRPr lang="zh-CN" altLang="en-US" sz="2800" dirty="0">
              <a:solidFill>
                <a:srgbClr val="ACBA85"/>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707272" y="5372019"/>
            <a:ext cx="3389478"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王敏</a:t>
            </a:r>
            <a:r>
              <a:rPr lang="zh-CN" altLang="en-US" sz="2800" dirty="0" smtClean="0">
                <a:latin typeface="微软雅黑" panose="020B0503020204020204" pitchFamily="34" charset="-122"/>
                <a:ea typeface="微软雅黑" panose="020B0503020204020204" pitchFamily="34" charset="-122"/>
              </a:rPr>
              <a:t>星      薛雅文</a:t>
            </a:r>
            <a:endParaRPr lang="zh-CN" altLang="en-US" sz="2800" dirty="0">
              <a:solidFill>
                <a:srgbClr val="ACBA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3754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项目概述</a:t>
            </a:r>
            <a:endParaRPr lang="zh-CN" altLang="en-US"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927651" y="1046924"/>
            <a:ext cx="10310192" cy="8186857"/>
          </a:xfrm>
          <a:prstGeom prst="rect">
            <a:avLst/>
          </a:prstGeom>
          <a:noFill/>
        </p:spPr>
        <p:txBody>
          <a:bodyPr wrap="square" rtlCol="0">
            <a:spAutoFit/>
          </a:bodyPr>
          <a:lstStyle/>
          <a:p>
            <a:r>
              <a:rPr lang="zh-CN" altLang="en-US" sz="2800" b="1" dirty="0" smtClean="0"/>
              <a:t>项目相关信息：</a:t>
            </a:r>
            <a:endParaRPr lang="en-US" altLang="zh-CN" sz="2800" b="1" dirty="0" smtClean="0"/>
          </a:p>
          <a:p>
            <a:endParaRPr lang="en-US" altLang="zh-CN" sz="2800" dirty="0" smtClean="0"/>
          </a:p>
          <a:p>
            <a:endParaRPr lang="en-US" altLang="zh-CN" sz="2800" dirty="0" smtClean="0"/>
          </a:p>
          <a:p>
            <a:r>
              <a:rPr lang="zh-CN" altLang="zh-CN" sz="2800" dirty="0"/>
              <a:t>项目批准者：杨枨老师</a:t>
            </a:r>
          </a:p>
          <a:p>
            <a:r>
              <a:rPr lang="zh-CN" altLang="zh-CN" sz="2800" dirty="0"/>
              <a:t>项目批准日期：</a:t>
            </a:r>
            <a:r>
              <a:rPr lang="en-US" altLang="zh-CN" sz="2800" dirty="0"/>
              <a:t>2016</a:t>
            </a:r>
            <a:r>
              <a:rPr lang="zh-CN" altLang="zh-CN" sz="2800" dirty="0"/>
              <a:t>年</a:t>
            </a:r>
            <a:r>
              <a:rPr lang="en-US" altLang="zh-CN" sz="2800" dirty="0"/>
              <a:t>11</a:t>
            </a:r>
            <a:r>
              <a:rPr lang="zh-CN" altLang="zh-CN" sz="2800" dirty="0"/>
              <a:t>月</a:t>
            </a:r>
            <a:r>
              <a:rPr lang="en-US" altLang="zh-CN" sz="2800" dirty="0"/>
              <a:t>08</a:t>
            </a:r>
            <a:r>
              <a:rPr lang="zh-CN" altLang="zh-CN" sz="2800" dirty="0"/>
              <a:t>日</a:t>
            </a:r>
          </a:p>
          <a:p>
            <a:r>
              <a:rPr lang="zh-CN" altLang="zh-CN" sz="2800" dirty="0"/>
              <a:t>项目截止日期：</a:t>
            </a:r>
            <a:r>
              <a:rPr lang="en-US" altLang="zh-CN" sz="2800" dirty="0"/>
              <a:t>2017</a:t>
            </a:r>
            <a:r>
              <a:rPr lang="zh-CN" altLang="zh-CN" sz="2800" dirty="0"/>
              <a:t>年</a:t>
            </a:r>
            <a:r>
              <a:rPr lang="en-US" altLang="zh-CN" sz="2800" dirty="0"/>
              <a:t>1</a:t>
            </a:r>
            <a:r>
              <a:rPr lang="zh-CN" altLang="zh-CN" sz="2800" dirty="0"/>
              <a:t>月</a:t>
            </a:r>
            <a:r>
              <a:rPr lang="en-US" altLang="zh-CN" sz="2800" dirty="0"/>
              <a:t>16</a:t>
            </a:r>
            <a:r>
              <a:rPr lang="zh-CN" altLang="zh-CN" sz="2800" dirty="0"/>
              <a:t>日（暂定）</a:t>
            </a:r>
          </a:p>
          <a:p>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893126" y="1012874"/>
            <a:ext cx="9823523" cy="646331"/>
          </a:xfrm>
          <a:prstGeom prst="rect">
            <a:avLst/>
          </a:prstGeom>
        </p:spPr>
        <p:txBody>
          <a:bodyPr wrap="none">
            <a:spAutoFit/>
          </a:bodyPr>
          <a:lstStyle/>
          <a:p>
            <a:r>
              <a:rPr lang="en-US" altLang="zh-CN" dirty="0"/>
              <a:t>3.</a:t>
            </a:r>
            <a:r>
              <a:rPr lang="zh-CN" altLang="zh-CN" dirty="0"/>
              <a:t>《项目文档变更记录表》由配置管理员负责填写，主要记录项目开发过程中所有的修改情况</a:t>
            </a:r>
            <a:r>
              <a:rPr lang="zh-CN" altLang="zh-CN" dirty="0" smtClean="0"/>
              <a:t>，</a:t>
            </a:r>
            <a:endParaRPr lang="en-US" altLang="zh-CN" dirty="0" smtClean="0"/>
          </a:p>
          <a:p>
            <a:r>
              <a:rPr lang="zh-CN" altLang="zh-CN" dirty="0" smtClean="0"/>
              <a:t>该</a:t>
            </a:r>
            <a:r>
              <a:rPr lang="zh-CN" altLang="zh-CN" dirty="0"/>
              <a:t>表以修改时间排序，以便开发人员及时了解项目最新的变化。</a:t>
            </a:r>
            <a:endParaRPr lang="zh-CN" altLang="zh-CN" sz="1200"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79" y="2319337"/>
            <a:ext cx="8917077" cy="313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7486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893126" y="1012874"/>
            <a:ext cx="11264622" cy="3323987"/>
          </a:xfrm>
          <a:prstGeom prst="rect">
            <a:avLst/>
          </a:prstGeom>
        </p:spPr>
        <p:txBody>
          <a:bodyPr wrap="none">
            <a:spAutoFit/>
          </a:bodyPr>
          <a:lstStyle/>
          <a:p>
            <a:pPr lvl="1"/>
            <a:r>
              <a:rPr lang="en-US" altLang="zh-CN" sz="2400" dirty="0" smtClean="0">
                <a:latin typeface="+mn-ea"/>
              </a:rPr>
              <a:t>3</a:t>
            </a:r>
            <a:r>
              <a:rPr lang="zh-CN" altLang="zh-CN" sz="2400" b="1" dirty="0">
                <a:latin typeface="+mn-ea"/>
              </a:rPr>
              <a:t>配置审核</a:t>
            </a:r>
          </a:p>
          <a:p>
            <a:r>
              <a:rPr lang="en-US" altLang="zh-CN" sz="2400" dirty="0">
                <a:latin typeface="+mn-ea"/>
              </a:rPr>
              <a:t>    </a:t>
            </a:r>
            <a:r>
              <a:rPr lang="zh-CN" altLang="zh-CN" sz="2400" dirty="0">
                <a:latin typeface="+mn-ea"/>
              </a:rPr>
              <a:t>为保证各项产品在技术上和管理上的完整性，总经理室在软件开发过程中的</a:t>
            </a:r>
            <a:r>
              <a:rPr lang="zh-CN" altLang="zh-CN" sz="2400" dirty="0" smtClean="0">
                <a:latin typeface="+mn-ea"/>
              </a:rPr>
              <a:t>详</a:t>
            </a:r>
            <a:endParaRPr lang="en-US" altLang="zh-CN" sz="2400" dirty="0" smtClean="0">
              <a:latin typeface="+mn-ea"/>
            </a:endParaRPr>
          </a:p>
          <a:p>
            <a:r>
              <a:rPr lang="zh-CN" altLang="zh-CN" sz="2400" dirty="0" smtClean="0">
                <a:latin typeface="+mn-ea"/>
              </a:rPr>
              <a:t>细</a:t>
            </a:r>
            <a:r>
              <a:rPr lang="zh-CN" altLang="zh-CN" sz="2400" dirty="0">
                <a:latin typeface="+mn-ea"/>
              </a:rPr>
              <a:t>设计阶段和测试阶段完成时</a:t>
            </a:r>
            <a:r>
              <a:rPr lang="zh-CN" altLang="zh-CN" sz="2400" dirty="0" smtClean="0">
                <a:latin typeface="+mn-ea"/>
              </a:rPr>
              <a:t>，对</a:t>
            </a:r>
            <a:r>
              <a:rPr lang="zh-CN" altLang="zh-CN" sz="2400" dirty="0">
                <a:latin typeface="+mn-ea"/>
              </a:rPr>
              <a:t>配置情况进行抽查。老师先提出要审核的内容</a:t>
            </a:r>
            <a:r>
              <a:rPr lang="zh-CN" altLang="zh-CN" sz="2400" dirty="0" smtClean="0">
                <a:latin typeface="+mn-ea"/>
              </a:rPr>
              <a:t>和</a:t>
            </a:r>
            <a:endParaRPr lang="en-US" altLang="zh-CN" sz="2400" dirty="0" smtClean="0">
              <a:latin typeface="+mn-ea"/>
            </a:endParaRPr>
          </a:p>
          <a:p>
            <a:r>
              <a:rPr lang="zh-CN" altLang="zh-CN" sz="2400" dirty="0" smtClean="0">
                <a:latin typeface="+mn-ea"/>
              </a:rPr>
              <a:t>各项</a:t>
            </a:r>
            <a:r>
              <a:rPr lang="zh-CN" altLang="zh-CN" sz="2400" dirty="0">
                <a:latin typeface="+mn-ea"/>
              </a:rPr>
              <a:t>指标，逐项审核完成后要作好记录，形成</a:t>
            </a:r>
            <a:r>
              <a:rPr lang="zh-CN" altLang="zh-CN" sz="2400" dirty="0" smtClean="0">
                <a:latin typeface="+mn-ea"/>
              </a:rPr>
              <a:t>《配置审核报告》</a:t>
            </a:r>
            <a:r>
              <a:rPr lang="zh-CN" altLang="zh-CN" sz="2400" dirty="0">
                <a:latin typeface="+mn-ea"/>
              </a:rPr>
              <a:t>。</a:t>
            </a:r>
          </a:p>
          <a:p>
            <a:r>
              <a:rPr lang="zh-CN" altLang="zh-CN" sz="2400" dirty="0">
                <a:latin typeface="+mn-ea"/>
              </a:rPr>
              <a:t>在这些条款或文档中，规定用于标识软件产品、控制和实现软件的修改</a:t>
            </a:r>
            <a:r>
              <a:rPr lang="zh-CN" altLang="zh-CN" sz="2400" dirty="0" smtClean="0">
                <a:latin typeface="+mn-ea"/>
              </a:rPr>
              <a:t>、</a:t>
            </a:r>
            <a:endParaRPr lang="en-US" altLang="zh-CN" sz="2400" dirty="0" smtClean="0">
              <a:latin typeface="+mn-ea"/>
            </a:endParaRPr>
          </a:p>
          <a:p>
            <a:r>
              <a:rPr lang="zh-CN" altLang="zh-CN" sz="2400" dirty="0" smtClean="0">
                <a:latin typeface="+mn-ea"/>
              </a:rPr>
              <a:t>记录</a:t>
            </a:r>
            <a:r>
              <a:rPr lang="zh-CN" altLang="zh-CN" sz="2400" dirty="0">
                <a:latin typeface="+mn-ea"/>
              </a:rPr>
              <a:t>和报告修改实现的</a:t>
            </a:r>
            <a:r>
              <a:rPr lang="zh-CN" altLang="zh-CN" sz="2400" dirty="0" smtClean="0">
                <a:latin typeface="+mn-ea"/>
              </a:rPr>
              <a:t>状态以及</a:t>
            </a:r>
            <a:r>
              <a:rPr lang="zh-CN" altLang="zh-CN" sz="2400" dirty="0">
                <a:latin typeface="+mn-ea"/>
              </a:rPr>
              <a:t>评审和检查配置管理工作等四方面的</a:t>
            </a:r>
            <a:r>
              <a:rPr lang="zh-CN" altLang="zh-CN" sz="2400" dirty="0" smtClean="0">
                <a:latin typeface="+mn-ea"/>
              </a:rPr>
              <a:t>活动。</a:t>
            </a:r>
            <a:endParaRPr lang="en-US" altLang="zh-CN" sz="2400" dirty="0" smtClean="0">
              <a:latin typeface="+mn-ea"/>
            </a:endParaRPr>
          </a:p>
          <a:p>
            <a:r>
              <a:rPr lang="zh-CN" altLang="zh-CN" sz="2400" dirty="0" smtClean="0">
                <a:latin typeface="+mn-ea"/>
              </a:rPr>
              <a:t>在</a:t>
            </a:r>
            <a:r>
              <a:rPr lang="zh-CN" altLang="zh-CN" sz="2400" dirty="0">
                <a:latin typeface="+mn-ea"/>
              </a:rPr>
              <a:t>各个评审阶段产生的所有评审报告和修改报告都要进行</a:t>
            </a:r>
            <a:r>
              <a:rPr lang="zh-CN" altLang="zh-CN" sz="2400" dirty="0" smtClean="0">
                <a:latin typeface="+mn-ea"/>
              </a:rPr>
              <a:t>编号</a:t>
            </a:r>
            <a:endParaRPr lang="en-US" altLang="zh-CN" sz="2400" dirty="0" smtClean="0">
              <a:latin typeface="+mn-ea"/>
            </a:endParaRPr>
          </a:p>
          <a:p>
            <a:r>
              <a:rPr lang="zh-CN" altLang="zh-CN" sz="2400" dirty="0" smtClean="0">
                <a:latin typeface="+mn-ea"/>
              </a:rPr>
              <a:t>保存</a:t>
            </a:r>
            <a:r>
              <a:rPr lang="zh-CN" altLang="zh-CN" sz="2400" dirty="0">
                <a:latin typeface="+mn-ea"/>
              </a:rPr>
              <a:t>，编号与相应文档的编号要对应。</a:t>
            </a:r>
          </a:p>
          <a:p>
            <a:r>
              <a:rPr lang="zh-CN" altLang="zh-CN" dirty="0" smtClean="0"/>
              <a:t> </a:t>
            </a:r>
            <a:endParaRPr lang="zh-CN" altLang="zh-CN" sz="1200" dirty="0"/>
          </a:p>
        </p:txBody>
      </p:sp>
    </p:spTree>
    <p:extLst>
      <p:ext uri="{BB962C8B-B14F-4D97-AF65-F5344CB8AC3E}">
        <p14:creationId xmlns:p14="http://schemas.microsoft.com/office/powerpoint/2010/main" val="185887407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646951"/>
            <a:ext cx="6932613" cy="598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6794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737486" y="646951"/>
            <a:ext cx="8406514" cy="6217087"/>
          </a:xfrm>
          <a:prstGeom prst="rect">
            <a:avLst/>
          </a:prstGeom>
        </p:spPr>
        <p:txBody>
          <a:bodyPr wrap="square">
            <a:spAutoFit/>
          </a:bodyPr>
          <a:lstStyle/>
          <a:p>
            <a:pPr lvl="1"/>
            <a:r>
              <a:rPr lang="zh-CN" altLang="zh-CN" sz="2000" b="1" dirty="0"/>
              <a:t>工具、技术和方法</a:t>
            </a:r>
          </a:p>
          <a:p>
            <a:r>
              <a:rPr lang="zh-CN" altLang="zh-CN" sz="2000" dirty="0"/>
              <a:t>工具：使用</a:t>
            </a:r>
            <a:r>
              <a:rPr lang="en-US" altLang="zh-CN" sz="2000" dirty="0" err="1"/>
              <a:t>git</a:t>
            </a:r>
            <a:r>
              <a:rPr lang="zh-CN" altLang="zh-CN" sz="2000" dirty="0"/>
              <a:t>作为版本控制器。</a:t>
            </a:r>
          </a:p>
          <a:p>
            <a:r>
              <a:rPr lang="zh-CN" altLang="zh-CN" sz="2000" dirty="0"/>
              <a:t>技术：首先在</a:t>
            </a:r>
            <a:r>
              <a:rPr lang="en-US" altLang="zh-CN" sz="2000" dirty="0"/>
              <a:t>GitHub</a:t>
            </a:r>
            <a:r>
              <a:rPr lang="zh-CN" altLang="zh-CN" sz="2000" dirty="0"/>
              <a:t>服务器上建立一个目录，作为项目配置数据库。在此目录下按照每个项目组建一个分目录，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a:t>
            </a:r>
          </a:p>
          <a:p>
            <a:r>
              <a:rPr lang="zh-CN" altLang="zh-CN" sz="2000" dirty="0"/>
              <a:t>方法：把文档和媒体置于软件配置管理的控制之下，并把它通过邮件的形式交付，正式通过评审时在</a:t>
            </a:r>
            <a:r>
              <a:rPr lang="en-US" altLang="zh-CN" sz="2000" dirty="0" err="1"/>
              <a:t>git</a:t>
            </a:r>
            <a:r>
              <a:rPr lang="zh-CN" altLang="zh-CN" sz="2000" dirty="0"/>
              <a:t>中发布。</a:t>
            </a:r>
          </a:p>
          <a:p>
            <a:pPr lvl="1"/>
            <a:r>
              <a:rPr lang="zh-CN" altLang="zh-CN" sz="2000" b="1" dirty="0"/>
              <a:t>记录的收集、维护和保存</a:t>
            </a:r>
          </a:p>
          <a:p>
            <a:r>
              <a:rPr lang="zh-CN" altLang="zh-CN" sz="2000" dirty="0"/>
              <a:t>因为现在主要是文档管理，文档所占空间不大，并且有时需要历史版本，因此应该保存全部的小组成果文档，并且每两周配置管理员应以压缩包的形式备份。每个备份保存两个月后清除。</a:t>
            </a:r>
          </a:p>
          <a:p>
            <a:pPr lvl="1"/>
            <a:r>
              <a:rPr lang="zh-CN" altLang="zh-CN" sz="2000" b="1" dirty="0"/>
              <a:t>注解</a:t>
            </a:r>
          </a:p>
          <a:p>
            <a:r>
              <a:rPr lang="en-US" altLang="zh-CN" sz="2000" dirty="0"/>
              <a:t>CM-</a:t>
            </a:r>
            <a:r>
              <a:rPr lang="zh-CN" altLang="zh-CN" sz="2000" dirty="0"/>
              <a:t>配置管理。</a:t>
            </a:r>
          </a:p>
          <a:p>
            <a:r>
              <a:rPr lang="en-US" altLang="zh-CN" sz="2000" dirty="0"/>
              <a:t>QA-</a:t>
            </a:r>
            <a:r>
              <a:rPr lang="zh-CN" altLang="zh-CN" sz="2000" dirty="0"/>
              <a:t>质量保证。</a:t>
            </a:r>
          </a:p>
          <a:p>
            <a:r>
              <a:rPr lang="en-US" altLang="zh-CN" sz="2000" dirty="0"/>
              <a:t>GitHub-</a:t>
            </a:r>
            <a:r>
              <a:rPr lang="zh-CN" altLang="zh-CN" sz="2000" dirty="0"/>
              <a:t>面向开源及私有软件项目的托管平台。</a:t>
            </a:r>
          </a:p>
          <a:p>
            <a:r>
              <a:rPr lang="en-US" altLang="zh-CN" dirty="0"/>
              <a:t> </a:t>
            </a:r>
            <a:endParaRPr lang="zh-CN" altLang="zh-CN" sz="1200" dirty="0"/>
          </a:p>
        </p:txBody>
      </p:sp>
    </p:spTree>
    <p:extLst>
      <p:ext uri="{BB962C8B-B14F-4D97-AF65-F5344CB8AC3E}">
        <p14:creationId xmlns:p14="http://schemas.microsoft.com/office/powerpoint/2010/main" val="3843777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rPr>
              <a:t>采购</a:t>
            </a:r>
            <a:r>
              <a:rPr lang="zh-CN" altLang="en-US" sz="2800" dirty="0" smtClean="0">
                <a:solidFill>
                  <a:prstClr val="black"/>
                </a:solidFill>
                <a:latin typeface="微软雅黑" panose="020B0503020204020204" pitchFamily="34" charset="-122"/>
                <a:ea typeface="微软雅黑" panose="020B0503020204020204" pitchFamily="34" charset="-122"/>
              </a:rPr>
              <a:t>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5632311"/>
          </a:xfrm>
          <a:prstGeom prst="rect">
            <a:avLst/>
          </a:prstGeom>
          <a:noFill/>
        </p:spPr>
        <p:txBody>
          <a:bodyPr wrap="square" rtlCol="0">
            <a:spAutoFit/>
          </a:bodyPr>
          <a:lstStyle/>
          <a:p>
            <a:pPr lvl="1"/>
            <a:r>
              <a:rPr lang="zh-CN" altLang="zh-CN" sz="2800" b="1" dirty="0"/>
              <a:t>引言</a:t>
            </a:r>
          </a:p>
          <a:p>
            <a:r>
              <a:rPr lang="zh-CN" altLang="zh-CN" sz="2800" dirty="0"/>
              <a:t>通过对采购过程详细管理，可减少对成本估计的偏差，控制资金的流出。</a:t>
            </a:r>
          </a:p>
          <a:p>
            <a:r>
              <a:rPr lang="zh-CN" altLang="zh-CN" sz="2800" dirty="0"/>
              <a:t>采购物品：</a:t>
            </a:r>
            <a:r>
              <a:rPr lang="en-US" altLang="zh-CN" sz="2800" dirty="0"/>
              <a:t>UI</a:t>
            </a:r>
            <a:r>
              <a:rPr lang="zh-CN" altLang="zh-CN" sz="2800" dirty="0"/>
              <a:t>设计</a:t>
            </a:r>
            <a:r>
              <a:rPr lang="en-US" altLang="zh-CN" sz="2800" dirty="0"/>
              <a:t> </a:t>
            </a:r>
            <a:endParaRPr lang="zh-CN" altLang="zh-CN" sz="2800" dirty="0"/>
          </a:p>
          <a:p>
            <a:pPr lvl="1"/>
            <a:r>
              <a:rPr lang="zh-CN" altLang="zh-CN" sz="2800" b="1" dirty="0"/>
              <a:t>输入输出</a:t>
            </a:r>
          </a:p>
          <a:p>
            <a:pPr lvl="2"/>
            <a:r>
              <a:rPr lang="en-US" altLang="zh-CN" sz="2800" b="1" dirty="0"/>
              <a:t> </a:t>
            </a:r>
            <a:r>
              <a:rPr lang="zh-CN" altLang="zh-CN" sz="2800" b="1" dirty="0"/>
              <a:t>输入</a:t>
            </a:r>
          </a:p>
          <a:p>
            <a:r>
              <a:rPr lang="zh-CN" altLang="zh-CN" sz="2800" dirty="0"/>
              <a:t>风险登记册，干系人登记册。</a:t>
            </a:r>
          </a:p>
          <a:p>
            <a:pPr lvl="2"/>
            <a:r>
              <a:rPr lang="en-US" altLang="zh-CN" sz="2800" b="1" dirty="0"/>
              <a:t> </a:t>
            </a:r>
            <a:r>
              <a:rPr lang="zh-CN" altLang="zh-CN" sz="2800" b="1" dirty="0"/>
              <a:t>输出</a:t>
            </a:r>
          </a:p>
          <a:p>
            <a:r>
              <a:rPr lang="zh-CN" altLang="zh-CN" sz="2800" dirty="0"/>
              <a:t>采购管理计划</a:t>
            </a: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19932341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采购管理计划</a:t>
            </a:r>
            <a:endParaRPr lang="zh-CN" altLang="en-US" sz="2800" dirty="0">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801858"/>
            <a:ext cx="10058400" cy="5219636"/>
          </a:xfrm>
          <a:prstGeom prst="rect">
            <a:avLst/>
          </a:prstGeom>
        </p:spPr>
        <p:txBody>
          <a:bodyPr vert="horz" lIns="91440" tIns="45720" rIns="91440" bIns="45720" rtlCol="0">
            <a:normAutofit/>
          </a:bodyPr>
          <a:lstStyle/>
          <a:p>
            <a:pPr lvl="1"/>
            <a:r>
              <a:rPr lang="zh-CN" altLang="zh-CN" sz="2000" b="1" dirty="0"/>
              <a:t>采购计划</a:t>
            </a:r>
          </a:p>
          <a:p>
            <a:endParaRPr lang="zh-CN" altLang="en-US" sz="2400" dirty="0" smtClean="0"/>
          </a:p>
          <a:p>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1" y="1293904"/>
            <a:ext cx="7151370" cy="5261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采购管理计划</a:t>
            </a:r>
            <a:endParaRPr lang="zh-CN" altLang="en-US" sz="2800" dirty="0">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801858"/>
            <a:ext cx="10058400" cy="5219636"/>
          </a:xfrm>
          <a:prstGeom prst="rect">
            <a:avLst/>
          </a:prstGeom>
        </p:spPr>
        <p:txBody>
          <a:bodyPr vert="horz" lIns="91440" tIns="45720" rIns="91440" bIns="45720" rtlCol="0">
            <a:normAutofit/>
          </a:bodyPr>
          <a:lstStyle/>
          <a:p>
            <a:pPr lvl="1"/>
            <a:r>
              <a:rPr lang="zh-CN" altLang="zh-CN" sz="2000" b="1" dirty="0"/>
              <a:t>采购计划</a:t>
            </a:r>
          </a:p>
          <a:p>
            <a:endParaRPr lang="zh-CN" altLang="en-US" sz="2400" dirty="0" smtClean="0"/>
          </a:p>
          <a:p>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790" y="1851957"/>
            <a:ext cx="10020982" cy="311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59877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采购管理计划</a:t>
            </a:r>
            <a:endParaRPr lang="zh-CN" altLang="en-US" sz="2800" dirty="0">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801858"/>
            <a:ext cx="10058400" cy="5219636"/>
          </a:xfrm>
          <a:prstGeom prst="rect">
            <a:avLst/>
          </a:prstGeom>
        </p:spPr>
        <p:txBody>
          <a:bodyPr vert="horz" lIns="91440" tIns="45720" rIns="91440" bIns="45720" rtlCol="0">
            <a:normAutofit/>
          </a:bodyPr>
          <a:lstStyle/>
          <a:p>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409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071"/>
          <a:stretch/>
        </p:blipFill>
        <p:spPr bwMode="auto">
          <a:xfrm>
            <a:off x="1085850" y="2418694"/>
            <a:ext cx="9950032" cy="198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752293" y="1486972"/>
            <a:ext cx="1819582" cy="461665"/>
          </a:xfrm>
          <a:prstGeom prst="rect">
            <a:avLst/>
          </a:prstGeom>
        </p:spPr>
        <p:txBody>
          <a:bodyPr wrap="square">
            <a:spAutoFit/>
          </a:bodyPr>
          <a:lstStyle/>
          <a:p>
            <a:pPr lvl="1"/>
            <a:r>
              <a:rPr lang="zh-CN" altLang="zh-CN" sz="2400" b="1" dirty="0"/>
              <a:t>交付物</a:t>
            </a: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b="1" dirty="0" smtClean="0"/>
              <a:t>附件</a:t>
            </a:r>
            <a:endParaRPr lang="zh-CN" altLang="en-US" sz="2800" b="1"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502898"/>
            <a:ext cx="10058400" cy="4518596"/>
          </a:xfrm>
          <a:prstGeom prst="rect">
            <a:avLst/>
          </a:prstGeom>
        </p:spPr>
        <p:txBody>
          <a:bodyPr vert="horz" lIns="91440" tIns="45720" rIns="91440" bIns="45720" rtlCol="0">
            <a:normAutofit/>
          </a:bodyPr>
          <a:lstStyle/>
          <a:p>
            <a:pPr>
              <a:buFont typeface="Wingdings" panose="05000000000000000000" pitchFamily="2" charset="2"/>
              <a:buChar char="n"/>
            </a:pPr>
            <a:r>
              <a:rPr lang="en-US" altLang="zh-CN" sz="2800" b="1" dirty="0" smtClean="0">
                <a:latin typeface="+mn-ea"/>
              </a:rPr>
              <a:t>WBS</a:t>
            </a:r>
            <a:r>
              <a:rPr lang="zh-CN" altLang="en-US" sz="2800" b="1" dirty="0" smtClean="0">
                <a:latin typeface="+mn-ea"/>
              </a:rPr>
              <a:t>图</a:t>
            </a:r>
          </a:p>
          <a:p>
            <a:r>
              <a:rPr lang="zh-CN" altLang="en-US" sz="2800" b="1" dirty="0" smtClean="0">
                <a:latin typeface="+mn-ea"/>
              </a:rPr>
              <a:t>详见：</a:t>
            </a:r>
            <a:r>
              <a:rPr lang="en-US" altLang="zh-CN" sz="2800" b="1" dirty="0" smtClean="0">
                <a:latin typeface="+mn-ea"/>
              </a:rPr>
              <a:t>G05-</a:t>
            </a:r>
            <a:r>
              <a:rPr lang="zh-CN" altLang="en-US" sz="2800" b="1" dirty="0" smtClean="0">
                <a:latin typeface="+mn-ea"/>
              </a:rPr>
              <a:t>需求工程计划</a:t>
            </a:r>
            <a:r>
              <a:rPr lang="en-US" altLang="zh-CN" sz="2800" b="1" dirty="0" smtClean="0">
                <a:latin typeface="+mn-ea"/>
              </a:rPr>
              <a:t>-WBS</a:t>
            </a:r>
            <a:r>
              <a:rPr lang="zh-CN" altLang="en-US" sz="2800" b="1" smtClean="0">
                <a:latin typeface="+mn-ea"/>
              </a:rPr>
              <a:t>图</a:t>
            </a:r>
            <a:endParaRPr lang="en-US" altLang="zh-CN" sz="2800" b="1" dirty="0" smtClean="0">
              <a:latin typeface="+mn-ea"/>
            </a:endParaRPr>
          </a:p>
          <a:p>
            <a:pPr>
              <a:buFont typeface="Wingdings" panose="05000000000000000000" pitchFamily="2" charset="2"/>
              <a:buChar char="n"/>
            </a:pPr>
            <a:r>
              <a:rPr lang="zh-CN" altLang="en-US" sz="2800" b="1" dirty="0" smtClean="0">
                <a:latin typeface="+mn-ea"/>
              </a:rPr>
              <a:t>甘特图</a:t>
            </a:r>
          </a:p>
          <a:p>
            <a:r>
              <a:rPr lang="zh-CN" altLang="en-US" sz="2800" b="1" dirty="0" smtClean="0">
                <a:latin typeface="+mn-ea"/>
              </a:rPr>
              <a:t>详见：</a:t>
            </a:r>
            <a:r>
              <a:rPr lang="en-US" altLang="zh-CN" sz="2800" b="1" dirty="0" smtClean="0">
                <a:latin typeface="+mn-ea"/>
              </a:rPr>
              <a:t>G05-</a:t>
            </a:r>
            <a:r>
              <a:rPr lang="zh-CN" altLang="en-US" sz="2800" b="1" dirty="0" smtClean="0">
                <a:latin typeface="+mn-ea"/>
              </a:rPr>
              <a:t>需求工程计划</a:t>
            </a:r>
            <a:r>
              <a:rPr lang="en-US" altLang="zh-CN" sz="2800" b="1" dirty="0" smtClean="0">
                <a:latin typeface="+mn-ea"/>
              </a:rPr>
              <a:t>-</a:t>
            </a:r>
            <a:r>
              <a:rPr lang="zh-CN" altLang="en-US" sz="2800" b="1" dirty="0" smtClean="0">
                <a:latin typeface="+mn-ea"/>
              </a:rPr>
              <a:t>甘特图</a:t>
            </a:r>
            <a:endParaRPr lang="en-US" altLang="zh-CN" sz="2800" b="1" dirty="0" smtClean="0">
              <a:latin typeface="+mn-ea"/>
            </a:endParaRPr>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t>人员阶段评分</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502898"/>
            <a:ext cx="10058400" cy="4518596"/>
          </a:xfrm>
          <a:prstGeom prst="rect">
            <a:avLst/>
          </a:prstGeom>
        </p:spPr>
        <p:txBody>
          <a:bodyPr vert="horz" lIns="91440" tIns="45720" rIns="91440" bIns="45720" rtlCol="0">
            <a:normAutofit/>
          </a:bodyPr>
          <a:lstStyle/>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2020644916"/>
              </p:ext>
            </p:extLst>
          </p:nvPr>
        </p:nvGraphicFramePr>
        <p:xfrm>
          <a:off x="1249680" y="1502897"/>
          <a:ext cx="9769303" cy="4223646"/>
        </p:xfrm>
        <a:graphic>
          <a:graphicData uri="http://schemas.openxmlformats.org/drawingml/2006/table">
            <a:tbl>
              <a:tblPr firstRow="1" firstCol="1" bandRow="1">
                <a:tableStyleId>{5C22544A-7EE6-4342-B048-85BDC9FD1C3A}</a:tableStyleId>
              </a:tblPr>
              <a:tblGrid>
                <a:gridCol w="1635287">
                  <a:extLst>
                    <a:ext uri="{9D8B030D-6E8A-4147-A177-3AD203B41FA5}">
                      <a16:colId xmlns:a16="http://schemas.microsoft.com/office/drawing/2014/main" val="441711170"/>
                    </a:ext>
                  </a:extLst>
                </a:gridCol>
                <a:gridCol w="1636655">
                  <a:extLst>
                    <a:ext uri="{9D8B030D-6E8A-4147-A177-3AD203B41FA5}">
                      <a16:colId xmlns:a16="http://schemas.microsoft.com/office/drawing/2014/main" val="2358412727"/>
                    </a:ext>
                  </a:extLst>
                </a:gridCol>
                <a:gridCol w="1638025">
                  <a:extLst>
                    <a:ext uri="{9D8B030D-6E8A-4147-A177-3AD203B41FA5}">
                      <a16:colId xmlns:a16="http://schemas.microsoft.com/office/drawing/2014/main" val="3101308988"/>
                    </a:ext>
                  </a:extLst>
                </a:gridCol>
                <a:gridCol w="1638025">
                  <a:extLst>
                    <a:ext uri="{9D8B030D-6E8A-4147-A177-3AD203B41FA5}">
                      <a16:colId xmlns:a16="http://schemas.microsoft.com/office/drawing/2014/main" val="4121447758"/>
                    </a:ext>
                  </a:extLst>
                </a:gridCol>
                <a:gridCol w="1583286">
                  <a:extLst>
                    <a:ext uri="{9D8B030D-6E8A-4147-A177-3AD203B41FA5}">
                      <a16:colId xmlns:a16="http://schemas.microsoft.com/office/drawing/2014/main" val="3914098677"/>
                    </a:ext>
                  </a:extLst>
                </a:gridCol>
                <a:gridCol w="1638025">
                  <a:extLst>
                    <a:ext uri="{9D8B030D-6E8A-4147-A177-3AD203B41FA5}">
                      <a16:colId xmlns:a16="http://schemas.microsoft.com/office/drawing/2014/main" val="2703125373"/>
                    </a:ext>
                  </a:extLst>
                </a:gridCol>
              </a:tblGrid>
              <a:tr h="1206756">
                <a:tc>
                  <a:txBody>
                    <a:bodyPr/>
                    <a:lstStyle/>
                    <a:p>
                      <a:pPr algn="just">
                        <a:spcAft>
                          <a:spcPts val="0"/>
                        </a:spcAft>
                      </a:pPr>
                      <a:r>
                        <a:rPr lang="zh-CN" sz="1050" kern="100">
                          <a:effectLst/>
                        </a:rPr>
                        <a:t>姓名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沟通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质量完成情况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工作态度</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工作量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850994"/>
                  </a:ext>
                </a:extLst>
              </a:tr>
              <a:tr h="603378">
                <a:tc>
                  <a:txBody>
                    <a:bodyPr/>
                    <a:lstStyle/>
                    <a:p>
                      <a:pPr algn="just">
                        <a:spcAft>
                          <a:spcPts val="0"/>
                        </a:spcAft>
                      </a:pPr>
                      <a:r>
                        <a:rPr lang="zh-CN" sz="1050" kern="100" dirty="0">
                          <a:effectLst/>
                        </a:rPr>
                        <a:t>王家南</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86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9124518"/>
                  </a:ext>
                </a:extLst>
              </a:tr>
              <a:tr h="603378">
                <a:tc>
                  <a:txBody>
                    <a:bodyPr/>
                    <a:lstStyle/>
                    <a:p>
                      <a:pPr algn="just">
                        <a:spcAft>
                          <a:spcPts val="0"/>
                        </a:spcAft>
                      </a:pPr>
                      <a:r>
                        <a:rPr lang="zh-CN" sz="1050" kern="100">
                          <a:effectLst/>
                        </a:rPr>
                        <a:t>茹敏杰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83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201567"/>
                  </a:ext>
                </a:extLst>
              </a:tr>
              <a:tr h="603378">
                <a:tc>
                  <a:txBody>
                    <a:bodyPr/>
                    <a:lstStyle/>
                    <a:p>
                      <a:pPr algn="just">
                        <a:spcAft>
                          <a:spcPts val="0"/>
                        </a:spcAft>
                      </a:pPr>
                      <a:r>
                        <a:rPr lang="zh-CN" sz="1050" kern="100">
                          <a:effectLst/>
                        </a:rPr>
                        <a:t>王敏星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84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73559094"/>
                  </a:ext>
                </a:extLst>
              </a:tr>
              <a:tr h="603378">
                <a:tc>
                  <a:txBody>
                    <a:bodyPr/>
                    <a:lstStyle/>
                    <a:p>
                      <a:pPr algn="just">
                        <a:spcAft>
                          <a:spcPts val="0"/>
                        </a:spcAft>
                      </a:pPr>
                      <a:r>
                        <a:rPr lang="zh-CN" sz="1050" kern="100">
                          <a:effectLst/>
                        </a:rPr>
                        <a:t>薛雅文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83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360703"/>
                  </a:ext>
                </a:extLst>
              </a:tr>
              <a:tr h="603378">
                <a:tc>
                  <a:txBody>
                    <a:bodyPr/>
                    <a:lstStyle/>
                    <a:p>
                      <a:pPr algn="just">
                        <a:spcAft>
                          <a:spcPts val="0"/>
                        </a:spcAft>
                      </a:pPr>
                      <a:r>
                        <a:rPr lang="zh-CN" sz="1050" kern="100">
                          <a:effectLst/>
                        </a:rPr>
                        <a:t>王浩楠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79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5803167"/>
                  </a:ext>
                </a:extLst>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rPr>
              <a:t>时间管理计划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6186309"/>
          </a:xfrm>
          <a:prstGeom prst="rect">
            <a:avLst/>
          </a:prstGeom>
          <a:noFill/>
        </p:spPr>
        <p:txBody>
          <a:bodyPr wrap="square" rtlCol="0">
            <a:spAutoFit/>
          </a:bodyPr>
          <a:lstStyle/>
          <a:p>
            <a:pPr lvl="1"/>
            <a:r>
              <a:rPr lang="en-US" altLang="zh-CN" sz="2400" b="1" dirty="0" smtClean="0"/>
              <a:t>1 </a:t>
            </a:r>
            <a:r>
              <a:rPr lang="zh-CN" altLang="zh-CN" sz="2400" b="1" dirty="0" smtClean="0"/>
              <a:t>时间</a:t>
            </a:r>
            <a:r>
              <a:rPr lang="zh-CN" altLang="zh-CN" sz="2400" b="1" dirty="0"/>
              <a:t>管理计划的输入输出</a:t>
            </a:r>
            <a:endParaRPr lang="zh-CN" altLang="zh-CN" sz="2400" dirty="0"/>
          </a:p>
          <a:p>
            <a:pPr lvl="2"/>
            <a:r>
              <a:rPr lang="en-US" altLang="zh-CN" sz="2400" b="1" dirty="0" smtClean="0"/>
              <a:t>1.1</a:t>
            </a:r>
            <a:r>
              <a:rPr lang="zh-CN" altLang="zh-CN" sz="2400" b="1" dirty="0" smtClean="0"/>
              <a:t>输入</a:t>
            </a:r>
            <a:endParaRPr lang="zh-CN" altLang="zh-CN" sz="2400" dirty="0"/>
          </a:p>
          <a:p>
            <a:r>
              <a:rPr lang="zh-CN" altLang="zh-CN" sz="2400" dirty="0"/>
              <a:t>项目章程、项目描述、范围管理计划</a:t>
            </a:r>
            <a:r>
              <a:rPr lang="zh-CN" altLang="zh-CN" sz="2400" dirty="0" smtClean="0"/>
              <a:t>。</a:t>
            </a:r>
            <a:endParaRPr lang="en-US" altLang="zh-CN" sz="2400" dirty="0" smtClean="0"/>
          </a:p>
          <a:p>
            <a:endParaRPr lang="zh-CN" altLang="zh-CN" sz="2400" dirty="0"/>
          </a:p>
          <a:p>
            <a:pPr lvl="2"/>
            <a:r>
              <a:rPr lang="en-US" altLang="zh-CN" sz="2400" b="1" dirty="0" smtClean="0"/>
              <a:t>1.2</a:t>
            </a:r>
            <a:r>
              <a:rPr lang="zh-CN" altLang="zh-CN" sz="2400" b="1" dirty="0" smtClean="0"/>
              <a:t>输出</a:t>
            </a:r>
            <a:endParaRPr lang="zh-CN" altLang="zh-CN" sz="2400" dirty="0"/>
          </a:p>
          <a:p>
            <a:r>
              <a:rPr lang="zh-CN" altLang="zh-CN" sz="2400" dirty="0"/>
              <a:t>时间管理</a:t>
            </a:r>
            <a:r>
              <a:rPr lang="zh-CN" altLang="zh-CN" sz="2400" dirty="0" smtClean="0"/>
              <a:t>计划</a:t>
            </a:r>
            <a:endParaRPr lang="en-US" altLang="zh-CN" sz="2400" dirty="0" smtClean="0"/>
          </a:p>
          <a:p>
            <a:endParaRPr lang="zh-CN" altLang="zh-CN" sz="2400" dirty="0"/>
          </a:p>
          <a:p>
            <a:pPr lvl="1"/>
            <a:r>
              <a:rPr lang="en-US" altLang="zh-CN" sz="2400" b="1" dirty="0" smtClean="0"/>
              <a:t>2 </a:t>
            </a:r>
            <a:r>
              <a:rPr lang="zh-CN" altLang="zh-CN" sz="2400" b="1" dirty="0" smtClean="0"/>
              <a:t>规划</a:t>
            </a:r>
            <a:r>
              <a:rPr lang="zh-CN" altLang="zh-CN" sz="2400" b="1" dirty="0"/>
              <a:t>进度</a:t>
            </a:r>
            <a:r>
              <a:rPr lang="zh-CN" altLang="zh-CN" sz="2400" b="1" dirty="0" smtClean="0"/>
              <a:t>管理</a:t>
            </a:r>
            <a:endParaRPr lang="en-US" altLang="zh-CN" sz="2400" dirty="0"/>
          </a:p>
          <a:p>
            <a:pPr lvl="1"/>
            <a:r>
              <a:rPr lang="en-US" altLang="zh-CN" sz="2400" b="1" dirty="0"/>
              <a:t> </a:t>
            </a:r>
            <a:r>
              <a:rPr lang="en-US" altLang="zh-CN" sz="2400" b="1" dirty="0" smtClean="0"/>
              <a:t>    2.1</a:t>
            </a:r>
            <a:r>
              <a:rPr lang="zh-CN" altLang="zh-CN" sz="2400" b="1" dirty="0" smtClean="0"/>
              <a:t>输入输出</a:t>
            </a:r>
            <a:endParaRPr lang="en-US" altLang="zh-CN" sz="2400" b="1" dirty="0" smtClean="0"/>
          </a:p>
          <a:p>
            <a:pPr lvl="1"/>
            <a:endParaRPr lang="zh-CN" altLang="zh-CN" sz="2400" b="1" dirty="0"/>
          </a:p>
          <a:p>
            <a:r>
              <a:rPr lang="zh-CN" altLang="zh-CN" sz="2400" dirty="0"/>
              <a:t>输入：项目章程</a:t>
            </a:r>
          </a:p>
          <a:p>
            <a:r>
              <a:rPr lang="zh-CN" altLang="zh-CN" sz="2400" dirty="0"/>
              <a:t>输出：里程碑。</a:t>
            </a: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14295703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团队分工</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buNone/>
            </a:pPr>
            <a:r>
              <a:rPr lang="zh-CN" altLang="en-US" b="1" dirty="0" smtClean="0">
                <a:latin typeface="+mn-ea"/>
              </a:rPr>
              <a:t>王家南：资料查找、文档编写</a:t>
            </a:r>
            <a:endParaRPr lang="en-US" altLang="zh-CN" b="1" dirty="0" smtClean="0">
              <a:latin typeface="+mn-ea"/>
            </a:endParaRPr>
          </a:p>
          <a:p>
            <a:pPr>
              <a:buNone/>
            </a:pPr>
            <a:r>
              <a:rPr lang="zh-CN" altLang="en-US" b="1" dirty="0" smtClean="0">
                <a:latin typeface="+mn-ea"/>
              </a:rPr>
              <a:t>茹敏杰：资料查找、文档编写</a:t>
            </a:r>
            <a:endParaRPr lang="en-US" altLang="zh-CN" b="1" dirty="0" smtClean="0">
              <a:latin typeface="+mn-ea"/>
            </a:endParaRPr>
          </a:p>
          <a:p>
            <a:pPr>
              <a:buNone/>
            </a:pPr>
            <a:r>
              <a:rPr lang="zh-CN" altLang="en-US" b="1" dirty="0" smtClean="0">
                <a:latin typeface="+mn-ea"/>
              </a:rPr>
              <a:t>王浩楠：资料查找、</a:t>
            </a:r>
            <a:r>
              <a:rPr lang="en-US" altLang="zh-CN" b="1" dirty="0" smtClean="0">
                <a:latin typeface="+mn-ea"/>
              </a:rPr>
              <a:t>PPT</a:t>
            </a:r>
            <a:r>
              <a:rPr lang="zh-CN" altLang="en-US" b="1" dirty="0" smtClean="0">
                <a:latin typeface="+mn-ea"/>
              </a:rPr>
              <a:t>编写</a:t>
            </a:r>
          </a:p>
          <a:p>
            <a:pPr marL="0" indent="0">
              <a:buNone/>
            </a:pPr>
            <a:r>
              <a:rPr lang="zh-CN" altLang="en-US" b="1" dirty="0" smtClean="0">
                <a:latin typeface="+mn-ea"/>
              </a:rPr>
              <a:t>王敏星：资料查找、文档编写</a:t>
            </a:r>
            <a:endParaRPr lang="en-US" altLang="zh-CN" b="1" dirty="0" smtClean="0">
              <a:latin typeface="+mn-ea"/>
            </a:endParaRPr>
          </a:p>
          <a:p>
            <a:pPr marL="0" indent="0">
              <a:buNone/>
            </a:pPr>
            <a:r>
              <a:rPr lang="zh-CN" altLang="en-US" b="1" dirty="0" smtClean="0">
                <a:latin typeface="+mn-ea"/>
              </a:rPr>
              <a:t>薛雅文：资料查找、文档编写，修改</a:t>
            </a:r>
            <a:r>
              <a:rPr lang="en-US" altLang="zh-CN" b="1" dirty="0" smtClean="0">
                <a:latin typeface="+mn-ea"/>
              </a:rPr>
              <a:t>PPT</a:t>
            </a:r>
            <a:endParaRPr lang="zh-CN" altLang="en-US" b="1" dirty="0">
              <a:latin typeface="+mn-ea"/>
            </a:endParaRPr>
          </a:p>
        </p:txBody>
      </p:sp>
      <p:sp>
        <p:nvSpPr>
          <p:cNvPr id="8" name="内容占位符 2"/>
          <p:cNvSpPr txBox="1">
            <a:spLocks/>
          </p:cNvSpPr>
          <p:nvPr/>
        </p:nvSpPr>
        <p:spPr>
          <a:xfrm>
            <a:off x="1249680" y="1502898"/>
            <a:ext cx="10058400" cy="4518596"/>
          </a:xfrm>
          <a:prstGeom prst="rect">
            <a:avLst/>
          </a:prstGeom>
        </p:spPr>
        <p:txBody>
          <a:bodyPr vert="horz" lIns="91440" tIns="45720" rIns="91440" bIns="45720" rtlCol="0">
            <a:normAutofit/>
          </a:bodyPr>
          <a:lstStyle/>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11410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16200000">
            <a:off x="-646839" y="-761429"/>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CDB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rot="16200000">
            <a:off x="905305" y="-551879"/>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73C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rot="16200000">
            <a:off x="-447245" y="790714"/>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16200000">
            <a:off x="-1999391" y="581164"/>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73C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16200000">
            <a:off x="9354411" y="3895003"/>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73C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16200000">
            <a:off x="10906555" y="4104553"/>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6200000">
            <a:off x="9554005" y="5447146"/>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CDB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6200000">
            <a:off x="8001859" y="5237596"/>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76600" y="2342859"/>
            <a:ext cx="6457950" cy="1862048"/>
          </a:xfrm>
          <a:prstGeom prst="rect">
            <a:avLst/>
          </a:prstGeom>
          <a:noFill/>
        </p:spPr>
        <p:txBody>
          <a:bodyPr wrap="square" rtlCol="0">
            <a:spAutoFit/>
          </a:bodyPr>
          <a:lstStyle/>
          <a:p>
            <a:r>
              <a:rPr lang="zh-CN" altLang="en-US" sz="11500" dirty="0" smtClean="0">
                <a:solidFill>
                  <a:srgbClr val="436A3E"/>
                </a:solidFill>
                <a:latin typeface="微软雅黑" panose="020B0503020204020204" pitchFamily="34" charset="-122"/>
                <a:ea typeface="微软雅黑" panose="020B0503020204020204" pitchFamily="34" charset="-122"/>
              </a:rPr>
              <a:t>感谢聆听</a:t>
            </a:r>
            <a:endParaRPr lang="zh-CN" altLang="en-US" sz="11500" dirty="0">
              <a:solidFill>
                <a:srgbClr val="436A3E"/>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276600" y="4104553"/>
            <a:ext cx="5905500" cy="646331"/>
          </a:xfrm>
          <a:prstGeom prst="rect">
            <a:avLst/>
          </a:prstGeom>
          <a:noFill/>
        </p:spPr>
        <p:txBody>
          <a:bodyPr wrap="square" rtlCol="0">
            <a:spAutoFit/>
          </a:bodyPr>
          <a:lstStyle/>
          <a:p>
            <a:pPr algn="ctr"/>
            <a:r>
              <a:rPr lang="en-US" altLang="zh-CN" sz="3600" spc="600" dirty="0" smtClean="0">
                <a:solidFill>
                  <a:srgbClr val="436A3E"/>
                </a:solidFill>
              </a:rPr>
              <a:t>Thanks For Listening</a:t>
            </a:r>
            <a:endParaRPr lang="zh-CN" altLang="en-US" sz="3600" spc="600" dirty="0">
              <a:solidFill>
                <a:srgbClr val="436A3E"/>
              </a:solidFill>
            </a:endParaRPr>
          </a:p>
        </p:txBody>
      </p:sp>
      <p:cxnSp>
        <p:nvCxnSpPr>
          <p:cNvPr id="13" name="直接连接符 12"/>
          <p:cNvCxnSpPr/>
          <p:nvPr/>
        </p:nvCxnSpPr>
        <p:spPr>
          <a:xfrm>
            <a:off x="3409950" y="4142653"/>
            <a:ext cx="5772150" cy="0"/>
          </a:xfrm>
          <a:prstGeom prst="line">
            <a:avLst/>
          </a:prstGeom>
          <a:ln w="28575">
            <a:solidFill>
              <a:srgbClr val="436A3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74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8" name="TextBox 7"/>
          <p:cNvSpPr txBox="1"/>
          <p:nvPr/>
        </p:nvSpPr>
        <p:spPr>
          <a:xfrm>
            <a:off x="927651" y="1046924"/>
            <a:ext cx="10310192" cy="7325082"/>
          </a:xfrm>
          <a:prstGeom prst="rect">
            <a:avLst/>
          </a:prstGeom>
          <a:noFill/>
        </p:spPr>
        <p:txBody>
          <a:bodyPr wrap="square" rtlCol="0">
            <a:spAutoFit/>
          </a:bodyPr>
          <a:lstStyle/>
          <a:p>
            <a:r>
              <a:rPr lang="en-US" altLang="zh-CN" sz="2800" b="1" dirty="0" smtClean="0"/>
              <a:t>2.2 </a:t>
            </a:r>
            <a:r>
              <a:rPr lang="zh-CN" altLang="en-US" sz="2800" b="1" dirty="0" smtClean="0"/>
              <a:t>里程碑图：</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9" y="2147888"/>
            <a:ext cx="8429180" cy="2881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8" name="TextBox 7"/>
          <p:cNvSpPr txBox="1"/>
          <p:nvPr/>
        </p:nvSpPr>
        <p:spPr>
          <a:xfrm>
            <a:off x="1209490" y="1293904"/>
            <a:ext cx="10310192" cy="10341293"/>
          </a:xfrm>
          <a:prstGeom prst="rect">
            <a:avLst/>
          </a:prstGeom>
          <a:noFill/>
        </p:spPr>
        <p:txBody>
          <a:bodyPr wrap="square" rtlCol="0">
            <a:spAutoFit/>
          </a:bodyPr>
          <a:lstStyle/>
          <a:p>
            <a:pPr lvl="1"/>
            <a:r>
              <a:rPr lang="en-US" altLang="zh-CN" sz="2800" b="1" dirty="0" smtClean="0"/>
              <a:t>3 </a:t>
            </a:r>
            <a:r>
              <a:rPr lang="zh-CN" altLang="zh-CN" sz="2800" b="1" dirty="0" smtClean="0"/>
              <a:t>定义</a:t>
            </a:r>
            <a:r>
              <a:rPr lang="zh-CN" altLang="zh-CN" sz="2800" b="1" dirty="0"/>
              <a:t>活动</a:t>
            </a:r>
            <a:endParaRPr lang="zh-CN" altLang="zh-CN" sz="2800" dirty="0"/>
          </a:p>
          <a:p>
            <a:pPr lvl="2"/>
            <a:r>
              <a:rPr lang="en-US" altLang="zh-CN" sz="2800" b="1" dirty="0" smtClean="0"/>
              <a:t>3.1</a:t>
            </a:r>
            <a:r>
              <a:rPr lang="zh-CN" altLang="zh-CN" sz="2800" b="1" dirty="0" smtClean="0"/>
              <a:t>输入输出</a:t>
            </a:r>
            <a:endParaRPr lang="zh-CN" altLang="zh-CN" sz="2800" b="1" dirty="0"/>
          </a:p>
          <a:p>
            <a:r>
              <a:rPr lang="zh-CN" altLang="zh-CN" sz="2800" dirty="0"/>
              <a:t>输入：范围管理计划、项目章程。</a:t>
            </a:r>
          </a:p>
          <a:p>
            <a:r>
              <a:rPr lang="zh-CN" altLang="zh-CN" sz="2800" dirty="0"/>
              <a:t>输出：里程碑。</a:t>
            </a:r>
          </a:p>
          <a:p>
            <a:pPr lvl="2"/>
            <a:r>
              <a:rPr lang="en-US" altLang="zh-CN" sz="2800" b="1" dirty="0" smtClean="0"/>
              <a:t>3.2</a:t>
            </a:r>
            <a:r>
              <a:rPr lang="zh-CN" altLang="zh-CN" sz="2800" b="1" dirty="0" smtClean="0"/>
              <a:t>甘特图</a:t>
            </a:r>
            <a:endParaRPr lang="zh-CN" altLang="zh-CN" sz="2800" b="1" dirty="0"/>
          </a:p>
          <a:p>
            <a:pPr lvl="3"/>
            <a:r>
              <a:rPr lang="en-US" altLang="zh-CN" sz="2800" b="1" dirty="0" smtClean="0"/>
              <a:t>3.2.1</a:t>
            </a:r>
            <a:r>
              <a:rPr lang="zh-CN" altLang="zh-CN" sz="2800" b="1" dirty="0" smtClean="0"/>
              <a:t>甘特图</a:t>
            </a:r>
            <a:r>
              <a:rPr lang="zh-CN" altLang="zh-CN" sz="2800" b="1" dirty="0"/>
              <a:t>输出输出</a:t>
            </a:r>
          </a:p>
          <a:p>
            <a:r>
              <a:rPr lang="zh-CN" altLang="zh-CN" sz="2800" dirty="0"/>
              <a:t>输入：项目章程、项目描述。</a:t>
            </a:r>
          </a:p>
          <a:p>
            <a:r>
              <a:rPr lang="zh-CN" altLang="zh-CN" sz="2800" dirty="0"/>
              <a:t>输出：甘特图。</a:t>
            </a:r>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152401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rPr>
              <a:t>时间管理计划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927651" y="1046924"/>
            <a:ext cx="10310192" cy="7602081"/>
          </a:xfrm>
          <a:prstGeom prst="rect">
            <a:avLst/>
          </a:prstGeom>
          <a:noFill/>
        </p:spPr>
        <p:txBody>
          <a:bodyPr wrap="square" rtlCol="0">
            <a:spAutoFit/>
          </a:bodyPr>
          <a:lstStyle/>
          <a:p>
            <a:pPr lvl="3"/>
            <a:r>
              <a:rPr lang="en-US" altLang="zh-CN" sz="2800" b="1" dirty="0" smtClean="0"/>
              <a:t>3.2.2</a:t>
            </a:r>
            <a:r>
              <a:rPr lang="zh-CN" altLang="zh-CN" sz="2800" b="1" dirty="0" smtClean="0"/>
              <a:t>甘特图</a:t>
            </a:r>
            <a:endParaRPr lang="zh-CN" altLang="zh-CN" sz="2800" b="1" dirty="0"/>
          </a:p>
          <a:p>
            <a:endParaRPr lang="en-US" altLang="zh-CN" sz="2800" dirty="0" smtClean="0">
              <a:solidFill>
                <a:prstClr val="black"/>
              </a:solidFill>
            </a:endParaRPr>
          </a:p>
          <a:p>
            <a:endParaRPr lang="en-US" altLang="zh-CN" sz="2800" dirty="0" smtClean="0">
              <a:solidFill>
                <a:prstClr val="black"/>
              </a:solidFill>
            </a:endParaRPr>
          </a:p>
          <a:p>
            <a:endParaRPr lang="en-US" altLang="zh-CN" sz="2800" dirty="0" smtClean="0">
              <a:solidFill>
                <a:prstClr val="black"/>
              </a:solidFill>
            </a:endParaRPr>
          </a:p>
          <a:p>
            <a:r>
              <a:rPr lang="en-US" altLang="zh-CN" sz="2800" dirty="0" smtClean="0">
                <a:solidFill>
                  <a:prstClr val="black"/>
                </a:solidFill>
              </a:rPr>
              <a:t>     </a:t>
            </a:r>
            <a:endParaRPr lang="en-US" altLang="zh-CN" sz="2800" b="1" dirty="0" smtClean="0">
              <a:solidFill>
                <a:prstClr val="black"/>
              </a:solidFill>
            </a:endParaRPr>
          </a:p>
          <a:p>
            <a:r>
              <a:rPr lang="zh-CN" altLang="en-US" dirty="0" smtClean="0">
                <a:solidFill>
                  <a:prstClr val="black"/>
                </a:solidFill>
              </a:rPr>
              <a:t>             </a:t>
            </a:r>
            <a:endParaRPr lang="en-US" altLang="zh-CN" dirty="0" smtClean="0">
              <a:solidFill>
                <a:prstClr val="black"/>
              </a:solidFill>
            </a:endParaRPr>
          </a:p>
          <a:p>
            <a:r>
              <a:rPr lang="en-US" altLang="zh-CN" sz="2400" b="1" dirty="0" smtClean="0">
                <a:solidFill>
                  <a:prstClr val="black"/>
                </a:solidFill>
              </a:rPr>
              <a:t>           </a:t>
            </a:r>
            <a:r>
              <a:rPr lang="zh-CN" altLang="en-US" sz="2400" b="1" dirty="0" smtClean="0">
                <a:solidFill>
                  <a:prstClr val="black"/>
                </a:solidFill>
              </a:rPr>
              <a:t> </a:t>
            </a:r>
            <a:endParaRPr lang="en-US" altLang="zh-CN" dirty="0" smtClean="0">
              <a:solidFill>
                <a:prstClr val="black"/>
              </a:solidFill>
            </a:endParaRPr>
          </a:p>
          <a:p>
            <a:endParaRPr lang="zh-CN" altLang="en-US"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r>
              <a:rPr lang="zh-CN" altLang="zh-CN" dirty="0"/>
              <a:t>详见附件：</a:t>
            </a:r>
            <a:r>
              <a:rPr lang="en-US" altLang="zh-CN" dirty="0"/>
              <a:t>G05-</a:t>
            </a:r>
            <a:r>
              <a:rPr lang="zh-CN" altLang="zh-CN" dirty="0"/>
              <a:t>需求工程计划</a:t>
            </a:r>
            <a:r>
              <a:rPr lang="en-US" altLang="zh-CN" dirty="0"/>
              <a:t>-</a:t>
            </a:r>
            <a:r>
              <a:rPr lang="zh-CN" altLang="zh-CN" dirty="0"/>
              <a:t>甘特图。</a:t>
            </a: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
        <p:nvSpPr>
          <p:cNvPr id="3" name="Rectangle 2"/>
          <p:cNvSpPr>
            <a:spLocks noChangeArrowheads="1"/>
          </p:cNvSpPr>
          <p:nvPr/>
        </p:nvSpPr>
        <p:spPr bwMode="auto">
          <a:xfrm>
            <a:off x="2552132" y="1514900"/>
            <a:ext cx="142177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50"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061" y="1705589"/>
            <a:ext cx="7200519" cy="3957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0881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801692" y="1046924"/>
            <a:ext cx="10310192" cy="8617744"/>
          </a:xfrm>
          <a:prstGeom prst="rect">
            <a:avLst/>
          </a:prstGeom>
          <a:noFill/>
        </p:spPr>
        <p:txBody>
          <a:bodyPr wrap="square" rtlCol="0">
            <a:spAutoFit/>
          </a:bodyPr>
          <a:lstStyle/>
          <a:p>
            <a:pPr lvl="2"/>
            <a:r>
              <a:rPr lang="en-US" altLang="zh-CN" sz="2800" b="1" dirty="0" smtClean="0"/>
              <a:t>3.3 WBS</a:t>
            </a:r>
            <a:r>
              <a:rPr lang="zh-CN" altLang="zh-CN" sz="2800" b="1" dirty="0"/>
              <a:t>图</a:t>
            </a:r>
          </a:p>
          <a:p>
            <a:pPr lvl="3"/>
            <a:r>
              <a:rPr lang="en-US" altLang="zh-CN" sz="2800" b="1" dirty="0" smtClean="0"/>
              <a:t>3.3.1WBS</a:t>
            </a:r>
            <a:r>
              <a:rPr lang="zh-CN" altLang="zh-CN" sz="2800" b="1" dirty="0"/>
              <a:t>输入输出</a:t>
            </a:r>
          </a:p>
          <a:p>
            <a:r>
              <a:rPr lang="zh-CN" altLang="zh-CN" sz="2800" dirty="0"/>
              <a:t>输入：范围管理计划、项目描述。</a:t>
            </a:r>
          </a:p>
          <a:p>
            <a:r>
              <a:rPr lang="zh-CN" altLang="zh-CN" sz="2800" dirty="0"/>
              <a:t>输出：</a:t>
            </a:r>
            <a:r>
              <a:rPr lang="en-US" altLang="zh-CN" sz="2800" dirty="0"/>
              <a:t>WBS</a:t>
            </a:r>
            <a:r>
              <a:rPr lang="zh-CN" altLang="zh-CN" sz="2800" dirty="0"/>
              <a:t>图。</a:t>
            </a:r>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0" y="464601"/>
            <a:ext cx="10310192" cy="7602081"/>
          </a:xfrm>
          <a:prstGeom prst="rect">
            <a:avLst/>
          </a:prstGeom>
          <a:noFill/>
        </p:spPr>
        <p:txBody>
          <a:bodyPr wrap="square" rtlCol="0">
            <a:spAutoFit/>
          </a:bodyPr>
          <a:lstStyle/>
          <a:p>
            <a:pPr lvl="3"/>
            <a:r>
              <a:rPr lang="en-US" altLang="zh-CN" sz="2800" b="1" dirty="0" smtClean="0"/>
              <a:t>3.3.2WBS</a:t>
            </a:r>
            <a:r>
              <a:rPr lang="zh-CN" altLang="zh-CN" sz="2800" b="1" dirty="0"/>
              <a:t>词典</a:t>
            </a:r>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r>
              <a:rPr lang="zh-CN" altLang="zh-CN" dirty="0"/>
              <a:t>详见附件：</a:t>
            </a:r>
            <a:r>
              <a:rPr lang="en-US" altLang="zh-CN" dirty="0"/>
              <a:t>G05-</a:t>
            </a:r>
            <a:r>
              <a:rPr lang="zh-CN" altLang="zh-CN" dirty="0"/>
              <a:t>需求工程计划</a:t>
            </a:r>
            <a:r>
              <a:rPr lang="en-US" altLang="zh-CN" dirty="0"/>
              <a:t>-WBS</a:t>
            </a:r>
            <a:r>
              <a:rPr lang="zh-CN" altLang="zh-CN" dirty="0"/>
              <a:t>图。</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826736466"/>
              </p:ext>
            </p:extLst>
          </p:nvPr>
        </p:nvGraphicFramePr>
        <p:xfrm>
          <a:off x="3944405" y="933669"/>
          <a:ext cx="8247595" cy="5710023"/>
        </p:xfrm>
        <a:graphic>
          <a:graphicData uri="http://schemas.openxmlformats.org/drawingml/2006/table">
            <a:tbl>
              <a:tblPr>
                <a:tableStyleId>{5C22544A-7EE6-4342-B048-85BDC9FD1C3A}</a:tableStyleId>
              </a:tblPr>
              <a:tblGrid>
                <a:gridCol w="1344663">
                  <a:extLst>
                    <a:ext uri="{9D8B030D-6E8A-4147-A177-3AD203B41FA5}">
                      <a16:colId xmlns:a16="http://schemas.microsoft.com/office/drawing/2014/main" val="20000"/>
                    </a:ext>
                  </a:extLst>
                </a:gridCol>
                <a:gridCol w="1344663">
                  <a:extLst>
                    <a:ext uri="{9D8B030D-6E8A-4147-A177-3AD203B41FA5}">
                      <a16:colId xmlns:a16="http://schemas.microsoft.com/office/drawing/2014/main" val="20001"/>
                    </a:ext>
                  </a:extLst>
                </a:gridCol>
                <a:gridCol w="1351707">
                  <a:extLst>
                    <a:ext uri="{9D8B030D-6E8A-4147-A177-3AD203B41FA5}">
                      <a16:colId xmlns:a16="http://schemas.microsoft.com/office/drawing/2014/main" val="20002"/>
                    </a:ext>
                  </a:extLst>
                </a:gridCol>
                <a:gridCol w="2103281">
                  <a:extLst>
                    <a:ext uri="{9D8B030D-6E8A-4147-A177-3AD203B41FA5}">
                      <a16:colId xmlns:a16="http://schemas.microsoft.com/office/drawing/2014/main" val="20003"/>
                    </a:ext>
                  </a:extLst>
                </a:gridCol>
                <a:gridCol w="2103281">
                  <a:extLst>
                    <a:ext uri="{9D8B030D-6E8A-4147-A177-3AD203B41FA5}">
                      <a16:colId xmlns:a16="http://schemas.microsoft.com/office/drawing/2014/main" val="20004"/>
                    </a:ext>
                  </a:extLst>
                </a:gridCol>
              </a:tblGrid>
              <a:tr h="180511">
                <a:tc>
                  <a:txBody>
                    <a:bodyPr/>
                    <a:lstStyle/>
                    <a:p>
                      <a:pPr algn="ctr">
                        <a:lnSpc>
                          <a:spcPts val="1200"/>
                        </a:lnSpc>
                        <a:spcAft>
                          <a:spcPts val="0"/>
                        </a:spcAft>
                      </a:pPr>
                      <a:r>
                        <a:rPr lang="zh-CN" sz="1100" dirty="0">
                          <a:effectLst/>
                        </a:rPr>
                        <a:t>阶段名称</a:t>
                      </a:r>
                      <a:endParaRPr lang="zh-CN" sz="900" dirty="0">
                        <a:effectLst/>
                        <a:latin typeface="宋体"/>
                        <a:cs typeface="Times New Roman"/>
                      </a:endParaRPr>
                    </a:p>
                  </a:txBody>
                  <a:tcPr marL="60756" marR="60756" marT="0" marB="0"/>
                </a:tc>
                <a:tc>
                  <a:txBody>
                    <a:bodyPr/>
                    <a:lstStyle/>
                    <a:p>
                      <a:pPr algn="ctr">
                        <a:lnSpc>
                          <a:spcPts val="1200"/>
                        </a:lnSpc>
                        <a:spcAft>
                          <a:spcPts val="0"/>
                        </a:spcAft>
                      </a:pPr>
                      <a:r>
                        <a:rPr lang="zh-CN" sz="1100">
                          <a:effectLst/>
                        </a:rPr>
                        <a:t>子阶段</a:t>
                      </a:r>
                      <a:endParaRPr lang="zh-CN" sz="900">
                        <a:effectLst/>
                        <a:latin typeface="宋体"/>
                        <a:cs typeface="Times New Roman"/>
                      </a:endParaRPr>
                    </a:p>
                  </a:txBody>
                  <a:tcPr marL="60756" marR="60756" marT="0" marB="0"/>
                </a:tc>
                <a:tc>
                  <a:txBody>
                    <a:bodyPr/>
                    <a:lstStyle/>
                    <a:p>
                      <a:pPr algn="ctr">
                        <a:lnSpc>
                          <a:spcPts val="1200"/>
                        </a:lnSpc>
                        <a:spcAft>
                          <a:spcPts val="0"/>
                        </a:spcAft>
                      </a:pPr>
                      <a:r>
                        <a:rPr lang="zh-CN" sz="1100">
                          <a:effectLst/>
                        </a:rPr>
                        <a:t>任务名称</a:t>
                      </a:r>
                      <a:endParaRPr lang="zh-CN" sz="900">
                        <a:effectLst/>
                        <a:latin typeface="宋体"/>
                        <a:cs typeface="Times New Roman"/>
                      </a:endParaRPr>
                    </a:p>
                  </a:txBody>
                  <a:tcPr marL="60756" marR="60756" marT="0" marB="0"/>
                </a:tc>
                <a:tc>
                  <a:txBody>
                    <a:bodyPr/>
                    <a:lstStyle/>
                    <a:p>
                      <a:pPr algn="ctr">
                        <a:lnSpc>
                          <a:spcPts val="1200"/>
                        </a:lnSpc>
                        <a:spcAft>
                          <a:spcPts val="0"/>
                        </a:spcAft>
                      </a:pPr>
                      <a:r>
                        <a:rPr lang="zh-CN" sz="1100">
                          <a:effectLst/>
                        </a:rPr>
                        <a:t>阶段输入</a:t>
                      </a:r>
                      <a:endParaRPr lang="zh-CN" sz="900">
                        <a:effectLst/>
                        <a:latin typeface="宋体"/>
                        <a:cs typeface="Times New Roman"/>
                      </a:endParaRPr>
                    </a:p>
                  </a:txBody>
                  <a:tcPr marL="60756" marR="60756" marT="0" marB="0"/>
                </a:tc>
                <a:tc>
                  <a:txBody>
                    <a:bodyPr/>
                    <a:lstStyle/>
                    <a:p>
                      <a:pPr algn="ctr">
                        <a:lnSpc>
                          <a:spcPts val="1200"/>
                        </a:lnSpc>
                        <a:spcAft>
                          <a:spcPts val="0"/>
                        </a:spcAft>
                      </a:pPr>
                      <a:r>
                        <a:rPr lang="zh-CN" sz="1100">
                          <a:effectLst/>
                        </a:rPr>
                        <a:t>阶段输出</a:t>
                      </a:r>
                      <a:endParaRPr lang="zh-CN" sz="900">
                        <a:effectLst/>
                        <a:latin typeface="宋体"/>
                        <a:cs typeface="Times New Roman"/>
                      </a:endParaRPr>
                    </a:p>
                  </a:txBody>
                  <a:tcPr marL="60756" marR="60756" marT="0" marB="0"/>
                </a:tc>
                <a:extLst>
                  <a:ext uri="{0D108BD9-81ED-4DB2-BD59-A6C34878D82A}">
                    <a16:rowId xmlns:a16="http://schemas.microsoft.com/office/drawing/2014/main" val="10000"/>
                  </a:ext>
                </a:extLst>
              </a:tr>
              <a:tr h="836227">
                <a:tc rowSpan="9">
                  <a:txBody>
                    <a:bodyPr/>
                    <a:lstStyle/>
                    <a:p>
                      <a:pPr>
                        <a:lnSpc>
                          <a:spcPts val="1200"/>
                        </a:lnSpc>
                        <a:spcAft>
                          <a:spcPts val="0"/>
                        </a:spcAft>
                      </a:pPr>
                      <a:r>
                        <a:rPr lang="en-US" sz="1100" dirty="0">
                          <a:effectLst/>
                        </a:rPr>
                        <a:t>&lt;1&gt;</a:t>
                      </a:r>
                      <a:r>
                        <a:rPr lang="zh-CN" sz="1100" dirty="0">
                          <a:effectLst/>
                        </a:rPr>
                        <a:t>需求开发</a:t>
                      </a:r>
                      <a:endParaRPr lang="zh-CN" sz="900" dirty="0">
                        <a:effectLst/>
                        <a:latin typeface="宋体"/>
                        <a:cs typeface="Times New Roman"/>
                      </a:endParaRPr>
                    </a:p>
                  </a:txBody>
                  <a:tcPr marL="60756" marR="60756" marT="0" marB="0"/>
                </a:tc>
                <a:tc rowSpan="2">
                  <a:txBody>
                    <a:bodyPr/>
                    <a:lstStyle/>
                    <a:p>
                      <a:pPr>
                        <a:lnSpc>
                          <a:spcPts val="1200"/>
                        </a:lnSpc>
                        <a:spcAft>
                          <a:spcPts val="0"/>
                        </a:spcAft>
                      </a:pPr>
                      <a:r>
                        <a:rPr lang="en-US" sz="1100" dirty="0">
                          <a:effectLst/>
                        </a:rPr>
                        <a:t>&lt;1.1&gt;</a:t>
                      </a:r>
                      <a:r>
                        <a:rPr lang="zh-CN" sz="1100" dirty="0">
                          <a:effectLst/>
                        </a:rPr>
                        <a:t>需求获取</a:t>
                      </a:r>
                      <a:endParaRPr lang="zh-CN" sz="900" dirty="0">
                        <a:effectLst/>
                        <a:latin typeface="宋体"/>
                        <a:cs typeface="Times New Roman"/>
                      </a:endParaRPr>
                    </a:p>
                  </a:txBody>
                  <a:tcPr marL="60756" marR="60756" marT="0" marB="0"/>
                </a:tc>
                <a:tc>
                  <a:txBody>
                    <a:bodyPr/>
                    <a:lstStyle/>
                    <a:p>
                      <a:pPr>
                        <a:lnSpc>
                          <a:spcPts val="1200"/>
                        </a:lnSpc>
                        <a:spcAft>
                          <a:spcPts val="0"/>
                        </a:spcAft>
                      </a:pPr>
                      <a:r>
                        <a:rPr lang="en-US" sz="1100">
                          <a:effectLst/>
                        </a:rPr>
                        <a:t>&lt;1.1.2&gt;</a:t>
                      </a:r>
                      <a:r>
                        <a:rPr lang="zh-CN" sz="1100">
                          <a:effectLst/>
                        </a:rPr>
                        <a:t>确定用户群</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项目描述</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《用户群分类规则》</a:t>
                      </a:r>
                      <a:endParaRPr lang="zh-CN" sz="900">
                        <a:effectLst/>
                        <a:latin typeface="宋体"/>
                        <a:cs typeface="Times New Roman"/>
                      </a:endParaRPr>
                    </a:p>
                  </a:txBody>
                  <a:tcPr marL="60756" marR="60756" marT="0" marB="0"/>
                </a:tc>
                <a:extLst>
                  <a:ext uri="{0D108BD9-81ED-4DB2-BD59-A6C34878D82A}">
                    <a16:rowId xmlns:a16="http://schemas.microsoft.com/office/drawing/2014/main" val="10001"/>
                  </a:ext>
                </a:extLst>
              </a:tr>
              <a:tr h="541533">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100">
                          <a:effectLst/>
                        </a:rPr>
                        <a:t>&lt;1.1.3&gt;</a:t>
                      </a:r>
                      <a:r>
                        <a:rPr lang="zh-CN" sz="1100">
                          <a:effectLst/>
                        </a:rPr>
                        <a:t>编写《前景和范围文档》</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项目描述、可行性分析报告</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《前景和范围文档》</a:t>
                      </a:r>
                      <a:endParaRPr lang="zh-CN" sz="900">
                        <a:effectLst/>
                        <a:latin typeface="宋体"/>
                        <a:cs typeface="Times New Roman"/>
                      </a:endParaRPr>
                    </a:p>
                  </a:txBody>
                  <a:tcPr marL="60756" marR="60756" marT="0" marB="0"/>
                </a:tc>
                <a:extLst>
                  <a:ext uri="{0D108BD9-81ED-4DB2-BD59-A6C34878D82A}">
                    <a16:rowId xmlns:a16="http://schemas.microsoft.com/office/drawing/2014/main" val="10002"/>
                  </a:ext>
                </a:extLst>
              </a:tr>
              <a:tr h="361022">
                <a:tc vMerge="1">
                  <a:txBody>
                    <a:bodyPr/>
                    <a:lstStyle/>
                    <a:p>
                      <a:endParaRPr lang="zh-CN" altLang="en-US"/>
                    </a:p>
                  </a:txBody>
                  <a:tcPr/>
                </a:tc>
                <a:tc rowSpan="6">
                  <a:txBody>
                    <a:bodyPr/>
                    <a:lstStyle/>
                    <a:p>
                      <a:pPr>
                        <a:lnSpc>
                          <a:spcPts val="1200"/>
                        </a:lnSpc>
                        <a:spcAft>
                          <a:spcPts val="0"/>
                        </a:spcAft>
                      </a:pPr>
                      <a:r>
                        <a:rPr lang="en-US" sz="1100">
                          <a:effectLst/>
                        </a:rPr>
                        <a:t>&lt;1.2&gt;</a:t>
                      </a:r>
                      <a:r>
                        <a:rPr lang="zh-CN" sz="1100">
                          <a:effectLst/>
                        </a:rPr>
                        <a:t>需求分析</a:t>
                      </a:r>
                      <a:endParaRPr lang="zh-CN" sz="900">
                        <a:effectLst/>
                        <a:latin typeface="宋体"/>
                        <a:cs typeface="Times New Roman"/>
                      </a:endParaRPr>
                    </a:p>
                  </a:txBody>
                  <a:tcPr marL="60756" marR="60756" marT="0" marB="0"/>
                </a:tc>
                <a:tc>
                  <a:txBody>
                    <a:bodyPr/>
                    <a:lstStyle/>
                    <a:p>
                      <a:pPr>
                        <a:lnSpc>
                          <a:spcPts val="1200"/>
                        </a:lnSpc>
                        <a:spcAft>
                          <a:spcPts val="0"/>
                        </a:spcAft>
                      </a:pPr>
                      <a:r>
                        <a:rPr lang="en-US" sz="1100">
                          <a:effectLst/>
                        </a:rPr>
                        <a:t>&lt;1.2.1&gt;</a:t>
                      </a:r>
                      <a:r>
                        <a:rPr lang="zh-CN" sz="1100">
                          <a:effectLst/>
                        </a:rPr>
                        <a:t>分析需求的可行性</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项目描述、项目章程</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《可行性分析报告》</a:t>
                      </a:r>
                      <a:endParaRPr lang="zh-CN" sz="900">
                        <a:effectLst/>
                        <a:latin typeface="宋体"/>
                        <a:cs typeface="Times New Roman"/>
                      </a:endParaRPr>
                    </a:p>
                  </a:txBody>
                  <a:tcPr marL="60756" marR="60756" marT="0" marB="0"/>
                </a:tc>
                <a:extLst>
                  <a:ext uri="{0D108BD9-81ED-4DB2-BD59-A6C34878D82A}">
                    <a16:rowId xmlns:a16="http://schemas.microsoft.com/office/drawing/2014/main" val="10003"/>
                  </a:ext>
                </a:extLst>
              </a:tr>
              <a:tr h="361022">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100">
                          <a:effectLst/>
                        </a:rPr>
                        <a:t>&lt;1.2.2&gt;</a:t>
                      </a:r>
                      <a:r>
                        <a:rPr lang="zh-CN" sz="1100">
                          <a:effectLst/>
                        </a:rPr>
                        <a:t>创建数据字典</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项目描述</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数据字典</a:t>
                      </a:r>
                      <a:endParaRPr lang="zh-CN" sz="900">
                        <a:effectLst/>
                        <a:latin typeface="宋体"/>
                        <a:cs typeface="Times New Roman"/>
                      </a:endParaRPr>
                    </a:p>
                  </a:txBody>
                  <a:tcPr marL="60756" marR="60756" marT="0" marB="0"/>
                </a:tc>
                <a:extLst>
                  <a:ext uri="{0D108BD9-81ED-4DB2-BD59-A6C34878D82A}">
                    <a16:rowId xmlns:a16="http://schemas.microsoft.com/office/drawing/2014/main" val="10004"/>
                  </a:ext>
                </a:extLst>
              </a:tr>
              <a:tr h="722043">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100">
                          <a:effectLst/>
                        </a:rPr>
                        <a:t>&lt;1.2.3&gt;</a:t>
                      </a:r>
                      <a:r>
                        <a:rPr lang="zh-CN" sz="1100">
                          <a:effectLst/>
                        </a:rPr>
                        <a:t>编写《需求工程项目计划》</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项目章程、干系人登记册、项目描述、</a:t>
                      </a:r>
                      <a:r>
                        <a:rPr lang="en-US" sz="1100">
                          <a:effectLst/>
                        </a:rPr>
                        <a:t>WBS</a:t>
                      </a:r>
                      <a:r>
                        <a:rPr lang="zh-CN" sz="1100">
                          <a:effectLst/>
                        </a:rPr>
                        <a:t>、</a:t>
                      </a:r>
                      <a:r>
                        <a:rPr lang="en-US" sz="1100">
                          <a:effectLst/>
                        </a:rPr>
                        <a:t>OBS</a:t>
                      </a:r>
                      <a:r>
                        <a:rPr lang="zh-CN" sz="1100">
                          <a:effectLst/>
                        </a:rPr>
                        <a:t>、</a:t>
                      </a:r>
                      <a:r>
                        <a:rPr lang="en-US" sz="1100">
                          <a:effectLst/>
                        </a:rPr>
                        <a:t>Gante</a:t>
                      </a:r>
                      <a:endParaRPr lang="zh-CN" sz="900">
                        <a:effectLst/>
                      </a:endParaRPr>
                    </a:p>
                    <a:p>
                      <a:pPr>
                        <a:lnSpc>
                          <a:spcPts val="1200"/>
                        </a:lnSpc>
                        <a:spcAft>
                          <a:spcPts val="0"/>
                        </a:spcAft>
                      </a:pPr>
                      <a:r>
                        <a:rPr lang="en-US" sz="1100">
                          <a:effectLst/>
                        </a:rPr>
                        <a:t> </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需求工程项目计划、</a:t>
                      </a:r>
                      <a:r>
                        <a:rPr lang="en-US" sz="1100">
                          <a:effectLst/>
                        </a:rPr>
                        <a:t>8</a:t>
                      </a:r>
                      <a:r>
                        <a:rPr lang="zh-CN" sz="1100">
                          <a:effectLst/>
                        </a:rPr>
                        <a:t>个子计划</a:t>
                      </a:r>
                      <a:endParaRPr lang="zh-CN" sz="900">
                        <a:effectLst/>
                        <a:latin typeface="宋体"/>
                        <a:cs typeface="Times New Roman"/>
                      </a:endParaRPr>
                    </a:p>
                  </a:txBody>
                  <a:tcPr marL="60756" marR="60756" marT="0" marB="0"/>
                </a:tc>
                <a:extLst>
                  <a:ext uri="{0D108BD9-81ED-4DB2-BD59-A6C34878D82A}">
                    <a16:rowId xmlns:a16="http://schemas.microsoft.com/office/drawing/2014/main" val="10005"/>
                  </a:ext>
                </a:extLst>
              </a:tr>
              <a:tr h="541533">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100" dirty="0">
                          <a:effectLst/>
                        </a:rPr>
                        <a:t>&lt;1.2.4&gt;</a:t>
                      </a:r>
                      <a:r>
                        <a:rPr lang="zh-CN" sz="1100" dirty="0">
                          <a:effectLst/>
                        </a:rPr>
                        <a:t>编写《需求规格说明书》</a:t>
                      </a:r>
                      <a:endParaRPr lang="zh-CN" sz="900" dirty="0">
                        <a:effectLst/>
                        <a:latin typeface="宋体"/>
                        <a:cs typeface="Times New Roman"/>
                      </a:endParaRPr>
                    </a:p>
                  </a:txBody>
                  <a:tcPr marL="60756" marR="60756" marT="0" marB="0"/>
                </a:tc>
                <a:tc>
                  <a:txBody>
                    <a:bodyPr/>
                    <a:lstStyle/>
                    <a:p>
                      <a:pPr>
                        <a:lnSpc>
                          <a:spcPts val="1200"/>
                        </a:lnSpc>
                        <a:spcAft>
                          <a:spcPts val="0"/>
                        </a:spcAft>
                      </a:pPr>
                      <a:r>
                        <a:rPr lang="zh-CN" sz="1100">
                          <a:effectLst/>
                        </a:rPr>
                        <a:t>需求工程项目计划、项目描述、项目可行性报告、用例图</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需求规格说明书</a:t>
                      </a:r>
                      <a:endParaRPr lang="zh-CN" sz="900">
                        <a:effectLst/>
                        <a:latin typeface="宋体"/>
                        <a:cs typeface="Times New Roman"/>
                      </a:endParaRPr>
                    </a:p>
                  </a:txBody>
                  <a:tcPr marL="60756" marR="60756" marT="0" marB="0"/>
                </a:tc>
                <a:extLst>
                  <a:ext uri="{0D108BD9-81ED-4DB2-BD59-A6C34878D82A}">
                    <a16:rowId xmlns:a16="http://schemas.microsoft.com/office/drawing/2014/main" val="10006"/>
                  </a:ext>
                </a:extLst>
              </a:tr>
              <a:tr h="541533">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100">
                          <a:effectLst/>
                        </a:rPr>
                        <a:t>&lt;1.2.5&gt;</a:t>
                      </a:r>
                      <a:r>
                        <a:rPr lang="zh-CN" sz="1100">
                          <a:effectLst/>
                        </a:rPr>
                        <a:t>用例图</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《需求规格说明书》、《需求工程项目计划》、项目描述</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用例图</a:t>
                      </a:r>
                      <a:endParaRPr lang="zh-CN" sz="900">
                        <a:effectLst/>
                        <a:latin typeface="宋体"/>
                        <a:cs typeface="Times New Roman"/>
                      </a:endParaRPr>
                    </a:p>
                  </a:txBody>
                  <a:tcPr marL="60756" marR="60756" marT="0" marB="0"/>
                </a:tc>
                <a:extLst>
                  <a:ext uri="{0D108BD9-81ED-4DB2-BD59-A6C34878D82A}">
                    <a16:rowId xmlns:a16="http://schemas.microsoft.com/office/drawing/2014/main" val="10007"/>
                  </a:ext>
                </a:extLst>
              </a:tr>
              <a:tr h="541533">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100">
                          <a:effectLst/>
                        </a:rPr>
                        <a:t>&lt;1.2.6&gt;</a:t>
                      </a:r>
                      <a:r>
                        <a:rPr lang="zh-CN" sz="1100">
                          <a:effectLst/>
                        </a:rPr>
                        <a:t>界面原型</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《需求规格说明书》、《需求工程项目计划》、项目描述、用例图</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界面原型</a:t>
                      </a:r>
                      <a:endParaRPr lang="zh-CN" sz="900">
                        <a:effectLst/>
                        <a:latin typeface="宋体"/>
                        <a:cs typeface="Times New Roman"/>
                      </a:endParaRPr>
                    </a:p>
                  </a:txBody>
                  <a:tcPr marL="60756" marR="60756" marT="0" marB="0"/>
                </a:tc>
                <a:extLst>
                  <a:ext uri="{0D108BD9-81ED-4DB2-BD59-A6C34878D82A}">
                    <a16:rowId xmlns:a16="http://schemas.microsoft.com/office/drawing/2014/main" val="10008"/>
                  </a:ext>
                </a:extLst>
              </a:tr>
              <a:tr h="541533">
                <a:tc vMerge="1">
                  <a:txBody>
                    <a:bodyPr/>
                    <a:lstStyle/>
                    <a:p>
                      <a:endParaRPr lang="zh-CN" altLang="en-US"/>
                    </a:p>
                  </a:txBody>
                  <a:tcPr/>
                </a:tc>
                <a:tc>
                  <a:txBody>
                    <a:bodyPr/>
                    <a:lstStyle/>
                    <a:p>
                      <a:pPr>
                        <a:lnSpc>
                          <a:spcPts val="1200"/>
                        </a:lnSpc>
                        <a:spcAft>
                          <a:spcPts val="0"/>
                        </a:spcAft>
                      </a:pPr>
                      <a:r>
                        <a:rPr lang="en-US" sz="1100">
                          <a:effectLst/>
                        </a:rPr>
                        <a:t>&lt;1.3&gt;</a:t>
                      </a:r>
                      <a:r>
                        <a:rPr lang="zh-CN" sz="1100">
                          <a:effectLst/>
                        </a:rPr>
                        <a:t>需求验证</a:t>
                      </a:r>
                      <a:endParaRPr lang="zh-CN" sz="900">
                        <a:effectLst/>
                        <a:latin typeface="宋体"/>
                        <a:cs typeface="Times New Roman"/>
                      </a:endParaRPr>
                    </a:p>
                  </a:txBody>
                  <a:tcPr marL="60756" marR="60756" marT="0" marB="0"/>
                </a:tc>
                <a:tc>
                  <a:txBody>
                    <a:bodyPr/>
                    <a:lstStyle/>
                    <a:p>
                      <a:pPr>
                        <a:lnSpc>
                          <a:spcPts val="1200"/>
                        </a:lnSpc>
                        <a:spcAft>
                          <a:spcPts val="0"/>
                        </a:spcAft>
                      </a:pPr>
                      <a:r>
                        <a:rPr lang="en-US" sz="1100">
                          <a:effectLst/>
                        </a:rPr>
                        <a:t>&lt;1.3.1&gt;</a:t>
                      </a:r>
                      <a:r>
                        <a:rPr lang="zh-CN" sz="1100">
                          <a:effectLst/>
                        </a:rPr>
                        <a:t>审查需求文档</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需求规格说明书，需求工程项目计划等文档、界面原型、用例图</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可发布的基线文档、界面原型、用例图</a:t>
                      </a:r>
                      <a:endParaRPr lang="zh-CN" sz="900">
                        <a:effectLst/>
                        <a:latin typeface="宋体"/>
                        <a:cs typeface="Times New Roman"/>
                      </a:endParaRPr>
                    </a:p>
                  </a:txBody>
                  <a:tcPr marL="60756" marR="60756" marT="0" marB="0"/>
                </a:tc>
                <a:extLst>
                  <a:ext uri="{0D108BD9-81ED-4DB2-BD59-A6C34878D82A}">
                    <a16:rowId xmlns:a16="http://schemas.microsoft.com/office/drawing/2014/main" val="10009"/>
                  </a:ext>
                </a:extLst>
              </a:tr>
              <a:tr h="541533">
                <a:tc>
                  <a:txBody>
                    <a:bodyPr/>
                    <a:lstStyle/>
                    <a:p>
                      <a:pPr>
                        <a:lnSpc>
                          <a:spcPts val="1200"/>
                        </a:lnSpc>
                        <a:spcAft>
                          <a:spcPts val="0"/>
                        </a:spcAft>
                      </a:pPr>
                      <a:r>
                        <a:rPr lang="en-US" sz="1100">
                          <a:effectLst/>
                        </a:rPr>
                        <a:t>&lt;2&gt;</a:t>
                      </a:r>
                      <a:r>
                        <a:rPr lang="zh-CN" sz="1100">
                          <a:effectLst/>
                        </a:rPr>
                        <a:t>需求管理</a:t>
                      </a:r>
                      <a:endParaRPr lang="zh-CN" sz="900">
                        <a:effectLst/>
                        <a:latin typeface="宋体"/>
                        <a:cs typeface="Times New Roman"/>
                      </a:endParaRPr>
                    </a:p>
                  </a:txBody>
                  <a:tcPr marL="60756" marR="60756" marT="0" marB="0"/>
                </a:tc>
                <a:tc>
                  <a:txBody>
                    <a:bodyPr/>
                    <a:lstStyle/>
                    <a:p>
                      <a:pPr>
                        <a:lnSpc>
                          <a:spcPts val="1200"/>
                        </a:lnSpc>
                        <a:spcAft>
                          <a:spcPts val="0"/>
                        </a:spcAft>
                      </a:pPr>
                      <a:r>
                        <a:rPr lang="en-US" sz="1100">
                          <a:effectLst/>
                        </a:rPr>
                        <a:t>&lt;2.1&gt;</a:t>
                      </a:r>
                      <a:r>
                        <a:rPr lang="zh-CN" sz="1100">
                          <a:effectLst/>
                        </a:rPr>
                        <a:t>变更管理</a:t>
                      </a:r>
                      <a:endParaRPr lang="zh-CN" sz="900">
                        <a:effectLst/>
                        <a:latin typeface="宋体"/>
                        <a:cs typeface="Times New Roman"/>
                      </a:endParaRPr>
                    </a:p>
                  </a:txBody>
                  <a:tcPr marL="60756" marR="60756" marT="0" marB="0"/>
                </a:tc>
                <a:tc>
                  <a:txBody>
                    <a:bodyPr/>
                    <a:lstStyle/>
                    <a:p>
                      <a:pPr>
                        <a:lnSpc>
                          <a:spcPts val="1200"/>
                        </a:lnSpc>
                        <a:spcAft>
                          <a:spcPts val="0"/>
                        </a:spcAft>
                      </a:pPr>
                      <a:r>
                        <a:rPr lang="en-US" sz="1100">
                          <a:effectLst/>
                        </a:rPr>
                        <a:t>&lt;2.1.1&gt;</a:t>
                      </a:r>
                      <a:r>
                        <a:rPr lang="zh-CN" sz="1100">
                          <a:effectLst/>
                        </a:rPr>
                        <a:t>编制《需求变更文档》</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a:effectLst/>
                        </a:rPr>
                        <a:t>客户访谈计划、变更记录、需求变更表、需要变更的文档、界面原型、用例图</a:t>
                      </a:r>
                      <a:endParaRPr lang="zh-CN" sz="900">
                        <a:effectLst/>
                        <a:latin typeface="宋体"/>
                        <a:cs typeface="Times New Roman"/>
                      </a:endParaRPr>
                    </a:p>
                  </a:txBody>
                  <a:tcPr marL="60756" marR="60756" marT="0" marB="0"/>
                </a:tc>
                <a:tc>
                  <a:txBody>
                    <a:bodyPr/>
                    <a:lstStyle/>
                    <a:p>
                      <a:pPr>
                        <a:lnSpc>
                          <a:spcPts val="1200"/>
                        </a:lnSpc>
                        <a:spcAft>
                          <a:spcPts val="0"/>
                        </a:spcAft>
                      </a:pPr>
                      <a:r>
                        <a:rPr lang="zh-CN" sz="1100" dirty="0">
                          <a:effectLst/>
                        </a:rPr>
                        <a:t>《需求变更文档》</a:t>
                      </a:r>
                      <a:endParaRPr lang="zh-CN" sz="900" dirty="0">
                        <a:effectLst/>
                        <a:latin typeface="宋体"/>
                        <a:cs typeface="Times New Roman"/>
                      </a:endParaRPr>
                    </a:p>
                  </a:txBody>
                  <a:tcPr marL="60756" marR="60756"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87439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976141" y="1046924"/>
            <a:ext cx="10310192" cy="8617744"/>
          </a:xfrm>
          <a:prstGeom prst="rect">
            <a:avLst/>
          </a:prstGeom>
          <a:noFill/>
        </p:spPr>
        <p:txBody>
          <a:bodyPr wrap="square" rtlCol="0">
            <a:spAutoFit/>
          </a:bodyPr>
          <a:lstStyle/>
          <a:p>
            <a:pPr lvl="1"/>
            <a:r>
              <a:rPr lang="en-US" altLang="zh-CN" sz="2800" b="1" dirty="0" smtClean="0"/>
              <a:t>4 </a:t>
            </a:r>
            <a:r>
              <a:rPr lang="zh-CN" altLang="zh-CN" sz="2800" b="1" dirty="0" smtClean="0"/>
              <a:t>排列</a:t>
            </a:r>
            <a:r>
              <a:rPr lang="zh-CN" altLang="zh-CN" sz="2800" b="1" dirty="0"/>
              <a:t>活动顺序</a:t>
            </a:r>
            <a:endParaRPr lang="zh-CN" altLang="zh-CN" sz="2800" dirty="0"/>
          </a:p>
          <a:p>
            <a:pPr lvl="2"/>
            <a:r>
              <a:rPr lang="en-US" altLang="zh-CN" sz="2800" b="1" dirty="0" smtClean="0"/>
              <a:t>4.1 </a:t>
            </a:r>
            <a:r>
              <a:rPr lang="zh-CN" altLang="zh-CN" sz="2800" b="1" dirty="0" smtClean="0"/>
              <a:t>输入输出</a:t>
            </a:r>
            <a:endParaRPr lang="zh-CN" altLang="zh-CN" sz="2800" b="1" dirty="0"/>
          </a:p>
          <a:p>
            <a:r>
              <a:rPr lang="zh-CN" altLang="zh-CN" sz="2800" dirty="0"/>
              <a:t>输入：里程碑、范围管理计划、项目章程。</a:t>
            </a:r>
          </a:p>
          <a:p>
            <a:r>
              <a:rPr lang="zh-CN" altLang="zh-CN" sz="2800" dirty="0"/>
              <a:t>输出：项目文档更新、项目网络图。</a:t>
            </a:r>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3" name="矩形 2"/>
          <p:cNvSpPr/>
          <p:nvPr/>
        </p:nvSpPr>
        <p:spPr>
          <a:xfrm>
            <a:off x="1564324" y="911356"/>
            <a:ext cx="2651688" cy="523220"/>
          </a:xfrm>
          <a:prstGeom prst="rect">
            <a:avLst/>
          </a:prstGeom>
        </p:spPr>
        <p:txBody>
          <a:bodyPr wrap="none">
            <a:spAutoFit/>
          </a:bodyPr>
          <a:lstStyle/>
          <a:p>
            <a:pPr lvl="2"/>
            <a:r>
              <a:rPr lang="en-US" altLang="zh-CN" sz="2800" b="1" dirty="0" smtClean="0"/>
              <a:t>4.2</a:t>
            </a:r>
            <a:r>
              <a:rPr lang="zh-CN" altLang="zh-CN" sz="2800" b="1" dirty="0" smtClean="0"/>
              <a:t>网络图</a:t>
            </a:r>
            <a:endParaRPr lang="zh-CN" altLang="zh-CN" sz="2800" b="1"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30" y="1434576"/>
            <a:ext cx="11173967" cy="425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23359" y="6344722"/>
            <a:ext cx="4871847" cy="369332"/>
          </a:xfrm>
          <a:prstGeom prst="rect">
            <a:avLst/>
          </a:prstGeom>
        </p:spPr>
        <p:txBody>
          <a:bodyPr wrap="none">
            <a:spAutoFit/>
          </a:bodyPr>
          <a:lstStyle/>
          <a:p>
            <a:r>
              <a:rPr lang="zh-CN" altLang="zh-CN" dirty="0"/>
              <a:t>详细的网络图，详见需求工程项目计划</a:t>
            </a:r>
            <a:r>
              <a:rPr lang="en-US" altLang="zh-CN" dirty="0"/>
              <a:t>-</a:t>
            </a:r>
            <a:r>
              <a:rPr lang="zh-CN" altLang="zh-CN" dirty="0"/>
              <a:t>甘特图</a:t>
            </a:r>
          </a:p>
        </p:txBody>
      </p:sp>
    </p:spTree>
    <p:extLst>
      <p:ext uri="{BB962C8B-B14F-4D97-AF65-F5344CB8AC3E}">
        <p14:creationId xmlns:p14="http://schemas.microsoft.com/office/powerpoint/2010/main" val="1468270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368744" y="646951"/>
            <a:ext cx="11489882" cy="6124754"/>
          </a:xfrm>
          <a:prstGeom prst="rect">
            <a:avLst/>
          </a:prstGeom>
        </p:spPr>
        <p:txBody>
          <a:bodyPr wrap="square">
            <a:spAutoFit/>
          </a:bodyPr>
          <a:lstStyle/>
          <a:p>
            <a:pPr lvl="1"/>
            <a:r>
              <a:rPr lang="en-US" altLang="zh-CN" sz="2800" b="1" dirty="0" smtClean="0"/>
              <a:t>5 </a:t>
            </a:r>
            <a:r>
              <a:rPr lang="zh-CN" altLang="zh-CN" sz="2800" b="1" dirty="0" smtClean="0"/>
              <a:t>估算</a:t>
            </a:r>
            <a:r>
              <a:rPr lang="zh-CN" altLang="zh-CN" sz="2800" b="1" dirty="0"/>
              <a:t>活动资源</a:t>
            </a:r>
            <a:endParaRPr lang="zh-CN" altLang="zh-CN" sz="2800" dirty="0"/>
          </a:p>
          <a:p>
            <a:pPr lvl="2"/>
            <a:r>
              <a:rPr lang="en-US" altLang="zh-CN" sz="2800" b="1" dirty="0" smtClean="0"/>
              <a:t>5.1</a:t>
            </a:r>
            <a:r>
              <a:rPr lang="zh-CN" altLang="zh-CN" sz="2800" b="1" dirty="0" smtClean="0"/>
              <a:t>输入输出</a:t>
            </a:r>
            <a:endParaRPr lang="zh-CN" altLang="zh-CN" sz="2800" b="1" dirty="0"/>
          </a:p>
          <a:p>
            <a:r>
              <a:rPr lang="zh-CN" altLang="zh-CN" sz="2800" dirty="0"/>
              <a:t>输入：项目章程、项目章程。</a:t>
            </a:r>
          </a:p>
          <a:p>
            <a:r>
              <a:rPr lang="zh-CN" altLang="zh-CN" sz="2800" dirty="0"/>
              <a:t>输出：活动资源需求。</a:t>
            </a:r>
          </a:p>
          <a:p>
            <a:r>
              <a:rPr lang="en-US" altLang="zh-CN" sz="2800" dirty="0"/>
              <a:t> </a:t>
            </a:r>
            <a:endParaRPr lang="zh-CN" altLang="zh-CN" sz="2800" dirty="0"/>
          </a:p>
          <a:p>
            <a:pPr lvl="2"/>
            <a:r>
              <a:rPr lang="en-US" altLang="zh-CN" sz="2800" b="1" dirty="0" smtClean="0"/>
              <a:t>5.2</a:t>
            </a:r>
            <a:r>
              <a:rPr lang="zh-CN" altLang="zh-CN" sz="2800" b="1" dirty="0" smtClean="0"/>
              <a:t>活动</a:t>
            </a:r>
            <a:r>
              <a:rPr lang="zh-CN" altLang="zh-CN" sz="2800" b="1" dirty="0"/>
              <a:t>资源估算</a:t>
            </a:r>
          </a:p>
          <a:p>
            <a:r>
              <a:rPr lang="zh-CN" altLang="zh-CN" sz="2800" dirty="0"/>
              <a:t>因为我们是学生所以我们的资源主要是时间，根据《</a:t>
            </a:r>
            <a:r>
              <a:rPr lang="en-US" altLang="zh-CN" sz="2800" dirty="0"/>
              <a:t>WBS</a:t>
            </a:r>
            <a:r>
              <a:rPr lang="zh-CN" altLang="zh-CN" sz="2800" dirty="0"/>
              <a:t>》中的工期估算我们的时间资源为</a:t>
            </a:r>
            <a:r>
              <a:rPr lang="en-US" altLang="zh-CN" sz="2800" dirty="0"/>
              <a:t>172</a:t>
            </a:r>
            <a:r>
              <a:rPr lang="zh-CN" altLang="zh-CN" sz="2800" dirty="0"/>
              <a:t>小时，因为工作要延期的时间算加班时间。</a:t>
            </a:r>
          </a:p>
          <a:p>
            <a:r>
              <a:rPr lang="en-US" altLang="zh-CN" sz="2800" dirty="0"/>
              <a:t> </a:t>
            </a:r>
            <a:endParaRPr lang="zh-CN" altLang="zh-CN" sz="2800" dirty="0"/>
          </a:p>
          <a:p>
            <a:r>
              <a:rPr lang="zh-CN" altLang="zh-CN" sz="2800" dirty="0"/>
              <a:t>其他资源：</a:t>
            </a:r>
          </a:p>
          <a:p>
            <a:pPr lvl="0"/>
            <a:r>
              <a:rPr lang="en-US" altLang="zh-CN" sz="2800" dirty="0"/>
              <a:t>5</a:t>
            </a:r>
            <a:r>
              <a:rPr lang="zh-CN" altLang="zh-CN" sz="2800" dirty="0"/>
              <a:t>台笔记本电脑（自愿提供），安装</a:t>
            </a:r>
            <a:r>
              <a:rPr lang="en-US" altLang="zh-CN" sz="2800" dirty="0"/>
              <a:t>Win7</a:t>
            </a:r>
            <a:r>
              <a:rPr lang="zh-CN" altLang="zh-CN" sz="2800" dirty="0"/>
              <a:t>以上操作系统。</a:t>
            </a:r>
          </a:p>
          <a:p>
            <a:pPr lvl="0"/>
            <a:r>
              <a:rPr lang="en-US" altLang="zh-CN" sz="2800" dirty="0"/>
              <a:t>Microsoft</a:t>
            </a:r>
            <a:r>
              <a:rPr lang="zh-CN" altLang="zh-CN" sz="2800" dirty="0"/>
              <a:t>系列（试用版）。</a:t>
            </a:r>
          </a:p>
          <a:p>
            <a:pPr lvl="0"/>
            <a:r>
              <a:rPr lang="en-US" altLang="zh-CN" sz="2800" dirty="0"/>
              <a:t>Rational Rose</a:t>
            </a:r>
            <a:r>
              <a:rPr lang="zh-CN" altLang="zh-CN" sz="2800" dirty="0"/>
              <a:t>（开源免费）。</a:t>
            </a:r>
          </a:p>
          <a:p>
            <a:pPr lvl="0"/>
            <a:r>
              <a:rPr lang="en-US" altLang="zh-CN" sz="2800" dirty="0" err="1"/>
              <a:t>Axure</a:t>
            </a:r>
            <a:r>
              <a:rPr lang="en-US" altLang="zh-CN" sz="2800" dirty="0"/>
              <a:t> RP </a:t>
            </a:r>
            <a:r>
              <a:rPr lang="zh-CN" altLang="zh-CN" sz="2800" dirty="0"/>
              <a:t>（试用版）。</a:t>
            </a:r>
          </a:p>
        </p:txBody>
      </p:sp>
    </p:spTree>
    <p:extLst>
      <p:ext uri="{BB962C8B-B14F-4D97-AF65-F5344CB8AC3E}">
        <p14:creationId xmlns:p14="http://schemas.microsoft.com/office/powerpoint/2010/main" val="107403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230" y="145143"/>
            <a:ext cx="2931885" cy="435428"/>
          </a:xfrm>
          <a:prstGeom prst="rect">
            <a:avLst/>
          </a:prstGeom>
          <a:solidFill>
            <a:srgbClr val="3A7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64115" y="145143"/>
            <a:ext cx="2931885" cy="435428"/>
          </a:xfrm>
          <a:prstGeom prst="rect">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096000" y="145143"/>
            <a:ext cx="2931885" cy="435428"/>
          </a:xfrm>
          <a:prstGeom prst="rect">
            <a:avLst/>
          </a:prstGeom>
          <a:solidFill>
            <a:srgbClr val="ACB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027885" y="145143"/>
            <a:ext cx="2931885" cy="435428"/>
          </a:xfrm>
          <a:prstGeom prst="rect">
            <a:avLst/>
          </a:pr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164115" y="580571"/>
            <a:ext cx="5863770" cy="769441"/>
          </a:xfrm>
          <a:prstGeom prst="rect">
            <a:avLst/>
          </a:prstGeom>
          <a:noFill/>
        </p:spPr>
        <p:txBody>
          <a:bodyPr wrap="square" rtlCol="0">
            <a:spAutoFit/>
          </a:bodyPr>
          <a:lstStyle/>
          <a:p>
            <a:pPr algn="ctr"/>
            <a:r>
              <a:rPr lang="zh-CN" altLang="en-US" sz="4400" dirty="0" smtClean="0">
                <a:solidFill>
                  <a:srgbClr val="436A3E"/>
                </a:solidFill>
                <a:latin typeface="微软雅黑" panose="020B0503020204020204" pitchFamily="34" charset="-122"/>
                <a:ea typeface="微软雅黑" panose="020B0503020204020204" pitchFamily="34" charset="-122"/>
              </a:rPr>
              <a:t>目录</a:t>
            </a:r>
            <a:endParaRPr lang="zh-CN" altLang="en-US" sz="4400" dirty="0">
              <a:solidFill>
                <a:srgbClr val="436A3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869543" y="1193499"/>
            <a:ext cx="2452914" cy="461665"/>
          </a:xfrm>
          <a:prstGeom prst="rect">
            <a:avLst/>
          </a:prstGeom>
          <a:noFill/>
        </p:spPr>
        <p:txBody>
          <a:bodyPr wrap="square" rtlCol="0">
            <a:spAutoFit/>
          </a:bodyPr>
          <a:lstStyle/>
          <a:p>
            <a:pPr algn="ctr"/>
            <a:r>
              <a:rPr lang="en-US" altLang="zh-CN" sz="2400" dirty="0" smtClean="0">
                <a:solidFill>
                  <a:srgbClr val="436A3E"/>
                </a:solidFill>
              </a:rPr>
              <a:t>Contents</a:t>
            </a:r>
            <a:endParaRPr lang="zh-CN" altLang="en-US" sz="2400" dirty="0">
              <a:solidFill>
                <a:srgbClr val="436A3E"/>
              </a:solidFill>
            </a:endParaRPr>
          </a:p>
        </p:txBody>
      </p:sp>
      <p:grpSp>
        <p:nvGrpSpPr>
          <p:cNvPr id="41" name="组合 40"/>
          <p:cNvGrpSpPr/>
          <p:nvPr/>
        </p:nvGrpSpPr>
        <p:grpSpPr>
          <a:xfrm flipH="1">
            <a:off x="1538518" y="4056747"/>
            <a:ext cx="2743197" cy="1323439"/>
            <a:chOff x="1698172" y="2474690"/>
            <a:chExt cx="2743197" cy="1323439"/>
          </a:xfrm>
        </p:grpSpPr>
        <p:sp>
          <p:nvSpPr>
            <p:cNvPr id="42" name="文本框 41"/>
            <p:cNvSpPr txBox="1"/>
            <p:nvPr/>
          </p:nvSpPr>
          <p:spPr>
            <a:xfrm>
              <a:off x="1698172" y="2474690"/>
              <a:ext cx="1335314" cy="1323439"/>
            </a:xfrm>
            <a:prstGeom prst="rect">
              <a:avLst/>
            </a:prstGeom>
            <a:noFill/>
          </p:spPr>
          <p:txBody>
            <a:bodyPr wrap="square" rtlCol="0">
              <a:spAutoFit/>
            </a:bodyPr>
            <a:lstStyle/>
            <a:p>
              <a:pPr algn="r"/>
              <a:r>
                <a:rPr lang="en-US" altLang="zh-CN" sz="8000" dirty="0" smtClean="0">
                  <a:solidFill>
                    <a:schemeClr val="bg1"/>
                  </a:solidFill>
                </a:rPr>
                <a:t>04</a:t>
              </a:r>
              <a:endParaRPr lang="zh-CN" altLang="en-US" sz="8000" dirty="0">
                <a:solidFill>
                  <a:schemeClr val="bg1"/>
                </a:solidFill>
              </a:endParaRPr>
            </a:p>
          </p:txBody>
        </p:sp>
        <p:sp>
          <p:nvSpPr>
            <p:cNvPr id="43" name="文本框 42"/>
            <p:cNvSpPr txBox="1"/>
            <p:nvPr/>
          </p:nvSpPr>
          <p:spPr>
            <a:xfrm>
              <a:off x="3077025" y="2596477"/>
              <a:ext cx="1364344" cy="1077218"/>
            </a:xfrm>
            <a:prstGeom prst="rect">
              <a:avLst/>
            </a:prstGeom>
            <a:noFill/>
          </p:spPr>
          <p:txBody>
            <a:bodyPr wrap="square" rtlCol="0">
              <a:spAutoFit/>
            </a:bodyPr>
            <a:lstStyle/>
            <a:p>
              <a:pPr algn="r"/>
              <a:r>
                <a:rPr lang="zh-CN" altLang="en-US" sz="32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32" name="TextBox 31"/>
          <p:cNvSpPr txBox="1"/>
          <p:nvPr/>
        </p:nvSpPr>
        <p:spPr>
          <a:xfrm>
            <a:off x="4281715" y="1647863"/>
            <a:ext cx="7962314" cy="8402300"/>
          </a:xfrm>
          <a:prstGeom prst="rect">
            <a:avLst/>
          </a:prstGeom>
          <a:noFill/>
        </p:spPr>
        <p:txBody>
          <a:bodyPr wrap="square" rtlCol="0">
            <a:spAutoFit/>
          </a:bodyPr>
          <a:lstStyle/>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引言</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项目概述</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时间管理计划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人力资源管理计划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范围管理计划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成本管理计划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质量管理计划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沟通管理计划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风险管理计划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itchFamily="34" charset="-122"/>
                <a:ea typeface="微软雅黑" pitchFamily="34" charset="-122"/>
              </a:rPr>
              <a:t>配置系统管理计划</a:t>
            </a:r>
            <a:endParaRPr lang="en-US" altLang="zh-CN" sz="2400" b="1" dirty="0" smtClean="0">
              <a:latin typeface="微软雅黑" pitchFamily="34" charset="-122"/>
              <a:ea typeface="微软雅黑" pitchFamily="34" charset="-122"/>
            </a:endParaRPr>
          </a:p>
          <a:p>
            <a:pPr marL="457200" indent="-457200"/>
            <a:r>
              <a:rPr lang="en-US" altLang="zh-CN" sz="2400" b="1" dirty="0" smtClean="0">
                <a:latin typeface="微软雅黑" pitchFamily="34" charset="-122"/>
                <a:ea typeface="微软雅黑" pitchFamily="34" charset="-122"/>
              </a:rPr>
              <a:t>11.</a:t>
            </a:r>
            <a:r>
              <a:rPr lang="zh-CN" altLang="en-US" sz="2400" b="1" dirty="0" smtClean="0">
                <a:latin typeface="微软雅黑" panose="020B0503020204020204" pitchFamily="34" charset="-122"/>
                <a:ea typeface="微软雅黑" panose="020B0503020204020204" pitchFamily="34" charset="-122"/>
              </a:rPr>
              <a:t>采购管理计划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r>
              <a:rPr lang="en-US" altLang="zh-CN" sz="2400" b="1" dirty="0" smtClean="0">
                <a:latin typeface="微软雅黑" panose="020B0503020204020204" pitchFamily="34" charset="-122"/>
                <a:ea typeface="微软雅黑" panose="020B0503020204020204" pitchFamily="34" charset="-122"/>
              </a:rPr>
              <a:t>12.</a:t>
            </a:r>
            <a:r>
              <a:rPr lang="zh-CN" altLang="en-US" sz="2400" b="1" dirty="0" smtClean="0">
                <a:latin typeface="微软雅黑" panose="020B0503020204020204" pitchFamily="34" charset="-122"/>
                <a:ea typeface="微软雅黑" panose="020B0503020204020204" pitchFamily="34" charset="-122"/>
              </a:rPr>
              <a:t>附件</a:t>
            </a:r>
            <a:endParaRPr lang="en-US" altLang="zh-CN" sz="2400" b="1" dirty="0" smtClean="0">
              <a:latin typeface="微软雅黑" panose="020B0503020204020204" pitchFamily="34" charset="-122"/>
              <a:ea typeface="微软雅黑" panose="020B0503020204020204" pitchFamily="34" charset="-122"/>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42397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455855" y="1745773"/>
            <a:ext cx="11489882" cy="2246769"/>
          </a:xfrm>
          <a:prstGeom prst="rect">
            <a:avLst/>
          </a:prstGeom>
        </p:spPr>
        <p:txBody>
          <a:bodyPr wrap="square">
            <a:spAutoFit/>
          </a:bodyPr>
          <a:lstStyle/>
          <a:p>
            <a:pPr lvl="1"/>
            <a:r>
              <a:rPr lang="en-US" altLang="zh-CN" sz="2800" b="1" dirty="0" smtClean="0"/>
              <a:t>6 </a:t>
            </a:r>
            <a:r>
              <a:rPr lang="zh-CN" altLang="zh-CN" sz="2800" b="1" dirty="0" smtClean="0"/>
              <a:t>估算</a:t>
            </a:r>
            <a:r>
              <a:rPr lang="zh-CN" altLang="zh-CN" sz="2800" b="1" dirty="0"/>
              <a:t>活动持续时间</a:t>
            </a:r>
            <a:endParaRPr lang="zh-CN" altLang="zh-CN" sz="2800" dirty="0"/>
          </a:p>
          <a:p>
            <a:pPr lvl="2"/>
            <a:r>
              <a:rPr lang="en-US" altLang="zh-CN" sz="2800" b="1" dirty="0" smtClean="0"/>
              <a:t>6.1 </a:t>
            </a:r>
            <a:r>
              <a:rPr lang="zh-CN" altLang="zh-CN" sz="2800" b="1" dirty="0" smtClean="0"/>
              <a:t>输入输出</a:t>
            </a:r>
            <a:endParaRPr lang="zh-CN" altLang="zh-CN" sz="2800" b="1" dirty="0"/>
          </a:p>
          <a:p>
            <a:r>
              <a:rPr lang="zh-CN" altLang="zh-CN" sz="2800" dirty="0"/>
              <a:t>输入：项目章程、范围管理计划。</a:t>
            </a:r>
          </a:p>
          <a:p>
            <a:r>
              <a:rPr lang="zh-CN" altLang="zh-CN" sz="2800" dirty="0"/>
              <a:t>输出：活动持续时间估算</a:t>
            </a:r>
            <a:r>
              <a:rPr lang="zh-CN" altLang="zh-CN" sz="2800" dirty="0" smtClean="0"/>
              <a:t>。</a:t>
            </a:r>
            <a:endParaRPr lang="en-US" altLang="zh-CN" sz="2800" dirty="0" smtClean="0"/>
          </a:p>
          <a:p>
            <a:endParaRPr lang="zh-CN" altLang="zh-CN" sz="2800" dirty="0"/>
          </a:p>
        </p:txBody>
      </p:sp>
    </p:spTree>
    <p:extLst>
      <p:ext uri="{BB962C8B-B14F-4D97-AF65-F5344CB8AC3E}">
        <p14:creationId xmlns:p14="http://schemas.microsoft.com/office/powerpoint/2010/main" val="3633348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368744" y="646951"/>
            <a:ext cx="11489882" cy="954107"/>
          </a:xfrm>
          <a:prstGeom prst="rect">
            <a:avLst/>
          </a:prstGeom>
        </p:spPr>
        <p:txBody>
          <a:bodyPr wrap="square">
            <a:spAutoFit/>
          </a:bodyPr>
          <a:lstStyle/>
          <a:p>
            <a:pPr lvl="1"/>
            <a:r>
              <a:rPr lang="en-US" altLang="zh-CN" sz="2800" b="1" dirty="0" smtClean="0"/>
              <a:t>6.2</a:t>
            </a:r>
            <a:r>
              <a:rPr lang="zh-CN" altLang="zh-CN" sz="2800" b="1" dirty="0" smtClean="0"/>
              <a:t>活动</a:t>
            </a:r>
            <a:r>
              <a:rPr lang="zh-CN" altLang="zh-CN" sz="2800" b="1" dirty="0"/>
              <a:t>持续时间估算</a:t>
            </a:r>
          </a:p>
          <a:p>
            <a:endParaRPr lang="zh-CN" altLang="zh-CN"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86" y="2062163"/>
            <a:ext cx="9140063" cy="279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204912" y="5310485"/>
            <a:ext cx="7939088" cy="1200329"/>
          </a:xfrm>
          <a:prstGeom prst="rect">
            <a:avLst/>
          </a:prstGeom>
        </p:spPr>
        <p:txBody>
          <a:bodyPr wrap="square">
            <a:spAutoFit/>
          </a:bodyPr>
          <a:lstStyle/>
          <a:p>
            <a:r>
              <a:rPr lang="zh-CN" altLang="zh-CN" sz="2400" dirty="0"/>
              <a:t>根据《需求工程计划</a:t>
            </a:r>
            <a:r>
              <a:rPr lang="en-US" altLang="zh-CN" sz="2400" dirty="0"/>
              <a:t>WBS</a:t>
            </a:r>
            <a:r>
              <a:rPr lang="zh-CN" altLang="zh-CN" sz="2400" dirty="0"/>
              <a:t>》总的工期估计为</a:t>
            </a:r>
            <a:r>
              <a:rPr lang="en-US" altLang="zh-CN" sz="2400" dirty="0"/>
              <a:t>86</a:t>
            </a:r>
            <a:r>
              <a:rPr lang="zh-CN" altLang="zh-CN" sz="2400" dirty="0"/>
              <a:t>个工作日，每个工作日</a:t>
            </a:r>
            <a:r>
              <a:rPr lang="en-US" altLang="zh-CN" sz="2400" dirty="0"/>
              <a:t>2</a:t>
            </a:r>
            <a:r>
              <a:rPr lang="zh-CN" altLang="zh-CN" sz="2400" dirty="0"/>
              <a:t>小时工作时间，全年无休，因为工作未完成而造成的其他额外时间算加班</a:t>
            </a:r>
            <a:r>
              <a:rPr lang="zh-CN" altLang="zh-CN" dirty="0"/>
              <a:t>。</a:t>
            </a:r>
          </a:p>
        </p:txBody>
      </p:sp>
    </p:spTree>
    <p:extLst>
      <p:ext uri="{BB962C8B-B14F-4D97-AF65-F5344CB8AC3E}">
        <p14:creationId xmlns:p14="http://schemas.microsoft.com/office/powerpoint/2010/main" val="4150762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455855" y="1745773"/>
            <a:ext cx="11489882" cy="2677656"/>
          </a:xfrm>
          <a:prstGeom prst="rect">
            <a:avLst/>
          </a:prstGeom>
        </p:spPr>
        <p:txBody>
          <a:bodyPr wrap="square">
            <a:spAutoFit/>
          </a:bodyPr>
          <a:lstStyle/>
          <a:p>
            <a:pPr lvl="1"/>
            <a:r>
              <a:rPr lang="en-US" altLang="zh-CN" sz="2800" b="1" dirty="0" smtClean="0"/>
              <a:t>7 </a:t>
            </a:r>
            <a:r>
              <a:rPr lang="zh-CN" altLang="zh-CN" sz="2800" b="1" dirty="0" smtClean="0"/>
              <a:t>制定</a:t>
            </a:r>
            <a:r>
              <a:rPr lang="zh-CN" altLang="zh-CN" sz="2800" b="1" dirty="0"/>
              <a:t>进度计划</a:t>
            </a:r>
            <a:endParaRPr lang="zh-CN" altLang="zh-CN" sz="2800" dirty="0"/>
          </a:p>
          <a:p>
            <a:pPr lvl="2"/>
            <a:r>
              <a:rPr lang="en-US" altLang="zh-CN" sz="2800" b="1" dirty="0" smtClean="0"/>
              <a:t>7.1</a:t>
            </a:r>
            <a:r>
              <a:rPr lang="zh-CN" altLang="zh-CN" sz="2800" b="1" dirty="0" smtClean="0"/>
              <a:t>输入输出</a:t>
            </a:r>
            <a:endParaRPr lang="zh-CN" altLang="zh-CN" sz="2800" b="1" dirty="0"/>
          </a:p>
          <a:p>
            <a:r>
              <a:rPr lang="zh-CN" altLang="zh-CN" sz="2800" dirty="0"/>
              <a:t>输入：项目描述、项目章程、范围管理计划、活动持续时间估算、活动资源需求。</a:t>
            </a:r>
          </a:p>
          <a:p>
            <a:r>
              <a:rPr lang="zh-CN" altLang="zh-CN" sz="2800" dirty="0"/>
              <a:t>输出：项目进度计划。</a:t>
            </a:r>
          </a:p>
          <a:p>
            <a:endParaRPr lang="zh-CN" altLang="zh-CN" sz="2800" dirty="0"/>
          </a:p>
        </p:txBody>
      </p:sp>
    </p:spTree>
    <p:extLst>
      <p:ext uri="{BB962C8B-B14F-4D97-AF65-F5344CB8AC3E}">
        <p14:creationId xmlns:p14="http://schemas.microsoft.com/office/powerpoint/2010/main" val="1997266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368744" y="646951"/>
            <a:ext cx="11489882" cy="954107"/>
          </a:xfrm>
          <a:prstGeom prst="rect">
            <a:avLst/>
          </a:prstGeom>
        </p:spPr>
        <p:txBody>
          <a:bodyPr wrap="square">
            <a:spAutoFit/>
          </a:bodyPr>
          <a:lstStyle/>
          <a:p>
            <a:pPr lvl="2"/>
            <a:r>
              <a:rPr lang="en-US" altLang="zh-CN" sz="2800" b="1" dirty="0" smtClean="0"/>
              <a:t>7.2</a:t>
            </a:r>
            <a:r>
              <a:rPr lang="zh-CN" altLang="zh-CN" sz="2800" b="1" dirty="0"/>
              <a:t>关键路径</a:t>
            </a:r>
          </a:p>
          <a:p>
            <a:endParaRPr lang="zh-CN" altLang="zh-CN" sz="2800" dirty="0"/>
          </a:p>
        </p:txBody>
      </p:sp>
      <p:pic>
        <p:nvPicPr>
          <p:cNvPr id="409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571462"/>
            <a:ext cx="7572375" cy="618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175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1304925" y="928599"/>
            <a:ext cx="6096000" cy="2677656"/>
          </a:xfrm>
          <a:prstGeom prst="rect">
            <a:avLst/>
          </a:prstGeom>
        </p:spPr>
        <p:txBody>
          <a:bodyPr>
            <a:spAutoFit/>
          </a:bodyPr>
          <a:lstStyle/>
          <a:p>
            <a:pPr lvl="1"/>
            <a:r>
              <a:rPr lang="en-US" altLang="zh-CN" sz="2800" b="1" dirty="0" smtClean="0"/>
              <a:t>8 </a:t>
            </a:r>
            <a:r>
              <a:rPr lang="zh-CN" altLang="zh-CN" sz="2800" b="1" dirty="0" smtClean="0"/>
              <a:t>控制</a:t>
            </a:r>
            <a:r>
              <a:rPr lang="zh-CN" altLang="zh-CN" sz="2800" b="1" dirty="0"/>
              <a:t>进度</a:t>
            </a:r>
            <a:endParaRPr lang="zh-CN" altLang="zh-CN" sz="2800" dirty="0"/>
          </a:p>
          <a:p>
            <a:pPr lvl="2"/>
            <a:r>
              <a:rPr lang="en-US" altLang="zh-CN" sz="2800" b="1" dirty="0" smtClean="0"/>
              <a:t>8.1</a:t>
            </a:r>
            <a:r>
              <a:rPr lang="zh-CN" altLang="zh-CN" sz="2800" b="1" dirty="0" smtClean="0"/>
              <a:t>输入输出</a:t>
            </a:r>
            <a:endParaRPr lang="zh-CN" altLang="zh-CN" sz="2800" b="1" dirty="0"/>
          </a:p>
          <a:p>
            <a:r>
              <a:rPr lang="zh-CN" altLang="zh-CN" sz="2800" dirty="0"/>
              <a:t>输入：关键路径、项目章程。</a:t>
            </a:r>
          </a:p>
          <a:p>
            <a:r>
              <a:rPr lang="zh-CN" altLang="zh-CN" sz="2800" dirty="0"/>
              <a:t>输出：绩效信息</a:t>
            </a:r>
            <a:r>
              <a:rPr lang="zh-CN" altLang="zh-CN" sz="2800" dirty="0" smtClean="0"/>
              <a:t>。</a:t>
            </a:r>
            <a:endParaRPr lang="en-US" altLang="zh-CN" sz="2800" dirty="0" smtClean="0"/>
          </a:p>
          <a:p>
            <a:pPr marL="0" lvl="2"/>
            <a:r>
              <a:rPr lang="en-US" altLang="zh-CN" sz="2800" b="1" dirty="0" smtClean="0"/>
              <a:t>               8.2</a:t>
            </a:r>
            <a:r>
              <a:rPr lang="zh-CN" altLang="zh-CN" sz="2800" b="1" dirty="0" smtClean="0"/>
              <a:t>绩效</a:t>
            </a:r>
            <a:r>
              <a:rPr lang="zh-CN" altLang="zh-CN" sz="2800" b="1" dirty="0"/>
              <a:t>考评模板</a:t>
            </a:r>
          </a:p>
          <a:p>
            <a:endParaRPr lang="zh-CN" altLang="zh-CN" sz="2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4" y="3343275"/>
            <a:ext cx="8216743" cy="3043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536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37920"/>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455855" y="1745773"/>
            <a:ext cx="11489882" cy="4247317"/>
          </a:xfrm>
          <a:prstGeom prst="rect">
            <a:avLst/>
          </a:prstGeom>
        </p:spPr>
        <p:txBody>
          <a:bodyPr wrap="square">
            <a:spAutoFit/>
          </a:bodyPr>
          <a:lstStyle/>
          <a:p>
            <a:r>
              <a:rPr lang="en-US" altLang="zh-CN" dirty="0"/>
              <a:t> </a:t>
            </a:r>
            <a:endParaRPr lang="zh-CN" altLang="zh-CN" dirty="0"/>
          </a:p>
          <a:p>
            <a:pPr lvl="2"/>
            <a:r>
              <a:rPr lang="en-US" altLang="zh-CN" sz="2800" b="1" dirty="0" smtClean="0"/>
              <a:t>8.3</a:t>
            </a:r>
            <a:r>
              <a:rPr lang="zh-CN" altLang="zh-CN" sz="2800" b="1" dirty="0" smtClean="0"/>
              <a:t>加快</a:t>
            </a:r>
            <a:r>
              <a:rPr lang="zh-CN" altLang="zh-CN" sz="2800" b="1" dirty="0"/>
              <a:t>进度的方法</a:t>
            </a:r>
          </a:p>
          <a:p>
            <a:pPr lvl="0"/>
            <a:r>
              <a:rPr lang="zh-CN" altLang="zh-CN" sz="2800" dirty="0"/>
              <a:t>赶工。如周末的晚上抽出额外的时间，但要注意调动成员的积极性。</a:t>
            </a:r>
          </a:p>
          <a:p>
            <a:pPr lvl="0"/>
            <a:r>
              <a:rPr lang="zh-CN" altLang="zh-CN" sz="2800" dirty="0"/>
              <a:t>快速跟进。</a:t>
            </a:r>
          </a:p>
          <a:p>
            <a:pPr lvl="0"/>
            <a:r>
              <a:rPr lang="zh-CN" altLang="zh-CN" sz="2800" dirty="0"/>
              <a:t>计划尽量往前压。</a:t>
            </a:r>
          </a:p>
          <a:p>
            <a:pPr lvl="0"/>
            <a:r>
              <a:rPr lang="zh-CN" altLang="zh-CN" sz="2800" dirty="0"/>
              <a:t>外包耗时大且得不偿失的模块。如界面原型设计。</a:t>
            </a:r>
          </a:p>
          <a:p>
            <a:r>
              <a:rPr lang="en-US" altLang="zh-CN" sz="2800" dirty="0"/>
              <a:t> </a:t>
            </a:r>
            <a:endParaRPr lang="zh-CN" altLang="zh-CN" sz="2800" dirty="0"/>
          </a:p>
          <a:p>
            <a:pPr lvl="1"/>
            <a:r>
              <a:rPr lang="en-US" altLang="zh-CN" sz="2800" b="1" dirty="0"/>
              <a:t>9</a:t>
            </a:r>
            <a:r>
              <a:rPr lang="zh-CN" altLang="zh-CN" sz="2800" b="1" dirty="0" smtClean="0"/>
              <a:t>参考资料</a:t>
            </a:r>
            <a:endParaRPr lang="zh-CN" altLang="zh-CN" sz="2800" b="1" dirty="0"/>
          </a:p>
          <a:p>
            <a:r>
              <a:rPr lang="en-US" altLang="zh-CN" sz="2800" dirty="0"/>
              <a:t>PMBOOK</a:t>
            </a:r>
            <a:r>
              <a:rPr lang="zh-CN" altLang="zh-CN" sz="2800" dirty="0"/>
              <a:t>。</a:t>
            </a:r>
          </a:p>
          <a:p>
            <a:endParaRPr lang="zh-CN" altLang="zh-CN" sz="2800" dirty="0"/>
          </a:p>
        </p:txBody>
      </p:sp>
    </p:spTree>
    <p:extLst>
      <p:ext uri="{BB962C8B-B14F-4D97-AF65-F5344CB8AC3E}">
        <p14:creationId xmlns:p14="http://schemas.microsoft.com/office/powerpoint/2010/main" val="228132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10" name="TextBox 9"/>
          <p:cNvSpPr txBox="1"/>
          <p:nvPr/>
        </p:nvSpPr>
        <p:spPr>
          <a:xfrm>
            <a:off x="520700" y="1046924"/>
            <a:ext cx="10717143" cy="7325082"/>
          </a:xfrm>
          <a:prstGeom prst="rect">
            <a:avLst/>
          </a:prstGeom>
          <a:noFill/>
        </p:spPr>
        <p:txBody>
          <a:bodyPr wrap="square" rtlCol="0">
            <a:spAutoFit/>
          </a:bodyPr>
          <a:lstStyle/>
          <a:p>
            <a:r>
              <a:rPr lang="zh-CN" altLang="en-US" sz="2800" b="1" dirty="0" smtClean="0"/>
              <a:t> 项目组织结构：</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6146" name="图片 6" descr="IMG_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58" y="1432537"/>
            <a:ext cx="9676504" cy="493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12" name="TextBox 11"/>
          <p:cNvSpPr txBox="1"/>
          <p:nvPr/>
        </p:nvSpPr>
        <p:spPr>
          <a:xfrm>
            <a:off x="520700" y="1046924"/>
            <a:ext cx="10717143" cy="7325082"/>
          </a:xfrm>
          <a:prstGeom prst="rect">
            <a:avLst/>
          </a:prstGeom>
          <a:noFill/>
        </p:spPr>
        <p:txBody>
          <a:bodyPr wrap="square" rtlCol="0">
            <a:spAutoFit/>
          </a:bodyPr>
          <a:lstStyle/>
          <a:p>
            <a:r>
              <a:rPr lang="zh-CN" altLang="en-US" sz="2800" b="1" dirty="0" smtClean="0"/>
              <a:t> 成员分工：</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326407027"/>
              </p:ext>
            </p:extLst>
          </p:nvPr>
        </p:nvGraphicFramePr>
        <p:xfrm>
          <a:off x="1282700" y="1849966"/>
          <a:ext cx="9575799" cy="4284134"/>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6769099">
                  <a:extLst>
                    <a:ext uri="{9D8B030D-6E8A-4147-A177-3AD203B41FA5}">
                      <a16:colId xmlns:a16="http://schemas.microsoft.com/office/drawing/2014/main" val="20002"/>
                    </a:ext>
                  </a:extLst>
                </a:gridCol>
              </a:tblGrid>
              <a:tr h="4284134">
                <a:tc>
                  <a:txBody>
                    <a:bodyPr/>
                    <a:lstStyle/>
                    <a:p>
                      <a:r>
                        <a:rPr lang="zh-CN" altLang="en-US" sz="1800" b="1" kern="1200" dirty="0" smtClean="0">
                          <a:solidFill>
                            <a:schemeClr val="tx1"/>
                          </a:solidFill>
                          <a:latin typeface="+mn-lt"/>
                          <a:ea typeface="+mn-ea"/>
                          <a:cs typeface="+mn-cs"/>
                        </a:rPr>
                        <a:t>项目经理</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王家南</a:t>
                      </a:r>
                      <a:endParaRPr lang="zh-CN" altLang="en-US" dirty="0">
                        <a:solidFill>
                          <a:schemeClr val="tx1"/>
                        </a:solidFill>
                      </a:endParaRPr>
                    </a:p>
                  </a:txBody>
                  <a:tcPr>
                    <a:solidFill>
                      <a:schemeClr val="bg2">
                        <a:lumMod val="90000"/>
                      </a:schemeClr>
                    </a:solidFill>
                  </a:tcPr>
                </a:tc>
                <a:tc>
                  <a:txBody>
                    <a:bodyPr/>
                    <a:lstStyle/>
                    <a:p>
                      <a:r>
                        <a:rPr lang="en-US" altLang="zh-CN" sz="1600" dirty="0" smtClean="0">
                          <a:solidFill>
                            <a:schemeClr val="tx1"/>
                          </a:solidFill>
                        </a:rPr>
                        <a:t>1.	</a:t>
                      </a:r>
                      <a:r>
                        <a:rPr lang="zh-CN" altLang="en-US" sz="1600" dirty="0" smtClean="0">
                          <a:solidFill>
                            <a:schemeClr val="tx1"/>
                          </a:solidFill>
                        </a:rPr>
                        <a:t>基本职责就是确保项目目标的实现，</a:t>
                      </a:r>
                      <a:r>
                        <a:rPr lang="en-US" altLang="zh-CN" sz="1600" dirty="0" smtClean="0">
                          <a:solidFill>
                            <a:schemeClr val="tx1"/>
                          </a:solidFill>
                        </a:rPr>
                        <a:t>G05</a:t>
                      </a:r>
                      <a:r>
                        <a:rPr lang="zh-CN" altLang="en-US" sz="1600" dirty="0" smtClean="0">
                          <a:solidFill>
                            <a:schemeClr val="tx1"/>
                          </a:solidFill>
                        </a:rPr>
                        <a:t>组准时、优质地完成全部工作。</a:t>
                      </a:r>
                    </a:p>
                    <a:p>
                      <a:r>
                        <a:rPr lang="en-US" altLang="zh-CN" sz="1600" dirty="0" smtClean="0">
                          <a:solidFill>
                            <a:schemeClr val="tx1"/>
                          </a:solidFill>
                        </a:rPr>
                        <a:t>2.	</a:t>
                      </a:r>
                      <a:r>
                        <a:rPr lang="zh-CN" altLang="en-US" sz="1600" dirty="0" smtClean="0">
                          <a:solidFill>
                            <a:schemeClr val="tx1"/>
                          </a:solidFill>
                        </a:rPr>
                        <a:t>与客户沟通，了解项目的整体需求。并与客户保持一定的联系，即时反馈阶段性的成果，和即时更改客户提出的合理需求。</a:t>
                      </a:r>
                    </a:p>
                    <a:p>
                      <a:r>
                        <a:rPr lang="en-US" altLang="zh-CN" sz="1600" dirty="0" smtClean="0">
                          <a:solidFill>
                            <a:schemeClr val="tx1"/>
                          </a:solidFill>
                        </a:rPr>
                        <a:t>3.	</a:t>
                      </a:r>
                      <a:r>
                        <a:rPr lang="zh-CN" altLang="en-US" sz="1600" dirty="0" smtClean="0">
                          <a:solidFill>
                            <a:schemeClr val="tx1"/>
                          </a:solidFill>
                        </a:rPr>
                        <a:t>制定项目开发计划文档，量化任务，并合理分配给相应的人员。</a:t>
                      </a:r>
                    </a:p>
                    <a:p>
                      <a:r>
                        <a:rPr lang="en-US" altLang="zh-CN" sz="1600" dirty="0" smtClean="0">
                          <a:solidFill>
                            <a:schemeClr val="tx1"/>
                          </a:solidFill>
                        </a:rPr>
                        <a:t>4.	</a:t>
                      </a:r>
                      <a:r>
                        <a:rPr lang="zh-CN" altLang="en-US" sz="1600" dirty="0" smtClean="0">
                          <a:solidFill>
                            <a:schemeClr val="tx1"/>
                          </a:solidFill>
                        </a:rPr>
                        <a:t>跟踪项目的进度，协调项目组成员之间的合作。</a:t>
                      </a:r>
                    </a:p>
                    <a:p>
                      <a:r>
                        <a:rPr lang="en-US" altLang="zh-CN" sz="1600" dirty="0" smtClean="0">
                          <a:solidFill>
                            <a:schemeClr val="tx1"/>
                          </a:solidFill>
                        </a:rPr>
                        <a:t>5.	</a:t>
                      </a:r>
                      <a:r>
                        <a:rPr lang="zh-CN" altLang="en-US" sz="1600" dirty="0" smtClean="0">
                          <a:solidFill>
                            <a:schemeClr val="tx1"/>
                          </a:solidFill>
                        </a:rPr>
                        <a:t>监督产生项目进展各阶段的文档，并与</a:t>
                      </a:r>
                      <a:r>
                        <a:rPr lang="en-US" altLang="zh-CN" sz="1600" dirty="0" smtClean="0">
                          <a:solidFill>
                            <a:schemeClr val="tx1"/>
                          </a:solidFill>
                        </a:rPr>
                        <a:t>QA</a:t>
                      </a:r>
                      <a:r>
                        <a:rPr lang="zh-CN" altLang="en-US" sz="1600" dirty="0" smtClean="0">
                          <a:solidFill>
                            <a:schemeClr val="tx1"/>
                          </a:solidFill>
                        </a:rPr>
                        <a:t>即时沟通，保证文档的完整和规范。</a:t>
                      </a:r>
                    </a:p>
                    <a:p>
                      <a:r>
                        <a:rPr lang="en-US" altLang="zh-CN" sz="1600" dirty="0" smtClean="0">
                          <a:solidFill>
                            <a:schemeClr val="tx1"/>
                          </a:solidFill>
                        </a:rPr>
                        <a:t>6.	</a:t>
                      </a:r>
                      <a:r>
                        <a:rPr lang="zh-CN" altLang="en-US" sz="1600" dirty="0" smtClean="0">
                          <a:solidFill>
                            <a:schemeClr val="tx1"/>
                          </a:solidFill>
                        </a:rPr>
                        <a:t>开发过程中的需求变更，项目经理需要跟客户了解需求，在无法判断新的需求对项目的整理影响程度的情况下，需同项目组成员商量，最后决定是否接收客户的需求，然后再跟客户协商。确定要变更需求的情况下，需产生需求变更文档，更改开发计划，通知</a:t>
                      </a:r>
                      <a:r>
                        <a:rPr lang="en-US" altLang="zh-CN" sz="1600" dirty="0" smtClean="0">
                          <a:solidFill>
                            <a:schemeClr val="tx1"/>
                          </a:solidFill>
                        </a:rPr>
                        <a:t>QA</a:t>
                      </a:r>
                      <a:r>
                        <a:rPr lang="zh-CN" altLang="en-US" sz="1600" dirty="0" smtClean="0">
                          <a:solidFill>
                            <a:schemeClr val="tx1"/>
                          </a:solidFill>
                        </a:rPr>
                        <a:t>。</a:t>
                      </a:r>
                    </a:p>
                    <a:p>
                      <a:r>
                        <a:rPr lang="en-US" altLang="zh-CN" sz="1600" dirty="0" smtClean="0">
                          <a:solidFill>
                            <a:schemeClr val="tx1"/>
                          </a:solidFill>
                        </a:rPr>
                        <a:t>7.	</a:t>
                      </a:r>
                      <a:r>
                        <a:rPr lang="zh-CN" altLang="en-US" sz="1600" dirty="0" smtClean="0">
                          <a:solidFill>
                            <a:schemeClr val="tx1"/>
                          </a:solidFill>
                        </a:rPr>
                        <a:t>向上汇报。向上级汇报项目的进展情况，需求变更等所有项目信息。</a:t>
                      </a:r>
                    </a:p>
                    <a:p>
                      <a:r>
                        <a:rPr lang="en-US" altLang="zh-CN" sz="1600" dirty="0" smtClean="0">
                          <a:solidFill>
                            <a:schemeClr val="tx1"/>
                          </a:solidFill>
                        </a:rPr>
                        <a:t>8.	</a:t>
                      </a:r>
                      <a:r>
                        <a:rPr lang="zh-CN" altLang="en-US" sz="1600" dirty="0" smtClean="0">
                          <a:solidFill>
                            <a:schemeClr val="tx1"/>
                          </a:solidFill>
                        </a:rPr>
                        <a:t>项目完成的时候需要项目总结，产生项目总结文档。</a:t>
                      </a:r>
                    </a:p>
                    <a:p>
                      <a:r>
                        <a:rPr lang="en-US" altLang="zh-CN" sz="1600" dirty="0" smtClean="0">
                          <a:solidFill>
                            <a:schemeClr val="tx1"/>
                          </a:solidFill>
                        </a:rPr>
                        <a:t>9.	</a:t>
                      </a:r>
                      <a:r>
                        <a:rPr lang="zh-CN" altLang="en-US" sz="1600" dirty="0" smtClean="0">
                          <a:solidFill>
                            <a:schemeClr val="tx1"/>
                          </a:solidFill>
                        </a:rPr>
                        <a:t>开始阶段获取需求。</a:t>
                      </a:r>
                    </a:p>
                    <a:p>
                      <a:endParaRPr lang="zh-CN" altLang="en-US" sz="1600" dirty="0">
                        <a:solidFill>
                          <a:schemeClr val="tx1"/>
                        </a:solidFill>
                      </a:endParaRPr>
                    </a:p>
                  </a:txBody>
                  <a:tcPr>
                    <a:solidFill>
                      <a:schemeClr val="bg2">
                        <a:lumMod val="9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12" name="TextBox 11"/>
          <p:cNvSpPr txBox="1"/>
          <p:nvPr/>
        </p:nvSpPr>
        <p:spPr>
          <a:xfrm>
            <a:off x="520700" y="1046924"/>
            <a:ext cx="10717143" cy="7325082"/>
          </a:xfrm>
          <a:prstGeom prst="rect">
            <a:avLst/>
          </a:prstGeom>
          <a:noFill/>
        </p:spPr>
        <p:txBody>
          <a:bodyPr wrap="square" rtlCol="0">
            <a:spAutoFit/>
          </a:bodyPr>
          <a:lstStyle/>
          <a:p>
            <a:r>
              <a:rPr lang="zh-CN" altLang="en-US" sz="2800" b="1" dirty="0" smtClean="0"/>
              <a:t> 角色与职责：</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4225608552"/>
              </p:ext>
            </p:extLst>
          </p:nvPr>
        </p:nvGraphicFramePr>
        <p:xfrm>
          <a:off x="1324903" y="1568612"/>
          <a:ext cx="9575799" cy="2103056"/>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6769099">
                  <a:extLst>
                    <a:ext uri="{9D8B030D-6E8A-4147-A177-3AD203B41FA5}">
                      <a16:colId xmlns:a16="http://schemas.microsoft.com/office/drawing/2014/main" val="20002"/>
                    </a:ext>
                  </a:extLst>
                </a:gridCol>
              </a:tblGrid>
              <a:tr h="2103056">
                <a:tc>
                  <a:txBody>
                    <a:bodyPr/>
                    <a:lstStyle/>
                    <a:p>
                      <a:r>
                        <a:rPr lang="zh-CN" altLang="en-US" sz="1800" b="1" kern="1200" dirty="0" smtClean="0">
                          <a:solidFill>
                            <a:schemeClr val="tx1"/>
                          </a:solidFill>
                          <a:latin typeface="+mn-lt"/>
                          <a:ea typeface="+mn-ea"/>
                          <a:cs typeface="+mn-cs"/>
                        </a:rPr>
                        <a:t>质量保证员、需求分析员</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王敏星</a:t>
                      </a:r>
                      <a:endParaRPr lang="zh-CN" altLang="en-US" dirty="0">
                        <a:solidFill>
                          <a:schemeClr val="tx1"/>
                        </a:solidFill>
                      </a:endParaRPr>
                    </a:p>
                  </a:txBody>
                  <a:tcPr>
                    <a:solidFill>
                      <a:schemeClr val="bg2">
                        <a:lumMod val="90000"/>
                      </a:schemeClr>
                    </a:solidFill>
                  </a:tcPr>
                </a:tc>
                <a:tc>
                  <a:txBody>
                    <a:bodyPr/>
                    <a:lstStyle/>
                    <a:p>
                      <a:r>
                        <a:rPr lang="en-US" altLang="zh-CN" sz="1800" b="1" kern="1200" dirty="0" smtClean="0">
                          <a:solidFill>
                            <a:schemeClr val="tx1"/>
                          </a:solidFill>
                          <a:latin typeface="+mn-lt"/>
                          <a:ea typeface="+mn-ea"/>
                          <a:cs typeface="+mn-cs"/>
                        </a:rPr>
                        <a:t>QA</a:t>
                      </a:r>
                      <a:r>
                        <a:rPr lang="zh-CN" altLang="en-US" sz="1800" b="1" kern="1200" dirty="0" smtClean="0">
                          <a:solidFill>
                            <a:schemeClr val="tx1"/>
                          </a:solidFill>
                          <a:latin typeface="+mn-lt"/>
                          <a:ea typeface="+mn-ea"/>
                          <a:cs typeface="+mn-cs"/>
                        </a:rPr>
                        <a:t>工程师对监督发现的不符合或缺陷做出记录，并将不符合或缺陷按重要性的不同以书面或口头形式通知责任方。获取的需求进行需求分析。</a:t>
                      </a:r>
                      <a:endParaRPr lang="zh-CN" altLang="en-US" sz="1600" dirty="0">
                        <a:solidFill>
                          <a:schemeClr val="tx1"/>
                        </a:solidFill>
                      </a:endParaRPr>
                    </a:p>
                  </a:txBody>
                  <a:tcPr>
                    <a:solidFill>
                      <a:schemeClr val="bg2">
                        <a:lumMod val="90000"/>
                      </a:schemeClr>
                    </a:solid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991409947"/>
              </p:ext>
            </p:extLst>
          </p:nvPr>
        </p:nvGraphicFramePr>
        <p:xfrm>
          <a:off x="1383715" y="4255477"/>
          <a:ext cx="9575799" cy="1441938"/>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6769099">
                  <a:extLst>
                    <a:ext uri="{9D8B030D-6E8A-4147-A177-3AD203B41FA5}">
                      <a16:colId xmlns:a16="http://schemas.microsoft.com/office/drawing/2014/main" val="20002"/>
                    </a:ext>
                  </a:extLst>
                </a:gridCol>
              </a:tblGrid>
              <a:tr h="1441938">
                <a:tc>
                  <a:txBody>
                    <a:bodyPr/>
                    <a:lstStyle/>
                    <a:p>
                      <a:r>
                        <a:rPr lang="zh-CN" altLang="en-US" sz="1800" b="1" kern="1200" dirty="0" smtClean="0">
                          <a:solidFill>
                            <a:schemeClr val="tx1"/>
                          </a:solidFill>
                          <a:latin typeface="+mn-lt"/>
                          <a:ea typeface="+mn-ea"/>
                          <a:cs typeface="+mn-cs"/>
                        </a:rPr>
                        <a:t>配置管理员、需求管理员</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茹敏杰</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执行配置审核，保证配置管理库的可用性和完整性，当发生需求发生变更时，进行需求变更管理。</a:t>
                      </a:r>
                      <a:endParaRPr lang="zh-CN" altLang="en-US" sz="1600" dirty="0">
                        <a:solidFill>
                          <a:schemeClr val="tx1"/>
                        </a:solidFill>
                      </a:endParaRPr>
                    </a:p>
                  </a:txBody>
                  <a:tcPr>
                    <a:solidFill>
                      <a:schemeClr val="bg2">
                        <a:lumMod val="9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12" name="TextBox 11"/>
          <p:cNvSpPr txBox="1"/>
          <p:nvPr/>
        </p:nvSpPr>
        <p:spPr>
          <a:xfrm>
            <a:off x="520700" y="1046924"/>
            <a:ext cx="10717143" cy="7325082"/>
          </a:xfrm>
          <a:prstGeom prst="rect">
            <a:avLst/>
          </a:prstGeom>
          <a:noFill/>
        </p:spPr>
        <p:txBody>
          <a:bodyPr wrap="square" rtlCol="0">
            <a:spAutoFit/>
          </a:bodyPr>
          <a:lstStyle/>
          <a:p>
            <a:r>
              <a:rPr lang="zh-CN" altLang="en-US" sz="2800" b="1" dirty="0" smtClean="0"/>
              <a:t> 角色与职责：</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29093677"/>
              </p:ext>
            </p:extLst>
          </p:nvPr>
        </p:nvGraphicFramePr>
        <p:xfrm>
          <a:off x="1282700" y="1928812"/>
          <a:ext cx="9575799" cy="1503705"/>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6502399">
                  <a:extLst>
                    <a:ext uri="{9D8B030D-6E8A-4147-A177-3AD203B41FA5}">
                      <a16:colId xmlns:a16="http://schemas.microsoft.com/office/drawing/2014/main" val="20002"/>
                    </a:ext>
                  </a:extLst>
                </a:gridCol>
              </a:tblGrid>
              <a:tr h="1503705">
                <a:tc>
                  <a:txBody>
                    <a:bodyPr/>
                    <a:lstStyle/>
                    <a:p>
                      <a:r>
                        <a:rPr lang="zh-CN" altLang="en-US" sz="1800" b="1" kern="1200" dirty="0" smtClean="0">
                          <a:solidFill>
                            <a:schemeClr val="tx1"/>
                          </a:solidFill>
                          <a:latin typeface="+mn-lt"/>
                          <a:ea typeface="+mn-ea"/>
                          <a:cs typeface="+mn-cs"/>
                        </a:rPr>
                        <a:t>界面设计人员、测试人员</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薛雅文</a:t>
                      </a:r>
                      <a:endParaRPr lang="zh-CN" altLang="en-US" dirty="0">
                        <a:solidFill>
                          <a:schemeClr val="tx1"/>
                        </a:solidFill>
                      </a:endParaRPr>
                    </a:p>
                  </a:txBody>
                  <a:tcPr>
                    <a:solidFill>
                      <a:schemeClr val="bg2">
                        <a:lumMod val="90000"/>
                      </a:schemeClr>
                    </a:solidFill>
                  </a:tcPr>
                </a:tc>
                <a:tc>
                  <a:txBody>
                    <a:bodyPr/>
                    <a:lstStyle/>
                    <a:p>
                      <a:pPr lvl="0"/>
                      <a:r>
                        <a:rPr lang="en-US" altLang="zh-CN" sz="1800" b="1" kern="1200" dirty="0" smtClean="0">
                          <a:solidFill>
                            <a:schemeClr val="tx1"/>
                          </a:solidFill>
                          <a:latin typeface="+mn-lt"/>
                          <a:ea typeface="+mn-ea"/>
                          <a:cs typeface="+mn-cs"/>
                        </a:rPr>
                        <a:t>1.	</a:t>
                      </a:r>
                      <a:r>
                        <a:rPr lang="zh-CN" altLang="en-US" sz="1800" b="1" kern="1200" dirty="0" smtClean="0">
                          <a:solidFill>
                            <a:schemeClr val="tx1"/>
                          </a:solidFill>
                          <a:latin typeface="+mn-lt"/>
                          <a:ea typeface="+mn-ea"/>
                          <a:cs typeface="+mn-cs"/>
                        </a:rPr>
                        <a:t>了解项目描述。</a:t>
                      </a:r>
                    </a:p>
                    <a:p>
                      <a:pPr lvl="0"/>
                      <a:r>
                        <a:rPr lang="en-US" altLang="zh-CN" sz="1800" b="1" kern="1200" dirty="0" smtClean="0">
                          <a:solidFill>
                            <a:schemeClr val="tx1"/>
                          </a:solidFill>
                          <a:latin typeface="+mn-lt"/>
                          <a:ea typeface="+mn-ea"/>
                          <a:cs typeface="+mn-cs"/>
                        </a:rPr>
                        <a:t>2.	</a:t>
                      </a:r>
                      <a:r>
                        <a:rPr lang="zh-CN" altLang="en-US" sz="1800" b="1" kern="1200" dirty="0" smtClean="0">
                          <a:solidFill>
                            <a:schemeClr val="tx1"/>
                          </a:solidFill>
                          <a:latin typeface="+mn-lt"/>
                          <a:ea typeface="+mn-ea"/>
                          <a:cs typeface="+mn-cs"/>
                        </a:rPr>
                        <a:t>熟练操作</a:t>
                      </a:r>
                      <a:r>
                        <a:rPr lang="en-US" altLang="zh-CN" sz="1800" b="1" kern="1200" dirty="0" err="1" smtClean="0">
                          <a:solidFill>
                            <a:schemeClr val="tx1"/>
                          </a:solidFill>
                          <a:latin typeface="+mn-lt"/>
                          <a:ea typeface="+mn-ea"/>
                          <a:cs typeface="+mn-cs"/>
                        </a:rPr>
                        <a:t>Axure</a:t>
                      </a:r>
                      <a:r>
                        <a:rPr lang="en-US" altLang="zh-CN" sz="1800" b="1" kern="1200" dirty="0" smtClean="0">
                          <a:solidFill>
                            <a:schemeClr val="tx1"/>
                          </a:solidFill>
                          <a:latin typeface="+mn-lt"/>
                          <a:ea typeface="+mn-ea"/>
                          <a:cs typeface="+mn-cs"/>
                        </a:rPr>
                        <a:t> RP</a:t>
                      </a:r>
                      <a:r>
                        <a:rPr lang="zh-CN" altLang="en-US" sz="1800" b="1" kern="1200" dirty="0" smtClean="0">
                          <a:solidFill>
                            <a:schemeClr val="tx1"/>
                          </a:solidFill>
                          <a:latin typeface="+mn-lt"/>
                          <a:ea typeface="+mn-ea"/>
                          <a:cs typeface="+mn-cs"/>
                        </a:rPr>
                        <a:t>软件</a:t>
                      </a:r>
                    </a:p>
                    <a:p>
                      <a:pPr lvl="0"/>
                      <a:r>
                        <a:rPr lang="en-US" altLang="zh-CN" sz="1800" b="1" kern="1200" dirty="0" smtClean="0">
                          <a:solidFill>
                            <a:schemeClr val="tx1"/>
                          </a:solidFill>
                          <a:latin typeface="+mn-lt"/>
                          <a:ea typeface="+mn-ea"/>
                          <a:cs typeface="+mn-cs"/>
                        </a:rPr>
                        <a:t>3.	</a:t>
                      </a:r>
                      <a:r>
                        <a:rPr lang="zh-CN" altLang="en-US" sz="1800" b="1" kern="1200" dirty="0" smtClean="0">
                          <a:solidFill>
                            <a:schemeClr val="tx1"/>
                          </a:solidFill>
                          <a:latin typeface="+mn-lt"/>
                          <a:ea typeface="+mn-ea"/>
                          <a:cs typeface="+mn-cs"/>
                        </a:rPr>
                        <a:t>编制出测试用例。</a:t>
                      </a:r>
                    </a:p>
                  </a:txBody>
                  <a:tcPr>
                    <a:solidFill>
                      <a:schemeClr val="bg2">
                        <a:lumMod val="9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816249419"/>
              </p:ext>
            </p:extLst>
          </p:nvPr>
        </p:nvGraphicFramePr>
        <p:xfrm>
          <a:off x="1353038" y="3861646"/>
          <a:ext cx="9575799" cy="1695092"/>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6769099">
                  <a:extLst>
                    <a:ext uri="{9D8B030D-6E8A-4147-A177-3AD203B41FA5}">
                      <a16:colId xmlns:a16="http://schemas.microsoft.com/office/drawing/2014/main" val="20002"/>
                    </a:ext>
                  </a:extLst>
                </a:gridCol>
              </a:tblGrid>
              <a:tr h="1695092">
                <a:tc>
                  <a:txBody>
                    <a:bodyPr/>
                    <a:lstStyle/>
                    <a:p>
                      <a:r>
                        <a:rPr lang="zh-CN" altLang="en-US" sz="1800" b="1" kern="1200" dirty="0" smtClean="0">
                          <a:solidFill>
                            <a:schemeClr val="tx1"/>
                          </a:solidFill>
                          <a:latin typeface="+mn-lt"/>
                          <a:ea typeface="+mn-ea"/>
                          <a:cs typeface="+mn-cs"/>
                        </a:rPr>
                        <a:t>会议记录员、需求验证员</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王浩楠</a:t>
                      </a:r>
                      <a:endParaRPr lang="zh-CN" altLang="en-US" dirty="0">
                        <a:solidFill>
                          <a:schemeClr val="tx1"/>
                        </a:solidFill>
                      </a:endParaRPr>
                    </a:p>
                  </a:txBody>
                  <a:tcPr>
                    <a:solidFill>
                      <a:schemeClr val="bg2">
                        <a:lumMod val="90000"/>
                      </a:schemeClr>
                    </a:solidFill>
                  </a:tcPr>
                </a:tc>
                <a:tc>
                  <a:txBody>
                    <a:bodyPr/>
                    <a:lstStyle/>
                    <a:p>
                      <a:pPr lvl="0"/>
                      <a:r>
                        <a:rPr lang="en-US" altLang="zh-CN" sz="1800" b="1" kern="1200" dirty="0" smtClean="0">
                          <a:solidFill>
                            <a:schemeClr val="tx1"/>
                          </a:solidFill>
                          <a:latin typeface="+mn-lt"/>
                          <a:ea typeface="+mn-ea"/>
                          <a:cs typeface="+mn-cs"/>
                        </a:rPr>
                        <a:t>1.	</a:t>
                      </a:r>
                      <a:r>
                        <a:rPr lang="zh-CN" altLang="en-US" sz="1800" b="1" kern="1200" dirty="0" smtClean="0">
                          <a:solidFill>
                            <a:schemeClr val="tx1"/>
                          </a:solidFill>
                          <a:latin typeface="+mn-lt"/>
                          <a:ea typeface="+mn-ea"/>
                          <a:cs typeface="+mn-cs"/>
                        </a:rPr>
                        <a:t>完成每次会议的会议记录。</a:t>
                      </a:r>
                    </a:p>
                    <a:p>
                      <a:pPr lvl="0"/>
                      <a:r>
                        <a:rPr lang="en-US" altLang="zh-CN" sz="1800" b="1" kern="1200" dirty="0" smtClean="0">
                          <a:solidFill>
                            <a:schemeClr val="tx1"/>
                          </a:solidFill>
                          <a:latin typeface="+mn-lt"/>
                          <a:ea typeface="+mn-ea"/>
                          <a:cs typeface="+mn-cs"/>
                        </a:rPr>
                        <a:t>2.	</a:t>
                      </a:r>
                      <a:r>
                        <a:rPr lang="zh-CN" altLang="en-US" sz="1800" b="1" kern="1200" dirty="0" smtClean="0">
                          <a:solidFill>
                            <a:schemeClr val="tx1"/>
                          </a:solidFill>
                          <a:latin typeface="+mn-lt"/>
                          <a:ea typeface="+mn-ea"/>
                          <a:cs typeface="+mn-cs"/>
                        </a:rPr>
                        <a:t>记录每次的会议录音。</a:t>
                      </a:r>
                    </a:p>
                    <a:p>
                      <a:pPr lvl="0"/>
                      <a:r>
                        <a:rPr lang="en-US" altLang="zh-CN" sz="1800" b="1" kern="1200" dirty="0" smtClean="0">
                          <a:solidFill>
                            <a:schemeClr val="tx1"/>
                          </a:solidFill>
                          <a:latin typeface="+mn-lt"/>
                          <a:ea typeface="+mn-ea"/>
                          <a:cs typeface="+mn-cs"/>
                        </a:rPr>
                        <a:t>3.	</a:t>
                      </a:r>
                      <a:r>
                        <a:rPr lang="zh-CN" altLang="en-US" sz="1800" b="1" kern="1200" dirty="0" smtClean="0">
                          <a:solidFill>
                            <a:schemeClr val="tx1"/>
                          </a:solidFill>
                          <a:latin typeface="+mn-lt"/>
                          <a:ea typeface="+mn-ea"/>
                          <a:cs typeface="+mn-cs"/>
                        </a:rPr>
                        <a:t>在第二天</a:t>
                      </a:r>
                      <a:r>
                        <a:rPr lang="en-US" altLang="zh-CN" sz="1800" b="1" kern="1200" dirty="0" smtClean="0">
                          <a:solidFill>
                            <a:schemeClr val="tx1"/>
                          </a:solidFill>
                          <a:latin typeface="+mn-lt"/>
                          <a:ea typeface="+mn-ea"/>
                          <a:cs typeface="+mn-cs"/>
                        </a:rPr>
                        <a:t>12:00</a:t>
                      </a:r>
                      <a:r>
                        <a:rPr lang="zh-CN" altLang="en-US" sz="1800" b="1" kern="1200" dirty="0" smtClean="0">
                          <a:solidFill>
                            <a:schemeClr val="tx1"/>
                          </a:solidFill>
                          <a:latin typeface="+mn-lt"/>
                          <a:ea typeface="+mn-ea"/>
                          <a:cs typeface="+mn-cs"/>
                        </a:rPr>
                        <a:t>前邮件发送给老师并抄送所有组员</a:t>
                      </a:r>
                    </a:p>
                    <a:p>
                      <a:pPr lvl="0"/>
                      <a:r>
                        <a:rPr lang="en-US" altLang="zh-CN" sz="1800" b="1" kern="1200" dirty="0" smtClean="0">
                          <a:solidFill>
                            <a:schemeClr val="tx1"/>
                          </a:solidFill>
                          <a:latin typeface="+mn-lt"/>
                          <a:ea typeface="+mn-ea"/>
                          <a:cs typeface="+mn-cs"/>
                        </a:rPr>
                        <a:t>4.	</a:t>
                      </a:r>
                      <a:r>
                        <a:rPr lang="zh-CN" altLang="en-US" sz="1800" b="1" kern="1200" dirty="0" smtClean="0">
                          <a:solidFill>
                            <a:schemeClr val="tx1"/>
                          </a:solidFill>
                          <a:latin typeface="+mn-lt"/>
                          <a:ea typeface="+mn-ea"/>
                          <a:cs typeface="+mn-cs"/>
                        </a:rPr>
                        <a:t>验证需求。</a:t>
                      </a:r>
                    </a:p>
                  </a:txBody>
                  <a:tcPr>
                    <a:solidFill>
                      <a:schemeClr val="bg2">
                        <a:lumMod val="9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引言</a:t>
            </a:r>
            <a:endParaRPr lang="zh-CN" altLang="en-US" sz="2800" dirty="0">
              <a:latin typeface="微软雅黑" panose="020B0503020204020204" pitchFamily="34" charset="-122"/>
              <a:ea typeface="微软雅黑" panose="020B0503020204020204" pitchFamily="34" charset="-122"/>
            </a:endParaRPr>
          </a:p>
        </p:txBody>
      </p:sp>
      <p:sp>
        <p:nvSpPr>
          <p:cNvPr id="34" name="TextBox 33"/>
          <p:cNvSpPr txBox="1"/>
          <p:nvPr/>
        </p:nvSpPr>
        <p:spPr>
          <a:xfrm>
            <a:off x="926021" y="841820"/>
            <a:ext cx="10310192" cy="7263527"/>
          </a:xfrm>
          <a:prstGeom prst="rect">
            <a:avLst/>
          </a:prstGeom>
          <a:noFill/>
        </p:spPr>
        <p:txBody>
          <a:bodyPr wrap="square" rtlCol="0">
            <a:spAutoFit/>
          </a:bodyPr>
          <a:lstStyle/>
          <a:p>
            <a:r>
              <a:rPr lang="zh-CN" altLang="en-US" sz="2800" b="1" dirty="0" smtClean="0"/>
              <a:t>编写目的：</a:t>
            </a:r>
            <a:endParaRPr lang="en-US" altLang="zh-CN" sz="2800" b="1" dirty="0" smtClean="0"/>
          </a:p>
          <a:p>
            <a:endParaRPr lang="en-US" altLang="zh-CN" dirty="0" smtClean="0"/>
          </a:p>
          <a:p>
            <a:endParaRPr lang="en-US" altLang="zh-CN" b="1" dirty="0" smtClean="0">
              <a:latin typeface="+mn-ea"/>
            </a:endParaRPr>
          </a:p>
          <a:p>
            <a:endParaRPr lang="en-US" altLang="zh-CN" b="1" dirty="0" smtClean="0">
              <a:latin typeface="+mn-ea"/>
            </a:endParaRPr>
          </a:p>
          <a:p>
            <a:endParaRPr lang="en-US" altLang="zh-CN" b="1" dirty="0" smtClean="0">
              <a:latin typeface="+mn-ea"/>
            </a:endParaRPr>
          </a:p>
          <a:p>
            <a:r>
              <a:rPr lang="zh-CN" altLang="en-US" sz="3200" b="1" dirty="0" smtClean="0">
                <a:latin typeface="+mn-ea"/>
              </a:rPr>
              <a:t>做出高质量的需求分析，在一个可接受的风险限度上实施对</a:t>
            </a:r>
            <a:r>
              <a:rPr lang="en-US" sz="3200" b="1" dirty="0" smtClean="0">
                <a:latin typeface="+mn-ea"/>
              </a:rPr>
              <a:t>”</a:t>
            </a:r>
            <a:r>
              <a:rPr lang="zh-CN" altLang="en-US" sz="3200" b="1" dirty="0" smtClean="0">
                <a:latin typeface="+mn-ea"/>
              </a:rPr>
              <a:t>软件工程系列课程教学辅助网站</a:t>
            </a:r>
            <a:r>
              <a:rPr lang="en-US" sz="3200" b="1" dirty="0" smtClean="0">
                <a:latin typeface="+mn-ea"/>
              </a:rPr>
              <a:t>”</a:t>
            </a:r>
            <a:r>
              <a:rPr lang="zh-CN" altLang="en-US" sz="3200" b="1" dirty="0" smtClean="0">
                <a:latin typeface="+mn-ea"/>
              </a:rPr>
              <a:t>项目的需求分析，避免“软件工程系列课程教学辅助网站”项目的失败</a:t>
            </a:r>
            <a:r>
              <a:rPr lang="zh-CN" altLang="en-US" sz="3200" dirty="0" smtClean="0"/>
              <a:t>。</a:t>
            </a:r>
            <a:r>
              <a:rPr lang="zh-CN" altLang="en-US" sz="3200" b="1" dirty="0" smtClean="0"/>
              <a:t>  </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10" name="TextBox 9"/>
          <p:cNvSpPr txBox="1"/>
          <p:nvPr/>
        </p:nvSpPr>
        <p:spPr>
          <a:xfrm>
            <a:off x="520700" y="1046924"/>
            <a:ext cx="10717143" cy="7755969"/>
          </a:xfrm>
          <a:prstGeom prst="rect">
            <a:avLst/>
          </a:prstGeom>
          <a:noFill/>
        </p:spPr>
        <p:txBody>
          <a:bodyPr wrap="square" rtlCol="0">
            <a:spAutoFit/>
          </a:bodyPr>
          <a:lstStyle/>
          <a:p>
            <a:r>
              <a:rPr lang="zh-CN" altLang="en-US" sz="2800" b="1" dirty="0" smtClean="0"/>
              <a:t> </a:t>
            </a:r>
            <a:r>
              <a:rPr lang="en-US" sz="2800" b="1" dirty="0" smtClean="0"/>
              <a:t>RACI</a:t>
            </a:r>
            <a:r>
              <a:rPr lang="zh-CN" altLang="en-US" sz="2800" b="1" dirty="0" smtClean="0"/>
              <a:t>图：</a:t>
            </a:r>
            <a:r>
              <a:rPr lang="en-US" b="1" dirty="0" smtClean="0"/>
              <a:t>R=</a:t>
            </a:r>
            <a:r>
              <a:rPr lang="zh-CN" altLang="en-US" b="1" dirty="0" smtClean="0"/>
              <a:t>责任人（执行）</a:t>
            </a:r>
            <a:r>
              <a:rPr lang="en-US" b="1" dirty="0" smtClean="0"/>
              <a:t> A=</a:t>
            </a:r>
            <a:r>
              <a:rPr lang="zh-CN" altLang="en-US" b="1" dirty="0" smtClean="0"/>
              <a:t>负责人（负责）</a:t>
            </a:r>
            <a:r>
              <a:rPr lang="en-US" b="1" dirty="0" smtClean="0"/>
              <a:t> C=</a:t>
            </a:r>
            <a:r>
              <a:rPr lang="zh-CN" altLang="en-US" b="1" dirty="0" smtClean="0"/>
              <a:t>被咨询人（咨询）</a:t>
            </a:r>
            <a:r>
              <a:rPr lang="en-US" b="1" dirty="0" smtClean="0"/>
              <a:t> I=</a:t>
            </a:r>
            <a:r>
              <a:rPr lang="zh-CN" altLang="en-US" b="1" dirty="0" smtClean="0"/>
              <a:t>被通知人（知情）</a:t>
            </a:r>
          </a:p>
          <a:p>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42388638"/>
              </p:ext>
            </p:extLst>
          </p:nvPr>
        </p:nvGraphicFramePr>
        <p:xfrm>
          <a:off x="725589" y="2171696"/>
          <a:ext cx="9318524" cy="2900366"/>
        </p:xfrm>
        <a:graphic>
          <a:graphicData uri="http://schemas.openxmlformats.org/drawingml/2006/table">
            <a:tbl>
              <a:tblPr>
                <a:tableStyleId>{5C22544A-7EE6-4342-B048-85BDC9FD1C3A}</a:tableStyleId>
              </a:tblPr>
              <a:tblGrid>
                <a:gridCol w="1436314">
                  <a:extLst>
                    <a:ext uri="{9D8B030D-6E8A-4147-A177-3AD203B41FA5}">
                      <a16:colId xmlns:a16="http://schemas.microsoft.com/office/drawing/2014/main" val="20000"/>
                    </a:ext>
                  </a:extLst>
                </a:gridCol>
                <a:gridCol w="1435340">
                  <a:extLst>
                    <a:ext uri="{9D8B030D-6E8A-4147-A177-3AD203B41FA5}">
                      <a16:colId xmlns:a16="http://schemas.microsoft.com/office/drawing/2014/main" val="20001"/>
                    </a:ext>
                  </a:extLst>
                </a:gridCol>
                <a:gridCol w="1289374">
                  <a:extLst>
                    <a:ext uri="{9D8B030D-6E8A-4147-A177-3AD203B41FA5}">
                      <a16:colId xmlns:a16="http://schemas.microsoft.com/office/drawing/2014/main" val="20002"/>
                    </a:ext>
                  </a:extLst>
                </a:gridCol>
                <a:gridCol w="1289374">
                  <a:extLst>
                    <a:ext uri="{9D8B030D-6E8A-4147-A177-3AD203B41FA5}">
                      <a16:colId xmlns:a16="http://schemas.microsoft.com/office/drawing/2014/main" val="20003"/>
                    </a:ext>
                  </a:extLst>
                </a:gridCol>
                <a:gridCol w="1289374">
                  <a:extLst>
                    <a:ext uri="{9D8B030D-6E8A-4147-A177-3AD203B41FA5}">
                      <a16:colId xmlns:a16="http://schemas.microsoft.com/office/drawing/2014/main" val="20004"/>
                    </a:ext>
                  </a:extLst>
                </a:gridCol>
                <a:gridCol w="1289374">
                  <a:extLst>
                    <a:ext uri="{9D8B030D-6E8A-4147-A177-3AD203B41FA5}">
                      <a16:colId xmlns:a16="http://schemas.microsoft.com/office/drawing/2014/main" val="20005"/>
                    </a:ext>
                  </a:extLst>
                </a:gridCol>
                <a:gridCol w="1289374">
                  <a:extLst>
                    <a:ext uri="{9D8B030D-6E8A-4147-A177-3AD203B41FA5}">
                      <a16:colId xmlns:a16="http://schemas.microsoft.com/office/drawing/2014/main" val="20006"/>
                    </a:ext>
                  </a:extLst>
                </a:gridCol>
              </a:tblGrid>
              <a:tr h="726984">
                <a:tc>
                  <a:txBody>
                    <a:bodyPr/>
                    <a:lstStyle/>
                    <a:p>
                      <a:pPr>
                        <a:lnSpc>
                          <a:spcPts val="1200"/>
                        </a:lnSpc>
                        <a:spcAft>
                          <a:spcPts val="0"/>
                        </a:spcAft>
                      </a:pPr>
                      <a:r>
                        <a:rPr lang="zh-CN" sz="2400">
                          <a:effectLst/>
                          <a:latin typeface="+mn-ea"/>
                          <a:ea typeface="+mn-ea"/>
                        </a:rPr>
                        <a:t>活动</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zh-CN" sz="2400">
                          <a:effectLst/>
                          <a:latin typeface="+mn-ea"/>
                          <a:ea typeface="+mn-ea"/>
                        </a:rPr>
                        <a:t>人员</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zh-CN" sz="2400">
                          <a:effectLst/>
                          <a:latin typeface="+mn-ea"/>
                          <a:ea typeface="+mn-ea"/>
                        </a:rPr>
                        <a:t>王家南</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zh-CN" sz="2400">
                          <a:effectLst/>
                          <a:latin typeface="+mn-ea"/>
                          <a:ea typeface="+mn-ea"/>
                        </a:rPr>
                        <a:t>王敏星</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zh-CN" sz="2400">
                          <a:effectLst/>
                          <a:latin typeface="+mn-ea"/>
                          <a:ea typeface="+mn-ea"/>
                        </a:rPr>
                        <a:t>薛雅文</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zh-CN" sz="2400">
                          <a:effectLst/>
                          <a:latin typeface="+mn-ea"/>
                          <a:ea typeface="+mn-ea"/>
                        </a:rPr>
                        <a:t>茹敏杰</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zh-CN" sz="2400">
                          <a:effectLst/>
                          <a:latin typeface="+mn-ea"/>
                          <a:ea typeface="+mn-ea"/>
                        </a:rPr>
                        <a:t>王浩楠</a:t>
                      </a:r>
                      <a:endParaRPr lang="zh-CN" sz="2400">
                        <a:effectLst/>
                        <a:latin typeface="+mn-ea"/>
                        <a:ea typeface="+mn-ea"/>
                        <a:cs typeface="Times New Roman"/>
                      </a:endParaRPr>
                    </a:p>
                  </a:txBody>
                  <a:tcPr marL="68580" marR="68580" marT="0" marB="0"/>
                </a:tc>
                <a:extLst>
                  <a:ext uri="{0D108BD9-81ED-4DB2-BD59-A6C34878D82A}">
                    <a16:rowId xmlns:a16="http://schemas.microsoft.com/office/drawing/2014/main" val="10000"/>
                  </a:ext>
                </a:extLst>
              </a:tr>
              <a:tr h="726984">
                <a:tc gridSpan="2">
                  <a:txBody>
                    <a:bodyPr/>
                    <a:lstStyle/>
                    <a:p>
                      <a:pPr>
                        <a:lnSpc>
                          <a:spcPts val="1200"/>
                        </a:lnSpc>
                        <a:spcAft>
                          <a:spcPts val="0"/>
                        </a:spcAft>
                      </a:pPr>
                      <a:r>
                        <a:rPr lang="zh-CN" sz="2400" dirty="0">
                          <a:effectLst/>
                          <a:latin typeface="+mn-ea"/>
                          <a:ea typeface="+mn-ea"/>
                        </a:rPr>
                        <a:t>编写项目章程</a:t>
                      </a:r>
                      <a:endParaRPr lang="zh-CN" sz="2400" dirty="0">
                        <a:effectLst/>
                        <a:latin typeface="+mn-ea"/>
                        <a:ea typeface="+mn-ea"/>
                        <a:cs typeface="Times New Roman"/>
                      </a:endParaRPr>
                    </a:p>
                  </a:txBody>
                  <a:tcPr marL="68580" marR="68580" marT="0" marB="0"/>
                </a:tc>
                <a:tc hMerge="1">
                  <a:txBody>
                    <a:bodyPr/>
                    <a:lstStyle/>
                    <a:p>
                      <a:endParaRPr lang="zh-CN" altLang="en-US"/>
                    </a:p>
                  </a:txBody>
                  <a:tcPr/>
                </a:tc>
                <a:tc>
                  <a:txBody>
                    <a:bodyPr/>
                    <a:lstStyle/>
                    <a:p>
                      <a:pPr>
                        <a:lnSpc>
                          <a:spcPts val="1200"/>
                        </a:lnSpc>
                        <a:spcAft>
                          <a:spcPts val="0"/>
                        </a:spcAft>
                      </a:pPr>
                      <a:r>
                        <a:rPr lang="en-US" sz="2400">
                          <a:effectLst/>
                          <a:latin typeface="+mn-ea"/>
                          <a:ea typeface="+mn-ea"/>
                        </a:rPr>
                        <a:t>R</a:t>
                      </a:r>
                      <a:r>
                        <a:rPr lang="zh-CN" sz="2400">
                          <a:effectLst/>
                          <a:latin typeface="+mn-ea"/>
                          <a:ea typeface="+mn-ea"/>
                        </a:rPr>
                        <a:t>Ａ</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I</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I</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I</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I</a:t>
                      </a:r>
                      <a:endParaRPr lang="zh-CN" sz="2400">
                        <a:effectLst/>
                        <a:latin typeface="+mn-ea"/>
                        <a:ea typeface="+mn-ea"/>
                        <a:cs typeface="Times New Roman"/>
                      </a:endParaRPr>
                    </a:p>
                  </a:txBody>
                  <a:tcPr marL="68580" marR="68580" marT="0" marB="0"/>
                </a:tc>
                <a:extLst>
                  <a:ext uri="{0D108BD9-81ED-4DB2-BD59-A6C34878D82A}">
                    <a16:rowId xmlns:a16="http://schemas.microsoft.com/office/drawing/2014/main" val="10001"/>
                  </a:ext>
                </a:extLst>
              </a:tr>
              <a:tr h="726984">
                <a:tc gridSpan="2">
                  <a:txBody>
                    <a:bodyPr/>
                    <a:lstStyle/>
                    <a:p>
                      <a:pPr>
                        <a:lnSpc>
                          <a:spcPts val="1200"/>
                        </a:lnSpc>
                        <a:spcAft>
                          <a:spcPts val="0"/>
                        </a:spcAft>
                      </a:pPr>
                      <a:r>
                        <a:rPr lang="zh-CN" sz="2400">
                          <a:effectLst/>
                          <a:latin typeface="+mn-ea"/>
                          <a:ea typeface="+mn-ea"/>
                        </a:rPr>
                        <a:t>编写需求工程计划</a:t>
                      </a:r>
                      <a:endParaRPr lang="zh-CN" sz="2400">
                        <a:effectLst/>
                        <a:latin typeface="+mn-ea"/>
                        <a:ea typeface="+mn-ea"/>
                        <a:cs typeface="Times New Roman"/>
                      </a:endParaRPr>
                    </a:p>
                  </a:txBody>
                  <a:tcPr marL="68580" marR="68580" marT="0" marB="0"/>
                </a:tc>
                <a:tc hMerge="1">
                  <a:txBody>
                    <a:bodyPr/>
                    <a:lstStyle/>
                    <a:p>
                      <a:endParaRPr lang="zh-CN" altLang="en-US"/>
                    </a:p>
                  </a:txBody>
                  <a:tcPr/>
                </a:tc>
                <a:tc>
                  <a:txBody>
                    <a:bodyPr/>
                    <a:lstStyle/>
                    <a:p>
                      <a:pPr>
                        <a:lnSpc>
                          <a:spcPts val="1200"/>
                        </a:lnSpc>
                        <a:spcAft>
                          <a:spcPts val="0"/>
                        </a:spcAft>
                      </a:pPr>
                      <a:r>
                        <a:rPr lang="en-US" sz="2400">
                          <a:effectLst/>
                          <a:latin typeface="+mn-ea"/>
                          <a:ea typeface="+mn-ea"/>
                        </a:rPr>
                        <a:t>RA</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R</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R</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R</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R</a:t>
                      </a:r>
                      <a:endParaRPr lang="zh-CN" sz="2400">
                        <a:effectLst/>
                        <a:latin typeface="+mn-ea"/>
                        <a:ea typeface="+mn-ea"/>
                        <a:cs typeface="Times New Roman"/>
                      </a:endParaRPr>
                    </a:p>
                  </a:txBody>
                  <a:tcPr marL="68580" marR="68580" marT="0" marB="0"/>
                </a:tc>
                <a:extLst>
                  <a:ext uri="{0D108BD9-81ED-4DB2-BD59-A6C34878D82A}">
                    <a16:rowId xmlns:a16="http://schemas.microsoft.com/office/drawing/2014/main" val="10002"/>
                  </a:ext>
                </a:extLst>
              </a:tr>
              <a:tr h="719414">
                <a:tc gridSpan="2">
                  <a:txBody>
                    <a:bodyPr/>
                    <a:lstStyle/>
                    <a:p>
                      <a:pPr>
                        <a:lnSpc>
                          <a:spcPts val="1200"/>
                        </a:lnSpc>
                        <a:spcAft>
                          <a:spcPts val="0"/>
                        </a:spcAft>
                      </a:pPr>
                      <a:r>
                        <a:rPr lang="zh-CN" sz="2400">
                          <a:effectLst/>
                          <a:latin typeface="+mn-ea"/>
                          <a:ea typeface="+mn-ea"/>
                        </a:rPr>
                        <a:t>会议记录</a:t>
                      </a:r>
                      <a:endParaRPr lang="zh-CN" sz="2400">
                        <a:effectLst/>
                        <a:latin typeface="+mn-ea"/>
                        <a:ea typeface="+mn-ea"/>
                        <a:cs typeface="Times New Roman"/>
                      </a:endParaRPr>
                    </a:p>
                  </a:txBody>
                  <a:tcPr marL="68580" marR="68580" marT="0" marB="0"/>
                </a:tc>
                <a:tc hMerge="1">
                  <a:txBody>
                    <a:bodyPr/>
                    <a:lstStyle/>
                    <a:p>
                      <a:endParaRPr lang="zh-CN" altLang="en-US"/>
                    </a:p>
                  </a:txBody>
                  <a:tcPr/>
                </a:tc>
                <a:tc>
                  <a:txBody>
                    <a:bodyPr/>
                    <a:lstStyle/>
                    <a:p>
                      <a:pPr>
                        <a:lnSpc>
                          <a:spcPts val="1200"/>
                        </a:lnSpc>
                        <a:spcAft>
                          <a:spcPts val="0"/>
                        </a:spcAft>
                      </a:pPr>
                      <a:r>
                        <a:rPr lang="zh-CN" sz="2400">
                          <a:effectLst/>
                          <a:latin typeface="+mn-ea"/>
                          <a:ea typeface="+mn-ea"/>
                        </a:rPr>
                        <a:t>Ｃ</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zh-CN" sz="2400">
                          <a:effectLst/>
                          <a:latin typeface="+mn-ea"/>
                          <a:ea typeface="+mn-ea"/>
                        </a:rPr>
                        <a:t>Ｃ</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RA</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a:effectLst/>
                          <a:latin typeface="+mn-ea"/>
                          <a:ea typeface="+mn-ea"/>
                        </a:rPr>
                        <a:t>C</a:t>
                      </a:r>
                      <a:endParaRPr lang="zh-CN" sz="2400">
                        <a:effectLst/>
                        <a:latin typeface="+mn-ea"/>
                        <a:ea typeface="+mn-ea"/>
                        <a:cs typeface="Times New Roman"/>
                      </a:endParaRPr>
                    </a:p>
                  </a:txBody>
                  <a:tcPr marL="68580" marR="68580" marT="0" marB="0"/>
                </a:tc>
                <a:tc>
                  <a:txBody>
                    <a:bodyPr/>
                    <a:lstStyle/>
                    <a:p>
                      <a:pPr>
                        <a:lnSpc>
                          <a:spcPts val="1200"/>
                        </a:lnSpc>
                        <a:spcAft>
                          <a:spcPts val="0"/>
                        </a:spcAft>
                      </a:pPr>
                      <a:r>
                        <a:rPr lang="en-US" sz="2400" dirty="0">
                          <a:effectLst/>
                          <a:latin typeface="+mn-ea"/>
                          <a:ea typeface="+mn-ea"/>
                        </a:rPr>
                        <a:t>C</a:t>
                      </a:r>
                      <a:endParaRPr lang="zh-CN" sz="2400" dirty="0">
                        <a:effectLst/>
                        <a:latin typeface="+mn-ea"/>
                        <a:ea typeface="+mn-ea"/>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rPr>
              <a:t>范围</a:t>
            </a:r>
            <a:r>
              <a:rPr lang="zh-CN" altLang="en-US" sz="2800" dirty="0" smtClean="0">
                <a:solidFill>
                  <a:prstClr val="black"/>
                </a:solidFill>
                <a:latin typeface="微软雅黑" panose="020B0503020204020204" pitchFamily="34" charset="-122"/>
                <a:ea typeface="微软雅黑" panose="020B0503020204020204" pitchFamily="34" charset="-122"/>
              </a:rPr>
              <a:t>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94031" y="951389"/>
            <a:ext cx="10310192" cy="6155531"/>
          </a:xfrm>
          <a:prstGeom prst="rect">
            <a:avLst/>
          </a:prstGeom>
          <a:noFill/>
        </p:spPr>
        <p:txBody>
          <a:bodyPr wrap="square" rtlCol="0">
            <a:spAutoFit/>
          </a:bodyPr>
          <a:lstStyle/>
          <a:p>
            <a:pPr lvl="1"/>
            <a:r>
              <a:rPr lang="en-US" altLang="zh-CN" sz="2800" b="1" dirty="0" smtClean="0"/>
              <a:t>1 </a:t>
            </a:r>
            <a:r>
              <a:rPr lang="zh-CN" altLang="zh-CN" sz="2800" b="1" dirty="0" smtClean="0"/>
              <a:t>输入输出</a:t>
            </a:r>
            <a:endParaRPr lang="zh-CN" altLang="zh-CN" sz="2800" b="1" dirty="0"/>
          </a:p>
          <a:p>
            <a:pPr lvl="2"/>
            <a:r>
              <a:rPr lang="en-US" altLang="zh-CN" sz="2800" b="1" dirty="0" smtClean="0"/>
              <a:t>1.1 </a:t>
            </a:r>
            <a:r>
              <a:rPr lang="zh-CN" altLang="zh-CN" sz="2800" b="1" dirty="0" smtClean="0"/>
              <a:t>输入</a:t>
            </a:r>
            <a:endParaRPr lang="zh-CN" altLang="zh-CN" sz="2800" b="1" dirty="0"/>
          </a:p>
          <a:p>
            <a:r>
              <a:rPr lang="zh-CN" altLang="zh-CN" sz="2800" dirty="0"/>
              <a:t>项目章程。</a:t>
            </a:r>
          </a:p>
          <a:p>
            <a:r>
              <a:rPr lang="zh-CN" altLang="zh-CN" sz="2800" dirty="0"/>
              <a:t>《</a:t>
            </a:r>
            <a:r>
              <a:rPr lang="en-US" altLang="zh-CN" sz="2800" dirty="0"/>
              <a:t>C2-</a:t>
            </a:r>
            <a:r>
              <a:rPr lang="zh-CN" altLang="zh-CN" sz="2800" dirty="0"/>
              <a:t>项目描述</a:t>
            </a:r>
            <a:r>
              <a:rPr lang="en-US" altLang="zh-CN" sz="2800" dirty="0"/>
              <a:t>-2016</a:t>
            </a:r>
            <a:r>
              <a:rPr lang="zh-CN" altLang="zh-CN" sz="2800" dirty="0"/>
              <a:t>》</a:t>
            </a:r>
          </a:p>
          <a:p>
            <a:r>
              <a:rPr lang="en-US" altLang="zh-CN" sz="2800" dirty="0"/>
              <a:t> </a:t>
            </a:r>
            <a:endParaRPr lang="zh-CN" altLang="zh-CN" sz="2800" dirty="0"/>
          </a:p>
          <a:p>
            <a:pPr lvl="2"/>
            <a:r>
              <a:rPr lang="en-US" altLang="zh-CN" sz="2800" b="1" dirty="0" smtClean="0"/>
              <a:t>1.2</a:t>
            </a:r>
            <a:r>
              <a:rPr lang="zh-CN" altLang="zh-CN" sz="2800" b="1" dirty="0" smtClean="0"/>
              <a:t>活动</a:t>
            </a:r>
            <a:r>
              <a:rPr lang="zh-CN" altLang="zh-CN" sz="2800" b="1" dirty="0"/>
              <a:t>与工具</a:t>
            </a:r>
          </a:p>
          <a:p>
            <a:r>
              <a:rPr lang="zh-CN" altLang="zh-CN" sz="2800" dirty="0"/>
              <a:t>根据任务下达者提供的信息，通过与不同的角色沟通，交流，采用录音或文字记录下需求等方式在教师的引导下小组内部完成。</a:t>
            </a:r>
          </a:p>
          <a:p>
            <a:pPr lvl="2"/>
            <a:r>
              <a:rPr lang="en-US" altLang="zh-CN" sz="2800" b="1" dirty="0" smtClean="0"/>
              <a:t>1.3 </a:t>
            </a:r>
            <a:r>
              <a:rPr lang="zh-CN" altLang="zh-CN" sz="2800" b="1" dirty="0" smtClean="0"/>
              <a:t>输出</a:t>
            </a:r>
            <a:endParaRPr lang="zh-CN" altLang="zh-CN" sz="2800" b="1" dirty="0"/>
          </a:p>
          <a:p>
            <a:r>
              <a:rPr lang="zh-CN" altLang="zh-CN" sz="2800" dirty="0"/>
              <a:t>范围管理子计划</a:t>
            </a:r>
          </a:p>
          <a:p>
            <a:endParaRPr lang="en-US" altLang="zh-CN" sz="2400" dirty="0" smtClean="0">
              <a:solidFill>
                <a:prstClr val="black"/>
              </a:solidFill>
              <a:latin typeface="+mj-ea"/>
              <a:ea typeface="+mj-ea"/>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280690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rPr>
              <a:t>范围</a:t>
            </a:r>
            <a:r>
              <a:rPr lang="zh-CN" altLang="en-US" sz="2800" dirty="0" smtClean="0">
                <a:solidFill>
                  <a:prstClr val="black"/>
                </a:solidFill>
                <a:latin typeface="微软雅黑" panose="020B0503020204020204" pitchFamily="34" charset="-122"/>
                <a:ea typeface="微软雅黑" panose="020B0503020204020204" pitchFamily="34" charset="-122"/>
              </a:rPr>
              <a:t>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94031" y="951389"/>
            <a:ext cx="10310192" cy="6647974"/>
          </a:xfrm>
          <a:prstGeom prst="rect">
            <a:avLst/>
          </a:prstGeom>
          <a:noFill/>
        </p:spPr>
        <p:txBody>
          <a:bodyPr wrap="square" rtlCol="0">
            <a:spAutoFit/>
          </a:bodyPr>
          <a:lstStyle/>
          <a:p>
            <a:pPr lvl="1"/>
            <a:r>
              <a:rPr lang="en-US" altLang="zh-CN" sz="2400" b="1" dirty="0" smtClean="0"/>
              <a:t>2 </a:t>
            </a:r>
            <a:r>
              <a:rPr lang="zh-CN" altLang="zh-CN" sz="2400" b="1" dirty="0" smtClean="0"/>
              <a:t>收集</a:t>
            </a:r>
            <a:r>
              <a:rPr lang="zh-CN" altLang="zh-CN" sz="2400" b="1" dirty="0"/>
              <a:t>需求</a:t>
            </a:r>
          </a:p>
          <a:p>
            <a:pPr lvl="2"/>
            <a:r>
              <a:rPr lang="en-US" altLang="zh-CN" sz="2400" b="1" dirty="0" smtClean="0"/>
              <a:t>2.1</a:t>
            </a:r>
            <a:r>
              <a:rPr lang="zh-CN" altLang="zh-CN" sz="2400" b="1" dirty="0" smtClean="0"/>
              <a:t>产品</a:t>
            </a:r>
            <a:r>
              <a:rPr lang="zh-CN" altLang="zh-CN" sz="2400" b="1" dirty="0"/>
              <a:t>范围定义</a:t>
            </a:r>
          </a:p>
          <a:p>
            <a:pPr lvl="3"/>
            <a:r>
              <a:rPr lang="en-US" altLang="zh-CN" sz="2400" b="1" dirty="0" smtClean="0"/>
              <a:t>2.2 </a:t>
            </a:r>
            <a:r>
              <a:rPr lang="zh-CN" altLang="zh-CN" sz="2400" b="1" dirty="0"/>
              <a:t>用户需求</a:t>
            </a:r>
          </a:p>
          <a:p>
            <a:endParaRPr lang="en-US" altLang="zh-CN" sz="2400" dirty="0" smtClean="0">
              <a:solidFill>
                <a:prstClr val="black"/>
              </a:solidFill>
              <a:latin typeface="+mj-ea"/>
              <a:ea typeface="+mj-ea"/>
            </a:endParaRPr>
          </a:p>
          <a:p>
            <a:endParaRPr lang="en-US" altLang="zh-CN" sz="2400" dirty="0" smtClean="0">
              <a:solidFill>
                <a:prstClr val="black"/>
              </a:solidFill>
            </a:endParaRPr>
          </a:p>
          <a:p>
            <a:pPr lvl="0"/>
            <a:r>
              <a:rPr lang="zh-CN" altLang="zh-CN" sz="2400" dirty="0"/>
              <a:t> 教师需求：</a:t>
            </a:r>
          </a:p>
          <a:p>
            <a:r>
              <a:rPr lang="en-US" altLang="zh-CN" sz="2400" dirty="0"/>
              <a:t>1.</a:t>
            </a:r>
            <a:r>
              <a:rPr lang="zh-CN" altLang="zh-CN" sz="2400" dirty="0"/>
              <a:t>对每一门教师和对应课程的具体介绍。比如该课程的发展状况和价值，教师的个人信息和成就。</a:t>
            </a:r>
          </a:p>
          <a:p>
            <a:r>
              <a:rPr lang="en-US" altLang="zh-CN" sz="2400" dirty="0"/>
              <a:t>2</a:t>
            </a:r>
            <a:r>
              <a:rPr lang="zh-CN" altLang="zh-CN" sz="2400" dirty="0"/>
              <a:t>．有师生交流的平台。学生有疑问请教教师时，教师能够回应</a:t>
            </a:r>
          </a:p>
          <a:p>
            <a:r>
              <a:rPr lang="en-US" altLang="zh-CN" sz="2400" dirty="0"/>
              <a:t>3</a:t>
            </a:r>
            <a:r>
              <a:rPr lang="zh-CN" altLang="zh-CN" sz="2400" dirty="0"/>
              <a:t>．有作业发布，跟踪，查询，修改，审批，回馈功能。</a:t>
            </a:r>
          </a:p>
          <a:p>
            <a:r>
              <a:rPr lang="en-US" altLang="zh-CN" sz="2400" dirty="0"/>
              <a:t>4</a:t>
            </a:r>
            <a:r>
              <a:rPr lang="zh-CN" altLang="zh-CN" sz="2400" dirty="0"/>
              <a:t>．有教师上传资源的功能，比如教师有看到好的文章或学习资源，可发布共享。</a:t>
            </a:r>
          </a:p>
          <a:p>
            <a:r>
              <a:rPr lang="en-US" altLang="zh-CN" sz="2400" dirty="0"/>
              <a:t>  5. </a:t>
            </a:r>
            <a:r>
              <a:rPr lang="zh-CN" altLang="zh-CN" sz="2400" dirty="0"/>
              <a:t>有在线课程的功能，教师能在线直播课程内容。</a:t>
            </a:r>
          </a:p>
          <a:p>
            <a:r>
              <a:rPr lang="en-US" altLang="zh-CN" sz="2400" dirty="0"/>
              <a:t>6</a:t>
            </a:r>
            <a:r>
              <a:rPr lang="zh-CN" altLang="zh-CN" sz="2400" dirty="0"/>
              <a:t>．可以根据文章标题进行搜索</a:t>
            </a:r>
          </a:p>
          <a:p>
            <a:r>
              <a:rPr lang="en-US" altLang="zh-CN" dirty="0"/>
              <a:t> </a:t>
            </a:r>
            <a:endParaRPr lang="zh-CN" altLang="zh-CN" dirty="0"/>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467434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18" name="内容占位符 2"/>
          <p:cNvSpPr>
            <a:spLocks noGrp="1"/>
          </p:cNvSpPr>
          <p:nvPr>
            <p:ph idx="1"/>
          </p:nvPr>
        </p:nvSpPr>
        <p:spPr>
          <a:xfrm>
            <a:off x="900113" y="871538"/>
            <a:ext cx="10255567" cy="4997556"/>
          </a:xfrm>
        </p:spPr>
        <p:txBody>
          <a:bodyPr>
            <a:normAutofit fontScale="55000" lnSpcReduction="20000"/>
          </a:bodyPr>
          <a:lstStyle/>
          <a:p>
            <a:r>
              <a:rPr lang="en-US" altLang="zh-CN" sz="3200" dirty="0"/>
              <a:t>B.</a:t>
            </a:r>
            <a:r>
              <a:rPr lang="zh-CN" altLang="zh-CN" sz="3200" dirty="0"/>
              <a:t>学生需求：</a:t>
            </a:r>
          </a:p>
          <a:p>
            <a:r>
              <a:rPr lang="en-US" altLang="zh-CN" sz="3200" dirty="0"/>
              <a:t>1</a:t>
            </a:r>
            <a:r>
              <a:rPr lang="zh-CN" altLang="zh-CN" sz="3200" dirty="0"/>
              <a:t>．课件及其他资源的下载。</a:t>
            </a:r>
          </a:p>
          <a:p>
            <a:r>
              <a:rPr lang="en-US" altLang="zh-CN" sz="3200" dirty="0"/>
              <a:t>2</a:t>
            </a:r>
            <a:r>
              <a:rPr lang="zh-CN" altLang="zh-CN" sz="3200" dirty="0"/>
              <a:t>．有团队内部交流的平台。若有团队的学生，可以在该平台上相互交流和讨论，非组内人员不得加入。</a:t>
            </a:r>
          </a:p>
          <a:p>
            <a:r>
              <a:rPr lang="en-US" altLang="zh-CN" sz="3200" dirty="0"/>
              <a:t>3. </a:t>
            </a:r>
            <a:r>
              <a:rPr lang="zh-CN" altLang="zh-CN" sz="3200" dirty="0"/>
              <a:t>能及时看到老师的反馈信息，例如教师发布的最新消息。</a:t>
            </a:r>
          </a:p>
          <a:p>
            <a:r>
              <a:rPr lang="en-US" altLang="zh-CN" sz="3200" dirty="0"/>
              <a:t>4. </a:t>
            </a:r>
            <a:r>
              <a:rPr lang="zh-CN" altLang="zh-CN" sz="3200" dirty="0"/>
              <a:t>有作业提交的功能，能够让系统或教师审查。</a:t>
            </a:r>
          </a:p>
          <a:p>
            <a:r>
              <a:rPr lang="en-US" altLang="zh-CN" sz="3200" dirty="0"/>
              <a:t>5.</a:t>
            </a:r>
            <a:r>
              <a:rPr lang="zh-CN" altLang="zh-CN" sz="3200" dirty="0"/>
              <a:t>可以根据文章标题进行搜索</a:t>
            </a:r>
          </a:p>
          <a:p>
            <a:r>
              <a:rPr lang="en-US" altLang="zh-CN" sz="3200" dirty="0"/>
              <a:t> </a:t>
            </a:r>
            <a:endParaRPr lang="zh-CN" altLang="zh-CN" sz="3200" dirty="0"/>
          </a:p>
          <a:p>
            <a:r>
              <a:rPr lang="en-US" altLang="zh-CN" sz="3200" dirty="0"/>
              <a:t> </a:t>
            </a:r>
            <a:endParaRPr lang="zh-CN" altLang="zh-CN" sz="3200" dirty="0"/>
          </a:p>
          <a:p>
            <a:r>
              <a:rPr lang="en-US" altLang="zh-CN" sz="3200" dirty="0"/>
              <a:t>C.</a:t>
            </a:r>
            <a:r>
              <a:rPr lang="zh-CN" altLang="zh-CN" sz="3200" dirty="0"/>
              <a:t>游客需求：</a:t>
            </a:r>
          </a:p>
          <a:p>
            <a:r>
              <a:rPr lang="en-US" altLang="zh-CN" sz="3200" dirty="0"/>
              <a:t>1</a:t>
            </a:r>
            <a:r>
              <a:rPr lang="zh-CN" altLang="zh-CN" sz="3200" dirty="0"/>
              <a:t>．有教师和课程的详细介绍</a:t>
            </a:r>
          </a:p>
          <a:p>
            <a:r>
              <a:rPr lang="en-US" altLang="zh-CN" sz="3200" dirty="0"/>
              <a:t>2. </a:t>
            </a:r>
            <a:r>
              <a:rPr lang="zh-CN" altLang="zh-CN" sz="3200" dirty="0"/>
              <a:t>为游客提供留言板功能，在留言板发布感想，管理人员不得随意删除。</a:t>
            </a:r>
          </a:p>
          <a:p>
            <a:r>
              <a:rPr lang="en-US" altLang="zh-CN" sz="3200" dirty="0"/>
              <a:t>3.</a:t>
            </a:r>
            <a:r>
              <a:rPr lang="zh-CN" altLang="zh-CN" sz="3200" dirty="0"/>
              <a:t>能观看和下载部分资源文件，游客只能查看部分内容，若想看完整资料，可登录查看。</a:t>
            </a:r>
          </a:p>
          <a:p>
            <a:r>
              <a:rPr lang="en-US" altLang="zh-CN" sz="3200" dirty="0"/>
              <a:t>4.</a:t>
            </a:r>
            <a:r>
              <a:rPr lang="zh-CN" altLang="zh-CN" sz="3200" dirty="0"/>
              <a:t>可以根据文章标题进行搜索</a:t>
            </a:r>
          </a:p>
          <a:p>
            <a:r>
              <a:rPr lang="en-US" altLang="zh-CN" dirty="0"/>
              <a:t> </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18" name="内容占位符 2"/>
          <p:cNvSpPr>
            <a:spLocks noGrp="1"/>
          </p:cNvSpPr>
          <p:nvPr>
            <p:ph idx="1"/>
          </p:nvPr>
        </p:nvSpPr>
        <p:spPr>
          <a:xfrm>
            <a:off x="900113" y="871538"/>
            <a:ext cx="10255567" cy="4997556"/>
          </a:xfrm>
        </p:spPr>
        <p:txBody>
          <a:bodyPr>
            <a:normAutofit fontScale="70000" lnSpcReduction="20000"/>
          </a:bodyPr>
          <a:lstStyle/>
          <a:p>
            <a:r>
              <a:rPr lang="en-US" altLang="zh-CN" dirty="0"/>
              <a:t>D.</a:t>
            </a:r>
            <a:r>
              <a:rPr lang="zh-CN" altLang="zh-CN" dirty="0"/>
              <a:t>管理员需求：</a:t>
            </a:r>
            <a:endParaRPr lang="zh-CN" altLang="zh-CN" sz="1800" dirty="0"/>
          </a:p>
          <a:p>
            <a:r>
              <a:rPr lang="en-US" altLang="zh-CN" dirty="0"/>
              <a:t>1</a:t>
            </a:r>
            <a:r>
              <a:rPr lang="zh-CN" altLang="zh-CN" dirty="0"/>
              <a:t>．根据需求添加或修改某些功能，根据用户反映，添加或改进部分功能。</a:t>
            </a:r>
            <a:endParaRPr lang="zh-CN" altLang="zh-CN" sz="1800" dirty="0"/>
          </a:p>
          <a:p>
            <a:r>
              <a:rPr lang="en-US" altLang="zh-CN" dirty="0"/>
              <a:t>2</a:t>
            </a:r>
            <a:r>
              <a:rPr lang="zh-CN" altLang="zh-CN" dirty="0"/>
              <a:t>．对系统版本的更新和控制。</a:t>
            </a:r>
            <a:endParaRPr lang="zh-CN" altLang="zh-CN" sz="1800" dirty="0"/>
          </a:p>
          <a:p>
            <a:r>
              <a:rPr lang="en-US" altLang="zh-CN" dirty="0"/>
              <a:t>3. </a:t>
            </a:r>
            <a:r>
              <a:rPr lang="zh-CN" altLang="zh-CN" dirty="0"/>
              <a:t>不得随意修改里面的内容。</a:t>
            </a:r>
            <a:endParaRPr lang="zh-CN" altLang="zh-CN" sz="1800" dirty="0"/>
          </a:p>
          <a:p>
            <a:r>
              <a:rPr lang="en-US" altLang="zh-CN" dirty="0"/>
              <a:t> </a:t>
            </a:r>
            <a:endParaRPr lang="zh-CN" altLang="zh-CN" sz="1800" dirty="0"/>
          </a:p>
          <a:p>
            <a:pPr lvl="3"/>
            <a:r>
              <a:rPr lang="en-US" altLang="zh-CN" sz="3600" b="1" dirty="0" smtClean="0">
                <a:latin typeface="+mn-ea"/>
              </a:rPr>
              <a:t>2.3</a:t>
            </a:r>
            <a:r>
              <a:rPr lang="zh-CN" altLang="zh-CN" sz="3600" b="1" dirty="0" smtClean="0">
                <a:latin typeface="+mn-ea"/>
              </a:rPr>
              <a:t>性能需求</a:t>
            </a:r>
            <a:endParaRPr lang="zh-CN" altLang="zh-CN" sz="3600" b="1" dirty="0">
              <a:latin typeface="+mn-ea"/>
            </a:endParaRPr>
          </a:p>
          <a:p>
            <a:r>
              <a:rPr lang="en-US" altLang="zh-CN" dirty="0"/>
              <a:t>1.</a:t>
            </a:r>
            <a:r>
              <a:rPr lang="zh-CN" altLang="zh-CN" dirty="0"/>
              <a:t>为学生与任课老师提供一个资源上传下载的平台，可以同时允许</a:t>
            </a:r>
            <a:r>
              <a:rPr lang="en-US" altLang="zh-CN" dirty="0"/>
              <a:t>10</a:t>
            </a:r>
            <a:r>
              <a:rPr lang="zh-CN" altLang="zh-CN" dirty="0"/>
              <a:t>人下载，人均速度可</a:t>
            </a:r>
            <a:r>
              <a:rPr lang="en-US" altLang="zh-CN" dirty="0"/>
              <a:t>  </a:t>
            </a:r>
            <a:r>
              <a:rPr lang="zh-CN" altLang="zh-CN" dirty="0"/>
              <a:t>以达到</a:t>
            </a:r>
            <a:r>
              <a:rPr lang="en-US" altLang="zh-CN" dirty="0"/>
              <a:t>50kb/s.</a:t>
            </a:r>
            <a:endParaRPr lang="zh-CN" altLang="zh-CN" sz="1800" dirty="0"/>
          </a:p>
          <a:p>
            <a:r>
              <a:rPr lang="en-US" altLang="zh-CN" dirty="0"/>
              <a:t>2.</a:t>
            </a:r>
            <a:r>
              <a:rPr lang="zh-CN" altLang="zh-CN" dirty="0"/>
              <a:t>要保持网站的安全性和稳定性，不能被外部人员随意破坏，例如被攻击者随意删除，增加，修改或篡改内部数据。</a:t>
            </a:r>
            <a:endParaRPr lang="zh-CN" altLang="zh-CN" sz="1800" dirty="0"/>
          </a:p>
          <a:p>
            <a:r>
              <a:rPr lang="en-US" altLang="zh-CN" dirty="0"/>
              <a:t>3. </a:t>
            </a:r>
            <a:r>
              <a:rPr lang="zh-CN" altLang="zh-CN" dirty="0"/>
              <a:t>有备用的方案来确保网站不轻易出现崩塌的现象。例如数据库数据负载，需要很长世间加载或加载不出网页信息。</a:t>
            </a:r>
            <a:endParaRPr lang="zh-CN" altLang="zh-CN" sz="1800" dirty="0"/>
          </a:p>
          <a:p>
            <a:r>
              <a:rPr lang="en-US" altLang="zh-CN" dirty="0"/>
              <a:t> </a:t>
            </a:r>
            <a:endParaRPr lang="zh-CN" altLang="zh-CN" sz="1800" dirty="0"/>
          </a:p>
          <a:p>
            <a:r>
              <a:rPr lang="en-US" altLang="zh-CN" dirty="0"/>
              <a:t> </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157772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18" name="内容占位符 2"/>
          <p:cNvSpPr>
            <a:spLocks noGrp="1"/>
          </p:cNvSpPr>
          <p:nvPr>
            <p:ph idx="1"/>
          </p:nvPr>
        </p:nvSpPr>
        <p:spPr>
          <a:xfrm>
            <a:off x="900113" y="871538"/>
            <a:ext cx="10255567" cy="4997556"/>
          </a:xfrm>
        </p:spPr>
        <p:txBody>
          <a:bodyPr>
            <a:normAutofit/>
          </a:bodyPr>
          <a:lstStyle/>
          <a:p>
            <a:pPr marL="228600" lvl="2">
              <a:spcBef>
                <a:spcPts val="1000"/>
              </a:spcBef>
            </a:pPr>
            <a:r>
              <a:rPr lang="en-US" altLang="zh-CN" b="1" dirty="0" smtClean="0"/>
              <a:t>2.2</a:t>
            </a:r>
            <a:r>
              <a:rPr lang="zh-CN" altLang="zh-CN" b="1" dirty="0" smtClean="0"/>
              <a:t>项目</a:t>
            </a:r>
            <a:r>
              <a:rPr lang="zh-CN" altLang="zh-CN" b="1" dirty="0"/>
              <a:t>范围定义</a:t>
            </a:r>
            <a:endParaRPr lang="zh-CN" altLang="zh-CN" sz="1400" b="1" dirty="0"/>
          </a:p>
          <a:p>
            <a:endParaRPr lang="zh-CN" altLang="zh-CN" dirty="0"/>
          </a:p>
        </p:txBody>
      </p:sp>
      <p:graphicFrame>
        <p:nvGraphicFramePr>
          <p:cNvPr id="3" name="表格 2"/>
          <p:cNvGraphicFramePr>
            <a:graphicFrameLocks noGrp="1"/>
          </p:cNvGraphicFramePr>
          <p:nvPr>
            <p:extLst>
              <p:ext uri="{D42A27DB-BD31-4B8C-83A1-F6EECF244321}">
                <p14:modId xmlns:p14="http://schemas.microsoft.com/office/powerpoint/2010/main" val="1405643433"/>
              </p:ext>
            </p:extLst>
          </p:nvPr>
        </p:nvGraphicFramePr>
        <p:xfrm>
          <a:off x="2914650" y="1293904"/>
          <a:ext cx="5686425" cy="5306920"/>
        </p:xfrm>
        <a:graphic>
          <a:graphicData uri="http://schemas.openxmlformats.org/drawingml/2006/table">
            <a:tbl>
              <a:tblPr>
                <a:tableStyleId>{5C22544A-7EE6-4342-B048-85BDC9FD1C3A}</a:tableStyleId>
              </a:tblPr>
              <a:tblGrid>
                <a:gridCol w="1560232">
                  <a:extLst>
                    <a:ext uri="{9D8B030D-6E8A-4147-A177-3AD203B41FA5}">
                      <a16:colId xmlns:a16="http://schemas.microsoft.com/office/drawing/2014/main" val="20000"/>
                    </a:ext>
                  </a:extLst>
                </a:gridCol>
                <a:gridCol w="1452555">
                  <a:extLst>
                    <a:ext uri="{9D8B030D-6E8A-4147-A177-3AD203B41FA5}">
                      <a16:colId xmlns:a16="http://schemas.microsoft.com/office/drawing/2014/main" val="20001"/>
                    </a:ext>
                  </a:extLst>
                </a:gridCol>
                <a:gridCol w="2673638">
                  <a:extLst>
                    <a:ext uri="{9D8B030D-6E8A-4147-A177-3AD203B41FA5}">
                      <a16:colId xmlns:a16="http://schemas.microsoft.com/office/drawing/2014/main" val="20002"/>
                    </a:ext>
                  </a:extLst>
                </a:gridCol>
              </a:tblGrid>
              <a:tr h="265346">
                <a:tc>
                  <a:txBody>
                    <a:bodyPr/>
                    <a:lstStyle/>
                    <a:p>
                      <a:pPr>
                        <a:lnSpc>
                          <a:spcPts val="1200"/>
                        </a:lnSpc>
                        <a:spcAft>
                          <a:spcPts val="0"/>
                        </a:spcAft>
                      </a:pPr>
                      <a:r>
                        <a:rPr lang="zh-CN" sz="1200">
                          <a:effectLst/>
                        </a:rPr>
                        <a:t>序号</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日期</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内容</a:t>
                      </a:r>
                      <a:endParaRPr lang="zh-CN" sz="1000">
                        <a:effectLst/>
                        <a:latin typeface="宋体"/>
                        <a:cs typeface="Times New Roman"/>
                      </a:endParaRPr>
                    </a:p>
                  </a:txBody>
                  <a:tcPr marL="68580" marR="68580" marT="0" marB="0"/>
                </a:tc>
                <a:extLst>
                  <a:ext uri="{0D108BD9-81ED-4DB2-BD59-A6C34878D82A}">
                    <a16:rowId xmlns:a16="http://schemas.microsoft.com/office/drawing/2014/main" val="10000"/>
                  </a:ext>
                </a:extLst>
              </a:tr>
              <a:tr h="265346">
                <a:tc>
                  <a:txBody>
                    <a:bodyPr/>
                    <a:lstStyle/>
                    <a:p>
                      <a:pPr indent="457200">
                        <a:lnSpc>
                          <a:spcPts val="1200"/>
                        </a:lnSpc>
                        <a:spcAft>
                          <a:spcPts val="0"/>
                        </a:spcAft>
                      </a:pPr>
                      <a:r>
                        <a:rPr lang="en-US" sz="1200">
                          <a:effectLst/>
                        </a:rPr>
                        <a:t>M0</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200">
                          <a:effectLst/>
                        </a:rPr>
                        <a:t>2016.10.2-10.15</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《可行性报告》提交</a:t>
                      </a:r>
                      <a:endParaRPr lang="zh-CN" sz="1000">
                        <a:effectLst/>
                        <a:latin typeface="宋体"/>
                        <a:cs typeface="Times New Roman"/>
                      </a:endParaRPr>
                    </a:p>
                  </a:txBody>
                  <a:tcPr marL="68580" marR="68580" marT="0" marB="0"/>
                </a:tc>
                <a:extLst>
                  <a:ext uri="{0D108BD9-81ED-4DB2-BD59-A6C34878D82A}">
                    <a16:rowId xmlns:a16="http://schemas.microsoft.com/office/drawing/2014/main" val="10001"/>
                  </a:ext>
                </a:extLst>
              </a:tr>
              <a:tr h="796038">
                <a:tc>
                  <a:txBody>
                    <a:bodyPr/>
                    <a:lstStyle/>
                    <a:p>
                      <a:pPr>
                        <a:lnSpc>
                          <a:spcPts val="1200"/>
                        </a:lnSpc>
                        <a:spcAft>
                          <a:spcPts val="0"/>
                        </a:spcAft>
                      </a:pPr>
                      <a:r>
                        <a:rPr lang="en-US" sz="1200">
                          <a:effectLst/>
                        </a:rPr>
                        <a:t> </a:t>
                      </a:r>
                      <a:endParaRPr lang="zh-CN" sz="1000">
                        <a:effectLst/>
                      </a:endParaRPr>
                    </a:p>
                    <a:p>
                      <a:pPr indent="533400">
                        <a:lnSpc>
                          <a:spcPts val="1200"/>
                        </a:lnSpc>
                        <a:spcAft>
                          <a:spcPts val="0"/>
                        </a:spcAft>
                      </a:pPr>
                      <a:r>
                        <a:rPr lang="en-US" sz="1200">
                          <a:effectLst/>
                        </a:rPr>
                        <a:t>M1</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200">
                          <a:effectLst/>
                        </a:rPr>
                        <a:t> </a:t>
                      </a:r>
                      <a:endParaRPr lang="zh-CN" sz="1000">
                        <a:effectLst/>
                      </a:endParaRPr>
                    </a:p>
                    <a:p>
                      <a:pPr indent="76200">
                        <a:lnSpc>
                          <a:spcPts val="1200"/>
                        </a:lnSpc>
                        <a:spcAft>
                          <a:spcPts val="0"/>
                        </a:spcAft>
                      </a:pPr>
                      <a:r>
                        <a:rPr lang="en-US" sz="1200">
                          <a:effectLst/>
                        </a:rPr>
                        <a:t>2016.10.17-10.30</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《项目章程》《需求工程计划</a:t>
                      </a:r>
                      <a:r>
                        <a:rPr lang="en-US" sz="1200">
                          <a:effectLst/>
                        </a:rPr>
                        <a:t>-</a:t>
                      </a:r>
                      <a:r>
                        <a:rPr lang="zh-CN" sz="1200">
                          <a:effectLst/>
                        </a:rPr>
                        <a:t>初步》《项目总体计划》提交（第</a:t>
                      </a:r>
                      <a:r>
                        <a:rPr lang="en-US" sz="1200">
                          <a:effectLst/>
                        </a:rPr>
                        <a:t>4</a:t>
                      </a:r>
                      <a:r>
                        <a:rPr lang="zh-CN" sz="1200">
                          <a:effectLst/>
                        </a:rPr>
                        <a:t>周）《</a:t>
                      </a:r>
                      <a:r>
                        <a:rPr lang="en-US" sz="1200">
                          <a:effectLst/>
                        </a:rPr>
                        <a:t>QA</a:t>
                      </a:r>
                      <a:r>
                        <a:rPr lang="zh-CN" sz="1200">
                          <a:effectLst/>
                        </a:rPr>
                        <a:t>计划》（第</a:t>
                      </a:r>
                      <a:r>
                        <a:rPr lang="en-US" sz="1200">
                          <a:effectLst/>
                        </a:rPr>
                        <a:t>5</a:t>
                      </a:r>
                      <a:r>
                        <a:rPr lang="zh-CN" sz="1200">
                          <a:effectLst/>
                        </a:rPr>
                        <a:t>周）</a:t>
                      </a:r>
                      <a:endParaRPr lang="zh-CN" sz="1000">
                        <a:effectLst/>
                        <a:latin typeface="宋体"/>
                        <a:cs typeface="Times New Roman"/>
                      </a:endParaRPr>
                    </a:p>
                  </a:txBody>
                  <a:tcPr marL="68580" marR="68580" marT="0" marB="0"/>
                </a:tc>
                <a:extLst>
                  <a:ext uri="{0D108BD9-81ED-4DB2-BD59-A6C34878D82A}">
                    <a16:rowId xmlns:a16="http://schemas.microsoft.com/office/drawing/2014/main" val="10002"/>
                  </a:ext>
                </a:extLst>
              </a:tr>
              <a:tr h="796038">
                <a:tc>
                  <a:txBody>
                    <a:bodyPr/>
                    <a:lstStyle/>
                    <a:p>
                      <a:pPr indent="457200">
                        <a:lnSpc>
                          <a:spcPts val="1200"/>
                        </a:lnSpc>
                        <a:spcAft>
                          <a:spcPts val="0"/>
                        </a:spcAft>
                      </a:pPr>
                      <a:r>
                        <a:rPr lang="en-US" sz="1200">
                          <a:effectLst/>
                        </a:rPr>
                        <a:t> </a:t>
                      </a:r>
                      <a:endParaRPr lang="zh-CN" sz="1000">
                        <a:effectLst/>
                      </a:endParaRPr>
                    </a:p>
                    <a:p>
                      <a:pPr indent="457200">
                        <a:lnSpc>
                          <a:spcPts val="1200"/>
                        </a:lnSpc>
                        <a:spcAft>
                          <a:spcPts val="0"/>
                        </a:spcAft>
                      </a:pPr>
                      <a:r>
                        <a:rPr lang="en-US" sz="1200">
                          <a:effectLst/>
                        </a:rPr>
                        <a:t>M2</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200">
                          <a:effectLst/>
                        </a:rPr>
                        <a:t> </a:t>
                      </a:r>
                      <a:endParaRPr lang="zh-CN" sz="1000">
                        <a:effectLst/>
                      </a:endParaRPr>
                    </a:p>
                    <a:p>
                      <a:pPr indent="76200">
                        <a:lnSpc>
                          <a:spcPts val="1200"/>
                        </a:lnSpc>
                        <a:spcAft>
                          <a:spcPts val="0"/>
                        </a:spcAft>
                      </a:pPr>
                      <a:r>
                        <a:rPr lang="en-US" sz="1200">
                          <a:effectLst/>
                        </a:rPr>
                        <a:t>2016.10.23-11.6</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《需求工程计划》修改及评审（第</a:t>
                      </a:r>
                      <a:r>
                        <a:rPr lang="en-US" sz="1200">
                          <a:effectLst/>
                        </a:rPr>
                        <a:t>5</a:t>
                      </a:r>
                      <a:r>
                        <a:rPr lang="zh-CN" sz="1200">
                          <a:effectLst/>
                        </a:rPr>
                        <a:t>周——第</a:t>
                      </a:r>
                      <a:r>
                        <a:rPr lang="en-US" sz="1200">
                          <a:effectLst/>
                        </a:rPr>
                        <a:t>6</a:t>
                      </a:r>
                      <a:r>
                        <a:rPr lang="zh-CN" sz="1200">
                          <a:effectLst/>
                        </a:rPr>
                        <a:t>周，非正常上课时间）</a:t>
                      </a:r>
                      <a:endParaRPr lang="zh-CN" sz="1000">
                        <a:effectLst/>
                        <a:latin typeface="宋体"/>
                        <a:cs typeface="Times New Roman"/>
                      </a:endParaRPr>
                    </a:p>
                  </a:txBody>
                  <a:tcPr marL="68580" marR="68580" marT="0" marB="0"/>
                </a:tc>
                <a:extLst>
                  <a:ext uri="{0D108BD9-81ED-4DB2-BD59-A6C34878D82A}">
                    <a16:rowId xmlns:a16="http://schemas.microsoft.com/office/drawing/2014/main" val="10003"/>
                  </a:ext>
                </a:extLst>
              </a:tr>
              <a:tr h="530692">
                <a:tc>
                  <a:txBody>
                    <a:bodyPr/>
                    <a:lstStyle/>
                    <a:p>
                      <a:pPr indent="457200">
                        <a:lnSpc>
                          <a:spcPts val="1200"/>
                        </a:lnSpc>
                        <a:spcAft>
                          <a:spcPts val="0"/>
                        </a:spcAft>
                      </a:pPr>
                      <a:r>
                        <a:rPr lang="en-US" sz="1200">
                          <a:effectLst/>
                        </a:rPr>
                        <a:t>M3</a:t>
                      </a:r>
                      <a:endParaRPr lang="zh-CN" sz="1000">
                        <a:effectLst/>
                        <a:latin typeface="宋体"/>
                        <a:cs typeface="Times New Roman"/>
                      </a:endParaRPr>
                    </a:p>
                  </a:txBody>
                  <a:tcPr marL="68580" marR="68580" marT="0" marB="0"/>
                </a:tc>
                <a:tc>
                  <a:txBody>
                    <a:bodyPr/>
                    <a:lstStyle/>
                    <a:p>
                      <a:pPr indent="76200">
                        <a:lnSpc>
                          <a:spcPts val="1200"/>
                        </a:lnSpc>
                        <a:spcAft>
                          <a:spcPts val="0"/>
                        </a:spcAft>
                      </a:pPr>
                      <a:r>
                        <a:rPr lang="en-US" sz="1200">
                          <a:effectLst/>
                        </a:rPr>
                        <a:t>2016.11.7-11.13</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计划评审、《需求工程计划》讲解（第</a:t>
                      </a:r>
                      <a:r>
                        <a:rPr lang="en-US" sz="1200">
                          <a:effectLst/>
                        </a:rPr>
                        <a:t>7</a:t>
                      </a:r>
                      <a:r>
                        <a:rPr lang="zh-CN" sz="1200">
                          <a:effectLst/>
                        </a:rPr>
                        <a:t>周）</a:t>
                      </a:r>
                      <a:endParaRPr lang="zh-CN" sz="1000">
                        <a:effectLst/>
                        <a:latin typeface="宋体"/>
                        <a:cs typeface="Times New Roman"/>
                      </a:endParaRPr>
                    </a:p>
                  </a:txBody>
                  <a:tcPr marL="68580" marR="68580" marT="0" marB="0"/>
                </a:tc>
                <a:extLst>
                  <a:ext uri="{0D108BD9-81ED-4DB2-BD59-A6C34878D82A}">
                    <a16:rowId xmlns:a16="http://schemas.microsoft.com/office/drawing/2014/main" val="10004"/>
                  </a:ext>
                </a:extLst>
              </a:tr>
              <a:tr h="265346">
                <a:tc>
                  <a:txBody>
                    <a:bodyPr/>
                    <a:lstStyle/>
                    <a:p>
                      <a:pPr indent="457200">
                        <a:lnSpc>
                          <a:spcPts val="1200"/>
                        </a:lnSpc>
                        <a:spcAft>
                          <a:spcPts val="0"/>
                        </a:spcAft>
                      </a:pPr>
                      <a:r>
                        <a:rPr lang="en-US" sz="1200">
                          <a:effectLst/>
                        </a:rPr>
                        <a:t>M4</a:t>
                      </a:r>
                      <a:endParaRPr lang="zh-CN" sz="1000">
                        <a:effectLst/>
                        <a:latin typeface="宋体"/>
                        <a:cs typeface="Times New Roman"/>
                      </a:endParaRPr>
                    </a:p>
                  </a:txBody>
                  <a:tcPr marL="68580" marR="68580" marT="0" marB="0"/>
                </a:tc>
                <a:tc>
                  <a:txBody>
                    <a:bodyPr/>
                    <a:lstStyle/>
                    <a:p>
                      <a:pPr indent="76200">
                        <a:lnSpc>
                          <a:spcPts val="1200"/>
                        </a:lnSpc>
                        <a:spcAft>
                          <a:spcPts val="0"/>
                        </a:spcAft>
                      </a:pPr>
                      <a:r>
                        <a:rPr lang="en-US" sz="1200">
                          <a:effectLst/>
                        </a:rPr>
                        <a:t>2016.12.5-12.11</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《需求规格说明书》修改及评审</a:t>
                      </a:r>
                      <a:endParaRPr lang="zh-CN" sz="1000">
                        <a:effectLst/>
                        <a:latin typeface="宋体"/>
                        <a:cs typeface="Times New Roman"/>
                      </a:endParaRPr>
                    </a:p>
                  </a:txBody>
                  <a:tcPr marL="68580" marR="68580" marT="0" marB="0"/>
                </a:tc>
                <a:extLst>
                  <a:ext uri="{0D108BD9-81ED-4DB2-BD59-A6C34878D82A}">
                    <a16:rowId xmlns:a16="http://schemas.microsoft.com/office/drawing/2014/main" val="10005"/>
                  </a:ext>
                </a:extLst>
              </a:tr>
              <a:tr h="1061384">
                <a:tc>
                  <a:txBody>
                    <a:bodyPr/>
                    <a:lstStyle/>
                    <a:p>
                      <a:pPr indent="457200">
                        <a:lnSpc>
                          <a:spcPts val="1200"/>
                        </a:lnSpc>
                        <a:spcAft>
                          <a:spcPts val="0"/>
                        </a:spcAft>
                      </a:pPr>
                      <a:r>
                        <a:rPr lang="en-US" sz="1200">
                          <a:effectLst/>
                        </a:rPr>
                        <a:t> </a:t>
                      </a:r>
                      <a:endParaRPr lang="zh-CN" sz="1000">
                        <a:effectLst/>
                      </a:endParaRPr>
                    </a:p>
                    <a:p>
                      <a:pPr indent="457200">
                        <a:lnSpc>
                          <a:spcPts val="1200"/>
                        </a:lnSpc>
                        <a:spcAft>
                          <a:spcPts val="0"/>
                        </a:spcAft>
                      </a:pPr>
                      <a:r>
                        <a:rPr lang="en-US" sz="1200">
                          <a:effectLst/>
                        </a:rPr>
                        <a:t> </a:t>
                      </a:r>
                      <a:endParaRPr lang="zh-CN" sz="1000">
                        <a:effectLst/>
                      </a:endParaRPr>
                    </a:p>
                    <a:p>
                      <a:pPr indent="457200">
                        <a:lnSpc>
                          <a:spcPts val="1200"/>
                        </a:lnSpc>
                        <a:spcAft>
                          <a:spcPts val="0"/>
                        </a:spcAft>
                      </a:pPr>
                      <a:r>
                        <a:rPr lang="en-US" sz="1200">
                          <a:effectLst/>
                        </a:rPr>
                        <a:t>M5</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200">
                          <a:effectLst/>
                        </a:rPr>
                        <a:t> </a:t>
                      </a:r>
                      <a:endParaRPr lang="zh-CN" sz="1000">
                        <a:effectLst/>
                      </a:endParaRPr>
                    </a:p>
                    <a:p>
                      <a:pPr>
                        <a:lnSpc>
                          <a:spcPts val="1200"/>
                        </a:lnSpc>
                        <a:spcAft>
                          <a:spcPts val="0"/>
                        </a:spcAft>
                      </a:pPr>
                      <a:r>
                        <a:rPr lang="en-US" sz="1200">
                          <a:effectLst/>
                        </a:rPr>
                        <a:t> </a:t>
                      </a:r>
                      <a:endParaRPr lang="zh-CN" sz="1000">
                        <a:effectLst/>
                      </a:endParaRPr>
                    </a:p>
                    <a:p>
                      <a:pPr>
                        <a:lnSpc>
                          <a:spcPts val="1200"/>
                        </a:lnSpc>
                        <a:spcAft>
                          <a:spcPts val="0"/>
                        </a:spcAft>
                      </a:pPr>
                      <a:r>
                        <a:rPr lang="en-US" sz="1200">
                          <a:effectLst/>
                        </a:rPr>
                        <a:t>2016.12.12-2017.1.1</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《软件需求变更文档》（第</a:t>
                      </a:r>
                      <a:r>
                        <a:rPr lang="en-US" sz="1200">
                          <a:effectLst/>
                        </a:rPr>
                        <a:t>12</a:t>
                      </a:r>
                      <a:r>
                        <a:rPr lang="zh-CN" sz="1200">
                          <a:effectLst/>
                        </a:rPr>
                        <a:t>周）、《软件需求变更文档》修改及评审（第</a:t>
                      </a:r>
                      <a:r>
                        <a:rPr lang="en-US" sz="1200">
                          <a:effectLst/>
                        </a:rPr>
                        <a:t>13</a:t>
                      </a:r>
                      <a:r>
                        <a:rPr lang="zh-CN" sz="1200">
                          <a:effectLst/>
                        </a:rPr>
                        <a:t>周）、系统设计与实现计划（第</a:t>
                      </a:r>
                      <a:r>
                        <a:rPr lang="en-US" sz="1200">
                          <a:effectLst/>
                        </a:rPr>
                        <a:t>14</a:t>
                      </a:r>
                      <a:r>
                        <a:rPr lang="zh-CN" sz="1200">
                          <a:effectLst/>
                        </a:rPr>
                        <a:t>周）</a:t>
                      </a:r>
                      <a:endParaRPr lang="zh-CN" sz="1000">
                        <a:effectLst/>
                        <a:latin typeface="宋体"/>
                        <a:cs typeface="Times New Roman"/>
                      </a:endParaRPr>
                    </a:p>
                  </a:txBody>
                  <a:tcPr marL="68580" marR="68580" marT="0" marB="0"/>
                </a:tc>
                <a:extLst>
                  <a:ext uri="{0D108BD9-81ED-4DB2-BD59-A6C34878D82A}">
                    <a16:rowId xmlns:a16="http://schemas.microsoft.com/office/drawing/2014/main" val="10006"/>
                  </a:ext>
                </a:extLst>
              </a:tr>
              <a:tr h="265346">
                <a:tc>
                  <a:txBody>
                    <a:bodyPr/>
                    <a:lstStyle/>
                    <a:p>
                      <a:pPr indent="457200">
                        <a:lnSpc>
                          <a:spcPts val="1200"/>
                        </a:lnSpc>
                        <a:spcAft>
                          <a:spcPts val="0"/>
                        </a:spcAft>
                      </a:pPr>
                      <a:r>
                        <a:rPr lang="en-US" sz="1200">
                          <a:effectLst/>
                        </a:rPr>
                        <a:t>M6</a:t>
                      </a:r>
                      <a:endParaRPr lang="zh-CN" sz="1000">
                        <a:effectLst/>
                        <a:latin typeface="宋体"/>
                        <a:cs typeface="Times New Roman"/>
                      </a:endParaRPr>
                    </a:p>
                  </a:txBody>
                  <a:tcPr marL="68580" marR="68580" marT="0" marB="0"/>
                </a:tc>
                <a:tc>
                  <a:txBody>
                    <a:bodyPr/>
                    <a:lstStyle/>
                    <a:p>
                      <a:pPr indent="152400">
                        <a:lnSpc>
                          <a:spcPts val="1200"/>
                        </a:lnSpc>
                        <a:spcAft>
                          <a:spcPts val="0"/>
                        </a:spcAft>
                      </a:pPr>
                      <a:r>
                        <a:rPr lang="en-US" sz="1200">
                          <a:effectLst/>
                        </a:rPr>
                        <a:t>2017.1.1-1.8</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软件概要设计说明</a:t>
                      </a:r>
                      <a:endParaRPr lang="zh-CN" sz="1000">
                        <a:effectLst/>
                        <a:latin typeface="宋体"/>
                        <a:cs typeface="Times New Roman"/>
                      </a:endParaRPr>
                    </a:p>
                  </a:txBody>
                  <a:tcPr marL="68580" marR="68580" marT="0" marB="0"/>
                </a:tc>
                <a:extLst>
                  <a:ext uri="{0D108BD9-81ED-4DB2-BD59-A6C34878D82A}">
                    <a16:rowId xmlns:a16="http://schemas.microsoft.com/office/drawing/2014/main" val="10007"/>
                  </a:ext>
                </a:extLst>
              </a:tr>
              <a:tr h="530692">
                <a:tc>
                  <a:txBody>
                    <a:bodyPr/>
                    <a:lstStyle/>
                    <a:p>
                      <a:pPr>
                        <a:lnSpc>
                          <a:spcPts val="1200"/>
                        </a:lnSpc>
                        <a:spcAft>
                          <a:spcPts val="0"/>
                        </a:spcAft>
                      </a:pPr>
                      <a:r>
                        <a:rPr lang="en-US" sz="1200">
                          <a:effectLst/>
                        </a:rPr>
                        <a:t> </a:t>
                      </a:r>
                      <a:endParaRPr lang="zh-CN" sz="1000">
                        <a:effectLst/>
                      </a:endParaRPr>
                    </a:p>
                    <a:p>
                      <a:pPr indent="457200">
                        <a:lnSpc>
                          <a:spcPts val="1200"/>
                        </a:lnSpc>
                        <a:spcAft>
                          <a:spcPts val="0"/>
                        </a:spcAft>
                      </a:pPr>
                      <a:r>
                        <a:rPr lang="en-US" sz="1200">
                          <a:effectLst/>
                        </a:rPr>
                        <a:t>M7</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200">
                          <a:effectLst/>
                        </a:rPr>
                        <a:t> </a:t>
                      </a:r>
                      <a:endParaRPr lang="zh-CN" sz="1000">
                        <a:effectLst/>
                      </a:endParaRPr>
                    </a:p>
                    <a:p>
                      <a:pPr indent="152400">
                        <a:lnSpc>
                          <a:spcPts val="1200"/>
                        </a:lnSpc>
                        <a:spcAft>
                          <a:spcPts val="0"/>
                        </a:spcAft>
                      </a:pPr>
                      <a:r>
                        <a:rPr lang="en-US" sz="1200">
                          <a:effectLst/>
                        </a:rPr>
                        <a:t>2017.1.8-1.15</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测试计划、安装部署计划、培训计划、系统维护计划、界面原型</a:t>
                      </a:r>
                      <a:endParaRPr lang="zh-CN" sz="1000">
                        <a:effectLst/>
                        <a:latin typeface="宋体"/>
                        <a:cs typeface="Times New Roman"/>
                      </a:endParaRPr>
                    </a:p>
                  </a:txBody>
                  <a:tcPr marL="68580" marR="68580" marT="0" marB="0"/>
                </a:tc>
                <a:extLst>
                  <a:ext uri="{0D108BD9-81ED-4DB2-BD59-A6C34878D82A}">
                    <a16:rowId xmlns:a16="http://schemas.microsoft.com/office/drawing/2014/main" val="10008"/>
                  </a:ext>
                </a:extLst>
              </a:tr>
              <a:tr h="530692">
                <a:tc>
                  <a:txBody>
                    <a:bodyPr/>
                    <a:lstStyle/>
                    <a:p>
                      <a:pPr>
                        <a:lnSpc>
                          <a:spcPts val="1200"/>
                        </a:lnSpc>
                        <a:spcAft>
                          <a:spcPts val="0"/>
                        </a:spcAft>
                      </a:pPr>
                      <a:r>
                        <a:rPr lang="en-US" sz="1200">
                          <a:effectLst/>
                        </a:rPr>
                        <a:t> </a:t>
                      </a:r>
                      <a:endParaRPr lang="zh-CN" sz="1000">
                        <a:effectLst/>
                      </a:endParaRPr>
                    </a:p>
                    <a:p>
                      <a:pPr indent="457200">
                        <a:lnSpc>
                          <a:spcPts val="1200"/>
                        </a:lnSpc>
                        <a:spcAft>
                          <a:spcPts val="0"/>
                        </a:spcAft>
                      </a:pPr>
                      <a:r>
                        <a:rPr lang="en-US" sz="1200">
                          <a:effectLst/>
                        </a:rPr>
                        <a:t>M8</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200">
                          <a:effectLst/>
                        </a:rPr>
                        <a:t> </a:t>
                      </a:r>
                      <a:endParaRPr lang="zh-CN" sz="1000">
                        <a:effectLst/>
                      </a:endParaRPr>
                    </a:p>
                    <a:p>
                      <a:pPr indent="228600">
                        <a:lnSpc>
                          <a:spcPts val="1200"/>
                        </a:lnSpc>
                        <a:spcAft>
                          <a:spcPts val="0"/>
                        </a:spcAft>
                      </a:pPr>
                      <a:r>
                        <a:rPr lang="en-US" sz="1200">
                          <a:effectLst/>
                        </a:rPr>
                        <a:t>2017.1.16</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dirty="0">
                          <a:effectLst/>
                        </a:rPr>
                        <a:t>《项目总结报告》、《项目总结报告》答辩及评审、经验总结</a:t>
                      </a:r>
                      <a:endParaRPr lang="zh-CN" sz="1000" dirty="0">
                        <a:effectLst/>
                        <a:latin typeface="宋体"/>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742243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18" name="内容占位符 2"/>
          <p:cNvSpPr>
            <a:spLocks noGrp="1"/>
          </p:cNvSpPr>
          <p:nvPr>
            <p:ph idx="1"/>
          </p:nvPr>
        </p:nvSpPr>
        <p:spPr>
          <a:xfrm>
            <a:off x="694031" y="917559"/>
            <a:ext cx="10418194" cy="4897544"/>
          </a:xfrm>
        </p:spPr>
        <p:txBody>
          <a:bodyPr>
            <a:normAutofit/>
          </a:bodyPr>
          <a:lstStyle/>
          <a:p>
            <a:pPr marL="0" lvl="1" indent="0">
              <a:spcBef>
                <a:spcPts val="1000"/>
              </a:spcBef>
              <a:buNone/>
            </a:pPr>
            <a:r>
              <a:rPr lang="en-US" altLang="zh-CN" sz="2800" b="1" dirty="0" smtClean="0">
                <a:latin typeface="+mn-ea"/>
              </a:rPr>
              <a:t>3 </a:t>
            </a:r>
            <a:r>
              <a:rPr lang="zh-CN" altLang="zh-CN" sz="2800" b="1" dirty="0" smtClean="0">
                <a:latin typeface="+mn-ea"/>
              </a:rPr>
              <a:t>创建</a:t>
            </a:r>
            <a:r>
              <a:rPr lang="en-US" altLang="zh-CN" sz="2800" b="1" dirty="0">
                <a:latin typeface="+mn-ea"/>
              </a:rPr>
              <a:t>WBS</a:t>
            </a:r>
            <a:endParaRPr lang="zh-CN" altLang="zh-CN" sz="2800" b="1" dirty="0">
              <a:latin typeface="+mn-ea"/>
            </a:endParaRPr>
          </a:p>
          <a:p>
            <a:pPr marL="0" indent="0">
              <a:buNone/>
            </a:pP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73944438"/>
              </p:ext>
            </p:extLst>
          </p:nvPr>
        </p:nvGraphicFramePr>
        <p:xfrm>
          <a:off x="2730299" y="678991"/>
          <a:ext cx="6756602" cy="6100762"/>
        </p:xfrm>
        <a:graphic>
          <a:graphicData uri="http://schemas.openxmlformats.org/drawingml/2006/table">
            <a:tbl>
              <a:tblPr>
                <a:tableStyleId>{5C22544A-7EE6-4342-B048-85BDC9FD1C3A}</a:tableStyleId>
              </a:tblPr>
              <a:tblGrid>
                <a:gridCol w="1101576">
                  <a:extLst>
                    <a:ext uri="{9D8B030D-6E8A-4147-A177-3AD203B41FA5}">
                      <a16:colId xmlns:a16="http://schemas.microsoft.com/office/drawing/2014/main" val="20000"/>
                    </a:ext>
                  </a:extLst>
                </a:gridCol>
                <a:gridCol w="1101576">
                  <a:extLst>
                    <a:ext uri="{9D8B030D-6E8A-4147-A177-3AD203B41FA5}">
                      <a16:colId xmlns:a16="http://schemas.microsoft.com/office/drawing/2014/main" val="20001"/>
                    </a:ext>
                  </a:extLst>
                </a:gridCol>
                <a:gridCol w="1107346">
                  <a:extLst>
                    <a:ext uri="{9D8B030D-6E8A-4147-A177-3AD203B41FA5}">
                      <a16:colId xmlns:a16="http://schemas.microsoft.com/office/drawing/2014/main" val="20002"/>
                    </a:ext>
                  </a:extLst>
                </a:gridCol>
                <a:gridCol w="1723052">
                  <a:extLst>
                    <a:ext uri="{9D8B030D-6E8A-4147-A177-3AD203B41FA5}">
                      <a16:colId xmlns:a16="http://schemas.microsoft.com/office/drawing/2014/main" val="20003"/>
                    </a:ext>
                  </a:extLst>
                </a:gridCol>
                <a:gridCol w="1723052">
                  <a:extLst>
                    <a:ext uri="{9D8B030D-6E8A-4147-A177-3AD203B41FA5}">
                      <a16:colId xmlns:a16="http://schemas.microsoft.com/office/drawing/2014/main" val="20004"/>
                    </a:ext>
                  </a:extLst>
                </a:gridCol>
              </a:tblGrid>
              <a:tr h="190227">
                <a:tc>
                  <a:txBody>
                    <a:bodyPr/>
                    <a:lstStyle/>
                    <a:p>
                      <a:pPr algn="ctr">
                        <a:lnSpc>
                          <a:spcPts val="1200"/>
                        </a:lnSpc>
                        <a:spcAft>
                          <a:spcPts val="0"/>
                        </a:spcAft>
                      </a:pPr>
                      <a:r>
                        <a:rPr lang="zh-CN" sz="1000" dirty="0">
                          <a:effectLst/>
                        </a:rPr>
                        <a:t>阶段名称</a:t>
                      </a:r>
                      <a:endParaRPr lang="zh-CN" sz="900" dirty="0">
                        <a:effectLst/>
                        <a:latin typeface="宋体"/>
                        <a:cs typeface="Times New Roman"/>
                      </a:endParaRPr>
                    </a:p>
                  </a:txBody>
                  <a:tcPr marL="58927" marR="58927" marT="0" marB="0"/>
                </a:tc>
                <a:tc>
                  <a:txBody>
                    <a:bodyPr/>
                    <a:lstStyle/>
                    <a:p>
                      <a:pPr algn="ctr">
                        <a:lnSpc>
                          <a:spcPts val="1200"/>
                        </a:lnSpc>
                        <a:spcAft>
                          <a:spcPts val="0"/>
                        </a:spcAft>
                      </a:pPr>
                      <a:r>
                        <a:rPr lang="zh-CN" sz="1000">
                          <a:effectLst/>
                        </a:rPr>
                        <a:t>子阶段</a:t>
                      </a:r>
                      <a:endParaRPr lang="zh-CN" sz="900">
                        <a:effectLst/>
                        <a:latin typeface="宋体"/>
                        <a:cs typeface="Times New Roman"/>
                      </a:endParaRPr>
                    </a:p>
                  </a:txBody>
                  <a:tcPr marL="58927" marR="58927" marT="0" marB="0"/>
                </a:tc>
                <a:tc>
                  <a:txBody>
                    <a:bodyPr/>
                    <a:lstStyle/>
                    <a:p>
                      <a:pPr algn="ctr">
                        <a:lnSpc>
                          <a:spcPts val="1200"/>
                        </a:lnSpc>
                        <a:spcAft>
                          <a:spcPts val="0"/>
                        </a:spcAft>
                      </a:pPr>
                      <a:r>
                        <a:rPr lang="zh-CN" sz="1000">
                          <a:effectLst/>
                        </a:rPr>
                        <a:t>任务名称</a:t>
                      </a:r>
                      <a:endParaRPr lang="zh-CN" sz="900">
                        <a:effectLst/>
                        <a:latin typeface="宋体"/>
                        <a:cs typeface="Times New Roman"/>
                      </a:endParaRPr>
                    </a:p>
                  </a:txBody>
                  <a:tcPr marL="58927" marR="58927" marT="0" marB="0"/>
                </a:tc>
                <a:tc>
                  <a:txBody>
                    <a:bodyPr/>
                    <a:lstStyle/>
                    <a:p>
                      <a:pPr algn="ctr">
                        <a:lnSpc>
                          <a:spcPts val="1200"/>
                        </a:lnSpc>
                        <a:spcAft>
                          <a:spcPts val="0"/>
                        </a:spcAft>
                      </a:pPr>
                      <a:r>
                        <a:rPr lang="zh-CN" sz="1000">
                          <a:effectLst/>
                        </a:rPr>
                        <a:t>阶段输入</a:t>
                      </a:r>
                      <a:endParaRPr lang="zh-CN" sz="900">
                        <a:effectLst/>
                        <a:latin typeface="宋体"/>
                        <a:cs typeface="Times New Roman"/>
                      </a:endParaRPr>
                    </a:p>
                  </a:txBody>
                  <a:tcPr marL="58927" marR="58927" marT="0" marB="0"/>
                </a:tc>
                <a:tc>
                  <a:txBody>
                    <a:bodyPr/>
                    <a:lstStyle/>
                    <a:p>
                      <a:pPr algn="ctr">
                        <a:lnSpc>
                          <a:spcPts val="1200"/>
                        </a:lnSpc>
                        <a:spcAft>
                          <a:spcPts val="0"/>
                        </a:spcAft>
                      </a:pPr>
                      <a:r>
                        <a:rPr lang="zh-CN" sz="1000">
                          <a:effectLst/>
                        </a:rPr>
                        <a:t>阶段输出</a:t>
                      </a:r>
                      <a:endParaRPr lang="zh-CN" sz="900">
                        <a:effectLst/>
                        <a:latin typeface="宋体"/>
                        <a:cs typeface="Times New Roman"/>
                      </a:endParaRPr>
                    </a:p>
                  </a:txBody>
                  <a:tcPr marL="58927" marR="58927" marT="0" marB="0"/>
                </a:tc>
                <a:extLst>
                  <a:ext uri="{0D108BD9-81ED-4DB2-BD59-A6C34878D82A}">
                    <a16:rowId xmlns:a16="http://schemas.microsoft.com/office/drawing/2014/main" val="10000"/>
                  </a:ext>
                </a:extLst>
              </a:tr>
              <a:tr h="854720">
                <a:tc rowSpan="9">
                  <a:txBody>
                    <a:bodyPr/>
                    <a:lstStyle/>
                    <a:p>
                      <a:pPr>
                        <a:lnSpc>
                          <a:spcPts val="1200"/>
                        </a:lnSpc>
                        <a:spcAft>
                          <a:spcPts val="0"/>
                        </a:spcAft>
                      </a:pPr>
                      <a:r>
                        <a:rPr lang="en-US" sz="1000">
                          <a:effectLst/>
                        </a:rPr>
                        <a:t>&lt;1&gt;</a:t>
                      </a:r>
                      <a:r>
                        <a:rPr lang="zh-CN" sz="1000">
                          <a:effectLst/>
                        </a:rPr>
                        <a:t>需求开发</a:t>
                      </a:r>
                      <a:endParaRPr lang="zh-CN" sz="900">
                        <a:effectLst/>
                        <a:latin typeface="宋体"/>
                        <a:cs typeface="Times New Roman"/>
                      </a:endParaRPr>
                    </a:p>
                  </a:txBody>
                  <a:tcPr marL="58927" marR="58927" marT="0" marB="0"/>
                </a:tc>
                <a:tc rowSpan="2">
                  <a:txBody>
                    <a:bodyPr/>
                    <a:lstStyle/>
                    <a:p>
                      <a:pPr>
                        <a:lnSpc>
                          <a:spcPts val="1200"/>
                        </a:lnSpc>
                        <a:spcAft>
                          <a:spcPts val="0"/>
                        </a:spcAft>
                      </a:pPr>
                      <a:r>
                        <a:rPr lang="en-US" sz="1000">
                          <a:effectLst/>
                        </a:rPr>
                        <a:t>&lt;1.1&gt;</a:t>
                      </a:r>
                      <a:r>
                        <a:rPr lang="zh-CN" sz="1000">
                          <a:effectLst/>
                        </a:rPr>
                        <a:t>需求获取</a:t>
                      </a:r>
                      <a:endParaRPr lang="zh-CN" sz="900">
                        <a:effectLst/>
                        <a:latin typeface="宋体"/>
                        <a:cs typeface="Times New Roman"/>
                      </a:endParaRPr>
                    </a:p>
                  </a:txBody>
                  <a:tcPr marL="58927" marR="58927" marT="0" marB="0"/>
                </a:tc>
                <a:tc>
                  <a:txBody>
                    <a:bodyPr/>
                    <a:lstStyle/>
                    <a:p>
                      <a:pPr>
                        <a:lnSpc>
                          <a:spcPts val="1200"/>
                        </a:lnSpc>
                        <a:spcAft>
                          <a:spcPts val="0"/>
                        </a:spcAft>
                      </a:pPr>
                      <a:r>
                        <a:rPr lang="en-US" sz="1000">
                          <a:effectLst/>
                        </a:rPr>
                        <a:t>&lt;1.1.2&gt;</a:t>
                      </a:r>
                      <a:r>
                        <a:rPr lang="zh-CN" sz="1000">
                          <a:effectLst/>
                        </a:rPr>
                        <a:t>确定用户群</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项目描述</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《用户群分类规则》</a:t>
                      </a:r>
                      <a:endParaRPr lang="zh-CN" sz="900">
                        <a:effectLst/>
                        <a:latin typeface="宋体"/>
                        <a:cs typeface="Times New Roman"/>
                      </a:endParaRPr>
                    </a:p>
                  </a:txBody>
                  <a:tcPr marL="58927" marR="58927" marT="0" marB="0"/>
                </a:tc>
                <a:extLst>
                  <a:ext uri="{0D108BD9-81ED-4DB2-BD59-A6C34878D82A}">
                    <a16:rowId xmlns:a16="http://schemas.microsoft.com/office/drawing/2014/main" val="10001"/>
                  </a:ext>
                </a:extLst>
              </a:tr>
              <a:tr h="490357">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000">
                          <a:effectLst/>
                        </a:rPr>
                        <a:t>&lt;1.1.3&gt;</a:t>
                      </a:r>
                      <a:r>
                        <a:rPr lang="zh-CN" sz="1000">
                          <a:effectLst/>
                        </a:rPr>
                        <a:t>编写《前景和范围文档》</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项目描述、可行性分析报告</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《前景和范围文档》</a:t>
                      </a:r>
                      <a:endParaRPr lang="zh-CN" sz="900">
                        <a:effectLst/>
                        <a:latin typeface="宋体"/>
                        <a:cs typeface="Times New Roman"/>
                      </a:endParaRPr>
                    </a:p>
                  </a:txBody>
                  <a:tcPr marL="58927" marR="58927" marT="0" marB="0"/>
                </a:tc>
                <a:extLst>
                  <a:ext uri="{0D108BD9-81ED-4DB2-BD59-A6C34878D82A}">
                    <a16:rowId xmlns:a16="http://schemas.microsoft.com/office/drawing/2014/main" val="10002"/>
                  </a:ext>
                </a:extLst>
              </a:tr>
              <a:tr h="380455">
                <a:tc vMerge="1">
                  <a:txBody>
                    <a:bodyPr/>
                    <a:lstStyle/>
                    <a:p>
                      <a:endParaRPr lang="zh-CN" altLang="en-US"/>
                    </a:p>
                  </a:txBody>
                  <a:tcPr/>
                </a:tc>
                <a:tc rowSpan="4">
                  <a:txBody>
                    <a:bodyPr/>
                    <a:lstStyle/>
                    <a:p>
                      <a:pPr>
                        <a:lnSpc>
                          <a:spcPts val="1200"/>
                        </a:lnSpc>
                        <a:spcAft>
                          <a:spcPts val="0"/>
                        </a:spcAft>
                      </a:pPr>
                      <a:r>
                        <a:rPr lang="en-US" sz="1000" dirty="0">
                          <a:effectLst/>
                        </a:rPr>
                        <a:t>&lt;1.2&gt;</a:t>
                      </a:r>
                      <a:r>
                        <a:rPr lang="zh-CN" sz="1000" dirty="0">
                          <a:effectLst/>
                        </a:rPr>
                        <a:t>需求分析</a:t>
                      </a:r>
                      <a:endParaRPr lang="zh-CN" sz="900" dirty="0">
                        <a:effectLst/>
                        <a:latin typeface="宋体"/>
                        <a:cs typeface="Times New Roman"/>
                      </a:endParaRPr>
                    </a:p>
                  </a:txBody>
                  <a:tcPr marL="58927" marR="58927" marT="0" marB="0"/>
                </a:tc>
                <a:tc>
                  <a:txBody>
                    <a:bodyPr/>
                    <a:lstStyle/>
                    <a:p>
                      <a:pPr>
                        <a:lnSpc>
                          <a:spcPts val="1200"/>
                        </a:lnSpc>
                        <a:spcAft>
                          <a:spcPts val="0"/>
                        </a:spcAft>
                      </a:pPr>
                      <a:r>
                        <a:rPr lang="en-US" sz="1000">
                          <a:effectLst/>
                        </a:rPr>
                        <a:t>&lt;1.2.1&gt;</a:t>
                      </a:r>
                      <a:r>
                        <a:rPr lang="zh-CN" sz="1000">
                          <a:effectLst/>
                        </a:rPr>
                        <a:t>分析需求的可行性</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项目描述、项目章程</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《可行性分析报告》</a:t>
                      </a:r>
                      <a:endParaRPr lang="zh-CN" sz="900">
                        <a:effectLst/>
                        <a:latin typeface="宋体"/>
                        <a:cs typeface="Times New Roman"/>
                      </a:endParaRPr>
                    </a:p>
                  </a:txBody>
                  <a:tcPr marL="58927" marR="58927" marT="0" marB="0"/>
                </a:tc>
                <a:extLst>
                  <a:ext uri="{0D108BD9-81ED-4DB2-BD59-A6C34878D82A}">
                    <a16:rowId xmlns:a16="http://schemas.microsoft.com/office/drawing/2014/main" val="10003"/>
                  </a:ext>
                </a:extLst>
              </a:tr>
              <a:tr h="380455">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000">
                          <a:effectLst/>
                        </a:rPr>
                        <a:t>&lt;1.2.2&gt;</a:t>
                      </a:r>
                      <a:r>
                        <a:rPr lang="zh-CN" sz="1000">
                          <a:effectLst/>
                        </a:rPr>
                        <a:t>创建数据字典</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项目描述</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数据字典</a:t>
                      </a:r>
                      <a:endParaRPr lang="zh-CN" sz="900">
                        <a:effectLst/>
                        <a:latin typeface="宋体"/>
                        <a:cs typeface="Times New Roman"/>
                      </a:endParaRPr>
                    </a:p>
                  </a:txBody>
                  <a:tcPr marL="58927" marR="58927" marT="0" marB="0"/>
                </a:tc>
                <a:extLst>
                  <a:ext uri="{0D108BD9-81ED-4DB2-BD59-A6C34878D82A}">
                    <a16:rowId xmlns:a16="http://schemas.microsoft.com/office/drawing/2014/main" val="10004"/>
                  </a:ext>
                </a:extLst>
              </a:tr>
              <a:tr h="760910">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000">
                          <a:effectLst/>
                        </a:rPr>
                        <a:t>&lt;1.2.3&gt;</a:t>
                      </a:r>
                      <a:r>
                        <a:rPr lang="zh-CN" sz="1000">
                          <a:effectLst/>
                        </a:rPr>
                        <a:t>编写《需求工程项目计划》</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项目章程、干系人登记册、项目描述、</a:t>
                      </a:r>
                      <a:r>
                        <a:rPr lang="en-US" sz="1000">
                          <a:effectLst/>
                        </a:rPr>
                        <a:t>WBS</a:t>
                      </a:r>
                      <a:r>
                        <a:rPr lang="zh-CN" sz="1000">
                          <a:effectLst/>
                        </a:rPr>
                        <a:t>、</a:t>
                      </a:r>
                      <a:r>
                        <a:rPr lang="en-US" sz="1000">
                          <a:effectLst/>
                        </a:rPr>
                        <a:t>OBS</a:t>
                      </a:r>
                      <a:r>
                        <a:rPr lang="zh-CN" sz="1000">
                          <a:effectLst/>
                        </a:rPr>
                        <a:t>、</a:t>
                      </a:r>
                      <a:r>
                        <a:rPr lang="en-US" sz="1000">
                          <a:effectLst/>
                        </a:rPr>
                        <a:t>Gante</a:t>
                      </a:r>
                      <a:endParaRPr lang="zh-CN" sz="900">
                        <a:effectLst/>
                      </a:endParaRPr>
                    </a:p>
                    <a:p>
                      <a:pPr>
                        <a:lnSpc>
                          <a:spcPts val="1200"/>
                        </a:lnSpc>
                        <a:spcAft>
                          <a:spcPts val="0"/>
                        </a:spcAft>
                      </a:pPr>
                      <a:r>
                        <a:rPr lang="en-US" sz="1000">
                          <a:effectLst/>
                        </a:rPr>
                        <a:t> </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需求工程项目计划、</a:t>
                      </a:r>
                      <a:r>
                        <a:rPr lang="en-US" sz="1000">
                          <a:effectLst/>
                        </a:rPr>
                        <a:t>8</a:t>
                      </a:r>
                      <a:r>
                        <a:rPr lang="zh-CN" sz="1000">
                          <a:effectLst/>
                        </a:rPr>
                        <a:t>个子计划</a:t>
                      </a:r>
                      <a:endParaRPr lang="zh-CN" sz="900">
                        <a:effectLst/>
                        <a:latin typeface="宋体"/>
                        <a:cs typeface="Times New Roman"/>
                      </a:endParaRPr>
                    </a:p>
                  </a:txBody>
                  <a:tcPr marL="58927" marR="58927" marT="0" marB="0"/>
                </a:tc>
                <a:extLst>
                  <a:ext uri="{0D108BD9-81ED-4DB2-BD59-A6C34878D82A}">
                    <a16:rowId xmlns:a16="http://schemas.microsoft.com/office/drawing/2014/main" val="10005"/>
                  </a:ext>
                </a:extLst>
              </a:tr>
              <a:tr h="570682">
                <a:tc vMerge="1">
                  <a:txBody>
                    <a:bodyPr/>
                    <a:lstStyle/>
                    <a:p>
                      <a:endParaRPr lang="zh-CN" altLang="en-US"/>
                    </a:p>
                  </a:txBody>
                  <a:tcPr/>
                </a:tc>
                <a:tc vMerge="1">
                  <a:txBody>
                    <a:bodyPr/>
                    <a:lstStyle/>
                    <a:p>
                      <a:endParaRPr lang="zh-CN" altLang="en-US"/>
                    </a:p>
                  </a:txBody>
                  <a:tcPr/>
                </a:tc>
                <a:tc>
                  <a:txBody>
                    <a:bodyPr/>
                    <a:lstStyle/>
                    <a:p>
                      <a:pPr>
                        <a:lnSpc>
                          <a:spcPts val="1200"/>
                        </a:lnSpc>
                        <a:spcAft>
                          <a:spcPts val="0"/>
                        </a:spcAft>
                      </a:pPr>
                      <a:r>
                        <a:rPr lang="en-US" sz="1000">
                          <a:effectLst/>
                        </a:rPr>
                        <a:t>&lt;1.2.4&gt;</a:t>
                      </a:r>
                      <a:r>
                        <a:rPr lang="zh-CN" sz="1000">
                          <a:effectLst/>
                        </a:rPr>
                        <a:t>编写《需求规格说明书》</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dirty="0">
                          <a:effectLst/>
                        </a:rPr>
                        <a:t>需求工程项目计划、项目描述、项目可行性报告、用例图</a:t>
                      </a:r>
                      <a:endParaRPr lang="zh-CN" sz="900" dirty="0">
                        <a:effectLst/>
                        <a:latin typeface="宋体"/>
                        <a:cs typeface="Times New Roman"/>
                      </a:endParaRPr>
                    </a:p>
                  </a:txBody>
                  <a:tcPr marL="58927" marR="58927" marT="0" marB="0"/>
                </a:tc>
                <a:tc>
                  <a:txBody>
                    <a:bodyPr/>
                    <a:lstStyle/>
                    <a:p>
                      <a:pPr>
                        <a:lnSpc>
                          <a:spcPts val="1200"/>
                        </a:lnSpc>
                        <a:spcAft>
                          <a:spcPts val="0"/>
                        </a:spcAft>
                      </a:pPr>
                      <a:r>
                        <a:rPr lang="zh-CN" sz="1000">
                          <a:effectLst/>
                        </a:rPr>
                        <a:t>需求规格说明书</a:t>
                      </a:r>
                      <a:endParaRPr lang="zh-CN" sz="900">
                        <a:effectLst/>
                        <a:latin typeface="宋体"/>
                        <a:cs typeface="Times New Roman"/>
                      </a:endParaRPr>
                    </a:p>
                  </a:txBody>
                  <a:tcPr marL="58927" marR="58927" marT="0" marB="0"/>
                </a:tc>
                <a:extLst>
                  <a:ext uri="{0D108BD9-81ED-4DB2-BD59-A6C34878D82A}">
                    <a16:rowId xmlns:a16="http://schemas.microsoft.com/office/drawing/2014/main" val="10006"/>
                  </a:ext>
                </a:extLst>
              </a:tr>
              <a:tr h="570682">
                <a:tc vMerge="1">
                  <a:txBody>
                    <a:bodyPr/>
                    <a:lstStyle/>
                    <a:p>
                      <a:endParaRPr lang="zh-CN" altLang="en-US"/>
                    </a:p>
                  </a:txBody>
                  <a:tcPr/>
                </a:tc>
                <a:tc>
                  <a:txBody>
                    <a:bodyPr/>
                    <a:lstStyle/>
                    <a:p>
                      <a:pPr>
                        <a:lnSpc>
                          <a:spcPts val="1200"/>
                        </a:lnSpc>
                        <a:spcAft>
                          <a:spcPts val="0"/>
                        </a:spcAft>
                      </a:pPr>
                      <a:r>
                        <a:rPr lang="en-US" sz="1000">
                          <a:effectLst/>
                        </a:rPr>
                        <a:t> </a:t>
                      </a:r>
                      <a:endParaRPr lang="zh-CN" sz="900">
                        <a:effectLst/>
                        <a:latin typeface="宋体"/>
                        <a:cs typeface="Times New Roman"/>
                      </a:endParaRPr>
                    </a:p>
                  </a:txBody>
                  <a:tcPr marL="58927" marR="58927" marT="0" marB="0"/>
                </a:tc>
                <a:tc>
                  <a:txBody>
                    <a:bodyPr/>
                    <a:lstStyle/>
                    <a:p>
                      <a:pPr>
                        <a:lnSpc>
                          <a:spcPts val="1200"/>
                        </a:lnSpc>
                        <a:spcAft>
                          <a:spcPts val="0"/>
                        </a:spcAft>
                      </a:pPr>
                      <a:r>
                        <a:rPr lang="en-US" sz="1000">
                          <a:effectLst/>
                        </a:rPr>
                        <a:t>&lt;1.2.5&gt;</a:t>
                      </a:r>
                      <a:r>
                        <a:rPr lang="zh-CN" sz="1000">
                          <a:effectLst/>
                        </a:rPr>
                        <a:t>用例图</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《需求规格说明书》</a:t>
                      </a:r>
                      <a:endParaRPr lang="zh-CN" sz="900">
                        <a:effectLst/>
                      </a:endParaRPr>
                    </a:p>
                    <a:p>
                      <a:pPr>
                        <a:lnSpc>
                          <a:spcPts val="1200"/>
                        </a:lnSpc>
                        <a:spcAft>
                          <a:spcPts val="0"/>
                        </a:spcAft>
                      </a:pPr>
                      <a:r>
                        <a:rPr lang="zh-CN" sz="1000">
                          <a:effectLst/>
                        </a:rPr>
                        <a:t>需求工程项目计划》</a:t>
                      </a:r>
                      <a:endParaRPr lang="zh-CN" sz="900">
                        <a:effectLst/>
                      </a:endParaRPr>
                    </a:p>
                    <a:p>
                      <a:pPr>
                        <a:lnSpc>
                          <a:spcPts val="1200"/>
                        </a:lnSpc>
                        <a:spcAft>
                          <a:spcPts val="0"/>
                        </a:spcAft>
                      </a:pPr>
                      <a:r>
                        <a:rPr lang="zh-CN" sz="1000">
                          <a:effectLst/>
                        </a:rPr>
                        <a:t>项目描述</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用例图</a:t>
                      </a:r>
                      <a:endParaRPr lang="zh-CN" sz="900">
                        <a:effectLst/>
                        <a:latin typeface="宋体"/>
                        <a:cs typeface="Times New Roman"/>
                      </a:endParaRPr>
                    </a:p>
                  </a:txBody>
                  <a:tcPr marL="58927" marR="58927" marT="0" marB="0"/>
                </a:tc>
                <a:extLst>
                  <a:ext uri="{0D108BD9-81ED-4DB2-BD59-A6C34878D82A}">
                    <a16:rowId xmlns:a16="http://schemas.microsoft.com/office/drawing/2014/main" val="10007"/>
                  </a:ext>
                </a:extLst>
              </a:tr>
              <a:tr h="760910">
                <a:tc vMerge="1">
                  <a:txBody>
                    <a:bodyPr/>
                    <a:lstStyle/>
                    <a:p>
                      <a:endParaRPr lang="zh-CN" altLang="en-US"/>
                    </a:p>
                  </a:txBody>
                  <a:tcPr/>
                </a:tc>
                <a:tc>
                  <a:txBody>
                    <a:bodyPr/>
                    <a:lstStyle/>
                    <a:p>
                      <a:pPr>
                        <a:lnSpc>
                          <a:spcPts val="1200"/>
                        </a:lnSpc>
                        <a:spcAft>
                          <a:spcPts val="0"/>
                        </a:spcAft>
                      </a:pPr>
                      <a:r>
                        <a:rPr lang="en-US" sz="1000">
                          <a:effectLst/>
                        </a:rPr>
                        <a:t> </a:t>
                      </a:r>
                      <a:endParaRPr lang="zh-CN" sz="900">
                        <a:effectLst/>
                        <a:latin typeface="宋体"/>
                        <a:cs typeface="Times New Roman"/>
                      </a:endParaRPr>
                    </a:p>
                  </a:txBody>
                  <a:tcPr marL="58927" marR="58927" marT="0" marB="0"/>
                </a:tc>
                <a:tc>
                  <a:txBody>
                    <a:bodyPr/>
                    <a:lstStyle/>
                    <a:p>
                      <a:pPr>
                        <a:lnSpc>
                          <a:spcPts val="1200"/>
                        </a:lnSpc>
                        <a:spcAft>
                          <a:spcPts val="0"/>
                        </a:spcAft>
                      </a:pPr>
                      <a:r>
                        <a:rPr lang="en-US" sz="1000">
                          <a:effectLst/>
                        </a:rPr>
                        <a:t>&lt;1.2.6&gt;</a:t>
                      </a:r>
                      <a:r>
                        <a:rPr lang="zh-CN" sz="1000">
                          <a:effectLst/>
                        </a:rPr>
                        <a:t>界面原型设计</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《需求规格说明书》</a:t>
                      </a:r>
                      <a:endParaRPr lang="zh-CN" sz="900">
                        <a:effectLst/>
                      </a:endParaRPr>
                    </a:p>
                    <a:p>
                      <a:pPr>
                        <a:lnSpc>
                          <a:spcPts val="1200"/>
                        </a:lnSpc>
                        <a:spcAft>
                          <a:spcPts val="0"/>
                        </a:spcAft>
                      </a:pPr>
                      <a:r>
                        <a:rPr lang="zh-CN" sz="1000">
                          <a:effectLst/>
                        </a:rPr>
                        <a:t>需求工程项目计划》</a:t>
                      </a:r>
                      <a:endParaRPr lang="zh-CN" sz="900">
                        <a:effectLst/>
                      </a:endParaRPr>
                    </a:p>
                    <a:p>
                      <a:pPr>
                        <a:lnSpc>
                          <a:spcPts val="1200"/>
                        </a:lnSpc>
                        <a:spcAft>
                          <a:spcPts val="0"/>
                        </a:spcAft>
                      </a:pPr>
                      <a:r>
                        <a:rPr lang="zh-CN" sz="1000">
                          <a:effectLst/>
                        </a:rPr>
                        <a:t>项目描述</a:t>
                      </a:r>
                      <a:endParaRPr lang="zh-CN" sz="900">
                        <a:effectLst/>
                      </a:endParaRPr>
                    </a:p>
                    <a:p>
                      <a:pPr>
                        <a:lnSpc>
                          <a:spcPts val="1200"/>
                        </a:lnSpc>
                        <a:spcAft>
                          <a:spcPts val="0"/>
                        </a:spcAft>
                      </a:pPr>
                      <a:r>
                        <a:rPr lang="zh-CN" sz="1000">
                          <a:effectLst/>
                        </a:rPr>
                        <a:t>用例图</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界面原型</a:t>
                      </a:r>
                      <a:endParaRPr lang="zh-CN" sz="900">
                        <a:effectLst/>
                        <a:latin typeface="宋体"/>
                        <a:cs typeface="Times New Roman"/>
                      </a:endParaRPr>
                    </a:p>
                  </a:txBody>
                  <a:tcPr marL="58927" marR="58927" marT="0" marB="0"/>
                </a:tc>
                <a:extLst>
                  <a:ext uri="{0D108BD9-81ED-4DB2-BD59-A6C34878D82A}">
                    <a16:rowId xmlns:a16="http://schemas.microsoft.com/office/drawing/2014/main" val="10008"/>
                  </a:ext>
                </a:extLst>
              </a:tr>
              <a:tr h="570682">
                <a:tc vMerge="1">
                  <a:txBody>
                    <a:bodyPr/>
                    <a:lstStyle/>
                    <a:p>
                      <a:endParaRPr lang="zh-CN" altLang="en-US"/>
                    </a:p>
                  </a:txBody>
                  <a:tcPr/>
                </a:tc>
                <a:tc>
                  <a:txBody>
                    <a:bodyPr/>
                    <a:lstStyle/>
                    <a:p>
                      <a:pPr>
                        <a:lnSpc>
                          <a:spcPts val="1200"/>
                        </a:lnSpc>
                        <a:spcAft>
                          <a:spcPts val="0"/>
                        </a:spcAft>
                      </a:pPr>
                      <a:r>
                        <a:rPr lang="en-US" sz="1000">
                          <a:effectLst/>
                        </a:rPr>
                        <a:t>&lt;1.3&gt;</a:t>
                      </a:r>
                      <a:r>
                        <a:rPr lang="zh-CN" sz="1000">
                          <a:effectLst/>
                        </a:rPr>
                        <a:t>需求验证</a:t>
                      </a:r>
                      <a:endParaRPr lang="zh-CN" sz="900">
                        <a:effectLst/>
                        <a:latin typeface="宋体"/>
                        <a:cs typeface="Times New Roman"/>
                      </a:endParaRPr>
                    </a:p>
                  </a:txBody>
                  <a:tcPr marL="58927" marR="58927" marT="0" marB="0"/>
                </a:tc>
                <a:tc>
                  <a:txBody>
                    <a:bodyPr/>
                    <a:lstStyle/>
                    <a:p>
                      <a:pPr>
                        <a:lnSpc>
                          <a:spcPts val="1200"/>
                        </a:lnSpc>
                        <a:spcAft>
                          <a:spcPts val="0"/>
                        </a:spcAft>
                      </a:pPr>
                      <a:r>
                        <a:rPr lang="en-US" sz="1000">
                          <a:effectLst/>
                        </a:rPr>
                        <a:t>&lt;1.3.1&gt;</a:t>
                      </a:r>
                      <a:r>
                        <a:rPr lang="zh-CN" sz="1000">
                          <a:effectLst/>
                        </a:rPr>
                        <a:t>审查需求文档</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需求规格说明书，需求工程项目计划等文档</a:t>
                      </a:r>
                      <a:endParaRPr lang="zh-CN" sz="900">
                        <a:effectLst/>
                      </a:endParaRPr>
                    </a:p>
                    <a:p>
                      <a:pPr>
                        <a:lnSpc>
                          <a:spcPts val="1200"/>
                        </a:lnSpc>
                        <a:spcAft>
                          <a:spcPts val="0"/>
                        </a:spcAft>
                      </a:pPr>
                      <a:r>
                        <a:rPr lang="zh-CN" sz="1000">
                          <a:effectLst/>
                        </a:rPr>
                        <a:t>、界面原型、用例图</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可发布的基线文档，界面原型，用例图</a:t>
                      </a:r>
                      <a:endParaRPr lang="zh-CN" sz="900">
                        <a:effectLst/>
                        <a:latin typeface="宋体"/>
                        <a:cs typeface="Times New Roman"/>
                      </a:endParaRPr>
                    </a:p>
                  </a:txBody>
                  <a:tcPr marL="58927" marR="58927" marT="0" marB="0"/>
                </a:tc>
                <a:extLst>
                  <a:ext uri="{0D108BD9-81ED-4DB2-BD59-A6C34878D82A}">
                    <a16:rowId xmlns:a16="http://schemas.microsoft.com/office/drawing/2014/main" val="10009"/>
                  </a:ext>
                </a:extLst>
              </a:tr>
              <a:tr h="570682">
                <a:tc>
                  <a:txBody>
                    <a:bodyPr/>
                    <a:lstStyle/>
                    <a:p>
                      <a:pPr>
                        <a:lnSpc>
                          <a:spcPts val="1200"/>
                        </a:lnSpc>
                        <a:spcAft>
                          <a:spcPts val="0"/>
                        </a:spcAft>
                      </a:pPr>
                      <a:r>
                        <a:rPr lang="en-US" sz="1000">
                          <a:effectLst/>
                        </a:rPr>
                        <a:t>&lt;2&gt;</a:t>
                      </a:r>
                      <a:r>
                        <a:rPr lang="zh-CN" sz="1000">
                          <a:effectLst/>
                        </a:rPr>
                        <a:t>需求管理</a:t>
                      </a:r>
                      <a:endParaRPr lang="zh-CN" sz="900">
                        <a:effectLst/>
                        <a:latin typeface="宋体"/>
                        <a:cs typeface="Times New Roman"/>
                      </a:endParaRPr>
                    </a:p>
                  </a:txBody>
                  <a:tcPr marL="58927" marR="58927" marT="0" marB="0"/>
                </a:tc>
                <a:tc>
                  <a:txBody>
                    <a:bodyPr/>
                    <a:lstStyle/>
                    <a:p>
                      <a:pPr>
                        <a:lnSpc>
                          <a:spcPts val="1200"/>
                        </a:lnSpc>
                        <a:spcAft>
                          <a:spcPts val="0"/>
                        </a:spcAft>
                      </a:pPr>
                      <a:r>
                        <a:rPr lang="en-US" sz="1000">
                          <a:effectLst/>
                        </a:rPr>
                        <a:t>&lt;2.1&gt;</a:t>
                      </a:r>
                      <a:r>
                        <a:rPr lang="zh-CN" sz="1000">
                          <a:effectLst/>
                        </a:rPr>
                        <a:t>变更管理</a:t>
                      </a:r>
                      <a:endParaRPr lang="zh-CN" sz="900">
                        <a:effectLst/>
                        <a:latin typeface="宋体"/>
                        <a:cs typeface="Times New Roman"/>
                      </a:endParaRPr>
                    </a:p>
                  </a:txBody>
                  <a:tcPr marL="58927" marR="58927" marT="0" marB="0"/>
                </a:tc>
                <a:tc>
                  <a:txBody>
                    <a:bodyPr/>
                    <a:lstStyle/>
                    <a:p>
                      <a:pPr>
                        <a:lnSpc>
                          <a:spcPts val="1200"/>
                        </a:lnSpc>
                        <a:spcAft>
                          <a:spcPts val="0"/>
                        </a:spcAft>
                      </a:pPr>
                      <a:r>
                        <a:rPr lang="en-US" sz="1000">
                          <a:effectLst/>
                        </a:rPr>
                        <a:t>&lt;2.1.1&gt;</a:t>
                      </a:r>
                      <a:r>
                        <a:rPr lang="zh-CN" sz="1000">
                          <a:effectLst/>
                        </a:rPr>
                        <a:t>编制《需求变更文档》</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a:effectLst/>
                        </a:rPr>
                        <a:t>客户访谈计划、变更记录、需求变更表、需要变更的文档、界面原型、用例图</a:t>
                      </a:r>
                      <a:endParaRPr lang="zh-CN" sz="900">
                        <a:effectLst/>
                        <a:latin typeface="宋体"/>
                        <a:cs typeface="Times New Roman"/>
                      </a:endParaRPr>
                    </a:p>
                  </a:txBody>
                  <a:tcPr marL="58927" marR="58927" marT="0" marB="0"/>
                </a:tc>
                <a:tc>
                  <a:txBody>
                    <a:bodyPr/>
                    <a:lstStyle/>
                    <a:p>
                      <a:pPr>
                        <a:lnSpc>
                          <a:spcPts val="1200"/>
                        </a:lnSpc>
                        <a:spcAft>
                          <a:spcPts val="0"/>
                        </a:spcAft>
                      </a:pPr>
                      <a:r>
                        <a:rPr lang="zh-CN" sz="1000" dirty="0">
                          <a:effectLst/>
                        </a:rPr>
                        <a:t>《需求变更文档》</a:t>
                      </a:r>
                      <a:endParaRPr lang="zh-CN" sz="900" dirty="0">
                        <a:effectLst/>
                        <a:latin typeface="宋体"/>
                        <a:cs typeface="Times New Roman"/>
                      </a:endParaRPr>
                    </a:p>
                  </a:txBody>
                  <a:tcPr marL="58927" marR="58927" marT="0" marB="0"/>
                </a:tc>
                <a:extLst>
                  <a:ext uri="{0D108BD9-81ED-4DB2-BD59-A6C34878D82A}">
                    <a16:rowId xmlns:a16="http://schemas.microsoft.com/office/drawing/2014/main" val="10010"/>
                  </a:ext>
                </a:extLst>
              </a:tr>
            </a:tbl>
          </a:graphicData>
        </a:graphic>
      </p:graphicFrame>
      <p:sp>
        <p:nvSpPr>
          <p:cNvPr id="4" name="矩形 3"/>
          <p:cNvSpPr/>
          <p:nvPr/>
        </p:nvSpPr>
        <p:spPr>
          <a:xfrm>
            <a:off x="190500" y="4891773"/>
            <a:ext cx="6096000" cy="923330"/>
          </a:xfrm>
          <a:prstGeom prst="rect">
            <a:avLst/>
          </a:prstGeom>
        </p:spPr>
        <p:txBody>
          <a:bodyPr>
            <a:spAutoFit/>
          </a:bodyPr>
          <a:lstStyle/>
          <a:p>
            <a:r>
              <a:rPr lang="en-US" altLang="zh-CN" dirty="0"/>
              <a:t> </a:t>
            </a:r>
            <a:endParaRPr lang="zh-CN" altLang="zh-CN" dirty="0"/>
          </a:p>
          <a:p>
            <a:r>
              <a:rPr lang="zh-CN" altLang="zh-CN" dirty="0"/>
              <a:t>详见附件：</a:t>
            </a:r>
            <a:r>
              <a:rPr lang="en-US" altLang="zh-CN" dirty="0"/>
              <a:t>G05-</a:t>
            </a:r>
            <a:r>
              <a:rPr lang="zh-CN" altLang="zh-CN" dirty="0"/>
              <a:t>需求</a:t>
            </a:r>
            <a:r>
              <a:rPr lang="zh-CN" altLang="zh-CN" dirty="0" smtClean="0"/>
              <a:t>工</a:t>
            </a:r>
            <a:endParaRPr lang="en-US" altLang="zh-CN" dirty="0" smtClean="0"/>
          </a:p>
          <a:p>
            <a:r>
              <a:rPr lang="zh-CN" altLang="zh-CN" dirty="0" smtClean="0"/>
              <a:t>程</a:t>
            </a:r>
            <a:r>
              <a:rPr lang="zh-CN" altLang="zh-CN" dirty="0"/>
              <a:t>计划</a:t>
            </a:r>
            <a:r>
              <a:rPr lang="en-US" altLang="zh-CN" dirty="0"/>
              <a:t>-</a:t>
            </a:r>
            <a:r>
              <a:rPr lang="en-US" altLang="zh-CN" dirty="0" err="1"/>
              <a:t>WBS.mpp</a:t>
            </a:r>
            <a:r>
              <a:rPr lang="zh-CN" altLang="zh-CN" dirty="0"/>
              <a:t>。</a:t>
            </a: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18" name="内容占位符 2"/>
          <p:cNvSpPr>
            <a:spLocks noGrp="1"/>
          </p:cNvSpPr>
          <p:nvPr>
            <p:ph idx="1"/>
          </p:nvPr>
        </p:nvSpPr>
        <p:spPr>
          <a:xfrm>
            <a:off x="737486" y="971550"/>
            <a:ext cx="10418194" cy="4897544"/>
          </a:xfrm>
        </p:spPr>
        <p:txBody>
          <a:bodyPr>
            <a:normAutofit/>
          </a:bodyPr>
          <a:lstStyle/>
          <a:p>
            <a:pPr lvl="1"/>
            <a:r>
              <a:rPr lang="en-US" altLang="zh-CN" b="1" dirty="0" smtClean="0"/>
              <a:t>4 </a:t>
            </a:r>
            <a:r>
              <a:rPr lang="zh-CN" altLang="zh-CN" b="1" dirty="0" smtClean="0"/>
              <a:t>项目</a:t>
            </a:r>
            <a:r>
              <a:rPr lang="zh-CN" altLang="zh-CN" b="1" dirty="0"/>
              <a:t>范围确认</a:t>
            </a:r>
            <a:endParaRPr lang="zh-CN" altLang="zh-CN" sz="1200" b="1" dirty="0"/>
          </a:p>
          <a:p>
            <a:pPr lvl="2"/>
            <a:r>
              <a:rPr lang="en-US" altLang="zh-CN" b="1" dirty="0" smtClean="0"/>
              <a:t>4.1 </a:t>
            </a:r>
            <a:r>
              <a:rPr lang="zh-CN" altLang="zh-CN" b="1" dirty="0" smtClean="0"/>
              <a:t>交付</a:t>
            </a:r>
            <a:r>
              <a:rPr lang="zh-CN" altLang="zh-CN" b="1" dirty="0"/>
              <a:t>成果</a:t>
            </a:r>
            <a:endParaRPr lang="zh-CN" altLang="zh-CN" sz="1200" b="1" dirty="0"/>
          </a:p>
          <a:p>
            <a:r>
              <a:rPr lang="en-US" altLang="zh-CN" dirty="0"/>
              <a:t>        </a:t>
            </a:r>
            <a:endParaRPr lang="zh-CN" altLang="zh-CN" dirty="0"/>
          </a:p>
          <a:p>
            <a:r>
              <a:rPr lang="en-US" altLang="zh-CN" dirty="0"/>
              <a:t>     </a:t>
            </a:r>
            <a:r>
              <a:rPr lang="zh-CN" altLang="zh-CN" dirty="0"/>
              <a:t>软件工程系列课程教学辅助网站的界面原型。</a:t>
            </a:r>
            <a:endParaRPr lang="zh-CN" altLang="zh-CN" sz="1800" dirty="0"/>
          </a:p>
          <a:p>
            <a:r>
              <a:rPr lang="en-US" altLang="zh-CN" dirty="0"/>
              <a:t>     </a:t>
            </a:r>
            <a:r>
              <a:rPr lang="zh-CN" altLang="zh-CN" dirty="0"/>
              <a:t>用例图</a:t>
            </a:r>
            <a:endParaRPr lang="zh-CN" altLang="zh-CN" sz="1800" dirty="0"/>
          </a:p>
          <a:p>
            <a:r>
              <a:rPr lang="en-US" altLang="zh-CN" dirty="0"/>
              <a:t>     </a:t>
            </a:r>
            <a:r>
              <a:rPr lang="zh-CN" altLang="zh-CN" dirty="0"/>
              <a:t>用户确认文档</a:t>
            </a:r>
            <a:endParaRPr lang="zh-CN" altLang="zh-CN" sz="1800" dirty="0"/>
          </a:p>
          <a:p>
            <a:r>
              <a:rPr lang="en-US" altLang="zh-CN" dirty="0"/>
              <a:t>     </a:t>
            </a:r>
            <a:r>
              <a:rPr lang="zh-CN" altLang="zh-CN" dirty="0"/>
              <a:t>前景与范围</a:t>
            </a:r>
            <a:endParaRPr lang="zh-CN" altLang="zh-CN" sz="1800" dirty="0"/>
          </a:p>
          <a:p>
            <a:r>
              <a:rPr lang="en-US" altLang="zh-CN" dirty="0"/>
              <a:t>     </a:t>
            </a:r>
            <a:r>
              <a:rPr lang="zh-CN" altLang="zh-CN" dirty="0"/>
              <a:t>会议记录</a:t>
            </a:r>
            <a:endParaRPr lang="zh-CN" altLang="zh-CN" sz="1800" dirty="0"/>
          </a:p>
          <a:p>
            <a:r>
              <a:rPr lang="en-US" altLang="zh-CN" dirty="0"/>
              <a:t>     </a:t>
            </a:r>
            <a:r>
              <a:rPr lang="zh-CN" altLang="zh-CN" dirty="0"/>
              <a:t>软件需求规格说明</a:t>
            </a:r>
            <a:endParaRPr lang="zh-CN" altLang="zh-CN" sz="1800" dirty="0"/>
          </a:p>
          <a:p>
            <a:pPr marL="0" indent="0">
              <a:buNone/>
            </a:pP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6910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18" name="内容占位符 2"/>
          <p:cNvSpPr>
            <a:spLocks noGrp="1"/>
          </p:cNvSpPr>
          <p:nvPr>
            <p:ph idx="1"/>
          </p:nvPr>
        </p:nvSpPr>
        <p:spPr>
          <a:xfrm>
            <a:off x="791237" y="1057275"/>
            <a:ext cx="10418194" cy="4897544"/>
          </a:xfrm>
        </p:spPr>
        <p:txBody>
          <a:bodyPr>
            <a:normAutofit/>
          </a:bodyPr>
          <a:lstStyle/>
          <a:p>
            <a:pPr lvl="1"/>
            <a:r>
              <a:rPr lang="en-US" altLang="zh-CN" b="1" dirty="0" smtClean="0"/>
              <a:t>4.2</a:t>
            </a:r>
            <a:r>
              <a:rPr lang="zh-CN" altLang="zh-CN" b="1" dirty="0" smtClean="0"/>
              <a:t>项目</a:t>
            </a:r>
            <a:r>
              <a:rPr lang="zh-CN" altLang="zh-CN" b="1" dirty="0"/>
              <a:t>干系人</a:t>
            </a:r>
            <a:endParaRPr lang="zh-CN" altLang="zh-CN" dirty="0"/>
          </a:p>
          <a:p>
            <a:pPr marL="0" indent="0">
              <a:buNone/>
            </a:pP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18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34494933"/>
              </p:ext>
            </p:extLst>
          </p:nvPr>
        </p:nvGraphicFramePr>
        <p:xfrm>
          <a:off x="2730299" y="1548607"/>
          <a:ext cx="8071052" cy="5052218"/>
        </p:xfrm>
        <a:graphic>
          <a:graphicData uri="http://schemas.openxmlformats.org/drawingml/2006/table">
            <a:tbl>
              <a:tblPr>
                <a:tableStyleId>{5C22544A-7EE6-4342-B048-85BDC9FD1C3A}</a:tableStyleId>
              </a:tblPr>
              <a:tblGrid>
                <a:gridCol w="660825">
                  <a:extLst>
                    <a:ext uri="{9D8B030D-6E8A-4147-A177-3AD203B41FA5}">
                      <a16:colId xmlns:a16="http://schemas.microsoft.com/office/drawing/2014/main" val="20000"/>
                    </a:ext>
                  </a:extLst>
                </a:gridCol>
                <a:gridCol w="1440328">
                  <a:extLst>
                    <a:ext uri="{9D8B030D-6E8A-4147-A177-3AD203B41FA5}">
                      <a16:colId xmlns:a16="http://schemas.microsoft.com/office/drawing/2014/main" val="20001"/>
                    </a:ext>
                  </a:extLst>
                </a:gridCol>
                <a:gridCol w="996182">
                  <a:extLst>
                    <a:ext uri="{9D8B030D-6E8A-4147-A177-3AD203B41FA5}">
                      <a16:colId xmlns:a16="http://schemas.microsoft.com/office/drawing/2014/main" val="20002"/>
                    </a:ext>
                  </a:extLst>
                </a:gridCol>
                <a:gridCol w="886494">
                  <a:extLst>
                    <a:ext uri="{9D8B030D-6E8A-4147-A177-3AD203B41FA5}">
                      <a16:colId xmlns:a16="http://schemas.microsoft.com/office/drawing/2014/main" val="20003"/>
                    </a:ext>
                  </a:extLst>
                </a:gridCol>
                <a:gridCol w="1328842">
                  <a:extLst>
                    <a:ext uri="{9D8B030D-6E8A-4147-A177-3AD203B41FA5}">
                      <a16:colId xmlns:a16="http://schemas.microsoft.com/office/drawing/2014/main" val="20004"/>
                    </a:ext>
                  </a:extLst>
                </a:gridCol>
                <a:gridCol w="1382787">
                  <a:extLst>
                    <a:ext uri="{9D8B030D-6E8A-4147-A177-3AD203B41FA5}">
                      <a16:colId xmlns:a16="http://schemas.microsoft.com/office/drawing/2014/main" val="20005"/>
                    </a:ext>
                  </a:extLst>
                </a:gridCol>
                <a:gridCol w="1375594">
                  <a:extLst>
                    <a:ext uri="{9D8B030D-6E8A-4147-A177-3AD203B41FA5}">
                      <a16:colId xmlns:a16="http://schemas.microsoft.com/office/drawing/2014/main" val="20006"/>
                    </a:ext>
                  </a:extLst>
                </a:gridCol>
              </a:tblGrid>
              <a:tr h="219662">
                <a:tc>
                  <a:txBody>
                    <a:bodyPr/>
                    <a:lstStyle/>
                    <a:p>
                      <a:pPr algn="l">
                        <a:lnSpc>
                          <a:spcPts val="1200"/>
                        </a:lnSpc>
                        <a:spcAft>
                          <a:spcPts val="0"/>
                        </a:spcAft>
                      </a:pPr>
                      <a:r>
                        <a:rPr lang="zh-CN" sz="1200">
                          <a:effectLst/>
                        </a:rPr>
                        <a:t>姓名</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角色</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电话</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QQ</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微信号</a:t>
                      </a:r>
                      <a:r>
                        <a:rPr lang="en-US" sz="1200">
                          <a:effectLst/>
                        </a:rPr>
                        <a:t>/</a:t>
                      </a:r>
                      <a:r>
                        <a:rPr lang="zh-CN" sz="1200">
                          <a:effectLst/>
                        </a:rPr>
                        <a:t>名</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邮箱</a:t>
                      </a:r>
                      <a:endParaRPr lang="zh-CN" sz="1000">
                        <a:effectLst/>
                        <a:latin typeface="宋体"/>
                        <a:cs typeface="Times New Roman"/>
                      </a:endParaRPr>
                    </a:p>
                  </a:txBody>
                  <a:tcPr marL="68580" marR="68580" marT="0" marB="0"/>
                </a:tc>
                <a:tc>
                  <a:txBody>
                    <a:bodyPr/>
                    <a:lstStyle/>
                    <a:p>
                      <a:pPr algn="ctr">
                        <a:lnSpc>
                          <a:spcPts val="1200"/>
                        </a:lnSpc>
                        <a:spcAft>
                          <a:spcPts val="0"/>
                        </a:spcAft>
                      </a:pPr>
                      <a:r>
                        <a:rPr lang="zh-CN" sz="1200">
                          <a:effectLst/>
                        </a:rPr>
                        <a:t>地址</a:t>
                      </a:r>
                      <a:endParaRPr lang="zh-CN" sz="1000">
                        <a:effectLst/>
                        <a:latin typeface="宋体"/>
                        <a:cs typeface="Times New Roman"/>
                      </a:endParaRPr>
                    </a:p>
                  </a:txBody>
                  <a:tcPr marL="68580" marR="68580" marT="0" marB="0"/>
                </a:tc>
                <a:extLst>
                  <a:ext uri="{0D108BD9-81ED-4DB2-BD59-A6C34878D82A}">
                    <a16:rowId xmlns:a16="http://schemas.microsoft.com/office/drawing/2014/main" val="10000"/>
                  </a:ext>
                </a:extLst>
              </a:tr>
              <a:tr h="1098308">
                <a:tc>
                  <a:txBody>
                    <a:bodyPr/>
                    <a:lstStyle/>
                    <a:p>
                      <a:pPr algn="l">
                        <a:lnSpc>
                          <a:spcPts val="1200"/>
                        </a:lnSpc>
                        <a:spcAft>
                          <a:spcPts val="0"/>
                        </a:spcAft>
                      </a:pPr>
                      <a:r>
                        <a:rPr lang="zh-CN" sz="1200">
                          <a:effectLst/>
                        </a:rPr>
                        <a:t>杨枨</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项目发起人、客户代表</a:t>
                      </a:r>
                      <a:r>
                        <a:rPr lang="en-US" sz="1200">
                          <a:effectLst/>
                        </a:rPr>
                        <a:t>(</a:t>
                      </a:r>
                      <a:r>
                        <a:rPr lang="zh-CN" sz="1200">
                          <a:effectLst/>
                        </a:rPr>
                        <a:t>外部干系人），上层项目经理</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13357102333</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无</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Holley Yang</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u="sng">
                          <a:effectLst/>
                          <a:hlinkClick r:id="rId2"/>
                        </a:rPr>
                        <a:t>yangc@zucc.edu.cn</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理四</a:t>
                      </a:r>
                      <a:r>
                        <a:rPr lang="en-US" sz="1200">
                          <a:effectLst/>
                        </a:rPr>
                        <a:t>-506</a:t>
                      </a:r>
                      <a:endParaRPr lang="zh-CN" sz="1000">
                        <a:effectLst/>
                        <a:latin typeface="宋体"/>
                        <a:cs typeface="Times New Roman"/>
                      </a:endParaRPr>
                    </a:p>
                  </a:txBody>
                  <a:tcPr marL="68580" marR="68580" marT="0" marB="0"/>
                </a:tc>
                <a:extLst>
                  <a:ext uri="{0D108BD9-81ED-4DB2-BD59-A6C34878D82A}">
                    <a16:rowId xmlns:a16="http://schemas.microsoft.com/office/drawing/2014/main" val="10001"/>
                  </a:ext>
                </a:extLst>
              </a:tr>
              <a:tr h="439323">
                <a:tc>
                  <a:txBody>
                    <a:bodyPr/>
                    <a:lstStyle/>
                    <a:p>
                      <a:pPr algn="l">
                        <a:lnSpc>
                          <a:spcPts val="1200"/>
                        </a:lnSpc>
                        <a:spcAft>
                          <a:spcPts val="0"/>
                        </a:spcAft>
                      </a:pPr>
                      <a:r>
                        <a:rPr lang="zh-CN" sz="1200">
                          <a:effectLst/>
                        </a:rPr>
                        <a:t>侯宏仑</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上层项目经理</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无</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无</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tuuuuuuudou</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u="sng">
                          <a:effectLst/>
                          <a:hlinkClick r:id="rId3"/>
                        </a:rPr>
                        <a:t>houhl@zucc.eud.cn</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理四</a:t>
                      </a:r>
                      <a:r>
                        <a:rPr lang="en-US" sz="1200">
                          <a:effectLst/>
                        </a:rPr>
                        <a:t>-501</a:t>
                      </a:r>
                      <a:endParaRPr lang="zh-CN" sz="1000">
                        <a:effectLst/>
                        <a:latin typeface="宋体"/>
                        <a:cs typeface="Times New Roman"/>
                      </a:endParaRPr>
                    </a:p>
                  </a:txBody>
                  <a:tcPr marL="68580" marR="68580" marT="0" marB="0"/>
                </a:tc>
                <a:extLst>
                  <a:ext uri="{0D108BD9-81ED-4DB2-BD59-A6C34878D82A}">
                    <a16:rowId xmlns:a16="http://schemas.microsoft.com/office/drawing/2014/main" val="10002"/>
                  </a:ext>
                </a:extLst>
              </a:tr>
              <a:tr h="658985">
                <a:tc>
                  <a:txBody>
                    <a:bodyPr/>
                    <a:lstStyle/>
                    <a:p>
                      <a:pPr algn="l">
                        <a:lnSpc>
                          <a:spcPts val="1200"/>
                        </a:lnSpc>
                        <a:spcAft>
                          <a:spcPts val="0"/>
                        </a:spcAft>
                      </a:pPr>
                      <a:r>
                        <a:rPr lang="zh-CN" sz="1200">
                          <a:effectLst/>
                        </a:rPr>
                        <a:t>王家南</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项目经理，需求获取员</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18368889930</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934115150</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wwjjnn888</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u="sng">
                          <a:effectLst/>
                          <a:hlinkClick r:id="rId2"/>
                        </a:rPr>
                        <a:t>31401343@stu.zucc.edu.cn</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精诚</a:t>
                      </a:r>
                      <a:r>
                        <a:rPr lang="en-US" sz="1200">
                          <a:effectLst/>
                        </a:rPr>
                        <a:t>2-508</a:t>
                      </a:r>
                      <a:endParaRPr lang="zh-CN" sz="1000">
                        <a:effectLst/>
                        <a:latin typeface="宋体"/>
                        <a:cs typeface="Times New Roman"/>
                      </a:endParaRPr>
                    </a:p>
                  </a:txBody>
                  <a:tcPr marL="68580" marR="68580" marT="0" marB="0"/>
                </a:tc>
                <a:extLst>
                  <a:ext uri="{0D108BD9-81ED-4DB2-BD59-A6C34878D82A}">
                    <a16:rowId xmlns:a16="http://schemas.microsoft.com/office/drawing/2014/main" val="10003"/>
                  </a:ext>
                </a:extLst>
              </a:tr>
              <a:tr h="658985">
                <a:tc>
                  <a:txBody>
                    <a:bodyPr/>
                    <a:lstStyle/>
                    <a:p>
                      <a:pPr algn="l">
                        <a:lnSpc>
                          <a:spcPts val="1200"/>
                        </a:lnSpc>
                        <a:spcAft>
                          <a:spcPts val="0"/>
                        </a:spcAft>
                      </a:pPr>
                      <a:r>
                        <a:rPr lang="zh-CN" sz="1200">
                          <a:effectLst/>
                        </a:rPr>
                        <a:t>王浩楠</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会议记录员，需求验证员</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13588331431</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1253293121</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Wanghaonan</a:t>
                      </a:r>
                      <a:r>
                        <a:rPr lang="zh-CN" sz="1200">
                          <a:effectLst/>
                        </a:rPr>
                        <a:t>Ｎ</a:t>
                      </a:r>
                      <a:r>
                        <a:rPr lang="en-US" sz="1200">
                          <a:effectLst/>
                        </a:rPr>
                        <a:t>B</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u="sng">
                          <a:effectLst/>
                          <a:hlinkClick r:id="rId2"/>
                        </a:rPr>
                        <a:t>31401342@stu.zucc.edu.cn</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精诚</a:t>
                      </a:r>
                      <a:r>
                        <a:rPr lang="en-US" sz="1200">
                          <a:effectLst/>
                        </a:rPr>
                        <a:t>2-508</a:t>
                      </a:r>
                      <a:endParaRPr lang="zh-CN" sz="1000">
                        <a:effectLst/>
                        <a:latin typeface="宋体"/>
                        <a:cs typeface="Times New Roman"/>
                      </a:endParaRPr>
                    </a:p>
                  </a:txBody>
                  <a:tcPr marL="68580" marR="68580" marT="0" marB="0"/>
                </a:tc>
                <a:extLst>
                  <a:ext uri="{0D108BD9-81ED-4DB2-BD59-A6C34878D82A}">
                    <a16:rowId xmlns:a16="http://schemas.microsoft.com/office/drawing/2014/main" val="10004"/>
                  </a:ext>
                </a:extLst>
              </a:tr>
              <a:tr h="658985">
                <a:tc>
                  <a:txBody>
                    <a:bodyPr/>
                    <a:lstStyle/>
                    <a:p>
                      <a:pPr algn="l">
                        <a:lnSpc>
                          <a:spcPts val="1200"/>
                        </a:lnSpc>
                        <a:spcAft>
                          <a:spcPts val="0"/>
                        </a:spcAft>
                      </a:pPr>
                      <a:r>
                        <a:rPr lang="zh-CN" sz="1200">
                          <a:effectLst/>
                        </a:rPr>
                        <a:t>茹敏杰</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需求管理员，配置管理员</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15924178781</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605573464</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ruminjie_912</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u="sng">
                          <a:effectLst/>
                          <a:hlinkClick r:id="rId2"/>
                        </a:rPr>
                        <a:t>31401340@stu.zucc.edu.cn</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精诚</a:t>
                      </a:r>
                      <a:r>
                        <a:rPr lang="en-US" sz="1200">
                          <a:effectLst/>
                        </a:rPr>
                        <a:t>2-508</a:t>
                      </a:r>
                      <a:endParaRPr lang="zh-CN" sz="1000">
                        <a:effectLst/>
                        <a:latin typeface="宋体"/>
                        <a:cs typeface="Times New Roman"/>
                      </a:endParaRPr>
                    </a:p>
                  </a:txBody>
                  <a:tcPr marL="68580" marR="68580" marT="0" marB="0"/>
                </a:tc>
                <a:extLst>
                  <a:ext uri="{0D108BD9-81ED-4DB2-BD59-A6C34878D82A}">
                    <a16:rowId xmlns:a16="http://schemas.microsoft.com/office/drawing/2014/main" val="10005"/>
                  </a:ext>
                </a:extLst>
              </a:tr>
              <a:tr h="658985">
                <a:tc>
                  <a:txBody>
                    <a:bodyPr/>
                    <a:lstStyle/>
                    <a:p>
                      <a:pPr algn="l">
                        <a:lnSpc>
                          <a:spcPts val="1200"/>
                        </a:lnSpc>
                        <a:spcAft>
                          <a:spcPts val="0"/>
                        </a:spcAft>
                      </a:pPr>
                      <a:r>
                        <a:rPr lang="zh-CN" sz="1200">
                          <a:effectLst/>
                        </a:rPr>
                        <a:t>薛雅文</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界面设计员</a:t>
                      </a:r>
                      <a:r>
                        <a:rPr lang="en-US" sz="1200">
                          <a:effectLst/>
                        </a:rPr>
                        <a:t>,</a:t>
                      </a:r>
                      <a:r>
                        <a:rPr lang="zh-CN" sz="1200">
                          <a:effectLst/>
                        </a:rPr>
                        <a:t>测试人员</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18368883625</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764545418</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xueyawendwx</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u="sng">
                          <a:effectLst/>
                          <a:hlinkClick r:id="rId2"/>
                        </a:rPr>
                        <a:t>31401322@stu.zucc.edu.cn</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尚雅</a:t>
                      </a:r>
                      <a:r>
                        <a:rPr lang="en-US" sz="1200">
                          <a:effectLst/>
                        </a:rPr>
                        <a:t>1-227</a:t>
                      </a:r>
                      <a:endParaRPr lang="zh-CN" sz="1000">
                        <a:effectLst/>
                        <a:latin typeface="宋体"/>
                        <a:cs typeface="Times New Roman"/>
                      </a:endParaRPr>
                    </a:p>
                  </a:txBody>
                  <a:tcPr marL="68580" marR="68580" marT="0" marB="0"/>
                </a:tc>
                <a:extLst>
                  <a:ext uri="{0D108BD9-81ED-4DB2-BD59-A6C34878D82A}">
                    <a16:rowId xmlns:a16="http://schemas.microsoft.com/office/drawing/2014/main" val="10006"/>
                  </a:ext>
                </a:extLst>
              </a:tr>
              <a:tr h="658985">
                <a:tc>
                  <a:txBody>
                    <a:bodyPr/>
                    <a:lstStyle/>
                    <a:p>
                      <a:pPr algn="l">
                        <a:lnSpc>
                          <a:spcPts val="1200"/>
                        </a:lnSpc>
                        <a:spcAft>
                          <a:spcPts val="0"/>
                        </a:spcAft>
                      </a:pPr>
                      <a:r>
                        <a:rPr lang="zh-CN" sz="1200">
                          <a:effectLst/>
                        </a:rPr>
                        <a:t>王敏星</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a:effectLst/>
                        </a:rPr>
                        <a:t>质量保证员，需求分析员</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18368883521</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2396671274</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a:effectLst/>
                        </a:rPr>
                        <a:t>Azure</a:t>
                      </a:r>
                      <a:r>
                        <a:rPr lang="zh-CN" sz="1200">
                          <a:effectLst/>
                        </a:rPr>
                        <a:t>「」</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en-US" sz="1200" u="sng">
                          <a:effectLst/>
                          <a:hlinkClick r:id="rId2"/>
                        </a:rPr>
                        <a:t>31401321@stu.zucc.edu.cn</a:t>
                      </a:r>
                      <a:endParaRPr lang="zh-CN" sz="1000">
                        <a:effectLst/>
                        <a:latin typeface="宋体"/>
                        <a:cs typeface="Times New Roman"/>
                      </a:endParaRPr>
                    </a:p>
                  </a:txBody>
                  <a:tcPr marL="68580" marR="68580" marT="0" marB="0"/>
                </a:tc>
                <a:tc>
                  <a:txBody>
                    <a:bodyPr/>
                    <a:lstStyle/>
                    <a:p>
                      <a:pPr algn="l">
                        <a:lnSpc>
                          <a:spcPts val="1200"/>
                        </a:lnSpc>
                        <a:spcAft>
                          <a:spcPts val="0"/>
                        </a:spcAft>
                      </a:pPr>
                      <a:r>
                        <a:rPr lang="zh-CN" sz="1200" dirty="0">
                          <a:effectLst/>
                        </a:rPr>
                        <a:t>尚雅</a:t>
                      </a:r>
                      <a:r>
                        <a:rPr lang="en-US" sz="1200" dirty="0">
                          <a:effectLst/>
                        </a:rPr>
                        <a:t>1-227</a:t>
                      </a:r>
                      <a:endParaRPr lang="zh-CN" sz="1000" dirty="0">
                        <a:effectLst/>
                        <a:latin typeface="宋体"/>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17940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37920"/>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18" name="内容占位符 2"/>
          <p:cNvSpPr>
            <a:spLocks noGrp="1"/>
          </p:cNvSpPr>
          <p:nvPr>
            <p:ph idx="1"/>
          </p:nvPr>
        </p:nvSpPr>
        <p:spPr>
          <a:xfrm>
            <a:off x="737486" y="971550"/>
            <a:ext cx="10418194" cy="4897544"/>
          </a:xfrm>
        </p:spPr>
        <p:txBody>
          <a:bodyPr>
            <a:normAutofit/>
          </a:bodyPr>
          <a:lstStyle/>
          <a:p>
            <a:pPr marL="0" lvl="2" indent="0">
              <a:spcBef>
                <a:spcPts val="1000"/>
              </a:spcBef>
              <a:buNone/>
            </a:pPr>
            <a:r>
              <a:rPr lang="en-US" altLang="zh-CN" b="1" dirty="0" smtClean="0"/>
              <a:t>4.2 </a:t>
            </a:r>
            <a:r>
              <a:rPr lang="zh-CN" altLang="zh-CN" b="1" dirty="0" smtClean="0"/>
              <a:t>确认</a:t>
            </a:r>
            <a:r>
              <a:rPr lang="zh-CN" altLang="zh-CN" b="1" dirty="0"/>
              <a:t>范围</a:t>
            </a:r>
            <a:endParaRPr lang="zh-CN" altLang="zh-CN" sz="1200" b="1" dirty="0"/>
          </a:p>
          <a:p>
            <a:pPr marL="0" indent="0">
              <a:buNone/>
            </a:pP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1800"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19236792"/>
              </p:ext>
            </p:extLst>
          </p:nvPr>
        </p:nvGraphicFramePr>
        <p:xfrm>
          <a:off x="2528887" y="842964"/>
          <a:ext cx="7772401" cy="5700711"/>
        </p:xfrm>
        <a:graphic>
          <a:graphicData uri="http://schemas.openxmlformats.org/drawingml/2006/table">
            <a:tbl>
              <a:tblPr>
                <a:tableStyleId>{5C22544A-7EE6-4342-B048-85BDC9FD1C3A}</a:tableStyleId>
              </a:tblPr>
              <a:tblGrid>
                <a:gridCol w="1037370">
                  <a:extLst>
                    <a:ext uri="{9D8B030D-6E8A-4147-A177-3AD203B41FA5}">
                      <a16:colId xmlns:a16="http://schemas.microsoft.com/office/drawing/2014/main" val="20000"/>
                    </a:ext>
                  </a:extLst>
                </a:gridCol>
                <a:gridCol w="1201869">
                  <a:extLst>
                    <a:ext uri="{9D8B030D-6E8A-4147-A177-3AD203B41FA5}">
                      <a16:colId xmlns:a16="http://schemas.microsoft.com/office/drawing/2014/main" val="20001"/>
                    </a:ext>
                  </a:extLst>
                </a:gridCol>
                <a:gridCol w="1225481">
                  <a:extLst>
                    <a:ext uri="{9D8B030D-6E8A-4147-A177-3AD203B41FA5}">
                      <a16:colId xmlns:a16="http://schemas.microsoft.com/office/drawing/2014/main" val="20002"/>
                    </a:ext>
                  </a:extLst>
                </a:gridCol>
                <a:gridCol w="1225481">
                  <a:extLst>
                    <a:ext uri="{9D8B030D-6E8A-4147-A177-3AD203B41FA5}">
                      <a16:colId xmlns:a16="http://schemas.microsoft.com/office/drawing/2014/main" val="20003"/>
                    </a:ext>
                  </a:extLst>
                </a:gridCol>
                <a:gridCol w="1037370">
                  <a:extLst>
                    <a:ext uri="{9D8B030D-6E8A-4147-A177-3AD203B41FA5}">
                      <a16:colId xmlns:a16="http://schemas.microsoft.com/office/drawing/2014/main" val="20004"/>
                    </a:ext>
                  </a:extLst>
                </a:gridCol>
                <a:gridCol w="1037370">
                  <a:extLst>
                    <a:ext uri="{9D8B030D-6E8A-4147-A177-3AD203B41FA5}">
                      <a16:colId xmlns:a16="http://schemas.microsoft.com/office/drawing/2014/main" val="20005"/>
                    </a:ext>
                  </a:extLst>
                </a:gridCol>
                <a:gridCol w="1007460">
                  <a:extLst>
                    <a:ext uri="{9D8B030D-6E8A-4147-A177-3AD203B41FA5}">
                      <a16:colId xmlns:a16="http://schemas.microsoft.com/office/drawing/2014/main" val="20006"/>
                    </a:ext>
                  </a:extLst>
                </a:gridCol>
              </a:tblGrid>
              <a:tr h="633412">
                <a:tc>
                  <a:txBody>
                    <a:bodyPr/>
                    <a:lstStyle/>
                    <a:p>
                      <a:pPr indent="266700">
                        <a:lnSpc>
                          <a:spcPts val="1200"/>
                        </a:lnSpc>
                        <a:spcAft>
                          <a:spcPts val="600"/>
                        </a:spcAft>
                      </a:pPr>
                      <a:r>
                        <a:rPr lang="zh-CN" sz="1200">
                          <a:effectLst/>
                        </a:rPr>
                        <a:t>项目阶段</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zh-CN" sz="1200">
                          <a:effectLst/>
                        </a:rPr>
                        <a:t>具体内容</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zh-CN" sz="1200">
                          <a:effectLst/>
                        </a:rPr>
                        <a:t>预计开始时间</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zh-CN" sz="1200">
                          <a:effectLst/>
                        </a:rPr>
                        <a:t>预计完成时间</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zh-CN" sz="1200">
                          <a:effectLst/>
                        </a:rPr>
                        <a:t>审核人</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zh-CN" sz="1200">
                          <a:effectLst/>
                        </a:rPr>
                        <a:t>范围通过</a:t>
                      </a:r>
                      <a:r>
                        <a:rPr lang="en-US" sz="1200">
                          <a:effectLst/>
                        </a:rPr>
                        <a:t>/</a:t>
                      </a:r>
                      <a:r>
                        <a:rPr lang="zh-CN" sz="1200">
                          <a:effectLst/>
                        </a:rPr>
                        <a:t>未通过</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zh-CN" sz="1200">
                          <a:effectLst/>
                        </a:rPr>
                        <a:t>原因</a:t>
                      </a:r>
                      <a:endParaRPr lang="zh-CN" sz="1000">
                        <a:effectLst/>
                        <a:latin typeface="宋体"/>
                        <a:cs typeface="Times New Roman"/>
                      </a:endParaRPr>
                    </a:p>
                  </a:txBody>
                  <a:tcPr marL="68580" marR="68580" marT="0" marB="0"/>
                </a:tc>
                <a:extLst>
                  <a:ext uri="{0D108BD9-81ED-4DB2-BD59-A6C34878D82A}">
                    <a16:rowId xmlns:a16="http://schemas.microsoft.com/office/drawing/2014/main" val="10000"/>
                  </a:ext>
                </a:extLst>
              </a:tr>
              <a:tr h="633412">
                <a:tc rowSpan="2">
                  <a:txBody>
                    <a:bodyPr/>
                    <a:lstStyle/>
                    <a:p>
                      <a:pPr indent="266700">
                        <a:lnSpc>
                          <a:spcPts val="1200"/>
                        </a:lnSpc>
                        <a:spcAft>
                          <a:spcPts val="600"/>
                        </a:spcAft>
                      </a:pPr>
                      <a:r>
                        <a:rPr lang="zh-CN" sz="1200">
                          <a:effectLst/>
                        </a:rPr>
                        <a:t>需求获取</a:t>
                      </a:r>
                      <a:endParaRPr lang="zh-CN" sz="1000">
                        <a:effectLst/>
                      </a:endParaRPr>
                    </a:p>
                    <a:p>
                      <a:pPr indent="266700">
                        <a:lnSpc>
                          <a:spcPts val="1200"/>
                        </a:lnSpc>
                        <a:spcAft>
                          <a:spcPts val="600"/>
                        </a:spcAft>
                      </a:pPr>
                      <a:r>
                        <a:rPr lang="en-US" sz="1200">
                          <a:effectLst/>
                        </a:rPr>
                        <a:t> </a:t>
                      </a:r>
                      <a:endParaRPr lang="zh-CN" sz="1000">
                        <a:effectLst/>
                      </a:endParaRPr>
                    </a:p>
                    <a:p>
                      <a:pPr indent="1524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zh-CN" sz="1200">
                          <a:effectLst/>
                        </a:rPr>
                        <a:t>编写项目视图与范围</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2016.11.2</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2016.11.9</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1"/>
                  </a:ext>
                </a:extLst>
              </a:tr>
              <a:tr h="422275">
                <a:tc vMerge="1">
                  <a:txBody>
                    <a:bodyPr/>
                    <a:lstStyle/>
                    <a:p>
                      <a:endParaRPr lang="zh-CN" altLang="en-US"/>
                    </a:p>
                  </a:txBody>
                  <a:tcPr/>
                </a:tc>
                <a:tc>
                  <a:txBody>
                    <a:bodyPr/>
                    <a:lstStyle/>
                    <a:p>
                      <a:pPr>
                        <a:lnSpc>
                          <a:spcPts val="1200"/>
                        </a:lnSpc>
                        <a:spcAft>
                          <a:spcPts val="0"/>
                        </a:spcAft>
                      </a:pPr>
                      <a:r>
                        <a:rPr lang="zh-CN" sz="1200">
                          <a:effectLst/>
                        </a:rPr>
                        <a:t>用户群分类</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a:t>
                      </a:r>
                      <a:r>
                        <a:rPr lang="zh-CN" sz="1200">
                          <a:effectLst/>
                        </a:rPr>
                        <a:t>．</a:t>
                      </a:r>
                      <a:r>
                        <a:rPr lang="en-US" sz="1200">
                          <a:effectLst/>
                        </a:rPr>
                        <a:t>10</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a:t>
                      </a:r>
                      <a:r>
                        <a:rPr lang="zh-CN" sz="1200">
                          <a:effectLst/>
                        </a:rPr>
                        <a:t>．</a:t>
                      </a:r>
                      <a:r>
                        <a:rPr lang="en-US" sz="1200">
                          <a:effectLst/>
                        </a:rPr>
                        <a:t>11.15</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2"/>
                  </a:ext>
                </a:extLst>
              </a:tr>
              <a:tr h="422275">
                <a:tc rowSpan="6">
                  <a:txBody>
                    <a:bodyPr/>
                    <a:lstStyle/>
                    <a:p>
                      <a:pPr indent="266700">
                        <a:lnSpc>
                          <a:spcPts val="1200"/>
                        </a:lnSpc>
                        <a:spcAft>
                          <a:spcPts val="600"/>
                        </a:spcAft>
                      </a:pPr>
                      <a:r>
                        <a:rPr lang="zh-CN" sz="1200">
                          <a:effectLst/>
                        </a:rPr>
                        <a:t>需求分析</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分析需求的可行性</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2016.11.5</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2016.11.12</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3"/>
                  </a:ext>
                </a:extLst>
              </a:tr>
              <a:tr h="422275">
                <a:tc vMerge="1">
                  <a:txBody>
                    <a:bodyPr/>
                    <a:lstStyle/>
                    <a:p>
                      <a:endParaRPr lang="zh-CN" altLang="en-US"/>
                    </a:p>
                  </a:txBody>
                  <a:tcPr/>
                </a:tc>
                <a:tc>
                  <a:txBody>
                    <a:bodyPr/>
                    <a:lstStyle/>
                    <a:p>
                      <a:pPr>
                        <a:lnSpc>
                          <a:spcPts val="1200"/>
                        </a:lnSpc>
                        <a:spcAft>
                          <a:spcPts val="0"/>
                        </a:spcAft>
                      </a:pPr>
                      <a:r>
                        <a:rPr lang="zh-CN" sz="1200">
                          <a:effectLst/>
                        </a:rPr>
                        <a:t>创建数据字典</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a:t>
                      </a:r>
                      <a:r>
                        <a:rPr lang="zh-CN" sz="1200">
                          <a:effectLst/>
                        </a:rPr>
                        <a:t>．</a:t>
                      </a:r>
                      <a:r>
                        <a:rPr lang="en-US" sz="1200">
                          <a:effectLst/>
                        </a:rPr>
                        <a:t>11.8</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2016.11.15</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4"/>
                  </a:ext>
                </a:extLst>
              </a:tr>
              <a:tr h="633412">
                <a:tc vMerge="1">
                  <a:txBody>
                    <a:bodyPr/>
                    <a:lstStyle/>
                    <a:p>
                      <a:endParaRPr lang="zh-CN" altLang="en-US"/>
                    </a:p>
                  </a:txBody>
                  <a:tcPr/>
                </a:tc>
                <a:tc>
                  <a:txBody>
                    <a:bodyPr/>
                    <a:lstStyle/>
                    <a:p>
                      <a:pPr>
                        <a:lnSpc>
                          <a:spcPts val="1200"/>
                        </a:lnSpc>
                        <a:spcAft>
                          <a:spcPts val="0"/>
                        </a:spcAft>
                      </a:pPr>
                      <a:r>
                        <a:rPr lang="zh-CN" sz="1200">
                          <a:effectLst/>
                        </a:rPr>
                        <a:t>编写《需求工程项目计划》</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2016.10.22</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2016.11.12</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5"/>
                  </a:ext>
                </a:extLst>
              </a:tr>
              <a:tr h="422275">
                <a:tc vMerge="1">
                  <a:txBody>
                    <a:bodyPr/>
                    <a:lstStyle/>
                    <a:p>
                      <a:endParaRPr lang="zh-CN" altLang="en-US"/>
                    </a:p>
                  </a:txBody>
                  <a:tcPr/>
                </a:tc>
                <a:tc>
                  <a:txBody>
                    <a:bodyPr/>
                    <a:lstStyle/>
                    <a:p>
                      <a:pPr>
                        <a:lnSpc>
                          <a:spcPts val="1200"/>
                        </a:lnSpc>
                        <a:spcAft>
                          <a:spcPts val="0"/>
                        </a:spcAft>
                      </a:pPr>
                      <a:r>
                        <a:rPr lang="zh-CN" sz="1200">
                          <a:effectLst/>
                        </a:rPr>
                        <a:t>编写《需求规格说明书》</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2016.11.20</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2016.11.27</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6"/>
                  </a:ext>
                </a:extLst>
              </a:tr>
              <a:tr h="422275">
                <a:tc vMerge="1">
                  <a:txBody>
                    <a:bodyPr/>
                    <a:lstStyle/>
                    <a:p>
                      <a:endParaRPr lang="zh-CN" altLang="en-US"/>
                    </a:p>
                  </a:txBody>
                  <a:tcPr/>
                </a:tc>
                <a:tc>
                  <a:txBody>
                    <a:bodyPr/>
                    <a:lstStyle/>
                    <a:p>
                      <a:pPr>
                        <a:lnSpc>
                          <a:spcPts val="1200"/>
                        </a:lnSpc>
                        <a:spcAft>
                          <a:spcPts val="0"/>
                        </a:spcAft>
                      </a:pPr>
                      <a:r>
                        <a:rPr lang="zh-CN" sz="1200">
                          <a:effectLst/>
                        </a:rPr>
                        <a:t>用例图</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2016.11.16</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2016.11.22</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7"/>
                  </a:ext>
                </a:extLst>
              </a:tr>
              <a:tr h="422275">
                <a:tc vMerge="1">
                  <a:txBody>
                    <a:bodyPr/>
                    <a:lstStyle/>
                    <a:p>
                      <a:endParaRPr lang="zh-CN" altLang="en-US"/>
                    </a:p>
                  </a:txBody>
                  <a:tcPr/>
                </a:tc>
                <a:tc>
                  <a:txBody>
                    <a:bodyPr/>
                    <a:lstStyle/>
                    <a:p>
                      <a:pPr>
                        <a:lnSpc>
                          <a:spcPts val="1200"/>
                        </a:lnSpc>
                        <a:spcAft>
                          <a:spcPts val="0"/>
                        </a:spcAft>
                      </a:pPr>
                      <a:r>
                        <a:rPr lang="zh-CN" sz="1200">
                          <a:effectLst/>
                        </a:rPr>
                        <a:t>界面原型设计</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2016.11.16</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2016.11.22</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8"/>
                  </a:ext>
                </a:extLst>
              </a:tr>
              <a:tr h="422275">
                <a:tc>
                  <a:txBody>
                    <a:bodyPr/>
                    <a:lstStyle/>
                    <a:p>
                      <a:pPr indent="266700">
                        <a:lnSpc>
                          <a:spcPts val="1200"/>
                        </a:lnSpc>
                        <a:spcAft>
                          <a:spcPts val="600"/>
                        </a:spcAft>
                      </a:pPr>
                      <a:r>
                        <a:rPr lang="zh-CN" sz="1200">
                          <a:effectLst/>
                        </a:rPr>
                        <a:t>需求规格审核</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审查需求文档</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2016.11.13</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2016.11.13</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9"/>
                  </a:ext>
                </a:extLst>
              </a:tr>
              <a:tr h="844550">
                <a:tc>
                  <a:txBody>
                    <a:bodyPr/>
                    <a:lstStyle/>
                    <a:p>
                      <a:pPr indent="266700">
                        <a:lnSpc>
                          <a:spcPts val="1200"/>
                        </a:lnSpc>
                        <a:spcAft>
                          <a:spcPts val="600"/>
                        </a:spcAft>
                      </a:pPr>
                      <a:r>
                        <a:rPr lang="zh-CN" sz="1200">
                          <a:effectLst/>
                        </a:rPr>
                        <a:t>变更管理</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编写需求文档的基准版本和控制版本</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2016.11.15</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2016.11.22</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a:effectLst/>
                        </a:rPr>
                        <a:t> </a:t>
                      </a:r>
                      <a:endParaRPr lang="zh-CN" sz="1000">
                        <a:effectLst/>
                        <a:latin typeface="宋体"/>
                        <a:cs typeface="Times New Roman"/>
                      </a:endParaRPr>
                    </a:p>
                  </a:txBody>
                  <a:tcPr marL="68580" marR="68580" marT="0" marB="0"/>
                </a:tc>
                <a:tc>
                  <a:txBody>
                    <a:bodyPr/>
                    <a:lstStyle/>
                    <a:p>
                      <a:pPr indent="266700">
                        <a:lnSpc>
                          <a:spcPts val="1200"/>
                        </a:lnSpc>
                        <a:spcAft>
                          <a:spcPts val="600"/>
                        </a:spcAft>
                      </a:pPr>
                      <a:r>
                        <a:rPr lang="en-US" sz="1200" dirty="0">
                          <a:effectLst/>
                        </a:rPr>
                        <a:t> </a:t>
                      </a:r>
                      <a:endParaRPr lang="zh-CN" sz="1000" dirty="0">
                        <a:effectLst/>
                        <a:latin typeface="宋体"/>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517940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引言</a:t>
            </a:r>
            <a:endParaRPr lang="zh-CN" altLang="en-US" sz="2800" dirty="0">
              <a:latin typeface="微软雅黑" panose="020B0503020204020204" pitchFamily="34" charset="-122"/>
              <a:ea typeface="微软雅黑" panose="020B0503020204020204" pitchFamily="34" charset="-122"/>
            </a:endParaRPr>
          </a:p>
        </p:txBody>
      </p:sp>
      <p:sp>
        <p:nvSpPr>
          <p:cNvPr id="8" name="TextBox 7"/>
          <p:cNvSpPr txBox="1"/>
          <p:nvPr/>
        </p:nvSpPr>
        <p:spPr>
          <a:xfrm>
            <a:off x="898148" y="723366"/>
            <a:ext cx="10310192" cy="10218182"/>
          </a:xfrm>
          <a:prstGeom prst="rect">
            <a:avLst/>
          </a:prstGeom>
          <a:noFill/>
        </p:spPr>
        <p:txBody>
          <a:bodyPr wrap="square" rtlCol="0">
            <a:spAutoFit/>
          </a:bodyPr>
          <a:lstStyle/>
          <a:p>
            <a:r>
              <a:rPr lang="zh-CN" altLang="en-US" sz="2800" b="1" dirty="0" smtClean="0"/>
              <a:t>项目约束：</a:t>
            </a:r>
            <a:endParaRPr lang="en-US" altLang="zh-CN" dirty="0" smtClean="0"/>
          </a:p>
          <a:p>
            <a:r>
              <a:rPr lang="zh-CN" altLang="en-US" b="1" dirty="0" smtClean="0"/>
              <a:t>时间日程约束</a:t>
            </a:r>
          </a:p>
          <a:p>
            <a:r>
              <a:rPr lang="zh-CN" altLang="en-US" dirty="0" smtClean="0"/>
              <a:t>本项目中只有</a:t>
            </a:r>
            <a:r>
              <a:rPr lang="en-US" dirty="0" smtClean="0"/>
              <a:t>3</a:t>
            </a:r>
            <a:r>
              <a:rPr lang="zh-CN" altLang="en-US" dirty="0" smtClean="0"/>
              <a:t>个月课程时间</a:t>
            </a:r>
            <a:r>
              <a:rPr lang="en-US" dirty="0" smtClean="0"/>
              <a:t>,</a:t>
            </a:r>
            <a:r>
              <a:rPr lang="zh-CN" altLang="en-US" dirty="0" smtClean="0"/>
              <a:t>要完成需求工程计划、。所以我们觉得时间是项目的主要约束。</a:t>
            </a:r>
          </a:p>
          <a:p>
            <a:r>
              <a:rPr lang="zh-CN" altLang="en-US" b="1" dirty="0" smtClean="0"/>
              <a:t>范围约束</a:t>
            </a:r>
          </a:p>
          <a:p>
            <a:pPr lvl="0"/>
            <a:r>
              <a:rPr lang="zh-CN" altLang="en-US" dirty="0" smtClean="0"/>
              <a:t>总任务：</a:t>
            </a:r>
          </a:p>
          <a:p>
            <a:r>
              <a:rPr lang="zh-CN" altLang="en-US" dirty="0" smtClean="0"/>
              <a:t>为了保障需求获取的准确性，制定了</a:t>
            </a:r>
            <a:r>
              <a:rPr lang="en-US" dirty="0" smtClean="0"/>
              <a:t>9</a:t>
            </a:r>
            <a:r>
              <a:rPr lang="zh-CN" altLang="en-US" dirty="0" smtClean="0"/>
              <a:t>个子计划保障。</a:t>
            </a:r>
          </a:p>
          <a:p>
            <a:pPr lvl="0"/>
            <a:r>
              <a:rPr lang="zh-CN" altLang="en-US" dirty="0" smtClean="0"/>
              <a:t>阶段任务：</a:t>
            </a:r>
            <a:endParaRPr lang="en-US" altLang="zh-CN" dirty="0" smtClean="0"/>
          </a:p>
          <a:p>
            <a:pPr lvl="0"/>
            <a:endParaRPr lang="zh-CN" altLang="en-US"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成本约束</a:t>
            </a:r>
          </a:p>
          <a:p>
            <a:r>
              <a:rPr lang="zh-CN" altLang="zh-CN" dirty="0"/>
              <a:t>成本约束为时间约束和资金约束</a:t>
            </a:r>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9" name="表格 8"/>
          <p:cNvGraphicFramePr>
            <a:graphicFrameLocks noGrp="1"/>
          </p:cNvGraphicFramePr>
          <p:nvPr/>
        </p:nvGraphicFramePr>
        <p:xfrm>
          <a:off x="2665047" y="2646939"/>
          <a:ext cx="8128000" cy="3383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zh-CN" altLang="en-US" dirty="0" smtClean="0"/>
                        <a:t>阶段过程</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任务</a:t>
                      </a:r>
                    </a:p>
                    <a:p>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smtClean="0"/>
                        <a:t>M1</a:t>
                      </a:r>
                      <a:endParaRPr lang="zh-CN" altLang="en-US" dirty="0"/>
                    </a:p>
                  </a:txBody>
                  <a:tcPr/>
                </a:tc>
                <a:tc>
                  <a:txBody>
                    <a:bodyPr/>
                    <a:lstStyle/>
                    <a:p>
                      <a:r>
                        <a:rPr lang="en-US" altLang="zh-CN" sz="1400" dirty="0" smtClean="0"/>
                        <a:t>《</a:t>
                      </a:r>
                      <a:r>
                        <a:rPr lang="zh-CN" altLang="en-US" sz="1400" dirty="0" smtClean="0"/>
                        <a:t>需求工程</a:t>
                      </a:r>
                      <a:r>
                        <a:rPr lang="en-US" altLang="zh-CN" sz="1400" dirty="0" smtClean="0"/>
                        <a:t>-</a:t>
                      </a:r>
                      <a:r>
                        <a:rPr lang="zh-CN" altLang="en-US" sz="1400" dirty="0" smtClean="0"/>
                        <a:t>初步</a:t>
                      </a:r>
                      <a:r>
                        <a:rPr lang="en-US" altLang="zh-CN" sz="1400" dirty="0" smtClean="0"/>
                        <a:t>》</a:t>
                      </a:r>
                      <a:endParaRPr lang="zh-CN" altLang="en-US" sz="1400" dirty="0"/>
                    </a:p>
                  </a:txBody>
                  <a:tcPr/>
                </a:tc>
                <a:extLst>
                  <a:ext uri="{0D108BD9-81ED-4DB2-BD59-A6C34878D82A}">
                    <a16:rowId xmlns:a16="http://schemas.microsoft.com/office/drawing/2014/main" val="10001"/>
                  </a:ext>
                </a:extLst>
              </a:tr>
              <a:tr h="370840">
                <a:tc>
                  <a:txBody>
                    <a:bodyPr/>
                    <a:lstStyle/>
                    <a:p>
                      <a:r>
                        <a:rPr lang="en-US" altLang="zh-CN" dirty="0" smtClean="0"/>
                        <a:t>M2</a:t>
                      </a:r>
                      <a:endParaRPr lang="zh-CN" altLang="en-US" dirty="0"/>
                    </a:p>
                  </a:txBody>
                  <a:tcPr/>
                </a:tc>
                <a:tc>
                  <a:txBody>
                    <a:bodyPr/>
                    <a:lstStyle/>
                    <a:p>
                      <a:r>
                        <a:rPr lang="en-US" altLang="zh-CN" sz="1400" dirty="0" smtClean="0"/>
                        <a:t>《</a:t>
                      </a:r>
                      <a:r>
                        <a:rPr lang="zh-CN" altLang="en-US" sz="1400" dirty="0" smtClean="0"/>
                        <a:t>前景和范围文档</a:t>
                      </a:r>
                      <a:r>
                        <a:rPr lang="en-US" altLang="zh-CN" sz="1400" dirty="0" smtClean="0"/>
                        <a:t>》</a:t>
                      </a:r>
                      <a:r>
                        <a:rPr lang="zh-CN" altLang="en-US" sz="1400" dirty="0" smtClean="0"/>
                        <a:t>的撰写</a:t>
                      </a:r>
                      <a:r>
                        <a:rPr lang="en-US" altLang="zh-CN" sz="1400" dirty="0" smtClean="0"/>
                        <a:t>《</a:t>
                      </a:r>
                      <a:r>
                        <a:rPr lang="zh-CN" altLang="en-US" sz="1400" dirty="0" smtClean="0"/>
                        <a:t>需求工程计划</a:t>
                      </a:r>
                      <a:r>
                        <a:rPr lang="en-US" altLang="zh-CN" sz="1400" dirty="0" smtClean="0"/>
                        <a:t>》</a:t>
                      </a:r>
                      <a:r>
                        <a:rPr lang="zh-CN" altLang="en-US" sz="1400" dirty="0" smtClean="0"/>
                        <a:t>修改</a:t>
                      </a:r>
                      <a:endParaRPr lang="zh-CN" altLang="en-US" sz="1400" dirty="0"/>
                    </a:p>
                  </a:txBody>
                  <a:tcPr/>
                </a:tc>
                <a:extLst>
                  <a:ext uri="{0D108BD9-81ED-4DB2-BD59-A6C34878D82A}">
                    <a16:rowId xmlns:a16="http://schemas.microsoft.com/office/drawing/2014/main" val="10002"/>
                  </a:ext>
                </a:extLst>
              </a:tr>
              <a:tr h="370840">
                <a:tc>
                  <a:txBody>
                    <a:bodyPr/>
                    <a:lstStyle/>
                    <a:p>
                      <a:r>
                        <a:rPr lang="en-US" altLang="zh-CN" dirty="0" smtClean="0"/>
                        <a:t>M3</a:t>
                      </a:r>
                      <a:endParaRPr lang="zh-CN" altLang="en-US" dirty="0"/>
                    </a:p>
                  </a:txBody>
                  <a:tcPr/>
                </a:tc>
                <a:tc>
                  <a:txBody>
                    <a:bodyPr/>
                    <a:lstStyle/>
                    <a:p>
                      <a:r>
                        <a:rPr lang="en-US" altLang="zh-CN" sz="1400" dirty="0" smtClean="0"/>
                        <a:t>《</a:t>
                      </a:r>
                      <a:r>
                        <a:rPr lang="zh-CN" altLang="en-US" sz="1400" dirty="0" smtClean="0"/>
                        <a:t>需求工程计划</a:t>
                      </a:r>
                      <a:r>
                        <a:rPr lang="en-US" altLang="zh-CN" sz="1400" dirty="0" smtClean="0"/>
                        <a:t>》</a:t>
                      </a:r>
                      <a:r>
                        <a:rPr lang="zh-CN" altLang="en-US" sz="1400" dirty="0" smtClean="0"/>
                        <a:t>讲解</a:t>
                      </a:r>
                      <a:endParaRPr lang="zh-CN" altLang="en-US" sz="1400" dirty="0"/>
                    </a:p>
                  </a:txBody>
                  <a:tcPr/>
                </a:tc>
                <a:extLst>
                  <a:ext uri="{0D108BD9-81ED-4DB2-BD59-A6C34878D82A}">
                    <a16:rowId xmlns:a16="http://schemas.microsoft.com/office/drawing/2014/main" val="10003"/>
                  </a:ext>
                </a:extLst>
              </a:tr>
              <a:tr h="370840">
                <a:tc rowSpan="2">
                  <a:txBody>
                    <a:bodyPr/>
                    <a:lstStyle/>
                    <a:p>
                      <a:r>
                        <a:rPr lang="en-US" altLang="zh-CN" dirty="0" smtClean="0"/>
                        <a:t>M4</a:t>
                      </a:r>
                      <a:endParaRPr lang="zh-CN" altLang="en-US" dirty="0"/>
                    </a:p>
                  </a:txBody>
                  <a:tcPr/>
                </a:tc>
                <a:tc>
                  <a:txBody>
                    <a:bodyPr/>
                    <a:lstStyle/>
                    <a:p>
                      <a:r>
                        <a:rPr lang="en-US" altLang="zh-CN" sz="1400" dirty="0" smtClean="0"/>
                        <a:t>《</a:t>
                      </a:r>
                      <a:r>
                        <a:rPr lang="zh-CN" altLang="en-US" sz="1400" dirty="0" smtClean="0"/>
                        <a:t>软件需求规格说明书</a:t>
                      </a:r>
                      <a:r>
                        <a:rPr lang="en-US" altLang="zh-CN" sz="1400" dirty="0" smtClean="0"/>
                        <a:t>》</a:t>
                      </a:r>
                      <a:r>
                        <a:rPr lang="zh-CN" altLang="en-US" sz="1400" dirty="0" smtClean="0"/>
                        <a:t>的撰写</a:t>
                      </a:r>
                      <a:endParaRPr lang="zh-CN" altLang="en-US" sz="1400" dirty="0"/>
                    </a:p>
                  </a:txBody>
                  <a:tcPr/>
                </a:tc>
                <a:extLst>
                  <a:ext uri="{0D108BD9-81ED-4DB2-BD59-A6C34878D82A}">
                    <a16:rowId xmlns:a16="http://schemas.microsoft.com/office/drawing/2014/main" val="10004"/>
                  </a:ext>
                </a:extLst>
              </a:tr>
              <a:tr h="370840">
                <a:tc vMerge="1">
                  <a:txBody>
                    <a:bodyPr/>
                    <a:lstStyle/>
                    <a:p>
                      <a:endParaRPr lang="zh-CN" altLang="en-US" dirty="0"/>
                    </a:p>
                  </a:txBody>
                  <a:tcPr/>
                </a:tc>
                <a:tc>
                  <a:txBody>
                    <a:bodyPr/>
                    <a:lstStyle/>
                    <a:p>
                      <a:r>
                        <a:rPr lang="en-US" altLang="zh-CN" sz="1400" dirty="0" smtClean="0"/>
                        <a:t>《</a:t>
                      </a:r>
                      <a:r>
                        <a:rPr lang="zh-CN" altLang="en-US" sz="1400" dirty="0" smtClean="0"/>
                        <a:t>软件需求规格说明书</a:t>
                      </a:r>
                      <a:r>
                        <a:rPr lang="en-US" altLang="zh-CN" sz="1400" dirty="0" smtClean="0"/>
                        <a:t>》</a:t>
                      </a:r>
                      <a:r>
                        <a:rPr lang="zh-CN" altLang="en-US" sz="1400" dirty="0" smtClean="0"/>
                        <a:t>修改</a:t>
                      </a:r>
                      <a:endParaRPr lang="zh-CN" altLang="en-US" sz="1400" dirty="0"/>
                    </a:p>
                  </a:txBody>
                  <a:tcPr/>
                </a:tc>
                <a:extLst>
                  <a:ext uri="{0D108BD9-81ED-4DB2-BD59-A6C34878D82A}">
                    <a16:rowId xmlns:a16="http://schemas.microsoft.com/office/drawing/2014/main" val="10005"/>
                  </a:ext>
                </a:extLst>
              </a:tr>
              <a:tr h="370840">
                <a:tc rowSpan="2">
                  <a:txBody>
                    <a:bodyPr/>
                    <a:lstStyle/>
                    <a:p>
                      <a:r>
                        <a:rPr lang="en-US" altLang="zh-CN" dirty="0" smtClean="0"/>
                        <a:t>M5</a:t>
                      </a:r>
                      <a:endParaRPr lang="zh-CN" altLang="en-US" dirty="0"/>
                    </a:p>
                  </a:txBody>
                  <a:tcPr/>
                </a:tc>
                <a:tc>
                  <a:txBody>
                    <a:bodyPr/>
                    <a:lstStyle/>
                    <a:p>
                      <a:r>
                        <a:rPr lang="en-US" altLang="zh-CN" sz="1400" dirty="0" smtClean="0"/>
                        <a:t>《</a:t>
                      </a:r>
                      <a:r>
                        <a:rPr lang="zh-CN" altLang="en-US" sz="1400" dirty="0" smtClean="0"/>
                        <a:t>软件需求变更文档</a:t>
                      </a:r>
                      <a:r>
                        <a:rPr lang="en-US" altLang="zh-CN" sz="1400" dirty="0" smtClean="0"/>
                        <a:t>》</a:t>
                      </a:r>
                      <a:r>
                        <a:rPr lang="zh-CN" altLang="en-US" sz="1400" dirty="0" smtClean="0"/>
                        <a:t>的撰写</a:t>
                      </a:r>
                      <a:endParaRPr lang="zh-CN" altLang="en-US" sz="1400" dirty="0"/>
                    </a:p>
                  </a:txBody>
                  <a:tcPr/>
                </a:tc>
                <a:extLst>
                  <a:ext uri="{0D108BD9-81ED-4DB2-BD59-A6C34878D82A}">
                    <a16:rowId xmlns:a16="http://schemas.microsoft.com/office/drawing/2014/main" val="10006"/>
                  </a:ext>
                </a:extLst>
              </a:tr>
              <a:tr h="370840">
                <a:tc vMerge="1">
                  <a:txBody>
                    <a:bodyPr/>
                    <a:lstStyle/>
                    <a:p>
                      <a:endParaRPr lang="zh-CN" altLang="en-US" dirty="0"/>
                    </a:p>
                  </a:txBody>
                  <a:tcPr/>
                </a:tc>
                <a:tc>
                  <a:txBody>
                    <a:bodyPr/>
                    <a:lstStyle/>
                    <a:p>
                      <a:r>
                        <a:rPr lang="en-US" altLang="zh-CN" sz="1400" dirty="0" smtClean="0"/>
                        <a:t>《</a:t>
                      </a:r>
                      <a:r>
                        <a:rPr lang="zh-CN" altLang="en-US" sz="1400" dirty="0" smtClean="0"/>
                        <a:t>软件需求变更文档</a:t>
                      </a:r>
                      <a:r>
                        <a:rPr lang="en-US" altLang="zh-CN" sz="1400" dirty="0" smtClean="0"/>
                        <a:t>》</a:t>
                      </a:r>
                      <a:r>
                        <a:rPr lang="zh-CN" altLang="en-US" sz="1400" dirty="0" smtClean="0"/>
                        <a:t>修改</a:t>
                      </a:r>
                      <a:endParaRPr lang="zh-CN" alt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18" name="内容占位符 2"/>
          <p:cNvSpPr>
            <a:spLocks noGrp="1"/>
          </p:cNvSpPr>
          <p:nvPr>
            <p:ph idx="1"/>
          </p:nvPr>
        </p:nvSpPr>
        <p:spPr>
          <a:xfrm>
            <a:off x="368743" y="757237"/>
            <a:ext cx="10418194" cy="4897544"/>
          </a:xfrm>
        </p:spPr>
        <p:txBody>
          <a:bodyPr>
            <a:normAutofit/>
          </a:bodyPr>
          <a:lstStyle/>
          <a:p>
            <a:r>
              <a:rPr lang="en-US" altLang="zh-CN" b="1" dirty="0" smtClean="0"/>
              <a:t>5 </a:t>
            </a:r>
            <a:r>
              <a:rPr lang="zh-CN" altLang="zh-CN" b="1" dirty="0"/>
              <a:t>控制范围</a:t>
            </a:r>
            <a:endParaRPr lang="zh-CN" altLang="zh-CN" sz="1400" b="1" dirty="0"/>
          </a:p>
          <a:p>
            <a:pPr marL="0" indent="0">
              <a:buNone/>
            </a:pP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18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501030418"/>
              </p:ext>
            </p:extLst>
          </p:nvPr>
        </p:nvGraphicFramePr>
        <p:xfrm>
          <a:off x="694031" y="1828801"/>
          <a:ext cx="9550104" cy="3543300"/>
        </p:xfrm>
        <a:graphic>
          <a:graphicData uri="http://schemas.openxmlformats.org/drawingml/2006/table">
            <a:tbl>
              <a:tblPr>
                <a:tableStyleId>{5C22544A-7EE6-4342-B048-85BDC9FD1C3A}</a:tableStyleId>
              </a:tblPr>
              <a:tblGrid>
                <a:gridCol w="1591684">
                  <a:extLst>
                    <a:ext uri="{9D8B030D-6E8A-4147-A177-3AD203B41FA5}">
                      <a16:colId xmlns:a16="http://schemas.microsoft.com/office/drawing/2014/main" val="20000"/>
                    </a:ext>
                  </a:extLst>
                </a:gridCol>
                <a:gridCol w="1591684">
                  <a:extLst>
                    <a:ext uri="{9D8B030D-6E8A-4147-A177-3AD203B41FA5}">
                      <a16:colId xmlns:a16="http://schemas.microsoft.com/office/drawing/2014/main" val="20001"/>
                    </a:ext>
                  </a:extLst>
                </a:gridCol>
                <a:gridCol w="1591684">
                  <a:extLst>
                    <a:ext uri="{9D8B030D-6E8A-4147-A177-3AD203B41FA5}">
                      <a16:colId xmlns:a16="http://schemas.microsoft.com/office/drawing/2014/main" val="20002"/>
                    </a:ext>
                  </a:extLst>
                </a:gridCol>
                <a:gridCol w="1591684">
                  <a:extLst>
                    <a:ext uri="{9D8B030D-6E8A-4147-A177-3AD203B41FA5}">
                      <a16:colId xmlns:a16="http://schemas.microsoft.com/office/drawing/2014/main" val="20003"/>
                    </a:ext>
                  </a:extLst>
                </a:gridCol>
                <a:gridCol w="1591684">
                  <a:extLst>
                    <a:ext uri="{9D8B030D-6E8A-4147-A177-3AD203B41FA5}">
                      <a16:colId xmlns:a16="http://schemas.microsoft.com/office/drawing/2014/main" val="20004"/>
                    </a:ext>
                  </a:extLst>
                </a:gridCol>
                <a:gridCol w="1591684">
                  <a:extLst>
                    <a:ext uri="{9D8B030D-6E8A-4147-A177-3AD203B41FA5}">
                      <a16:colId xmlns:a16="http://schemas.microsoft.com/office/drawing/2014/main" val="20005"/>
                    </a:ext>
                  </a:extLst>
                </a:gridCol>
              </a:tblGrid>
              <a:tr h="1901910">
                <a:tc>
                  <a:txBody>
                    <a:bodyPr/>
                    <a:lstStyle/>
                    <a:p>
                      <a:pPr>
                        <a:lnSpc>
                          <a:spcPts val="1200"/>
                        </a:lnSpc>
                        <a:spcAft>
                          <a:spcPts val="0"/>
                        </a:spcAft>
                      </a:pPr>
                      <a:r>
                        <a:rPr lang="zh-CN" sz="2000" dirty="0">
                          <a:effectLst/>
                        </a:rPr>
                        <a:t>变动范围内容</a:t>
                      </a:r>
                      <a:endParaRPr lang="zh-CN" sz="2000" dirty="0">
                        <a:effectLst/>
                        <a:latin typeface="宋体"/>
                        <a:cs typeface="Times New Roman"/>
                      </a:endParaRPr>
                    </a:p>
                  </a:txBody>
                  <a:tcPr marL="68580" marR="68580" marT="0" marB="0"/>
                </a:tc>
                <a:tc>
                  <a:txBody>
                    <a:bodyPr/>
                    <a:lstStyle/>
                    <a:p>
                      <a:pPr>
                        <a:lnSpc>
                          <a:spcPts val="1200"/>
                        </a:lnSpc>
                        <a:spcAft>
                          <a:spcPts val="0"/>
                        </a:spcAft>
                      </a:pPr>
                      <a:r>
                        <a:rPr lang="zh-CN" sz="2000" dirty="0">
                          <a:effectLst/>
                        </a:rPr>
                        <a:t>因素</a:t>
                      </a:r>
                      <a:endParaRPr lang="zh-CN" sz="2000" dirty="0">
                        <a:effectLst/>
                        <a:latin typeface="宋体"/>
                        <a:cs typeface="Times New Roman"/>
                      </a:endParaRPr>
                    </a:p>
                  </a:txBody>
                  <a:tcPr marL="68580" marR="68580" marT="0" marB="0"/>
                </a:tc>
                <a:tc>
                  <a:txBody>
                    <a:bodyPr/>
                    <a:lstStyle/>
                    <a:p>
                      <a:pPr>
                        <a:lnSpc>
                          <a:spcPts val="1200"/>
                        </a:lnSpc>
                        <a:spcAft>
                          <a:spcPts val="0"/>
                        </a:spcAft>
                      </a:pPr>
                      <a:r>
                        <a:rPr lang="zh-CN" sz="2000">
                          <a:effectLst/>
                        </a:rPr>
                        <a:t>是否合理</a:t>
                      </a:r>
                      <a:endParaRPr lang="zh-CN" sz="2000">
                        <a:effectLst/>
                        <a:latin typeface="宋体"/>
                        <a:cs typeface="Times New Roman"/>
                      </a:endParaRPr>
                    </a:p>
                  </a:txBody>
                  <a:tcPr marL="68580" marR="68580" marT="0" marB="0"/>
                </a:tc>
                <a:tc>
                  <a:txBody>
                    <a:bodyPr/>
                    <a:lstStyle/>
                    <a:p>
                      <a:pPr>
                        <a:lnSpc>
                          <a:spcPts val="1200"/>
                        </a:lnSpc>
                        <a:spcAft>
                          <a:spcPts val="0"/>
                        </a:spcAft>
                      </a:pPr>
                      <a:r>
                        <a:rPr lang="zh-CN" sz="2000">
                          <a:effectLst/>
                        </a:rPr>
                        <a:t>是否发生</a:t>
                      </a:r>
                      <a:endParaRPr lang="zh-CN" sz="2000">
                        <a:effectLst/>
                        <a:latin typeface="宋体"/>
                        <a:cs typeface="Times New Roman"/>
                      </a:endParaRPr>
                    </a:p>
                  </a:txBody>
                  <a:tcPr marL="68580" marR="68580" marT="0" marB="0"/>
                </a:tc>
                <a:tc>
                  <a:txBody>
                    <a:bodyPr/>
                    <a:lstStyle/>
                    <a:p>
                      <a:pPr>
                        <a:lnSpc>
                          <a:spcPts val="1200"/>
                        </a:lnSpc>
                        <a:spcAft>
                          <a:spcPts val="0"/>
                        </a:spcAft>
                      </a:pPr>
                      <a:r>
                        <a:rPr lang="zh-CN" sz="2000">
                          <a:effectLst/>
                        </a:rPr>
                        <a:t>风险</a:t>
                      </a:r>
                      <a:endParaRPr lang="zh-CN" sz="2000">
                        <a:effectLst/>
                        <a:latin typeface="宋体"/>
                        <a:cs typeface="Times New Roman"/>
                      </a:endParaRPr>
                    </a:p>
                  </a:txBody>
                  <a:tcPr marL="68580" marR="68580" marT="0" marB="0"/>
                </a:tc>
                <a:tc>
                  <a:txBody>
                    <a:bodyPr/>
                    <a:lstStyle/>
                    <a:p>
                      <a:pPr>
                        <a:lnSpc>
                          <a:spcPts val="1200"/>
                        </a:lnSpc>
                        <a:spcAft>
                          <a:spcPts val="0"/>
                        </a:spcAft>
                      </a:pPr>
                      <a:r>
                        <a:rPr lang="zh-CN" sz="2000" dirty="0">
                          <a:effectLst/>
                        </a:rPr>
                        <a:t>对策</a:t>
                      </a:r>
                      <a:endParaRPr lang="zh-CN" sz="2000" dirty="0">
                        <a:effectLst/>
                        <a:latin typeface="宋体"/>
                        <a:cs typeface="Times New Roman"/>
                      </a:endParaRPr>
                    </a:p>
                  </a:txBody>
                  <a:tcPr marL="68580" marR="68580" marT="0" marB="0"/>
                </a:tc>
                <a:extLst>
                  <a:ext uri="{0D108BD9-81ED-4DB2-BD59-A6C34878D82A}">
                    <a16:rowId xmlns:a16="http://schemas.microsoft.com/office/drawing/2014/main" val="10000"/>
                  </a:ext>
                </a:extLst>
              </a:tr>
              <a:tr h="547130">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1"/>
                  </a:ext>
                </a:extLst>
              </a:tr>
              <a:tr h="547130">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extLst>
                  <a:ext uri="{0D108BD9-81ED-4DB2-BD59-A6C34878D82A}">
                    <a16:rowId xmlns:a16="http://schemas.microsoft.com/office/drawing/2014/main" val="10002"/>
                  </a:ext>
                </a:extLst>
              </a:tr>
              <a:tr h="547130">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a:effectLst/>
                        </a:rPr>
                        <a:t> </a:t>
                      </a:r>
                      <a:endParaRPr lang="zh-CN" sz="1000">
                        <a:effectLst/>
                        <a:latin typeface="宋体"/>
                        <a:cs typeface="Times New Roman"/>
                      </a:endParaRPr>
                    </a:p>
                  </a:txBody>
                  <a:tcPr marL="68580" marR="68580" marT="0" marB="0"/>
                </a:tc>
                <a:tc>
                  <a:txBody>
                    <a:bodyPr/>
                    <a:lstStyle/>
                    <a:p>
                      <a:pPr>
                        <a:lnSpc>
                          <a:spcPts val="1200"/>
                        </a:lnSpc>
                        <a:spcAft>
                          <a:spcPts val="0"/>
                        </a:spcAft>
                      </a:pPr>
                      <a:r>
                        <a:rPr lang="en-US" sz="1000" dirty="0">
                          <a:effectLst/>
                        </a:rPr>
                        <a:t> </a:t>
                      </a:r>
                      <a:endParaRPr lang="zh-CN" sz="1000" dirty="0">
                        <a:effectLst/>
                        <a:latin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58870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rPr>
              <a:t>成本</a:t>
            </a:r>
            <a:r>
              <a:rPr lang="zh-CN" altLang="en-US" sz="2800" dirty="0" smtClean="0">
                <a:solidFill>
                  <a:prstClr val="black"/>
                </a:solidFill>
                <a:latin typeface="微软雅黑" panose="020B0503020204020204" pitchFamily="34" charset="-122"/>
                <a:ea typeface="微软雅黑" panose="020B0503020204020204" pitchFamily="34" charset="-122"/>
              </a:rPr>
              <a:t>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7355860"/>
          </a:xfrm>
          <a:prstGeom prst="rect">
            <a:avLst/>
          </a:prstGeom>
          <a:noFill/>
        </p:spPr>
        <p:txBody>
          <a:bodyPr wrap="square" rtlCol="0">
            <a:spAutoFit/>
          </a:bodyPr>
          <a:lstStyle/>
          <a:p>
            <a:r>
              <a:rPr lang="en-US" altLang="zh-CN" sz="2800" b="1" dirty="0">
                <a:solidFill>
                  <a:prstClr val="black"/>
                </a:solidFill>
                <a:latin typeface="宋体" panose="02010600030101010101" pitchFamily="2" charset="-122"/>
              </a:rPr>
              <a:t>6.1	</a:t>
            </a:r>
            <a:r>
              <a:rPr lang="zh-CN" altLang="en-US" sz="2800" b="1" dirty="0">
                <a:solidFill>
                  <a:prstClr val="black"/>
                </a:solidFill>
                <a:latin typeface="宋体" panose="02010600030101010101" pitchFamily="2" charset="-122"/>
              </a:rPr>
              <a:t>概述</a:t>
            </a:r>
          </a:p>
          <a:p>
            <a:r>
              <a:rPr lang="zh-CN" altLang="en-US" sz="2800" b="1" dirty="0">
                <a:solidFill>
                  <a:prstClr val="black"/>
                </a:solidFill>
                <a:latin typeface="宋体" panose="02010600030101010101" pitchFamily="2" charset="-122"/>
              </a:rPr>
              <a:t>本项目过程中的开发人数：</a:t>
            </a:r>
            <a:r>
              <a:rPr lang="en-US" altLang="zh-CN" sz="2800" b="1" dirty="0">
                <a:solidFill>
                  <a:prstClr val="black"/>
                </a:solidFill>
                <a:latin typeface="宋体" panose="02010600030101010101" pitchFamily="2" charset="-122"/>
              </a:rPr>
              <a:t>5</a:t>
            </a:r>
            <a:r>
              <a:rPr lang="zh-CN" altLang="en-US" sz="2800" b="1" dirty="0">
                <a:solidFill>
                  <a:prstClr val="black"/>
                </a:solidFill>
                <a:latin typeface="宋体" panose="02010600030101010101" pitchFamily="2" charset="-122"/>
              </a:rPr>
              <a:t>人。</a:t>
            </a:r>
          </a:p>
          <a:p>
            <a:r>
              <a:rPr lang="zh-CN" altLang="en-US" sz="2800" b="1" dirty="0">
                <a:solidFill>
                  <a:prstClr val="black"/>
                </a:solidFill>
                <a:latin typeface="宋体" panose="02010600030101010101" pitchFamily="2" charset="-122"/>
              </a:rPr>
              <a:t>开发时间：</a:t>
            </a:r>
            <a:r>
              <a:rPr lang="en-US" altLang="zh-CN" sz="2800" b="1" dirty="0">
                <a:solidFill>
                  <a:prstClr val="black"/>
                </a:solidFill>
                <a:latin typeface="宋体" panose="02010600030101010101" pitchFamily="2" charset="-122"/>
              </a:rPr>
              <a:t>3</a:t>
            </a:r>
            <a:r>
              <a:rPr lang="zh-CN" altLang="en-US" sz="2800" b="1" dirty="0">
                <a:solidFill>
                  <a:prstClr val="black"/>
                </a:solidFill>
                <a:latin typeface="宋体" panose="02010600030101010101" pitchFamily="2" charset="-122"/>
              </a:rPr>
              <a:t>个月。</a:t>
            </a:r>
          </a:p>
          <a:p>
            <a:r>
              <a:rPr lang="en-US" altLang="zh-CN" sz="2800" b="1" dirty="0">
                <a:solidFill>
                  <a:prstClr val="black"/>
                </a:solidFill>
                <a:latin typeface="宋体" panose="02010600030101010101" pitchFamily="2" charset="-122"/>
              </a:rPr>
              <a:t>6.2	</a:t>
            </a:r>
            <a:r>
              <a:rPr lang="zh-CN" altLang="en-US" sz="2800" b="1" dirty="0">
                <a:solidFill>
                  <a:prstClr val="black"/>
                </a:solidFill>
                <a:latin typeface="宋体" panose="02010600030101010101" pitchFamily="2" charset="-122"/>
              </a:rPr>
              <a:t>引用</a:t>
            </a:r>
          </a:p>
          <a:p>
            <a:r>
              <a:rPr lang="zh-CN" altLang="en-US" sz="2800" b="1" dirty="0">
                <a:solidFill>
                  <a:prstClr val="black"/>
                </a:solidFill>
                <a:latin typeface="宋体" panose="02010600030101010101" pitchFamily="2" charset="-122"/>
              </a:rPr>
              <a:t>模板引用：</a:t>
            </a:r>
            <a:r>
              <a:rPr lang="en-US" altLang="zh-CN" sz="2800" b="1" dirty="0">
                <a:solidFill>
                  <a:prstClr val="black"/>
                </a:solidFill>
                <a:latin typeface="宋体" panose="02010600030101010101" pitchFamily="2" charset="-122"/>
              </a:rPr>
              <a:t>PMBOK</a:t>
            </a:r>
          </a:p>
          <a:p>
            <a:r>
              <a:rPr lang="en-US" altLang="zh-CN" sz="2800" b="1" dirty="0">
                <a:solidFill>
                  <a:prstClr val="black"/>
                </a:solidFill>
                <a:latin typeface="宋体" panose="02010600030101010101" pitchFamily="2" charset="-122"/>
              </a:rPr>
              <a:t>6.3	</a:t>
            </a:r>
            <a:r>
              <a:rPr lang="zh-CN" altLang="en-US" sz="2800" b="1" dirty="0">
                <a:solidFill>
                  <a:prstClr val="black"/>
                </a:solidFill>
                <a:latin typeface="宋体" panose="02010600030101010101" pitchFamily="2" charset="-122"/>
              </a:rPr>
              <a:t>文档输入输出</a:t>
            </a:r>
          </a:p>
          <a:p>
            <a:r>
              <a:rPr lang="en-US" altLang="zh-CN" sz="2800" b="1" dirty="0">
                <a:solidFill>
                  <a:prstClr val="black"/>
                </a:solidFill>
                <a:latin typeface="宋体" panose="02010600030101010101" pitchFamily="2" charset="-122"/>
              </a:rPr>
              <a:t>6.3.1	</a:t>
            </a:r>
            <a:r>
              <a:rPr lang="zh-CN" altLang="en-US" sz="2800" b="1" dirty="0">
                <a:solidFill>
                  <a:prstClr val="black"/>
                </a:solidFill>
                <a:latin typeface="宋体" panose="02010600030101010101" pitchFamily="2" charset="-122"/>
              </a:rPr>
              <a:t>输入</a:t>
            </a:r>
          </a:p>
          <a:p>
            <a:r>
              <a:rPr lang="en-US" altLang="zh-CN" sz="2800" b="1" dirty="0">
                <a:solidFill>
                  <a:prstClr val="black"/>
                </a:solidFill>
                <a:latin typeface="宋体" panose="02010600030101010101" pitchFamily="2" charset="-122"/>
              </a:rPr>
              <a:t>《</a:t>
            </a:r>
            <a:r>
              <a:rPr lang="zh-CN" altLang="en-US" sz="2800" b="1" dirty="0">
                <a:solidFill>
                  <a:prstClr val="black"/>
                </a:solidFill>
                <a:latin typeface="宋体" panose="02010600030101010101" pitchFamily="2" charset="-122"/>
              </a:rPr>
              <a:t>项目章程</a:t>
            </a:r>
            <a:r>
              <a:rPr lang="en-US" altLang="zh-CN" sz="2800" b="1" dirty="0">
                <a:solidFill>
                  <a:prstClr val="black"/>
                </a:solidFill>
                <a:latin typeface="宋体" panose="02010600030101010101" pitchFamily="2" charset="-122"/>
              </a:rPr>
              <a:t>》</a:t>
            </a:r>
          </a:p>
          <a:p>
            <a:r>
              <a:rPr lang="en-US" altLang="zh-CN" sz="2800" b="1" dirty="0">
                <a:solidFill>
                  <a:prstClr val="black"/>
                </a:solidFill>
                <a:latin typeface="宋体" panose="02010600030101010101" pitchFamily="2" charset="-122"/>
              </a:rPr>
              <a:t>《</a:t>
            </a:r>
            <a:r>
              <a:rPr lang="zh-CN" altLang="en-US" sz="2800" b="1" dirty="0">
                <a:solidFill>
                  <a:prstClr val="black"/>
                </a:solidFill>
                <a:latin typeface="宋体" panose="02010600030101010101" pitchFamily="2" charset="-122"/>
              </a:rPr>
              <a:t>风险登记册</a:t>
            </a:r>
            <a:r>
              <a:rPr lang="en-US" altLang="zh-CN" sz="2800" b="1" dirty="0">
                <a:solidFill>
                  <a:prstClr val="black"/>
                </a:solidFill>
                <a:latin typeface="宋体" panose="02010600030101010101" pitchFamily="2" charset="-122"/>
              </a:rPr>
              <a:t>》</a:t>
            </a:r>
          </a:p>
          <a:p>
            <a:r>
              <a:rPr lang="en-US" altLang="zh-CN" sz="2800" b="1" dirty="0">
                <a:solidFill>
                  <a:prstClr val="black"/>
                </a:solidFill>
                <a:latin typeface="宋体" panose="02010600030101010101" pitchFamily="2" charset="-122"/>
              </a:rPr>
              <a:t>《</a:t>
            </a:r>
            <a:r>
              <a:rPr lang="zh-CN" altLang="en-US" sz="2800" b="1" dirty="0">
                <a:solidFill>
                  <a:prstClr val="black"/>
                </a:solidFill>
                <a:latin typeface="宋体" panose="02010600030101010101" pitchFamily="2" charset="-122"/>
              </a:rPr>
              <a:t>人力资源管理计划</a:t>
            </a:r>
            <a:r>
              <a:rPr lang="en-US" altLang="zh-CN" sz="2800" b="1" dirty="0">
                <a:solidFill>
                  <a:prstClr val="black"/>
                </a:solidFill>
                <a:latin typeface="宋体" panose="02010600030101010101" pitchFamily="2" charset="-122"/>
              </a:rPr>
              <a:t>》</a:t>
            </a:r>
          </a:p>
          <a:p>
            <a:r>
              <a:rPr lang="en-US" altLang="zh-CN" sz="2800" b="1" dirty="0">
                <a:solidFill>
                  <a:prstClr val="black"/>
                </a:solidFill>
                <a:latin typeface="宋体" panose="02010600030101010101" pitchFamily="2" charset="-122"/>
              </a:rPr>
              <a:t>《</a:t>
            </a:r>
            <a:r>
              <a:rPr lang="zh-CN" altLang="en-US" sz="2800" b="1" dirty="0">
                <a:solidFill>
                  <a:prstClr val="black"/>
                </a:solidFill>
                <a:latin typeface="宋体" panose="02010600030101010101" pitchFamily="2" charset="-122"/>
              </a:rPr>
              <a:t>ＷＢＳ词典</a:t>
            </a:r>
            <a:r>
              <a:rPr lang="en-US" altLang="zh-CN" sz="2800" b="1" dirty="0">
                <a:solidFill>
                  <a:prstClr val="black"/>
                </a:solidFill>
                <a:latin typeface="宋体" panose="02010600030101010101" pitchFamily="2" charset="-122"/>
              </a:rPr>
              <a:t>》</a:t>
            </a:r>
          </a:p>
          <a:p>
            <a:r>
              <a:rPr lang="en-US" altLang="zh-CN" sz="2800" b="1" dirty="0">
                <a:solidFill>
                  <a:prstClr val="black"/>
                </a:solidFill>
                <a:latin typeface="宋体" panose="02010600030101010101" pitchFamily="2" charset="-122"/>
              </a:rPr>
              <a:t>6.3.2	</a:t>
            </a:r>
            <a:r>
              <a:rPr lang="zh-CN" altLang="en-US" sz="2800" b="1" dirty="0">
                <a:solidFill>
                  <a:prstClr val="black"/>
                </a:solidFill>
                <a:latin typeface="宋体" panose="02010600030101010101" pitchFamily="2" charset="-122"/>
              </a:rPr>
              <a:t>输出</a:t>
            </a:r>
          </a:p>
          <a:p>
            <a:r>
              <a:rPr lang="en-US" altLang="zh-CN" sz="2800" b="1" dirty="0">
                <a:solidFill>
                  <a:prstClr val="black"/>
                </a:solidFill>
                <a:latin typeface="宋体" panose="02010600030101010101" pitchFamily="2" charset="-122"/>
              </a:rPr>
              <a:t>《</a:t>
            </a:r>
            <a:r>
              <a:rPr lang="zh-CN" altLang="en-US" sz="2800" b="1" dirty="0">
                <a:solidFill>
                  <a:prstClr val="black"/>
                </a:solidFill>
                <a:latin typeface="宋体" panose="02010600030101010101" pitchFamily="2" charset="-122"/>
              </a:rPr>
              <a:t>成本管理计划</a:t>
            </a:r>
            <a:r>
              <a:rPr lang="en-US" altLang="zh-CN" sz="2800" b="1" dirty="0">
                <a:solidFill>
                  <a:prstClr val="black"/>
                </a:solidFill>
                <a:latin typeface="宋体" panose="02010600030101010101" pitchFamily="2" charset="-122"/>
              </a:rPr>
              <a:t>》</a:t>
            </a: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219719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成本管理计划</a:t>
            </a:r>
            <a:endParaRPr lang="zh-CN" altLang="en-US" sz="2800" dirty="0"/>
          </a:p>
        </p:txBody>
      </p:sp>
      <p:sp>
        <p:nvSpPr>
          <p:cNvPr id="9" name="内容占位符 2"/>
          <p:cNvSpPr txBox="1">
            <a:spLocks/>
          </p:cNvSpPr>
          <p:nvPr/>
        </p:nvSpPr>
        <p:spPr>
          <a:xfrm>
            <a:off x="914400" y="1268958"/>
            <a:ext cx="10058400" cy="4023360"/>
          </a:xfrm>
          <a:prstGeom prst="rect">
            <a:avLst/>
          </a:prstGeom>
        </p:spPr>
        <p:txBody>
          <a:bodyPr vert="horz" lIns="91440" tIns="45720" rIns="91440" bIns="45720" rtlCol="0">
            <a:normAutofit/>
          </a:bodyPr>
          <a:lstStyle/>
          <a:p>
            <a:pPr lvl="0">
              <a:lnSpc>
                <a:spcPct val="90000"/>
              </a:lnSpc>
              <a:spcBef>
                <a:spcPts val="1000"/>
              </a:spcBef>
              <a:defRPr/>
            </a:pPr>
            <a:r>
              <a:rPr lang="en-US" altLang="zh-CN" sz="2400" dirty="0">
                <a:latin typeface="微软雅黑" panose="020B0503020204020204" pitchFamily="34" charset="-122"/>
                <a:ea typeface="微软雅黑" panose="020B0503020204020204" pitchFamily="34" charset="-122"/>
              </a:rPr>
              <a:t>6.4	</a:t>
            </a:r>
            <a:r>
              <a:rPr lang="zh-CN" altLang="en-US" sz="2400" dirty="0">
                <a:latin typeface="微软雅黑" panose="020B0503020204020204" pitchFamily="34" charset="-122"/>
                <a:ea typeface="微软雅黑" panose="020B0503020204020204" pitchFamily="34" charset="-122"/>
              </a:rPr>
              <a:t>估算成本</a:t>
            </a: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3390652670"/>
              </p:ext>
            </p:extLst>
          </p:nvPr>
        </p:nvGraphicFramePr>
        <p:xfrm>
          <a:off x="1857374" y="2157413"/>
          <a:ext cx="8001000" cy="4398962"/>
        </p:xfrm>
        <a:graphic>
          <a:graphicData uri="http://schemas.openxmlformats.org/drawingml/2006/table">
            <a:tbl>
              <a:tblPr>
                <a:tableStyleId>{5C22544A-7EE6-4342-B048-85BDC9FD1C3A}</a:tableStyleId>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tblGrid>
              <a:tr h="463550">
                <a:tc>
                  <a:txBody>
                    <a:bodyPr/>
                    <a:lstStyle/>
                    <a:p>
                      <a:pPr>
                        <a:lnSpc>
                          <a:spcPts val="1200"/>
                        </a:lnSpc>
                        <a:spcAft>
                          <a:spcPts val="0"/>
                        </a:spcAft>
                      </a:pPr>
                      <a:r>
                        <a:rPr lang="zh-CN" sz="1800">
                          <a:effectLst/>
                          <a:latin typeface="+mn-ea"/>
                          <a:ea typeface="+mn-ea"/>
                        </a:rPr>
                        <a:t>姓名</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zh-CN" sz="1800">
                          <a:effectLst/>
                          <a:latin typeface="+mn-ea"/>
                          <a:ea typeface="+mn-ea"/>
                        </a:rPr>
                        <a:t>职位</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zh-CN" sz="1800">
                          <a:effectLst/>
                          <a:latin typeface="+mn-ea"/>
                          <a:ea typeface="+mn-ea"/>
                        </a:rPr>
                        <a:t>时薪</a:t>
                      </a:r>
                      <a:r>
                        <a:rPr lang="en-US" sz="1800">
                          <a:effectLst/>
                          <a:latin typeface="+mn-ea"/>
                          <a:ea typeface="+mn-ea"/>
                        </a:rPr>
                        <a:t>(</a:t>
                      </a:r>
                      <a:r>
                        <a:rPr lang="zh-CN" sz="1800">
                          <a:effectLst/>
                          <a:latin typeface="+mn-ea"/>
                          <a:ea typeface="+mn-ea"/>
                        </a:rPr>
                        <a:t>元</a:t>
                      </a:r>
                      <a:r>
                        <a:rPr lang="en-US" sz="1800">
                          <a:effectLst/>
                          <a:latin typeface="+mn-ea"/>
                          <a:ea typeface="+mn-ea"/>
                        </a:rPr>
                        <a:t>/</a:t>
                      </a:r>
                      <a:r>
                        <a:rPr lang="zh-CN" sz="1800">
                          <a:effectLst/>
                          <a:latin typeface="+mn-ea"/>
                          <a:ea typeface="+mn-ea"/>
                        </a:rPr>
                        <a:t>小时</a:t>
                      </a:r>
                      <a:r>
                        <a:rPr lang="en-US" sz="1800">
                          <a:effectLst/>
                          <a:latin typeface="+mn-ea"/>
                          <a:ea typeface="+mn-ea"/>
                        </a:rPr>
                        <a:t>)</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zh-CN" sz="1800">
                          <a:effectLst/>
                          <a:latin typeface="+mn-ea"/>
                          <a:ea typeface="+mn-ea"/>
                        </a:rPr>
                        <a:t>加班费</a:t>
                      </a:r>
                      <a:r>
                        <a:rPr lang="en-US" sz="1800">
                          <a:effectLst/>
                          <a:latin typeface="+mn-ea"/>
                          <a:ea typeface="+mn-ea"/>
                        </a:rPr>
                        <a:t>(</a:t>
                      </a:r>
                      <a:r>
                        <a:rPr lang="zh-CN" sz="1800">
                          <a:effectLst/>
                          <a:latin typeface="+mn-ea"/>
                          <a:ea typeface="+mn-ea"/>
                        </a:rPr>
                        <a:t>元</a:t>
                      </a:r>
                      <a:r>
                        <a:rPr lang="en-US" sz="1800">
                          <a:effectLst/>
                          <a:latin typeface="+mn-ea"/>
                          <a:ea typeface="+mn-ea"/>
                        </a:rPr>
                        <a:t>/</a:t>
                      </a:r>
                      <a:r>
                        <a:rPr lang="zh-CN" sz="1800">
                          <a:effectLst/>
                          <a:latin typeface="+mn-ea"/>
                          <a:ea typeface="+mn-ea"/>
                        </a:rPr>
                        <a:t>小时</a:t>
                      </a:r>
                      <a:r>
                        <a:rPr lang="en-US" sz="1800">
                          <a:effectLst/>
                          <a:latin typeface="+mn-ea"/>
                          <a:ea typeface="+mn-ea"/>
                        </a:rPr>
                        <a:t>)</a:t>
                      </a:r>
                      <a:endParaRPr lang="zh-CN" sz="1800">
                        <a:effectLst/>
                        <a:latin typeface="+mn-ea"/>
                        <a:ea typeface="+mn-ea"/>
                        <a:cs typeface="Times New Roman"/>
                      </a:endParaRPr>
                    </a:p>
                  </a:txBody>
                  <a:tcPr marL="68580" marR="68580" marT="0" marB="0"/>
                </a:tc>
                <a:extLst>
                  <a:ext uri="{0D108BD9-81ED-4DB2-BD59-A6C34878D82A}">
                    <a16:rowId xmlns:a16="http://schemas.microsoft.com/office/drawing/2014/main" val="10000"/>
                  </a:ext>
                </a:extLst>
              </a:tr>
              <a:tr h="463550">
                <a:tc>
                  <a:txBody>
                    <a:bodyPr/>
                    <a:lstStyle/>
                    <a:p>
                      <a:pPr>
                        <a:lnSpc>
                          <a:spcPts val="1200"/>
                        </a:lnSpc>
                        <a:spcAft>
                          <a:spcPts val="0"/>
                        </a:spcAft>
                      </a:pPr>
                      <a:r>
                        <a:rPr lang="zh-CN" sz="1800">
                          <a:effectLst/>
                          <a:latin typeface="+mn-ea"/>
                          <a:ea typeface="+mn-ea"/>
                        </a:rPr>
                        <a:t>王家南</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PM,</a:t>
                      </a:r>
                      <a:r>
                        <a:rPr lang="zh-CN" sz="1800">
                          <a:effectLst/>
                          <a:latin typeface="+mn-ea"/>
                          <a:ea typeface="+mn-ea"/>
                        </a:rPr>
                        <a:t>需求获取</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28.35</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50</a:t>
                      </a:r>
                      <a:endParaRPr lang="zh-CN" sz="1800">
                        <a:effectLst/>
                        <a:latin typeface="+mn-ea"/>
                        <a:ea typeface="+mn-ea"/>
                        <a:cs typeface="Times New Roman"/>
                      </a:endParaRPr>
                    </a:p>
                  </a:txBody>
                  <a:tcPr marL="68580" marR="68580" marT="0" marB="0"/>
                </a:tc>
                <a:extLst>
                  <a:ext uri="{0D108BD9-81ED-4DB2-BD59-A6C34878D82A}">
                    <a16:rowId xmlns:a16="http://schemas.microsoft.com/office/drawing/2014/main" val="10001"/>
                  </a:ext>
                </a:extLst>
              </a:tr>
              <a:tr h="927100">
                <a:tc>
                  <a:txBody>
                    <a:bodyPr/>
                    <a:lstStyle/>
                    <a:p>
                      <a:pPr>
                        <a:lnSpc>
                          <a:spcPts val="1200"/>
                        </a:lnSpc>
                        <a:spcAft>
                          <a:spcPts val="0"/>
                        </a:spcAft>
                      </a:pPr>
                      <a:r>
                        <a:rPr lang="zh-CN" sz="1800">
                          <a:effectLst/>
                          <a:latin typeface="+mn-ea"/>
                          <a:ea typeface="+mn-ea"/>
                        </a:rPr>
                        <a:t>茹敏杰</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en-US" sz="1800" dirty="0">
                          <a:effectLst/>
                          <a:latin typeface="+mn-ea"/>
                          <a:ea typeface="+mn-ea"/>
                        </a:rPr>
                        <a:t>CM</a:t>
                      </a:r>
                      <a:r>
                        <a:rPr lang="zh-CN" sz="1800" dirty="0">
                          <a:effectLst/>
                          <a:latin typeface="+mn-ea"/>
                          <a:ea typeface="+mn-ea"/>
                        </a:rPr>
                        <a:t>工程师</a:t>
                      </a:r>
                      <a:r>
                        <a:rPr lang="en-US" sz="1800" dirty="0">
                          <a:effectLst/>
                          <a:latin typeface="+mn-ea"/>
                          <a:ea typeface="+mn-ea"/>
                        </a:rPr>
                        <a:t>,</a:t>
                      </a:r>
                      <a:r>
                        <a:rPr lang="zh-CN" sz="1800" dirty="0">
                          <a:effectLst/>
                          <a:latin typeface="+mn-ea"/>
                          <a:ea typeface="+mn-ea"/>
                        </a:rPr>
                        <a:t>需求</a:t>
                      </a:r>
                      <a:r>
                        <a:rPr lang="zh-CN" sz="1800" dirty="0" smtClean="0">
                          <a:effectLst/>
                          <a:latin typeface="+mn-ea"/>
                          <a:ea typeface="+mn-ea"/>
                        </a:rPr>
                        <a:t>管</a:t>
                      </a:r>
                      <a:endParaRPr lang="en-US" altLang="zh-CN" sz="1800" dirty="0" smtClean="0">
                        <a:effectLst/>
                        <a:latin typeface="+mn-ea"/>
                        <a:ea typeface="+mn-ea"/>
                      </a:endParaRPr>
                    </a:p>
                    <a:p>
                      <a:pPr>
                        <a:lnSpc>
                          <a:spcPts val="1200"/>
                        </a:lnSpc>
                        <a:spcAft>
                          <a:spcPts val="0"/>
                        </a:spcAft>
                      </a:pPr>
                      <a:endParaRPr lang="en-US" altLang="zh-CN" sz="1800" dirty="0" smtClean="0">
                        <a:effectLst/>
                        <a:latin typeface="+mn-ea"/>
                        <a:ea typeface="+mn-ea"/>
                      </a:endParaRPr>
                    </a:p>
                    <a:p>
                      <a:pPr>
                        <a:lnSpc>
                          <a:spcPts val="1200"/>
                        </a:lnSpc>
                        <a:spcAft>
                          <a:spcPts val="0"/>
                        </a:spcAft>
                      </a:pPr>
                      <a:r>
                        <a:rPr lang="zh-CN" sz="1800" dirty="0" smtClean="0">
                          <a:effectLst/>
                          <a:latin typeface="+mn-ea"/>
                          <a:ea typeface="+mn-ea"/>
                        </a:rPr>
                        <a:t>理</a:t>
                      </a:r>
                      <a:r>
                        <a:rPr lang="zh-CN" sz="1800" dirty="0">
                          <a:effectLst/>
                          <a:latin typeface="+mn-ea"/>
                          <a:ea typeface="+mn-ea"/>
                        </a:rPr>
                        <a:t>员</a:t>
                      </a:r>
                      <a:endParaRPr lang="zh-CN" sz="1800" dirty="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28.35</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50</a:t>
                      </a:r>
                      <a:endParaRPr lang="zh-CN" sz="1800">
                        <a:effectLst/>
                        <a:latin typeface="+mn-ea"/>
                        <a:ea typeface="+mn-ea"/>
                        <a:cs typeface="Times New Roman"/>
                      </a:endParaRPr>
                    </a:p>
                  </a:txBody>
                  <a:tcPr marL="68580" marR="68580" marT="0" marB="0"/>
                </a:tc>
                <a:extLst>
                  <a:ext uri="{0D108BD9-81ED-4DB2-BD59-A6C34878D82A}">
                    <a16:rowId xmlns:a16="http://schemas.microsoft.com/office/drawing/2014/main" val="10002"/>
                  </a:ext>
                </a:extLst>
              </a:tr>
              <a:tr h="746125">
                <a:tc>
                  <a:txBody>
                    <a:bodyPr/>
                    <a:lstStyle/>
                    <a:p>
                      <a:pPr>
                        <a:lnSpc>
                          <a:spcPts val="1200"/>
                        </a:lnSpc>
                        <a:spcAft>
                          <a:spcPts val="0"/>
                        </a:spcAft>
                      </a:pPr>
                      <a:r>
                        <a:rPr lang="zh-CN" sz="1800">
                          <a:effectLst/>
                          <a:latin typeface="+mn-ea"/>
                          <a:ea typeface="+mn-ea"/>
                        </a:rPr>
                        <a:t>王敏星</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en-US" sz="1800" dirty="0">
                          <a:effectLst/>
                          <a:latin typeface="+mn-ea"/>
                          <a:ea typeface="+mn-ea"/>
                        </a:rPr>
                        <a:t>QA</a:t>
                      </a:r>
                      <a:r>
                        <a:rPr lang="zh-CN" sz="1800" dirty="0">
                          <a:effectLst/>
                          <a:latin typeface="+mn-ea"/>
                          <a:ea typeface="+mn-ea"/>
                        </a:rPr>
                        <a:t>工程师，</a:t>
                      </a:r>
                      <a:r>
                        <a:rPr lang="zh-CN" sz="1800" dirty="0" smtClean="0">
                          <a:effectLst/>
                          <a:latin typeface="+mn-ea"/>
                          <a:ea typeface="+mn-ea"/>
                        </a:rPr>
                        <a:t>需求</a:t>
                      </a:r>
                      <a:endParaRPr lang="en-US" altLang="zh-CN" sz="1800" dirty="0" smtClean="0">
                        <a:effectLst/>
                        <a:latin typeface="+mn-ea"/>
                        <a:ea typeface="+mn-ea"/>
                      </a:endParaRPr>
                    </a:p>
                    <a:p>
                      <a:pPr>
                        <a:lnSpc>
                          <a:spcPts val="1200"/>
                        </a:lnSpc>
                        <a:spcAft>
                          <a:spcPts val="0"/>
                        </a:spcAft>
                      </a:pPr>
                      <a:endParaRPr lang="en-US" altLang="zh-CN" sz="1800" dirty="0" smtClean="0">
                        <a:effectLst/>
                        <a:latin typeface="+mn-ea"/>
                        <a:ea typeface="+mn-ea"/>
                      </a:endParaRPr>
                    </a:p>
                    <a:p>
                      <a:pPr>
                        <a:lnSpc>
                          <a:spcPts val="1200"/>
                        </a:lnSpc>
                        <a:spcAft>
                          <a:spcPts val="0"/>
                        </a:spcAft>
                      </a:pPr>
                      <a:r>
                        <a:rPr lang="zh-CN" sz="1800" dirty="0" smtClean="0">
                          <a:effectLst/>
                          <a:latin typeface="+mn-ea"/>
                          <a:ea typeface="+mn-ea"/>
                        </a:rPr>
                        <a:t>分析</a:t>
                      </a:r>
                      <a:endParaRPr lang="zh-CN" sz="1800" dirty="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28.35</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50</a:t>
                      </a:r>
                      <a:endParaRPr lang="zh-CN" sz="1800">
                        <a:effectLst/>
                        <a:latin typeface="+mn-ea"/>
                        <a:ea typeface="+mn-ea"/>
                        <a:cs typeface="Times New Roman"/>
                      </a:endParaRPr>
                    </a:p>
                  </a:txBody>
                  <a:tcPr marL="68580" marR="68580" marT="0" marB="0"/>
                </a:tc>
                <a:extLst>
                  <a:ext uri="{0D108BD9-81ED-4DB2-BD59-A6C34878D82A}">
                    <a16:rowId xmlns:a16="http://schemas.microsoft.com/office/drawing/2014/main" val="10003"/>
                  </a:ext>
                </a:extLst>
              </a:tr>
              <a:tr h="871537">
                <a:tc>
                  <a:txBody>
                    <a:bodyPr/>
                    <a:lstStyle/>
                    <a:p>
                      <a:pPr>
                        <a:lnSpc>
                          <a:spcPts val="1200"/>
                        </a:lnSpc>
                        <a:spcAft>
                          <a:spcPts val="0"/>
                        </a:spcAft>
                      </a:pPr>
                      <a:r>
                        <a:rPr lang="zh-CN" sz="1800">
                          <a:effectLst/>
                          <a:latin typeface="+mn-ea"/>
                          <a:ea typeface="+mn-ea"/>
                        </a:rPr>
                        <a:t>薛雅文</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zh-CN" sz="1800" dirty="0">
                          <a:effectLst/>
                          <a:latin typeface="+mn-ea"/>
                          <a:ea typeface="+mn-ea"/>
                        </a:rPr>
                        <a:t>测试人员，界面</a:t>
                      </a:r>
                      <a:r>
                        <a:rPr lang="zh-CN" sz="1800" dirty="0" smtClean="0">
                          <a:effectLst/>
                          <a:latin typeface="+mn-ea"/>
                          <a:ea typeface="+mn-ea"/>
                        </a:rPr>
                        <a:t>原</a:t>
                      </a:r>
                      <a:endParaRPr lang="en-US" altLang="zh-CN" sz="1800" dirty="0" smtClean="0">
                        <a:effectLst/>
                        <a:latin typeface="+mn-ea"/>
                        <a:ea typeface="+mn-ea"/>
                      </a:endParaRPr>
                    </a:p>
                    <a:p>
                      <a:pPr>
                        <a:lnSpc>
                          <a:spcPts val="1200"/>
                        </a:lnSpc>
                        <a:spcAft>
                          <a:spcPts val="0"/>
                        </a:spcAft>
                      </a:pPr>
                      <a:endParaRPr lang="en-US" altLang="zh-CN" sz="1800" dirty="0" smtClean="0">
                        <a:effectLst/>
                        <a:latin typeface="+mn-ea"/>
                        <a:ea typeface="+mn-ea"/>
                      </a:endParaRPr>
                    </a:p>
                    <a:p>
                      <a:pPr>
                        <a:lnSpc>
                          <a:spcPts val="1200"/>
                        </a:lnSpc>
                        <a:spcAft>
                          <a:spcPts val="0"/>
                        </a:spcAft>
                      </a:pPr>
                      <a:r>
                        <a:rPr lang="zh-CN" sz="1800" dirty="0" smtClean="0">
                          <a:effectLst/>
                          <a:latin typeface="+mn-ea"/>
                          <a:ea typeface="+mn-ea"/>
                        </a:rPr>
                        <a:t>型</a:t>
                      </a:r>
                      <a:endParaRPr lang="zh-CN" sz="1800" dirty="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28.38</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50</a:t>
                      </a:r>
                      <a:endParaRPr lang="zh-CN" sz="1800">
                        <a:effectLst/>
                        <a:latin typeface="+mn-ea"/>
                        <a:ea typeface="+mn-ea"/>
                        <a:cs typeface="Times New Roman"/>
                      </a:endParaRPr>
                    </a:p>
                  </a:txBody>
                  <a:tcPr marL="68580" marR="68580" marT="0" marB="0"/>
                </a:tc>
                <a:extLst>
                  <a:ext uri="{0D108BD9-81ED-4DB2-BD59-A6C34878D82A}">
                    <a16:rowId xmlns:a16="http://schemas.microsoft.com/office/drawing/2014/main" val="10004"/>
                  </a:ext>
                </a:extLst>
              </a:tr>
              <a:tr h="927100">
                <a:tc>
                  <a:txBody>
                    <a:bodyPr/>
                    <a:lstStyle/>
                    <a:p>
                      <a:pPr>
                        <a:lnSpc>
                          <a:spcPts val="1200"/>
                        </a:lnSpc>
                        <a:spcAft>
                          <a:spcPts val="0"/>
                        </a:spcAft>
                      </a:pPr>
                      <a:r>
                        <a:rPr lang="zh-CN" sz="1800">
                          <a:effectLst/>
                          <a:latin typeface="+mn-ea"/>
                          <a:ea typeface="+mn-ea"/>
                        </a:rPr>
                        <a:t>王浩楠</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zh-CN" sz="1800" dirty="0">
                          <a:effectLst/>
                          <a:latin typeface="+mn-ea"/>
                          <a:ea typeface="+mn-ea"/>
                        </a:rPr>
                        <a:t>文档记录员</a:t>
                      </a:r>
                      <a:r>
                        <a:rPr lang="en-US" sz="1800" dirty="0">
                          <a:effectLst/>
                          <a:latin typeface="+mn-ea"/>
                          <a:ea typeface="+mn-ea"/>
                        </a:rPr>
                        <a:t>,</a:t>
                      </a:r>
                      <a:r>
                        <a:rPr lang="zh-CN" sz="1800" dirty="0" smtClean="0">
                          <a:effectLst/>
                          <a:latin typeface="+mn-ea"/>
                          <a:ea typeface="+mn-ea"/>
                        </a:rPr>
                        <a:t>需求</a:t>
                      </a:r>
                      <a:endParaRPr lang="en-US" altLang="zh-CN" sz="1800" dirty="0" smtClean="0">
                        <a:effectLst/>
                        <a:latin typeface="+mn-ea"/>
                        <a:ea typeface="+mn-ea"/>
                      </a:endParaRPr>
                    </a:p>
                    <a:p>
                      <a:pPr>
                        <a:lnSpc>
                          <a:spcPts val="1200"/>
                        </a:lnSpc>
                        <a:spcAft>
                          <a:spcPts val="0"/>
                        </a:spcAft>
                      </a:pPr>
                      <a:endParaRPr lang="en-US" altLang="zh-CN" sz="1800" dirty="0" smtClean="0">
                        <a:effectLst/>
                        <a:latin typeface="+mn-ea"/>
                        <a:ea typeface="+mn-ea"/>
                      </a:endParaRPr>
                    </a:p>
                    <a:p>
                      <a:pPr>
                        <a:lnSpc>
                          <a:spcPts val="1200"/>
                        </a:lnSpc>
                        <a:spcAft>
                          <a:spcPts val="0"/>
                        </a:spcAft>
                      </a:pPr>
                      <a:r>
                        <a:rPr lang="zh-CN" sz="1800" dirty="0" smtClean="0">
                          <a:effectLst/>
                          <a:latin typeface="+mn-ea"/>
                          <a:ea typeface="+mn-ea"/>
                        </a:rPr>
                        <a:t>验证</a:t>
                      </a:r>
                      <a:endParaRPr lang="zh-CN" sz="1800" dirty="0">
                        <a:effectLst/>
                        <a:latin typeface="+mn-ea"/>
                        <a:ea typeface="+mn-ea"/>
                        <a:cs typeface="Times New Roman"/>
                      </a:endParaRPr>
                    </a:p>
                  </a:txBody>
                  <a:tcPr marL="68580" marR="68580" marT="0" marB="0"/>
                </a:tc>
                <a:tc>
                  <a:txBody>
                    <a:bodyPr/>
                    <a:lstStyle/>
                    <a:p>
                      <a:pPr>
                        <a:lnSpc>
                          <a:spcPts val="1200"/>
                        </a:lnSpc>
                        <a:spcAft>
                          <a:spcPts val="0"/>
                        </a:spcAft>
                      </a:pPr>
                      <a:r>
                        <a:rPr lang="en-US" sz="1800">
                          <a:effectLst/>
                          <a:latin typeface="+mn-ea"/>
                          <a:ea typeface="+mn-ea"/>
                        </a:rPr>
                        <a:t>28.35</a:t>
                      </a:r>
                      <a:endParaRPr lang="zh-CN" sz="1800">
                        <a:effectLst/>
                        <a:latin typeface="+mn-ea"/>
                        <a:ea typeface="+mn-ea"/>
                        <a:cs typeface="Times New Roman"/>
                      </a:endParaRPr>
                    </a:p>
                  </a:txBody>
                  <a:tcPr marL="68580" marR="68580" marT="0" marB="0"/>
                </a:tc>
                <a:tc>
                  <a:txBody>
                    <a:bodyPr/>
                    <a:lstStyle/>
                    <a:p>
                      <a:pPr>
                        <a:lnSpc>
                          <a:spcPts val="1200"/>
                        </a:lnSpc>
                        <a:spcAft>
                          <a:spcPts val="0"/>
                        </a:spcAft>
                      </a:pPr>
                      <a:r>
                        <a:rPr lang="en-US" sz="1800" dirty="0">
                          <a:effectLst/>
                          <a:latin typeface="+mn-ea"/>
                          <a:ea typeface="+mn-ea"/>
                        </a:rPr>
                        <a:t>50</a:t>
                      </a:r>
                      <a:endParaRPr lang="zh-CN" sz="1800" dirty="0">
                        <a:effectLst/>
                        <a:latin typeface="+mn-ea"/>
                        <a:ea typeface="+mn-ea"/>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成本管理计划</a:t>
            </a:r>
            <a:endParaRPr lang="zh-CN" altLang="en-US" sz="2800" dirty="0"/>
          </a:p>
        </p:txBody>
      </p:sp>
      <p:sp>
        <p:nvSpPr>
          <p:cNvPr id="9" name="内容占位符 2"/>
          <p:cNvSpPr txBox="1">
            <a:spLocks/>
          </p:cNvSpPr>
          <p:nvPr/>
        </p:nvSpPr>
        <p:spPr>
          <a:xfrm>
            <a:off x="914400" y="1268958"/>
            <a:ext cx="10058400" cy="4023360"/>
          </a:xfrm>
          <a:prstGeom prst="rect">
            <a:avLst/>
          </a:prstGeom>
        </p:spPr>
        <p:txBody>
          <a:bodyPr vert="horz" lIns="91440" tIns="45720" rIns="91440" bIns="45720" rtlCol="0">
            <a:normAutofit/>
          </a:bodyPr>
          <a:lstStyle/>
          <a:p>
            <a:pPr lvl="0">
              <a:lnSpc>
                <a:spcPct val="90000"/>
              </a:lnSpc>
              <a:spcBef>
                <a:spcPts val="1000"/>
              </a:spcBef>
              <a:defRPr/>
            </a:pPr>
            <a:r>
              <a:rPr lang="en-US" altLang="zh-CN" sz="2400" dirty="0">
                <a:latin typeface="微软雅黑" panose="020B0503020204020204" pitchFamily="34" charset="-122"/>
                <a:ea typeface="微软雅黑" panose="020B0503020204020204" pitchFamily="34" charset="-122"/>
              </a:rPr>
              <a:t>6.5	</a:t>
            </a:r>
            <a:r>
              <a:rPr lang="zh-CN" altLang="en-US" sz="2400" dirty="0">
                <a:latin typeface="微软雅黑" panose="020B0503020204020204" pitchFamily="34" charset="-122"/>
                <a:ea typeface="微软雅黑" panose="020B0503020204020204" pitchFamily="34" charset="-122"/>
              </a:rPr>
              <a:t>任务工时</a:t>
            </a:r>
          </a:p>
          <a:p>
            <a:pPr lvl="0">
              <a:lnSpc>
                <a:spcPct val="90000"/>
              </a:lnSpc>
              <a:spcBef>
                <a:spcPts val="1000"/>
              </a:spcBef>
              <a:defRPr/>
            </a:pPr>
            <a:r>
              <a:rPr lang="zh-CN" altLang="en-US" sz="2400" dirty="0">
                <a:latin typeface="微软雅黑" panose="020B0503020204020204" pitchFamily="34" charset="-122"/>
                <a:ea typeface="微软雅黑" panose="020B0503020204020204" pitchFamily="34" charset="-122"/>
              </a:rPr>
              <a:t>术语定义：</a:t>
            </a:r>
          </a:p>
          <a:p>
            <a:pPr lvl="0">
              <a:lnSpc>
                <a:spcPct val="90000"/>
              </a:lnSpc>
              <a:spcBef>
                <a:spcPts val="1000"/>
              </a:spcBef>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工时</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小时</a:t>
            </a:r>
          </a:p>
          <a:p>
            <a:pPr lvl="0">
              <a:lnSpc>
                <a:spcPct val="90000"/>
              </a:lnSpc>
              <a:spcBef>
                <a:spcPts val="1000"/>
              </a:spcBef>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工作日</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工时</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659" y="733425"/>
            <a:ext cx="7504113"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854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成本管理计划</a:t>
            </a:r>
            <a:endParaRPr lang="zh-CN" altLang="en-US" sz="2800" dirty="0"/>
          </a:p>
        </p:txBody>
      </p:sp>
      <p:sp>
        <p:nvSpPr>
          <p:cNvPr id="9" name="内容占位符 2"/>
          <p:cNvSpPr txBox="1">
            <a:spLocks/>
          </p:cNvSpPr>
          <p:nvPr/>
        </p:nvSpPr>
        <p:spPr>
          <a:xfrm>
            <a:off x="914400" y="1268958"/>
            <a:ext cx="10058400" cy="4023360"/>
          </a:xfrm>
          <a:prstGeom prst="rect">
            <a:avLst/>
          </a:prstGeom>
        </p:spPr>
        <p:txBody>
          <a:bodyPr vert="horz" lIns="91440" tIns="45720" rIns="91440" bIns="45720" rtlCol="0">
            <a:normAutofit/>
          </a:bodyPr>
          <a:lstStyle/>
          <a:p>
            <a:pPr lvl="0">
              <a:lnSpc>
                <a:spcPct val="90000"/>
              </a:lnSpc>
              <a:spcBef>
                <a:spcPts val="1000"/>
              </a:spcBef>
              <a:defRPr/>
            </a:pPr>
            <a:r>
              <a:rPr lang="en-US" altLang="zh-CN" sz="2400" dirty="0">
                <a:latin typeface="微软雅黑" panose="020B0503020204020204" pitchFamily="34" charset="-122"/>
                <a:ea typeface="微软雅黑" panose="020B0503020204020204" pitchFamily="34" charset="-122"/>
              </a:rPr>
              <a:t>6.5	</a:t>
            </a:r>
            <a:r>
              <a:rPr lang="zh-CN" altLang="en-US" sz="2400" dirty="0">
                <a:latin typeface="微软雅黑" panose="020B0503020204020204" pitchFamily="34" charset="-122"/>
                <a:ea typeface="微软雅黑" panose="020B0503020204020204" pitchFamily="34" charset="-122"/>
              </a:rPr>
              <a:t>任务工时</a:t>
            </a:r>
          </a:p>
          <a:p>
            <a:pPr lvl="0">
              <a:lnSpc>
                <a:spcPct val="90000"/>
              </a:lnSpc>
              <a:spcBef>
                <a:spcPts val="1000"/>
              </a:spcBef>
              <a:defRPr/>
            </a:pPr>
            <a:r>
              <a:rPr lang="zh-CN" altLang="en-US" sz="2400" dirty="0">
                <a:latin typeface="微软雅黑" panose="020B0503020204020204" pitchFamily="34" charset="-122"/>
                <a:ea typeface="微软雅黑" panose="020B0503020204020204" pitchFamily="34" charset="-122"/>
              </a:rPr>
              <a:t>术语定义：</a:t>
            </a:r>
          </a:p>
          <a:p>
            <a:pPr lvl="0">
              <a:lnSpc>
                <a:spcPct val="90000"/>
              </a:lnSpc>
              <a:spcBef>
                <a:spcPts val="1000"/>
              </a:spcBef>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工时</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小时</a:t>
            </a:r>
          </a:p>
          <a:p>
            <a:pPr lvl="0">
              <a:lnSpc>
                <a:spcPct val="90000"/>
              </a:lnSpc>
              <a:spcBef>
                <a:spcPts val="1000"/>
              </a:spcBef>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工作日</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工时</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646" y="0"/>
            <a:ext cx="7219154" cy="5422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966" y="5292318"/>
            <a:ext cx="7056834" cy="1669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7112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成本管理计划</a:t>
            </a:r>
            <a:endParaRPr lang="zh-CN" altLang="en-US" sz="2800" dirty="0"/>
          </a:p>
        </p:txBody>
      </p:sp>
      <p:sp>
        <p:nvSpPr>
          <p:cNvPr id="9" name="内容占位符 2"/>
          <p:cNvSpPr txBox="1">
            <a:spLocks/>
          </p:cNvSpPr>
          <p:nvPr/>
        </p:nvSpPr>
        <p:spPr>
          <a:xfrm>
            <a:off x="914400" y="1268958"/>
            <a:ext cx="10058400" cy="4023360"/>
          </a:xfrm>
          <a:prstGeom prst="rect">
            <a:avLst/>
          </a:prstGeom>
        </p:spPr>
        <p:txBody>
          <a:bodyPr vert="horz" lIns="91440" tIns="45720" rIns="91440" bIns="45720" rtlCol="0">
            <a:normAutofit/>
          </a:bodyPr>
          <a:lstStyle/>
          <a:p>
            <a:pPr lvl="0">
              <a:lnSpc>
                <a:spcPct val="90000"/>
              </a:lnSpc>
              <a:spcBef>
                <a:spcPts val="1000"/>
              </a:spcBef>
              <a:defRPr/>
            </a:pPr>
            <a:r>
              <a:rPr lang="en-US" altLang="zh-CN" sz="2400" dirty="0">
                <a:latin typeface="微软雅黑" panose="020B0503020204020204" pitchFamily="34" charset="-122"/>
                <a:ea typeface="微软雅黑" panose="020B0503020204020204" pitchFamily="34" charset="-122"/>
              </a:rPr>
              <a:t>6.6	</a:t>
            </a:r>
            <a:r>
              <a:rPr lang="zh-CN" altLang="en-US" sz="2400" dirty="0">
                <a:latin typeface="微软雅黑" panose="020B0503020204020204" pitchFamily="34" charset="-122"/>
                <a:ea typeface="微软雅黑" panose="020B0503020204020204" pitchFamily="34" charset="-122"/>
              </a:rPr>
              <a:t>制定预算</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632" y="2281238"/>
            <a:ext cx="9768311" cy="3011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30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成本管理计划</a:t>
            </a:r>
            <a:endParaRPr lang="zh-CN" altLang="en-US" sz="2800" dirty="0"/>
          </a:p>
        </p:txBody>
      </p:sp>
      <p:sp>
        <p:nvSpPr>
          <p:cNvPr id="9" name="内容占位符 2"/>
          <p:cNvSpPr txBox="1">
            <a:spLocks/>
          </p:cNvSpPr>
          <p:nvPr/>
        </p:nvSpPr>
        <p:spPr>
          <a:xfrm>
            <a:off x="914400" y="1268958"/>
            <a:ext cx="10058400" cy="4023360"/>
          </a:xfrm>
          <a:prstGeom prst="rect">
            <a:avLst/>
          </a:prstGeom>
        </p:spPr>
        <p:txBody>
          <a:bodyPr vert="horz" lIns="91440" tIns="45720" rIns="91440" bIns="45720" rtlCol="0">
            <a:normAutofit/>
          </a:bodyPr>
          <a:lstStyle/>
          <a:p>
            <a:pPr lvl="0">
              <a:lnSpc>
                <a:spcPct val="90000"/>
              </a:lnSpc>
              <a:spcBef>
                <a:spcPts val="1000"/>
              </a:spcBef>
              <a:defRPr/>
            </a:pPr>
            <a:r>
              <a:rPr lang="en-US" altLang="zh-CN" sz="2400" dirty="0">
                <a:latin typeface="微软雅黑" panose="020B0503020204020204" pitchFamily="34" charset="-122"/>
                <a:ea typeface="微软雅黑" panose="020B0503020204020204" pitchFamily="34" charset="-122"/>
              </a:rPr>
              <a:t>6.7	</a:t>
            </a:r>
            <a:r>
              <a:rPr lang="zh-CN" altLang="en-US" sz="2400" dirty="0">
                <a:latin typeface="微软雅黑" panose="020B0503020204020204" pitchFamily="34" charset="-122"/>
                <a:ea typeface="微软雅黑" panose="020B0503020204020204" pitchFamily="34" charset="-122"/>
              </a:rPr>
              <a:t>时间成本</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465" y="704101"/>
            <a:ext cx="7446963" cy="562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68743" y="5673209"/>
            <a:ext cx="2093843" cy="646331"/>
          </a:xfrm>
          <a:prstGeom prst="rect">
            <a:avLst/>
          </a:prstGeom>
        </p:spPr>
        <p:txBody>
          <a:bodyPr wrap="none">
            <a:spAutoFit/>
          </a:bodyPr>
          <a:lstStyle/>
          <a:p>
            <a:r>
              <a:rPr lang="zh-CN" altLang="zh-CN" dirty="0"/>
              <a:t>注</a:t>
            </a:r>
            <a:r>
              <a:rPr lang="en-US" altLang="zh-CN" dirty="0"/>
              <a:t>:</a:t>
            </a:r>
            <a:r>
              <a:rPr lang="zh-CN" altLang="zh-CN" dirty="0"/>
              <a:t>学期中节假日</a:t>
            </a:r>
            <a:r>
              <a:rPr lang="zh-CN" altLang="zh-CN" dirty="0" smtClean="0"/>
              <a:t>，</a:t>
            </a:r>
            <a:endParaRPr lang="en-US" altLang="zh-CN" dirty="0" smtClean="0"/>
          </a:p>
          <a:p>
            <a:r>
              <a:rPr lang="zh-CN" altLang="zh-CN" dirty="0" smtClean="0"/>
              <a:t>周末</a:t>
            </a:r>
            <a:r>
              <a:rPr lang="zh-CN" altLang="zh-CN" dirty="0"/>
              <a:t>算工作日</a:t>
            </a:r>
          </a:p>
        </p:txBody>
      </p:sp>
    </p:spTree>
    <p:extLst>
      <p:ext uri="{BB962C8B-B14F-4D97-AF65-F5344CB8AC3E}">
        <p14:creationId xmlns:p14="http://schemas.microsoft.com/office/powerpoint/2010/main" val="37996792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rPr>
              <a:t>质量</a:t>
            </a:r>
            <a:r>
              <a:rPr lang="zh-CN" altLang="en-US" sz="2800" dirty="0" smtClean="0">
                <a:solidFill>
                  <a:prstClr val="black"/>
                </a:solidFill>
                <a:latin typeface="微软雅黑" panose="020B0503020204020204" pitchFamily="34" charset="-122"/>
                <a:ea typeface="微软雅黑" panose="020B0503020204020204" pitchFamily="34" charset="-122"/>
              </a:rPr>
              <a:t>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7355860"/>
          </a:xfrm>
          <a:prstGeom prst="rect">
            <a:avLst/>
          </a:prstGeom>
          <a:noFill/>
        </p:spPr>
        <p:txBody>
          <a:bodyPr wrap="square" rtlCol="0">
            <a:spAutoFit/>
          </a:bodyPr>
          <a:lstStyle/>
          <a:p>
            <a:pPr lvl="0"/>
            <a:r>
              <a:rPr lang="en-US" altLang="zh-CN" sz="2800" b="1" dirty="0" smtClean="0"/>
              <a:t>1 </a:t>
            </a:r>
            <a:r>
              <a:rPr lang="zh-CN" altLang="zh-CN" sz="2800" b="1" dirty="0" smtClean="0"/>
              <a:t>输入</a:t>
            </a:r>
            <a:endParaRPr lang="zh-CN" altLang="zh-CN" sz="2800" b="1" dirty="0"/>
          </a:p>
          <a:p>
            <a:pPr lvl="0"/>
            <a:r>
              <a:rPr lang="zh-CN" altLang="zh-CN" sz="2800" dirty="0"/>
              <a:t>风险管理计划</a:t>
            </a:r>
          </a:p>
          <a:p>
            <a:pPr lvl="0"/>
            <a:r>
              <a:rPr lang="zh-CN" altLang="zh-CN" sz="2800" dirty="0"/>
              <a:t>干系人登记册</a:t>
            </a:r>
          </a:p>
          <a:p>
            <a:pPr lvl="0"/>
            <a:r>
              <a:rPr lang="zh-CN" altLang="zh-CN" sz="2800" dirty="0"/>
              <a:t>需求文件</a:t>
            </a:r>
          </a:p>
          <a:p>
            <a:pPr lvl="0"/>
            <a:r>
              <a:rPr lang="en-US" altLang="zh-CN" sz="2800" b="1" dirty="0" smtClean="0"/>
              <a:t>2 </a:t>
            </a:r>
            <a:r>
              <a:rPr lang="zh-CN" altLang="zh-CN" sz="2800" b="1" dirty="0" smtClean="0"/>
              <a:t>输出</a:t>
            </a:r>
            <a:endParaRPr lang="zh-CN" altLang="zh-CN" sz="2800" b="1" dirty="0"/>
          </a:p>
          <a:p>
            <a:r>
              <a:rPr lang="zh-CN" altLang="zh-CN" sz="2800" dirty="0"/>
              <a:t>质量管理计划</a:t>
            </a:r>
          </a:p>
          <a:p>
            <a:pPr lvl="0"/>
            <a:r>
              <a:rPr lang="en-US" altLang="zh-CN" sz="2800" b="1" dirty="0" smtClean="0"/>
              <a:t>3 </a:t>
            </a:r>
            <a:r>
              <a:rPr lang="zh-CN" altLang="zh-CN" sz="2800" b="1" dirty="0" smtClean="0"/>
              <a:t>参考</a:t>
            </a:r>
            <a:r>
              <a:rPr lang="zh-CN" altLang="zh-CN" sz="2800" b="1" dirty="0"/>
              <a:t>标准</a:t>
            </a:r>
          </a:p>
          <a:p>
            <a:r>
              <a:rPr lang="en-US" altLang="zh-CN" sz="2800" dirty="0"/>
              <a:t>    GBT19001-2000</a:t>
            </a:r>
            <a:r>
              <a:rPr lang="zh-CN" altLang="zh-CN" sz="2800" dirty="0"/>
              <a:t>质量管理体系要求</a:t>
            </a:r>
          </a:p>
          <a:p>
            <a:r>
              <a:rPr lang="en-US" altLang="zh-CN" sz="2800" dirty="0"/>
              <a:t>   GB-T 8567-2006 </a:t>
            </a:r>
            <a:r>
              <a:rPr lang="zh-CN" altLang="zh-CN" sz="2800" dirty="0"/>
              <a:t>计算机软件文档编制规范</a:t>
            </a:r>
          </a:p>
          <a:p>
            <a:pPr lvl="0"/>
            <a:r>
              <a:rPr lang="en-US" altLang="zh-CN" sz="2800" b="1" dirty="0" smtClean="0"/>
              <a:t>4 </a:t>
            </a:r>
            <a:r>
              <a:rPr lang="zh-CN" altLang="zh-CN" sz="2800" b="1" dirty="0" smtClean="0"/>
              <a:t>质量</a:t>
            </a:r>
            <a:r>
              <a:rPr lang="zh-CN" altLang="zh-CN" sz="2800" b="1" dirty="0"/>
              <a:t>目标</a:t>
            </a:r>
          </a:p>
          <a:p>
            <a:pPr lvl="0"/>
            <a:r>
              <a:rPr lang="zh-CN" altLang="zh-CN" sz="2800" dirty="0"/>
              <a:t>保证项目的需求工程的质量要求与客户需求相符合</a:t>
            </a:r>
          </a:p>
          <a:p>
            <a:pPr lvl="0"/>
            <a:r>
              <a:rPr lang="zh-CN" altLang="zh-CN" sz="2800" dirty="0"/>
              <a:t>保证需求工程在规定的时间内完成</a:t>
            </a:r>
          </a:p>
          <a:p>
            <a:pPr lvl="0"/>
            <a:r>
              <a:rPr lang="zh-CN" altLang="zh-CN" sz="2800" dirty="0"/>
              <a:t>保证需求工程的成本在预算内</a:t>
            </a: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10634018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12" name="内容占位符 2"/>
          <p:cNvSpPr>
            <a:spLocks noGrp="1"/>
          </p:cNvSpPr>
          <p:nvPr>
            <p:ph idx="1"/>
          </p:nvPr>
        </p:nvSpPr>
        <p:spPr>
          <a:xfrm>
            <a:off x="1097280" y="759655"/>
            <a:ext cx="10058400" cy="5109439"/>
          </a:xfrm>
        </p:spPr>
        <p:txBody>
          <a:bodyPr>
            <a:normAutofit/>
          </a:bodyPr>
          <a:lstStyle/>
          <a:p>
            <a:pPr lvl="0"/>
            <a:r>
              <a:rPr lang="en-US" altLang="zh-CN" b="1" dirty="0" smtClean="0"/>
              <a:t>5 </a:t>
            </a:r>
            <a:r>
              <a:rPr lang="zh-CN" altLang="zh-CN" b="1" dirty="0" smtClean="0"/>
              <a:t>里程碑</a:t>
            </a:r>
            <a:r>
              <a:rPr lang="zh-CN" altLang="zh-CN" b="1" dirty="0"/>
              <a:t>要求</a:t>
            </a:r>
          </a:p>
          <a:p>
            <a:pPr lvl="0">
              <a:buNone/>
            </a:pPr>
            <a:endParaRPr lang="zh-CN" altLang="en-US" sz="2000" b="1" dirty="0" smtClean="0"/>
          </a:p>
          <a:p>
            <a:endParaRPr lang="zh-CN" altLang="en-US" sz="2400" dirty="0" smtClean="0"/>
          </a:p>
          <a:p>
            <a:pPr marL="0" indent="0">
              <a:buNone/>
            </a:pPr>
            <a:endParaRPr lang="en-US" altLang="zh-CN" sz="2400" dirty="0" smtClean="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65329"/>
            <a:ext cx="7600950" cy="549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12" name="内容占位符 2"/>
          <p:cNvSpPr>
            <a:spLocks noGrp="1"/>
          </p:cNvSpPr>
          <p:nvPr>
            <p:ph idx="1"/>
          </p:nvPr>
        </p:nvSpPr>
        <p:spPr>
          <a:xfrm>
            <a:off x="1097280" y="759655"/>
            <a:ext cx="10058400" cy="5109439"/>
          </a:xfrm>
        </p:spPr>
        <p:txBody>
          <a:bodyPr>
            <a:normAutofit/>
          </a:bodyPr>
          <a:lstStyle/>
          <a:p>
            <a:pPr lvl="0"/>
            <a:r>
              <a:rPr lang="en-US" altLang="zh-CN" b="1" dirty="0" smtClean="0"/>
              <a:t>6 </a:t>
            </a:r>
            <a:r>
              <a:rPr lang="zh-CN" altLang="zh-CN" b="1" dirty="0" smtClean="0"/>
              <a:t>文档</a:t>
            </a:r>
            <a:r>
              <a:rPr lang="zh-CN" altLang="zh-CN" b="1" dirty="0"/>
              <a:t>控制</a:t>
            </a:r>
          </a:p>
          <a:p>
            <a:pPr lvl="0"/>
            <a:r>
              <a:rPr lang="zh-CN" altLang="zh-CN" dirty="0"/>
              <a:t>对应文档发布前需要得到监督人的审核，审核通过后方可发布；</a:t>
            </a:r>
          </a:p>
          <a:p>
            <a:pPr lvl="0"/>
            <a:r>
              <a:rPr lang="zh-CN" altLang="zh-CN" dirty="0"/>
              <a:t>必要时要对文档进行修改更新，再次审核批准；</a:t>
            </a:r>
          </a:p>
          <a:p>
            <a:pPr lvl="0"/>
            <a:r>
              <a:rPr lang="zh-CN" altLang="zh-CN" dirty="0"/>
              <a:t>确保文件的更改和现行修改状态得到识别；</a:t>
            </a:r>
          </a:p>
          <a:p>
            <a:pPr lvl="0"/>
            <a:r>
              <a:rPr lang="zh-CN" altLang="zh-CN" dirty="0"/>
              <a:t>确保文件按照《</a:t>
            </a:r>
            <a:r>
              <a:rPr lang="en-US" altLang="zh-CN" dirty="0"/>
              <a:t>G05-</a:t>
            </a:r>
            <a:r>
              <a:rPr lang="zh-CN" altLang="zh-CN" dirty="0"/>
              <a:t>文档标准》编制；</a:t>
            </a:r>
          </a:p>
          <a:p>
            <a:endParaRPr lang="en-US" altLang="zh-CN" sz="2400" b="1" dirty="0" smtClean="0"/>
          </a:p>
          <a:p>
            <a:pPr lvl="0">
              <a:buNone/>
            </a:pPr>
            <a:endParaRPr lang="zh-CN" altLang="en-US" sz="2000" b="1" dirty="0" smtClean="0"/>
          </a:p>
          <a:p>
            <a:endParaRPr lang="zh-CN" altLang="en-US" sz="2400" dirty="0" smtClean="0"/>
          </a:p>
          <a:p>
            <a:pPr marL="0" indent="0">
              <a:buNone/>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引言</a:t>
            </a:r>
            <a:endParaRPr lang="zh-CN" altLang="en-US" sz="2800" dirty="0">
              <a:latin typeface="微软雅黑" panose="020B0503020204020204" pitchFamily="34" charset="-122"/>
              <a:ea typeface="微软雅黑" panose="020B0503020204020204" pitchFamily="34" charset="-122"/>
            </a:endParaRPr>
          </a:p>
        </p:txBody>
      </p:sp>
      <p:sp>
        <p:nvSpPr>
          <p:cNvPr id="8" name="TextBox 7"/>
          <p:cNvSpPr txBox="1"/>
          <p:nvPr/>
        </p:nvSpPr>
        <p:spPr>
          <a:xfrm>
            <a:off x="898148" y="723366"/>
            <a:ext cx="10310192" cy="6740307"/>
          </a:xfrm>
          <a:prstGeom prst="rect">
            <a:avLst/>
          </a:prstGeom>
          <a:noFill/>
        </p:spPr>
        <p:txBody>
          <a:bodyPr wrap="square" rtlCol="0">
            <a:spAutoFit/>
          </a:bodyPr>
          <a:lstStyle/>
          <a:p>
            <a:r>
              <a:rPr lang="zh-CN" altLang="en-US" sz="3200" b="1" dirty="0" smtClean="0"/>
              <a:t>成本约束</a:t>
            </a:r>
          </a:p>
          <a:p>
            <a:r>
              <a:rPr lang="zh-CN" altLang="zh-CN" sz="3200" dirty="0"/>
              <a:t>成本约束为时间约束和资金约束</a:t>
            </a:r>
          </a:p>
          <a:p>
            <a:pPr lvl="0"/>
            <a:endParaRPr lang="zh-CN" altLang="en-US" sz="3200" dirty="0" smtClean="0"/>
          </a:p>
          <a:p>
            <a:endParaRPr lang="en-US" altLang="zh-CN" sz="3200" dirty="0" smtClean="0"/>
          </a:p>
          <a:p>
            <a:pPr lvl="2"/>
            <a:r>
              <a:rPr lang="zh-CN" altLang="zh-CN" sz="3200" b="1" dirty="0" smtClean="0"/>
              <a:t>假设</a:t>
            </a:r>
            <a:endParaRPr lang="zh-CN" altLang="zh-CN" sz="3200" b="1" dirty="0"/>
          </a:p>
          <a:p>
            <a:pPr lvl="0"/>
            <a:r>
              <a:rPr lang="zh-CN" altLang="zh-CN" sz="3200" dirty="0"/>
              <a:t>项目小组所有人对于小组目标，目标产物认可。</a:t>
            </a:r>
          </a:p>
          <a:p>
            <a:pPr lvl="0"/>
            <a:r>
              <a:rPr lang="zh-CN" altLang="zh-CN" sz="3200" dirty="0"/>
              <a:t>项目小组成员服从项目经理的管理。</a:t>
            </a:r>
          </a:p>
          <a:p>
            <a:pPr lvl="0"/>
            <a:r>
              <a:rPr lang="zh-CN" altLang="zh-CN" sz="3200" dirty="0"/>
              <a:t>有时间成本和资金成本</a:t>
            </a:r>
          </a:p>
          <a:p>
            <a:pPr lvl="0"/>
            <a:r>
              <a:rPr lang="zh-CN" altLang="zh-CN" sz="3200" dirty="0"/>
              <a:t>小组成员每个人都与足够的技术知识基础。</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8480199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12" name="内容占位符 2"/>
          <p:cNvSpPr>
            <a:spLocks noGrp="1"/>
          </p:cNvSpPr>
          <p:nvPr>
            <p:ph idx="1"/>
          </p:nvPr>
        </p:nvSpPr>
        <p:spPr>
          <a:xfrm>
            <a:off x="1097280" y="759655"/>
            <a:ext cx="10058400" cy="5109439"/>
          </a:xfrm>
        </p:spPr>
        <p:txBody>
          <a:bodyPr>
            <a:normAutofit/>
          </a:bodyPr>
          <a:lstStyle/>
          <a:p>
            <a:pPr lvl="0"/>
            <a:r>
              <a:rPr lang="en-US" altLang="zh-CN" b="1" dirty="0" smtClean="0"/>
              <a:t>7 </a:t>
            </a:r>
            <a:r>
              <a:rPr lang="zh-CN" altLang="zh-CN" b="1" dirty="0" smtClean="0"/>
              <a:t>阶段</a:t>
            </a:r>
            <a:r>
              <a:rPr lang="zh-CN" altLang="zh-CN" b="1" dirty="0"/>
              <a:t>负责人、沟通</a:t>
            </a:r>
            <a:endParaRPr lang="zh-CN" altLang="zh-CN" sz="1800" b="1" dirty="0"/>
          </a:p>
          <a:p>
            <a:pPr lvl="1"/>
            <a:r>
              <a:rPr lang="en-US" altLang="zh-CN" b="1" dirty="0" smtClean="0"/>
              <a:t>7.1</a:t>
            </a:r>
            <a:r>
              <a:rPr lang="zh-CN" altLang="zh-CN" b="1" dirty="0" smtClean="0"/>
              <a:t>阶段</a:t>
            </a:r>
            <a:r>
              <a:rPr lang="zh-CN" altLang="zh-CN" b="1" dirty="0"/>
              <a:t>负责人及权限</a:t>
            </a:r>
            <a:endParaRPr lang="zh-CN" altLang="zh-CN" sz="1200" b="1" dirty="0"/>
          </a:p>
          <a:p>
            <a:endParaRPr lang="en-US" altLang="zh-CN" sz="2400" b="1" dirty="0" smtClean="0"/>
          </a:p>
          <a:p>
            <a:pPr lvl="0">
              <a:buNone/>
            </a:pPr>
            <a:endParaRPr lang="zh-CN" altLang="en-US" sz="2000" b="1" dirty="0" smtClean="0"/>
          </a:p>
          <a:p>
            <a:endParaRPr lang="zh-CN" altLang="en-US" sz="2400" dirty="0" smtClean="0"/>
          </a:p>
          <a:p>
            <a:pPr marL="0" indent="0">
              <a:buNone/>
            </a:pPr>
            <a:endParaRPr lang="en-US" altLang="zh-CN" sz="2400"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843"/>
          <a:stretch/>
        </p:blipFill>
        <p:spPr bwMode="auto">
          <a:xfrm>
            <a:off x="2124076" y="1704975"/>
            <a:ext cx="7419974" cy="488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9664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12" name="内容占位符 2"/>
          <p:cNvSpPr>
            <a:spLocks noGrp="1"/>
          </p:cNvSpPr>
          <p:nvPr>
            <p:ph idx="1"/>
          </p:nvPr>
        </p:nvSpPr>
        <p:spPr>
          <a:xfrm>
            <a:off x="1097280" y="759655"/>
            <a:ext cx="10058400" cy="5109439"/>
          </a:xfrm>
        </p:spPr>
        <p:txBody>
          <a:bodyPr>
            <a:normAutofit/>
          </a:bodyPr>
          <a:lstStyle/>
          <a:p>
            <a:pPr lvl="1"/>
            <a:r>
              <a:rPr lang="en-US" altLang="zh-CN" b="1" dirty="0" smtClean="0"/>
              <a:t>7.2</a:t>
            </a:r>
            <a:r>
              <a:rPr lang="zh-CN" altLang="zh-CN" b="1" dirty="0" smtClean="0"/>
              <a:t>内部</a:t>
            </a:r>
            <a:r>
              <a:rPr lang="zh-CN" altLang="zh-CN" b="1" dirty="0"/>
              <a:t>沟通</a:t>
            </a:r>
            <a:endParaRPr lang="zh-CN" altLang="zh-CN" sz="1200" b="1" dirty="0"/>
          </a:p>
          <a:p>
            <a:endParaRPr lang="en-US" altLang="zh-CN" sz="2400" b="1" dirty="0" smtClean="0"/>
          </a:p>
          <a:p>
            <a:pPr lvl="0">
              <a:buNone/>
            </a:pPr>
            <a:endParaRPr lang="zh-CN" altLang="en-US" sz="2000" b="1" dirty="0" smtClean="0"/>
          </a:p>
          <a:p>
            <a:endParaRPr lang="zh-CN" altLang="en-US" sz="2400" dirty="0" smtClean="0"/>
          </a:p>
          <a:p>
            <a:pPr marL="0" indent="0">
              <a:buNone/>
            </a:pPr>
            <a:endParaRPr lang="en-US" altLang="zh-CN" sz="2400" dirty="0" smtClean="0">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60"/>
          <a:stretch/>
        </p:blipFill>
        <p:spPr bwMode="auto">
          <a:xfrm>
            <a:off x="1504950" y="1293904"/>
            <a:ext cx="9906862" cy="4192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37455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12" name="内容占位符 2"/>
          <p:cNvSpPr>
            <a:spLocks noGrp="1"/>
          </p:cNvSpPr>
          <p:nvPr>
            <p:ph idx="1"/>
          </p:nvPr>
        </p:nvSpPr>
        <p:spPr>
          <a:xfrm>
            <a:off x="1097280" y="759655"/>
            <a:ext cx="10058400" cy="5109439"/>
          </a:xfrm>
        </p:spPr>
        <p:txBody>
          <a:bodyPr>
            <a:normAutofit/>
          </a:bodyPr>
          <a:lstStyle/>
          <a:p>
            <a:pPr lvl="0"/>
            <a:r>
              <a:rPr lang="en-US" altLang="zh-CN" b="1" dirty="0" smtClean="0"/>
              <a:t>8</a:t>
            </a:r>
            <a:r>
              <a:rPr lang="zh-CN" altLang="zh-CN" b="1" dirty="0" smtClean="0"/>
              <a:t>评审</a:t>
            </a:r>
            <a:r>
              <a:rPr lang="zh-CN" altLang="zh-CN" b="1" dirty="0"/>
              <a:t>过程</a:t>
            </a:r>
            <a:endParaRPr lang="zh-CN" altLang="zh-CN" sz="1800" b="1" dirty="0"/>
          </a:p>
          <a:p>
            <a:pPr lvl="1"/>
            <a:r>
              <a:rPr lang="en-US" altLang="zh-CN" b="1" dirty="0" smtClean="0"/>
              <a:t>8.1</a:t>
            </a:r>
            <a:r>
              <a:rPr lang="zh-CN" altLang="zh-CN" b="1" dirty="0" smtClean="0"/>
              <a:t>里程碑</a:t>
            </a:r>
            <a:r>
              <a:rPr lang="zh-CN" altLang="zh-CN" b="1" dirty="0"/>
              <a:t>评审</a:t>
            </a:r>
            <a:endParaRPr lang="zh-CN" altLang="zh-CN" sz="1200" b="1" dirty="0"/>
          </a:p>
          <a:p>
            <a:endParaRPr lang="en-US" altLang="zh-CN" sz="2400" b="1" dirty="0" smtClean="0"/>
          </a:p>
          <a:p>
            <a:pPr lvl="0">
              <a:buNone/>
            </a:pPr>
            <a:endParaRPr lang="zh-CN" altLang="en-US" sz="2000" b="1" dirty="0" smtClean="0"/>
          </a:p>
          <a:p>
            <a:endParaRPr lang="zh-CN" altLang="en-US" sz="2400" dirty="0" smtClean="0"/>
          </a:p>
          <a:p>
            <a:pPr marL="0" indent="0">
              <a:buNone/>
            </a:pPr>
            <a:endParaRPr lang="en-US" altLang="zh-CN" sz="2400" dirty="0" smtClean="0">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733"/>
          <a:stretch/>
        </p:blipFill>
        <p:spPr bwMode="auto">
          <a:xfrm>
            <a:off x="284807" y="1985961"/>
            <a:ext cx="11945546" cy="225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093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12" name="内容占位符 2"/>
          <p:cNvSpPr>
            <a:spLocks noGrp="1"/>
          </p:cNvSpPr>
          <p:nvPr>
            <p:ph idx="1"/>
          </p:nvPr>
        </p:nvSpPr>
        <p:spPr>
          <a:xfrm>
            <a:off x="1097280" y="759655"/>
            <a:ext cx="10058400" cy="5109439"/>
          </a:xfrm>
        </p:spPr>
        <p:txBody>
          <a:bodyPr>
            <a:normAutofit/>
          </a:bodyPr>
          <a:lstStyle/>
          <a:p>
            <a:pPr lvl="1"/>
            <a:r>
              <a:rPr lang="en-US" altLang="zh-CN" sz="3200" b="1" dirty="0" smtClean="0"/>
              <a:t>8.2</a:t>
            </a:r>
            <a:r>
              <a:rPr lang="zh-CN" altLang="zh-CN" sz="3200" b="1" dirty="0" smtClean="0"/>
              <a:t>内部</a:t>
            </a:r>
            <a:r>
              <a:rPr lang="zh-CN" altLang="zh-CN" sz="3200" b="1" dirty="0"/>
              <a:t>审核</a:t>
            </a:r>
          </a:p>
          <a:p>
            <a:pPr lvl="2"/>
            <a:r>
              <a:rPr lang="en-US" altLang="zh-CN" sz="3200" b="1" dirty="0"/>
              <a:t> </a:t>
            </a:r>
            <a:r>
              <a:rPr lang="en-US" altLang="zh-CN" sz="3200" b="1" dirty="0" smtClean="0"/>
              <a:t>8.2.1</a:t>
            </a:r>
            <a:r>
              <a:rPr lang="zh-CN" altLang="zh-CN" sz="3200" b="1" dirty="0" smtClean="0"/>
              <a:t>文档</a:t>
            </a:r>
            <a:r>
              <a:rPr lang="zh-CN" altLang="zh-CN" sz="3200" b="1" dirty="0"/>
              <a:t>审核</a:t>
            </a:r>
            <a:r>
              <a:rPr lang="zh-CN" altLang="zh-CN" sz="3200" b="1" dirty="0" smtClean="0"/>
              <a:t>要求</a:t>
            </a:r>
            <a:endParaRPr lang="en-US" altLang="zh-CN" sz="3200" b="1" dirty="0" smtClean="0"/>
          </a:p>
          <a:p>
            <a:pPr marL="914400" lvl="2" indent="0">
              <a:buNone/>
            </a:pPr>
            <a:endParaRPr lang="zh-CN" altLang="zh-CN" sz="3200" b="1" dirty="0"/>
          </a:p>
          <a:p>
            <a:pPr lvl="0"/>
            <a:r>
              <a:rPr lang="zh-CN" altLang="zh-CN" dirty="0" smtClean="0"/>
              <a:t>是否</a:t>
            </a:r>
            <a:r>
              <a:rPr lang="zh-CN" altLang="zh-CN" dirty="0"/>
              <a:t>符合本组质量管理体系要求</a:t>
            </a:r>
            <a:endParaRPr lang="zh-CN" altLang="zh-CN" sz="1800" dirty="0"/>
          </a:p>
          <a:p>
            <a:pPr lvl="0"/>
            <a:r>
              <a:rPr lang="zh-CN" altLang="zh-CN" dirty="0"/>
              <a:t>是否得到有效的实施和保持</a:t>
            </a:r>
            <a:endParaRPr lang="zh-CN" altLang="zh-CN" sz="1800" dirty="0"/>
          </a:p>
          <a:p>
            <a:endParaRPr lang="en-US" altLang="zh-CN" sz="2400" b="1" dirty="0" smtClean="0"/>
          </a:p>
          <a:p>
            <a:pPr lvl="0">
              <a:buNone/>
            </a:pPr>
            <a:endParaRPr lang="zh-CN" altLang="en-US" sz="2000" b="1" dirty="0" smtClean="0"/>
          </a:p>
          <a:p>
            <a:endParaRPr lang="zh-CN" altLang="en-US" sz="2400" dirty="0" smtClean="0"/>
          </a:p>
          <a:p>
            <a:pPr marL="0" indent="0">
              <a:buNone/>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51450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12" name="内容占位符 2"/>
          <p:cNvSpPr>
            <a:spLocks noGrp="1"/>
          </p:cNvSpPr>
          <p:nvPr>
            <p:ph idx="1"/>
          </p:nvPr>
        </p:nvSpPr>
        <p:spPr>
          <a:xfrm>
            <a:off x="1097280" y="759655"/>
            <a:ext cx="10058400" cy="5109439"/>
          </a:xfrm>
        </p:spPr>
        <p:txBody>
          <a:bodyPr>
            <a:normAutofit/>
          </a:bodyPr>
          <a:lstStyle/>
          <a:p>
            <a:pPr lvl="2"/>
            <a:r>
              <a:rPr lang="en-US" altLang="zh-CN" sz="3200" b="1" dirty="0"/>
              <a:t> </a:t>
            </a:r>
            <a:r>
              <a:rPr lang="en-US" altLang="zh-CN" sz="3200" b="1" dirty="0" smtClean="0"/>
              <a:t>8.2.2 QA</a:t>
            </a:r>
            <a:r>
              <a:rPr lang="zh-CN" altLang="zh-CN" sz="3200" b="1" dirty="0"/>
              <a:t>组组成</a:t>
            </a:r>
          </a:p>
          <a:p>
            <a:pPr marL="914400" lvl="2" indent="0">
              <a:buNone/>
            </a:pPr>
            <a:endParaRPr lang="zh-CN" altLang="zh-CN" sz="3200" b="1" dirty="0"/>
          </a:p>
          <a:p>
            <a:endParaRPr lang="en-US" altLang="zh-CN" sz="2400" b="1" dirty="0" smtClean="0"/>
          </a:p>
          <a:p>
            <a:pPr lvl="0">
              <a:buNone/>
            </a:pPr>
            <a:endParaRPr lang="zh-CN" altLang="en-US" sz="2000" b="1" dirty="0" smtClean="0"/>
          </a:p>
          <a:p>
            <a:endParaRPr lang="zh-CN" altLang="en-US" sz="2400" dirty="0" smtClean="0"/>
          </a:p>
          <a:p>
            <a:pPr marL="0" indent="0">
              <a:buNone/>
            </a:pPr>
            <a:endParaRPr lang="en-US" altLang="zh-CN" sz="2400" dirty="0" smtClean="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619"/>
          <a:stretch/>
        </p:blipFill>
        <p:spPr bwMode="auto">
          <a:xfrm>
            <a:off x="0" y="2386013"/>
            <a:ext cx="11887200" cy="1363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29395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12" name="内容占位符 2"/>
          <p:cNvSpPr>
            <a:spLocks noGrp="1"/>
          </p:cNvSpPr>
          <p:nvPr>
            <p:ph idx="1"/>
          </p:nvPr>
        </p:nvSpPr>
        <p:spPr>
          <a:xfrm>
            <a:off x="1097280" y="1845734"/>
            <a:ext cx="10058400" cy="4023360"/>
          </a:xfrm>
        </p:spPr>
        <p:txBody>
          <a:bodyPr>
            <a:normAutofit/>
          </a:bodyPr>
          <a:lstStyle/>
          <a:p>
            <a:pPr marL="0" indent="0">
              <a:buNone/>
            </a:pPr>
            <a:r>
              <a:rPr lang="zh-CN" altLang="en-US" b="1" dirty="0" smtClean="0">
                <a:latin typeface="微软雅黑" panose="020B0503020204020204" pitchFamily="34" charset="-122"/>
                <a:ea typeface="微软雅黑" panose="020B0503020204020204" pitchFamily="34" charset="-122"/>
              </a:rPr>
              <a:t>标准</a:t>
            </a:r>
            <a:r>
              <a:rPr lang="en-US" altLang="zh-CN" b="1" dirty="0" smtClean="0">
                <a:latin typeface="微软雅黑" panose="020B0503020204020204" pitchFamily="34" charset="-122"/>
                <a:ea typeface="微软雅黑" panose="020B0503020204020204" pitchFamily="34" charset="-122"/>
              </a:rPr>
              <a:t>:</a:t>
            </a:r>
          </a:p>
          <a:p>
            <a:pPr marL="0" indent="0">
              <a:buNone/>
            </a:pPr>
            <a:r>
              <a:rPr lang="zh-CN" altLang="en-US" sz="2400" b="1" dirty="0" smtClean="0">
                <a:latin typeface="微软雅黑" panose="020B0503020204020204" pitchFamily="34" charset="-122"/>
                <a:ea typeface="微软雅黑" panose="020B0503020204020204" pitchFamily="34" charset="-122"/>
              </a:rPr>
              <a:t>文档标准：</a:t>
            </a:r>
            <a:endParaRPr lang="en-US" altLang="zh-CN" sz="2400" b="1" dirty="0" smtClean="0">
              <a:latin typeface="微软雅黑" panose="020B0503020204020204" pitchFamily="34" charset="-122"/>
              <a:ea typeface="微软雅黑" panose="020B0503020204020204" pitchFamily="34" charset="-122"/>
            </a:endParaRPr>
          </a:p>
          <a:p>
            <a:pPr marL="292608" lvl="1" indent="540000">
              <a:buNone/>
            </a:pPr>
            <a:endParaRPr lang="en-US" altLang="zh-CN" sz="2000" dirty="0" smtClean="0"/>
          </a:p>
          <a:p>
            <a:pPr marL="292608" lvl="1" indent="540000">
              <a:buNone/>
            </a:pPr>
            <a:endParaRPr lang="en-US" altLang="zh-CN" sz="2000" dirty="0" smtClean="0"/>
          </a:p>
          <a:p>
            <a:pPr marL="292608" lvl="1" indent="540000">
              <a:buNone/>
            </a:pPr>
            <a:endParaRPr lang="en-US" altLang="zh-CN" sz="2000" dirty="0" smtClean="0"/>
          </a:p>
          <a:p>
            <a:pPr marL="292608" lvl="1" indent="540000">
              <a:buNone/>
            </a:pPr>
            <a:r>
              <a:rPr lang="en-US" altLang="zh-CN" sz="2800" b="1" dirty="0" smtClean="0"/>
              <a:t>                              </a:t>
            </a:r>
            <a:r>
              <a:rPr lang="zh-CN" altLang="en-US" sz="2800" b="1" dirty="0" smtClean="0"/>
              <a:t>详见</a:t>
            </a:r>
            <a:r>
              <a:rPr lang="en-US" sz="2800" b="1" dirty="0" smtClean="0"/>
              <a:t>G05-</a:t>
            </a:r>
            <a:r>
              <a:rPr lang="zh-CN" altLang="en-US" sz="2800" b="1" dirty="0" smtClean="0"/>
              <a:t>文档标准</a:t>
            </a:r>
            <a:endParaRPr lang="en-US" altLang="zh-CN" sz="28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rPr>
              <a:t>项目沟通管理计划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488548" y="951389"/>
            <a:ext cx="10310192" cy="4339650"/>
          </a:xfrm>
          <a:prstGeom prst="rect">
            <a:avLst/>
          </a:prstGeom>
          <a:noFill/>
        </p:spPr>
        <p:txBody>
          <a:bodyPr wrap="square" rtlCol="0">
            <a:spAutoFit/>
          </a:bodyPr>
          <a:lstStyle/>
          <a:p>
            <a:pPr lvl="0"/>
            <a:r>
              <a:rPr lang="en-US" altLang="zh-CN" sz="2800" b="1" dirty="0" smtClean="0"/>
              <a:t>1 </a:t>
            </a:r>
            <a:r>
              <a:rPr lang="zh-CN" altLang="zh-CN" sz="2800" b="1" dirty="0" smtClean="0"/>
              <a:t>输入</a:t>
            </a:r>
            <a:endParaRPr lang="zh-CN" altLang="zh-CN" sz="2800" b="1" dirty="0"/>
          </a:p>
          <a:p>
            <a:r>
              <a:rPr lang="en-US" altLang="zh-CN" sz="2800" b="1" dirty="0"/>
              <a:t>   </a:t>
            </a:r>
            <a:r>
              <a:rPr lang="zh-CN" altLang="zh-CN" sz="2800" dirty="0"/>
              <a:t>干系人</a:t>
            </a:r>
            <a:r>
              <a:rPr lang="zh-CN" altLang="zh-CN" sz="2800" dirty="0" smtClean="0"/>
              <a:t>登记册</a:t>
            </a:r>
            <a:endParaRPr lang="en-US" altLang="zh-CN" sz="2800" dirty="0" smtClean="0"/>
          </a:p>
          <a:p>
            <a:endParaRPr lang="en-US" altLang="zh-CN" sz="2800" dirty="0"/>
          </a:p>
          <a:p>
            <a:endParaRPr lang="zh-CN" altLang="zh-CN" sz="2800" dirty="0"/>
          </a:p>
          <a:p>
            <a:pPr lvl="0"/>
            <a:r>
              <a:rPr lang="en-US" altLang="zh-CN" sz="2800" b="1" dirty="0" smtClean="0"/>
              <a:t>2 </a:t>
            </a:r>
            <a:r>
              <a:rPr lang="zh-CN" altLang="zh-CN" sz="2800" b="1" dirty="0" smtClean="0"/>
              <a:t>输出</a:t>
            </a:r>
            <a:endParaRPr lang="zh-CN" altLang="zh-CN" sz="2800" b="1" dirty="0"/>
          </a:p>
          <a:p>
            <a:r>
              <a:rPr lang="en-US" altLang="zh-CN" sz="2800" b="1" dirty="0"/>
              <a:t>   </a:t>
            </a:r>
            <a:r>
              <a:rPr lang="zh-CN" altLang="zh-CN" sz="2800" dirty="0"/>
              <a:t>沟通管理计划</a:t>
            </a: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11760207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10" name="内容占位符 2"/>
          <p:cNvSpPr>
            <a:spLocks noGrp="1"/>
          </p:cNvSpPr>
          <p:nvPr>
            <p:ph idx="1"/>
          </p:nvPr>
        </p:nvSpPr>
        <p:spPr>
          <a:xfrm>
            <a:off x="787791" y="1072011"/>
            <a:ext cx="10058400" cy="4023360"/>
          </a:xfrm>
        </p:spPr>
        <p:txBody>
          <a:bodyPr/>
          <a:lstStyle/>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项目</a:t>
            </a:r>
            <a:r>
              <a:rPr lang="zh-CN" altLang="en-US" sz="2400" dirty="0">
                <a:latin typeface="微软雅黑" panose="020B0503020204020204" pitchFamily="34" charset="-122"/>
                <a:ea typeface="微软雅黑" panose="020B0503020204020204" pitchFamily="34" charset="-122"/>
              </a:rPr>
              <a:t>干系人</a:t>
            </a:r>
            <a:r>
              <a:rPr lang="zh-CN" altLang="en-US" sz="2400" dirty="0" smtClean="0">
                <a:latin typeface="微软雅黑" panose="020B0503020204020204" pitchFamily="34" charset="-122"/>
                <a:ea typeface="微软雅黑" panose="020B0503020204020204" pitchFamily="34" charset="-122"/>
              </a:rPr>
              <a:t>登记册：</a:t>
            </a:r>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800" y="1566862"/>
            <a:ext cx="9108788" cy="514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3" name="内容占位符 2"/>
          <p:cNvSpPr>
            <a:spLocks noGrp="1"/>
          </p:cNvSpPr>
          <p:nvPr>
            <p:ph idx="1"/>
          </p:nvPr>
        </p:nvSpPr>
        <p:spPr>
          <a:xfrm>
            <a:off x="837406" y="954088"/>
            <a:ext cx="10515600" cy="4351338"/>
          </a:xfrm>
        </p:spPr>
        <p:txBody>
          <a:bodyPr/>
          <a:lstStyle/>
          <a:p>
            <a:pPr lvl="0"/>
            <a:r>
              <a:rPr lang="en-US" altLang="zh-CN" b="1" dirty="0" smtClean="0"/>
              <a:t>4 </a:t>
            </a:r>
            <a:r>
              <a:rPr lang="zh-CN" altLang="zh-CN" b="1" dirty="0" smtClean="0"/>
              <a:t>沟通</a:t>
            </a:r>
            <a:r>
              <a:rPr lang="zh-CN" altLang="zh-CN" b="1" dirty="0"/>
              <a:t>需求分析</a:t>
            </a:r>
            <a:endParaRPr lang="zh-CN" altLang="zh-CN" sz="1800" b="1" dirty="0"/>
          </a:p>
          <a:p>
            <a:pPr lvl="1"/>
            <a:r>
              <a:rPr lang="en-US" altLang="zh-CN" b="1" dirty="0" smtClean="0"/>
              <a:t>4.1</a:t>
            </a:r>
            <a:r>
              <a:rPr lang="zh-CN" altLang="zh-CN" b="1" dirty="0" smtClean="0"/>
              <a:t>组织</a:t>
            </a:r>
            <a:r>
              <a:rPr lang="zh-CN" altLang="zh-CN" b="1" dirty="0"/>
              <a:t>结构图</a:t>
            </a:r>
            <a:endParaRPr lang="zh-CN" altLang="zh-CN" sz="1200" b="1"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9" y="1824036"/>
            <a:ext cx="9083674" cy="505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3" name="内容占位符 2"/>
          <p:cNvSpPr>
            <a:spLocks noGrp="1"/>
          </p:cNvSpPr>
          <p:nvPr>
            <p:ph idx="1"/>
          </p:nvPr>
        </p:nvSpPr>
        <p:spPr>
          <a:xfrm>
            <a:off x="837406" y="954088"/>
            <a:ext cx="10515600" cy="4351338"/>
          </a:xfrm>
        </p:spPr>
        <p:txBody>
          <a:bodyPr/>
          <a:lstStyle/>
          <a:p>
            <a:pPr lvl="1"/>
            <a:r>
              <a:rPr lang="zh-CN" altLang="zh-CN" b="1" dirty="0"/>
              <a:t> </a:t>
            </a:r>
            <a:r>
              <a:rPr lang="en-US" altLang="zh-CN" b="1" dirty="0" smtClean="0"/>
              <a:t>4.2</a:t>
            </a:r>
            <a:r>
              <a:rPr lang="zh-CN" altLang="zh-CN" b="1" dirty="0" smtClean="0"/>
              <a:t>阶段</a:t>
            </a:r>
            <a:r>
              <a:rPr lang="zh-CN" altLang="zh-CN" b="1" dirty="0"/>
              <a:t>负责人</a:t>
            </a:r>
            <a:endParaRPr lang="zh-CN" altLang="zh-CN" sz="1200" b="1" dirty="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780" y="746963"/>
            <a:ext cx="7404553" cy="5878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3508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引言</a:t>
            </a:r>
            <a:endParaRPr lang="zh-CN" altLang="en-US"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927651" y="1046923"/>
            <a:ext cx="10310192" cy="10218182"/>
          </a:xfrm>
          <a:prstGeom prst="rect">
            <a:avLst/>
          </a:prstGeom>
          <a:noFill/>
        </p:spPr>
        <p:txBody>
          <a:bodyPr wrap="square" rtlCol="0">
            <a:spAutoFit/>
          </a:bodyPr>
          <a:lstStyle/>
          <a:p>
            <a:r>
              <a:rPr lang="zh-CN" altLang="en-US" sz="2800" b="1" dirty="0" smtClean="0"/>
              <a:t>参考资料：</a:t>
            </a:r>
            <a:endParaRPr lang="en-US" altLang="zh-CN" dirty="0" smtClean="0"/>
          </a:p>
          <a:p>
            <a:pPr lvl="0"/>
            <a:r>
              <a:rPr lang="zh-CN" altLang="zh-CN" dirty="0"/>
              <a:t>百度文库：需求工程计划</a:t>
            </a:r>
            <a:r>
              <a:rPr lang="en-US" altLang="zh-CN" dirty="0"/>
              <a:t>-</a:t>
            </a:r>
            <a:r>
              <a:rPr lang="zh-CN" altLang="zh-CN" dirty="0"/>
              <a:t>初步模板</a:t>
            </a:r>
          </a:p>
          <a:p>
            <a:r>
              <a:rPr lang="en-US" altLang="zh-CN" u="sng" dirty="0">
                <a:hlinkClick r:id="rId2"/>
              </a:rPr>
              <a:t>http://wenku.baidu.com/link?url=o1I_Aj4t4PSrNRJXl0hUw4I53T5j-SmmV4TeEk3LDanYFvBK-g8a7q3YdQ8_ESWD2hAV3NkOUEGIA_E8GJB1dsyIv8XR7dqiIC7SjY-XpD7</a:t>
            </a:r>
            <a:endParaRPr lang="zh-CN" altLang="zh-CN" dirty="0"/>
          </a:p>
          <a:p>
            <a:r>
              <a:rPr lang="en-US" altLang="zh-CN" dirty="0"/>
              <a:t> </a:t>
            </a:r>
            <a:r>
              <a:rPr lang="zh-CN" altLang="zh-CN" dirty="0" smtClean="0"/>
              <a:t>配置状态</a:t>
            </a:r>
            <a:r>
              <a:rPr lang="zh-CN" altLang="zh-CN" dirty="0"/>
              <a:t>报告两张表参考：</a:t>
            </a:r>
          </a:p>
          <a:p>
            <a:r>
              <a:rPr lang="en-US" altLang="zh-CN" u="sng" dirty="0">
                <a:hlinkClick r:id="rId3"/>
              </a:rPr>
              <a:t>http://wenku.baidu.com/link?url=ZPAnemgtwnLe5x5CKhmrCh0bM1poKnM5ztaRKND2y9vii23GcfgbOTqr04ZZB3Xxc6nBu8oSE821k5FDRU0toq6u6wDHcT2jnG3mOxleOGu</a:t>
            </a:r>
            <a:endParaRPr lang="zh-CN" altLang="zh-CN" dirty="0"/>
          </a:p>
          <a:p>
            <a:r>
              <a:rPr lang="en-US" altLang="zh-CN" dirty="0"/>
              <a:t> </a:t>
            </a:r>
            <a:r>
              <a:rPr lang="zh-CN" altLang="zh-CN" dirty="0" smtClean="0"/>
              <a:t>基线</a:t>
            </a:r>
            <a:r>
              <a:rPr lang="zh-CN" altLang="zh-CN" dirty="0"/>
              <a:t>理解：</a:t>
            </a:r>
          </a:p>
          <a:p>
            <a:r>
              <a:rPr lang="en-US" altLang="zh-CN" u="sng" dirty="0">
                <a:hlinkClick r:id="rId4"/>
              </a:rPr>
              <a:t>http://wenku.baidu.com/link?url=RkSo8LnPokB2svb0EIL6HgvPZN4-R-XakcWpyxpOIHOVYcuYpfhirWV1fAIoivVB2T1gwNJqr1xvK_hCcH0C2bvHR9V7Jk0jV1iEfIilIl3</a:t>
            </a:r>
            <a:endParaRPr lang="zh-CN" altLang="zh-CN" dirty="0"/>
          </a:p>
          <a:p>
            <a:r>
              <a:rPr lang="en-US" altLang="zh-CN" dirty="0"/>
              <a:t> </a:t>
            </a:r>
            <a:r>
              <a:rPr lang="zh-CN" altLang="zh-CN" dirty="0" smtClean="0"/>
              <a:t>配置</a:t>
            </a:r>
            <a:r>
              <a:rPr lang="zh-CN" altLang="zh-CN" dirty="0"/>
              <a:t>审核表参考：</a:t>
            </a:r>
          </a:p>
          <a:p>
            <a:r>
              <a:rPr lang="en-US" altLang="zh-CN" u="sng" dirty="0">
                <a:hlinkClick r:id="rId5"/>
              </a:rPr>
              <a:t>http://wenku.baidu.com/link?url=t2SjlUOADrXnDtLQ05PW9O0NIwTqNGSa8fOsR3Q1qckPrz4-F6LwXwhwK1zNLWv0c3kdUVxqRR-HtCb2OQpmrTIoC9hh4TLlFQs4t7FOHk3</a:t>
            </a:r>
            <a:endParaRPr lang="zh-CN" altLang="zh-CN" dirty="0"/>
          </a:p>
          <a:p>
            <a:r>
              <a:rPr lang="en-US" altLang="zh-CN" dirty="0"/>
              <a:t> </a:t>
            </a:r>
            <a:r>
              <a:rPr lang="en-US" altLang="zh-CN" dirty="0" smtClean="0"/>
              <a:t>GBT19001-2005</a:t>
            </a:r>
            <a:r>
              <a:rPr lang="zh-CN" altLang="zh-CN" dirty="0"/>
              <a:t>质量管理体系要求。</a:t>
            </a:r>
          </a:p>
          <a:p>
            <a:pPr lvl="0"/>
            <a:r>
              <a:rPr lang="en-US" altLang="zh-CN" dirty="0"/>
              <a:t>GB-T 8567-2006 </a:t>
            </a:r>
            <a:r>
              <a:rPr lang="zh-CN" altLang="zh-CN" dirty="0"/>
              <a:t>计算机软件文档编制规范。</a:t>
            </a:r>
          </a:p>
          <a:p>
            <a:pPr lvl="0"/>
            <a:r>
              <a:rPr lang="en-US" altLang="zh-CN" u="sng" dirty="0">
                <a:hlinkClick r:id="rId5"/>
              </a:rPr>
              <a:t>http://wenku.baidu.com/link?url=t2SjlUOADrXnDtLQ05PW9O0NIwTqNGSa8fOsR3Q1qckPrz4-F6LwXwhwK1zNLWv0c3kdUVxqRR-HtCb2OQpmrTIoC9hh4TLlFQs4t7FOHk3</a:t>
            </a:r>
            <a:endParaRPr lang="zh-CN" altLang="zh-CN" dirty="0"/>
          </a:p>
          <a:p>
            <a:r>
              <a:rPr lang="zh-CN" altLang="zh-CN" dirty="0"/>
              <a:t>配置状态报告两张表参考：</a:t>
            </a:r>
          </a:p>
          <a:p>
            <a:r>
              <a:rPr lang="en-US" altLang="zh-CN" u="sng" dirty="0">
                <a:hlinkClick r:id="rId3"/>
              </a:rPr>
              <a:t>http://wenku.baidu.com/link?url=ZPAnemgtwnLe5x5CKhmrCh0bM1poKnM5ztaRKND2y9vii23GcfgbOTqr04ZZB3Xxc6nBu8oSE821k5FDRU0toq6u6wDHcT2jnG3mOxleOGu</a:t>
            </a:r>
            <a:endParaRPr lang="zh-CN" altLang="zh-CN" dirty="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3" name="内容占位符 2"/>
          <p:cNvSpPr>
            <a:spLocks noGrp="1"/>
          </p:cNvSpPr>
          <p:nvPr>
            <p:ph idx="1"/>
          </p:nvPr>
        </p:nvSpPr>
        <p:spPr>
          <a:xfrm>
            <a:off x="837406" y="954088"/>
            <a:ext cx="10515600" cy="4351338"/>
          </a:xfrm>
        </p:spPr>
        <p:txBody>
          <a:bodyPr/>
          <a:lstStyle/>
          <a:p>
            <a:pPr lvl="1"/>
            <a:r>
              <a:rPr lang="zh-CN" altLang="zh-CN" b="1" dirty="0"/>
              <a:t> </a:t>
            </a:r>
            <a:r>
              <a:rPr lang="en-US" altLang="zh-CN" b="1" dirty="0" smtClean="0"/>
              <a:t>4.3</a:t>
            </a:r>
            <a:r>
              <a:rPr lang="zh-CN" altLang="zh-CN" b="1" dirty="0"/>
              <a:t>项目组织与干系人之间的责任关系</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742" y="1628776"/>
            <a:ext cx="10332832" cy="372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4210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3" name="内容占位符 2"/>
          <p:cNvSpPr>
            <a:spLocks noGrp="1"/>
          </p:cNvSpPr>
          <p:nvPr>
            <p:ph idx="1"/>
          </p:nvPr>
        </p:nvSpPr>
        <p:spPr>
          <a:xfrm>
            <a:off x="837406" y="954088"/>
            <a:ext cx="10515600" cy="4351338"/>
          </a:xfrm>
        </p:spPr>
        <p:txBody>
          <a:bodyPr/>
          <a:lstStyle/>
          <a:p>
            <a:pPr lvl="1"/>
            <a:r>
              <a:rPr lang="en-US" altLang="zh-CN" b="1" dirty="0" smtClean="0"/>
              <a:t>4.4</a:t>
            </a:r>
            <a:r>
              <a:rPr lang="zh-CN" altLang="zh-CN" b="1" dirty="0" smtClean="0"/>
              <a:t>干系</a:t>
            </a:r>
            <a:r>
              <a:rPr lang="zh-CN" altLang="zh-CN" b="1" dirty="0"/>
              <a:t>人沟通需求</a:t>
            </a:r>
            <a:endParaRPr lang="zh-CN" altLang="zh-CN" sz="1200" b="1" dirty="0"/>
          </a:p>
          <a:p>
            <a:pPr lvl="2"/>
            <a:r>
              <a:rPr lang="en-US" altLang="zh-CN" b="1" dirty="0" smtClean="0"/>
              <a:t>4.4.1</a:t>
            </a:r>
            <a:r>
              <a:rPr lang="zh-CN" altLang="zh-CN" b="1" dirty="0" smtClean="0"/>
              <a:t>外部</a:t>
            </a:r>
            <a:r>
              <a:rPr lang="zh-CN" altLang="zh-CN" b="1" dirty="0"/>
              <a:t>干系人沟通需求</a:t>
            </a:r>
            <a:endParaRPr lang="zh-CN" altLang="zh-CN" sz="1200" b="1" dirty="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22" y="2243212"/>
            <a:ext cx="11430276" cy="2154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6751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3" name="内容占位符 2"/>
          <p:cNvSpPr>
            <a:spLocks noGrp="1"/>
          </p:cNvSpPr>
          <p:nvPr>
            <p:ph idx="1"/>
          </p:nvPr>
        </p:nvSpPr>
        <p:spPr>
          <a:xfrm>
            <a:off x="-119856" y="847725"/>
            <a:ext cx="10515600" cy="4351338"/>
          </a:xfrm>
        </p:spPr>
        <p:txBody>
          <a:bodyPr/>
          <a:lstStyle/>
          <a:p>
            <a:pPr lvl="2"/>
            <a:r>
              <a:rPr lang="en-US" altLang="zh-CN" b="1" dirty="0" smtClean="0"/>
              <a:t>4.4.2</a:t>
            </a:r>
            <a:r>
              <a:rPr lang="zh-CN" altLang="zh-CN" b="1" dirty="0" smtClean="0"/>
              <a:t>内部</a:t>
            </a:r>
            <a:r>
              <a:rPr lang="zh-CN" altLang="zh-CN" b="1" dirty="0"/>
              <a:t>干系人沟通需求</a:t>
            </a:r>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4" y="489240"/>
            <a:ext cx="7192058" cy="6173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72481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3" name="内容占位符 2"/>
          <p:cNvSpPr>
            <a:spLocks noGrp="1"/>
          </p:cNvSpPr>
          <p:nvPr>
            <p:ph idx="1"/>
          </p:nvPr>
        </p:nvSpPr>
        <p:spPr>
          <a:xfrm>
            <a:off x="-377031" y="847725"/>
            <a:ext cx="10515600" cy="4351338"/>
          </a:xfrm>
        </p:spPr>
        <p:txBody>
          <a:bodyPr/>
          <a:lstStyle/>
          <a:p>
            <a:pPr lvl="2"/>
            <a:r>
              <a:rPr lang="en-US" altLang="zh-CN" b="1" dirty="0" smtClean="0"/>
              <a:t>4..5 </a:t>
            </a:r>
            <a:r>
              <a:rPr lang="zh-CN" altLang="zh-CN" b="1" dirty="0" smtClean="0"/>
              <a:t>沟通</a:t>
            </a:r>
            <a:r>
              <a:rPr lang="zh-CN" altLang="zh-CN" b="1" dirty="0"/>
              <a:t>时间与沟通方式 </a:t>
            </a:r>
          </a:p>
          <a:p>
            <a:pPr lvl="2"/>
            <a:endParaRPr lang="zh-CN" altLang="zh-CN" b="1"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55" y="1422491"/>
            <a:ext cx="10063466" cy="432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5559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0"/>
            <a:r>
              <a:rPr lang="en-US" altLang="zh-CN" sz="3200" b="1" dirty="0" smtClean="0"/>
              <a:t>5 </a:t>
            </a:r>
            <a:r>
              <a:rPr lang="zh-CN" altLang="zh-CN" sz="3200" b="1" dirty="0" smtClean="0"/>
              <a:t>沟通</a:t>
            </a:r>
            <a:r>
              <a:rPr lang="zh-CN" altLang="zh-CN" sz="3200" b="1" dirty="0"/>
              <a:t>方法</a:t>
            </a:r>
          </a:p>
          <a:p>
            <a:pPr lvl="1"/>
            <a:r>
              <a:rPr lang="en-US" altLang="zh-CN" sz="3200" b="1" dirty="0" smtClean="0"/>
              <a:t>5.1</a:t>
            </a:r>
            <a:r>
              <a:rPr lang="zh-CN" altLang="zh-CN" sz="3200" b="1" dirty="0" smtClean="0"/>
              <a:t>外部</a:t>
            </a:r>
            <a:r>
              <a:rPr lang="zh-CN" altLang="zh-CN" sz="3200" b="1" dirty="0"/>
              <a:t>沟通方法</a:t>
            </a:r>
          </a:p>
          <a:p>
            <a:pPr lvl="0"/>
            <a:r>
              <a:rPr lang="en-US" altLang="zh-CN" sz="3600" b="1" dirty="0"/>
              <a:t> </a:t>
            </a:r>
            <a:r>
              <a:rPr lang="en-US" altLang="zh-CN" sz="3600" b="1" dirty="0" smtClean="0"/>
              <a:t>    </a:t>
            </a:r>
            <a:r>
              <a:rPr lang="zh-CN" altLang="zh-CN" b="1" dirty="0" smtClean="0"/>
              <a:t>会议</a:t>
            </a:r>
            <a:r>
              <a:rPr lang="zh-CN" altLang="zh-CN" b="1" dirty="0"/>
              <a:t>：</a:t>
            </a:r>
            <a:r>
              <a:rPr lang="zh-CN" altLang="zh-CN" dirty="0"/>
              <a:t>由项目经理与客户约定时间地点进行进行沟通交流。</a:t>
            </a:r>
            <a:endParaRPr lang="zh-CN" altLang="zh-CN" sz="1800" dirty="0"/>
          </a:p>
          <a:p>
            <a:pPr lvl="0"/>
            <a:r>
              <a:rPr lang="en-US" altLang="zh-CN" sz="3600" b="1" dirty="0"/>
              <a:t> </a:t>
            </a:r>
            <a:r>
              <a:rPr lang="en-US" altLang="zh-CN" sz="3600" b="1" dirty="0" smtClean="0"/>
              <a:t>    </a:t>
            </a:r>
            <a:r>
              <a:rPr lang="en-US" altLang="zh-CN" b="1" dirty="0" err="1" smtClean="0"/>
              <a:t>qq</a:t>
            </a:r>
            <a:r>
              <a:rPr lang="zh-CN" altLang="zh-CN" b="1" dirty="0"/>
              <a:t>会议</a:t>
            </a:r>
            <a:r>
              <a:rPr lang="zh-CN" altLang="zh-CN" sz="3600" b="1" dirty="0"/>
              <a:t>：</a:t>
            </a:r>
            <a:r>
              <a:rPr lang="zh-CN" altLang="zh-CN" dirty="0"/>
              <a:t>在客户在外地出差的情况下，项目经理先通过邮件方式与客户约定时间进行沟通交流。</a:t>
            </a:r>
            <a:r>
              <a:rPr lang="zh-CN" altLang="zh-CN" sz="3600" b="1" dirty="0"/>
              <a:t> </a:t>
            </a:r>
            <a:endParaRPr lang="zh-CN" altLang="zh-CN" sz="1800" dirty="0"/>
          </a:p>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3" name="内容占位符 2"/>
          <p:cNvSpPr>
            <a:spLocks noGrp="1"/>
          </p:cNvSpPr>
          <p:nvPr>
            <p:ph idx="1"/>
          </p:nvPr>
        </p:nvSpPr>
        <p:spPr>
          <a:xfrm>
            <a:off x="770733" y="646951"/>
            <a:ext cx="10515600" cy="4351338"/>
          </a:xfrm>
        </p:spPr>
        <p:txBody>
          <a:bodyPr/>
          <a:lstStyle/>
          <a:p>
            <a:pPr lvl="1"/>
            <a:r>
              <a:rPr lang="zh-CN" altLang="zh-CN" sz="3600" b="1" dirty="0"/>
              <a:t>内部沟通方法</a:t>
            </a:r>
          </a:p>
          <a:p>
            <a:pPr lvl="0"/>
            <a:r>
              <a:rPr lang="zh-CN" altLang="zh-CN" b="1" dirty="0" smtClean="0"/>
              <a:t>一般</a:t>
            </a:r>
            <a:r>
              <a:rPr lang="zh-CN" altLang="zh-CN" b="1" dirty="0"/>
              <a:t>会议时间：</a:t>
            </a:r>
            <a:endParaRPr lang="zh-CN" altLang="zh-CN" dirty="0"/>
          </a:p>
          <a:p>
            <a:pPr lvl="2"/>
            <a:endParaRPr lang="zh-CN" altLang="zh-CN" b="1" dirty="0"/>
          </a:p>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756" y="2152650"/>
            <a:ext cx="9003671" cy="3656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19656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0"/>
            <a:r>
              <a:rPr lang="zh-CN" altLang="zh-CN" b="1" dirty="0"/>
              <a:t>紧急会议</a:t>
            </a:r>
            <a:r>
              <a:rPr lang="zh-CN" altLang="zh-CN" sz="3200" b="1" dirty="0"/>
              <a:t>：</a:t>
            </a:r>
            <a:r>
              <a:rPr lang="zh-CN" altLang="zh-CN" dirty="0"/>
              <a:t>由组长下达，时间视具体情况而定，地点图书馆一楼</a:t>
            </a:r>
            <a:endParaRPr lang="zh-CN" altLang="zh-CN" sz="1800" dirty="0"/>
          </a:p>
          <a:p>
            <a:pPr lvl="0"/>
            <a:r>
              <a:rPr lang="en-US" altLang="zh-CN" sz="3200" b="1" dirty="0" err="1"/>
              <a:t>qq</a:t>
            </a:r>
            <a:r>
              <a:rPr lang="zh-CN" altLang="zh-CN" sz="3200" b="1" dirty="0"/>
              <a:t>会议：</a:t>
            </a:r>
            <a:r>
              <a:rPr lang="zh-CN" altLang="zh-CN" dirty="0"/>
              <a:t>在召开紧急会议与一般会议时，如果超过两个组员在异地，则采用</a:t>
            </a:r>
            <a:r>
              <a:rPr lang="en-US" altLang="zh-CN" dirty="0" err="1"/>
              <a:t>qq</a:t>
            </a:r>
            <a:r>
              <a:rPr lang="zh-CN" altLang="zh-CN" dirty="0"/>
              <a:t>会议的形式</a:t>
            </a:r>
            <a:endParaRPr lang="zh-CN" altLang="zh-CN" sz="1800" dirty="0"/>
          </a:p>
          <a:p>
            <a:pPr lvl="0"/>
            <a:r>
              <a:rPr lang="zh-CN" altLang="zh-CN" sz="3200" b="1" dirty="0"/>
              <a:t>邮件：</a:t>
            </a:r>
            <a:r>
              <a:rPr lang="zh-CN" altLang="zh-CN" dirty="0"/>
              <a:t>交付文档性的交付物采用邮件方式</a:t>
            </a:r>
            <a:endParaRPr lang="zh-CN" altLang="zh-CN" sz="1800" dirty="0"/>
          </a:p>
          <a:p>
            <a:pPr lvl="0"/>
            <a:r>
              <a:rPr lang="zh-CN" altLang="zh-CN" b="1" dirty="0"/>
              <a:t>远程：</a:t>
            </a:r>
            <a:r>
              <a:rPr lang="zh-CN" altLang="zh-CN" dirty="0"/>
              <a:t>在本组组员参加软件使用培训时，如果当天部分组员会议请假，则由技术指导担当薛雅文通过远程的方式来教会该组员使用软件。</a:t>
            </a:r>
            <a:endParaRPr lang="zh-CN" altLang="zh-CN" sz="1800" dirty="0"/>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风险</a:t>
            </a:r>
            <a:r>
              <a:rPr lang="zh-CN" altLang="en-US" sz="2800" dirty="0" smtClean="0">
                <a:latin typeface="微软雅黑" panose="020B0503020204020204" pitchFamily="34" charset="-122"/>
                <a:ea typeface="微软雅黑" panose="020B0503020204020204" pitchFamily="34" charset="-122"/>
              </a:rPr>
              <a:t>管理计划</a:t>
            </a:r>
            <a:endParaRPr lang="zh-CN" altLang="en-US" sz="2800" dirty="0"/>
          </a:p>
        </p:txBody>
      </p:sp>
      <p:sp>
        <p:nvSpPr>
          <p:cNvPr id="12" name="内容占位符 2"/>
          <p:cNvSpPr>
            <a:spLocks noGrp="1"/>
          </p:cNvSpPr>
          <p:nvPr>
            <p:ph idx="1"/>
          </p:nvPr>
        </p:nvSpPr>
        <p:spPr>
          <a:xfrm>
            <a:off x="885825" y="942975"/>
            <a:ext cx="10269855" cy="4926119"/>
          </a:xfrm>
        </p:spPr>
        <p:txBody>
          <a:bodyPr>
            <a:normAutofit fontScale="77500" lnSpcReduction="20000"/>
          </a:bodyPr>
          <a:lstStyle/>
          <a:p>
            <a:pPr lvl="0"/>
            <a:r>
              <a:rPr lang="en-US" altLang="zh-CN" b="1" dirty="0" smtClean="0"/>
              <a:t>1</a:t>
            </a:r>
            <a:r>
              <a:rPr lang="en-US" altLang="zh-CN" b="1" dirty="0"/>
              <a:t>	</a:t>
            </a:r>
            <a:r>
              <a:rPr lang="zh-CN" altLang="en-US" b="1" dirty="0"/>
              <a:t>引言</a:t>
            </a:r>
          </a:p>
          <a:p>
            <a:pPr lvl="0"/>
            <a:r>
              <a:rPr lang="zh-CN" altLang="en-US" dirty="0">
                <a:latin typeface="+mn-ea"/>
              </a:rPr>
              <a:t>产品开发过程中，由于产品需求本身的隐含性、用户与开发者之间的</a:t>
            </a:r>
            <a:r>
              <a:rPr lang="zh-CN" altLang="en-US" dirty="0" smtClean="0">
                <a:latin typeface="+mn-ea"/>
              </a:rPr>
              <a:t>沟</a:t>
            </a:r>
            <a:endParaRPr lang="en-US" altLang="zh-CN" dirty="0" smtClean="0">
              <a:latin typeface="+mn-ea"/>
            </a:endParaRPr>
          </a:p>
          <a:p>
            <a:pPr lvl="0"/>
            <a:r>
              <a:rPr lang="zh-CN" altLang="en-US" dirty="0" smtClean="0">
                <a:latin typeface="+mn-ea"/>
              </a:rPr>
              <a:t>通</a:t>
            </a:r>
            <a:r>
              <a:rPr lang="zh-CN" altLang="en-US" dirty="0">
                <a:latin typeface="+mn-ea"/>
              </a:rPr>
              <a:t>障碍，以及需求随着时间、用户的变化而变更等原因，可能使需求</a:t>
            </a:r>
            <a:r>
              <a:rPr lang="zh-CN" altLang="en-US" dirty="0" smtClean="0">
                <a:latin typeface="+mn-ea"/>
              </a:rPr>
              <a:t>分</a:t>
            </a:r>
            <a:endParaRPr lang="en-US" altLang="zh-CN" dirty="0" smtClean="0">
              <a:latin typeface="+mn-ea"/>
            </a:endParaRPr>
          </a:p>
          <a:p>
            <a:pPr lvl="0"/>
            <a:r>
              <a:rPr lang="zh-CN" altLang="en-US" dirty="0" smtClean="0">
                <a:latin typeface="+mn-ea"/>
              </a:rPr>
              <a:t>析</a:t>
            </a:r>
            <a:r>
              <a:rPr lang="zh-CN" altLang="en-US" dirty="0">
                <a:latin typeface="+mn-ea"/>
              </a:rPr>
              <a:t>偏离实际需求而最终导致产品开发的失败，这种可能性称为需求</a:t>
            </a:r>
            <a:r>
              <a:rPr lang="zh-CN" altLang="en-US" dirty="0" smtClean="0">
                <a:latin typeface="+mn-ea"/>
              </a:rPr>
              <a:t>风险。</a:t>
            </a:r>
            <a:endParaRPr lang="en-US" altLang="zh-CN" dirty="0" smtClean="0">
              <a:latin typeface="+mn-ea"/>
            </a:endParaRPr>
          </a:p>
          <a:p>
            <a:pPr lvl="0"/>
            <a:endParaRPr lang="zh-CN" altLang="en-US" dirty="0">
              <a:latin typeface="+mn-ea"/>
            </a:endParaRPr>
          </a:p>
          <a:p>
            <a:pPr lvl="0"/>
            <a:r>
              <a:rPr lang="zh-CN" altLang="en-US" dirty="0">
                <a:latin typeface="+mn-ea"/>
              </a:rPr>
              <a:t>需求分析的关键是使隐含的需求明确，使变更的需求可控，采用座谈会、</a:t>
            </a:r>
            <a:r>
              <a:rPr lang="zh-CN" altLang="en-US" dirty="0" smtClean="0">
                <a:latin typeface="+mn-ea"/>
              </a:rPr>
              <a:t>需求</a:t>
            </a:r>
            <a:endParaRPr lang="en-US" altLang="zh-CN" dirty="0" smtClean="0">
              <a:latin typeface="+mn-ea"/>
            </a:endParaRPr>
          </a:p>
          <a:p>
            <a:pPr lvl="0"/>
            <a:r>
              <a:rPr lang="zh-CN" altLang="en-US" dirty="0" smtClean="0">
                <a:latin typeface="+mn-ea"/>
              </a:rPr>
              <a:t>调查表</a:t>
            </a:r>
            <a:r>
              <a:rPr lang="zh-CN" altLang="en-US" dirty="0">
                <a:latin typeface="+mn-ea"/>
              </a:rPr>
              <a:t>、需求启发、角色扮演等方法可以使需求明确化；采用面向对象的</a:t>
            </a:r>
            <a:r>
              <a:rPr lang="zh-CN" altLang="en-US" dirty="0" smtClean="0">
                <a:latin typeface="+mn-ea"/>
              </a:rPr>
              <a:t>方法</a:t>
            </a:r>
            <a:endParaRPr lang="en-US" altLang="zh-CN" dirty="0" smtClean="0">
              <a:latin typeface="+mn-ea"/>
            </a:endParaRPr>
          </a:p>
          <a:p>
            <a:pPr lvl="0"/>
            <a:r>
              <a:rPr lang="zh-CN" altLang="en-US" dirty="0" smtClean="0">
                <a:latin typeface="+mn-ea"/>
              </a:rPr>
              <a:t>及</a:t>
            </a:r>
            <a:r>
              <a:rPr lang="en-US" altLang="zh-CN" dirty="0">
                <a:latin typeface="+mn-ea"/>
              </a:rPr>
              <a:t>UML</a:t>
            </a:r>
            <a:r>
              <a:rPr lang="zh-CN" altLang="en-US" dirty="0">
                <a:latin typeface="+mn-ea"/>
              </a:rPr>
              <a:t>工具、领域专家的全程参与、需求分级等方法可以使需求变更处于可控范围内。</a:t>
            </a:r>
          </a:p>
          <a:p>
            <a:pPr lvl="0"/>
            <a:r>
              <a:rPr lang="en-US" altLang="zh-CN" b="1" dirty="0" smtClean="0">
                <a:latin typeface="+mn-ea"/>
              </a:rPr>
              <a:t>2</a:t>
            </a:r>
            <a:r>
              <a:rPr lang="en-US" altLang="zh-CN" b="1" dirty="0">
                <a:latin typeface="+mn-ea"/>
              </a:rPr>
              <a:t>	</a:t>
            </a:r>
            <a:r>
              <a:rPr lang="zh-CN" altLang="en-US" b="1" dirty="0">
                <a:latin typeface="+mn-ea"/>
              </a:rPr>
              <a:t>引用</a:t>
            </a:r>
          </a:p>
          <a:p>
            <a:pPr lvl="0"/>
            <a:r>
              <a:rPr lang="zh-CN" altLang="en-US" dirty="0">
                <a:latin typeface="+mn-ea"/>
              </a:rPr>
              <a:t>模板引用：</a:t>
            </a:r>
            <a:r>
              <a:rPr lang="en-US" altLang="zh-CN" dirty="0">
                <a:latin typeface="+mn-ea"/>
              </a:rPr>
              <a:t>GBT 20032-2005</a:t>
            </a:r>
            <a:r>
              <a:rPr lang="zh-CN" altLang="en-US" dirty="0">
                <a:latin typeface="+mn-ea"/>
              </a:rPr>
              <a:t>风险管理应用指南</a:t>
            </a:r>
          </a:p>
          <a:p>
            <a:pPr lvl="0"/>
            <a:r>
              <a:rPr lang="zh-CN" altLang="en-US" dirty="0">
                <a:latin typeface="+mn-ea"/>
              </a:rPr>
              <a:t>内容引用：软件开发的需求风险及控制 吴伟东</a:t>
            </a:r>
            <a:r>
              <a:rPr lang="en-US" altLang="zh-CN" dirty="0">
                <a:latin typeface="+mn-ea"/>
              </a:rPr>
              <a:t>(</a:t>
            </a:r>
            <a:r>
              <a:rPr lang="zh-CN" altLang="en-US" dirty="0">
                <a:latin typeface="+mn-ea"/>
              </a:rPr>
              <a:t>华东交通大学信息工程学院</a:t>
            </a:r>
            <a:r>
              <a:rPr lang="en-US" altLang="zh-CN" dirty="0">
                <a:latin typeface="+mn-ea"/>
              </a:rPr>
              <a:t>)</a:t>
            </a:r>
          </a:p>
          <a:p>
            <a:pPr lvl="0"/>
            <a:r>
              <a:rPr lang="zh-CN" altLang="zh-CN" dirty="0" smtClean="0"/>
              <a:t>。</a:t>
            </a:r>
            <a:endParaRPr lang="zh-CN" altLang="zh-CN" sz="1800" dirty="0" smtClean="0"/>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34377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rPr>
              <a:t>风险管理计划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4770537"/>
          </a:xfrm>
          <a:prstGeom prst="rect">
            <a:avLst/>
          </a:prstGeom>
          <a:noFill/>
        </p:spPr>
        <p:txBody>
          <a:bodyPr wrap="square" rtlCol="0">
            <a:spAutoFit/>
          </a:bodyPr>
          <a:lstStyle/>
          <a:p>
            <a:r>
              <a:rPr lang="en-US" altLang="zh-CN" sz="2800" b="1" dirty="0" smtClean="0">
                <a:solidFill>
                  <a:prstClr val="black"/>
                </a:solidFill>
                <a:latin typeface="宋体" panose="02010600030101010101" pitchFamily="2" charset="-122"/>
              </a:rPr>
              <a:t>3</a:t>
            </a:r>
            <a:r>
              <a:rPr lang="en-US" altLang="zh-CN" sz="2800" b="1" dirty="0">
                <a:solidFill>
                  <a:prstClr val="black"/>
                </a:solidFill>
                <a:latin typeface="宋体" panose="02010600030101010101" pitchFamily="2" charset="-122"/>
              </a:rPr>
              <a:t>	</a:t>
            </a:r>
            <a:r>
              <a:rPr lang="zh-CN" altLang="en-US" sz="2800" b="1" dirty="0">
                <a:solidFill>
                  <a:prstClr val="black"/>
                </a:solidFill>
                <a:latin typeface="宋体" panose="02010600030101010101" pitchFamily="2" charset="-122"/>
              </a:rPr>
              <a:t>过程</a:t>
            </a:r>
          </a:p>
          <a:p>
            <a:r>
              <a:rPr lang="en-US" altLang="zh-CN" sz="2800" b="1" dirty="0" smtClean="0">
                <a:solidFill>
                  <a:prstClr val="black"/>
                </a:solidFill>
                <a:latin typeface="宋体" panose="02010600030101010101" pitchFamily="2" charset="-122"/>
              </a:rPr>
              <a:t>3.1</a:t>
            </a:r>
            <a:r>
              <a:rPr lang="en-US" altLang="zh-CN" sz="2800" b="1" dirty="0">
                <a:solidFill>
                  <a:prstClr val="black"/>
                </a:solidFill>
                <a:latin typeface="宋体" panose="02010600030101010101" pitchFamily="2" charset="-122"/>
              </a:rPr>
              <a:t>	</a:t>
            </a:r>
            <a:r>
              <a:rPr lang="zh-CN" altLang="en-US" sz="2800" b="1" dirty="0">
                <a:solidFill>
                  <a:prstClr val="black"/>
                </a:solidFill>
                <a:latin typeface="宋体" panose="02010600030101010101" pitchFamily="2" charset="-122"/>
              </a:rPr>
              <a:t>过程输入</a:t>
            </a:r>
          </a:p>
          <a:p>
            <a:r>
              <a:rPr lang="zh-CN" altLang="en-US" sz="2800" b="1" dirty="0">
                <a:solidFill>
                  <a:prstClr val="black"/>
                </a:solidFill>
                <a:latin typeface="宋体" panose="02010600030101010101" pitchFamily="2" charset="-122"/>
              </a:rPr>
              <a:t>	项目章程。</a:t>
            </a:r>
          </a:p>
          <a:p>
            <a:r>
              <a:rPr lang="zh-CN" altLang="en-US" sz="2800" b="1" dirty="0">
                <a:solidFill>
                  <a:prstClr val="black"/>
                </a:solidFill>
                <a:latin typeface="宋体" panose="02010600030101010101" pitchFamily="2" charset="-122"/>
              </a:rPr>
              <a:t>	干系人登记册</a:t>
            </a:r>
            <a:r>
              <a:rPr lang="zh-CN" altLang="en-US" sz="2800" b="1" dirty="0" smtClean="0">
                <a:solidFill>
                  <a:prstClr val="black"/>
                </a:solidFill>
                <a:latin typeface="宋体" panose="02010600030101010101" pitchFamily="2" charset="-122"/>
              </a:rPr>
              <a:t>。</a:t>
            </a:r>
            <a:endParaRPr lang="en-US" altLang="zh-CN" sz="2800" b="1" dirty="0" smtClean="0">
              <a:solidFill>
                <a:prstClr val="black"/>
              </a:solidFill>
              <a:latin typeface="宋体" panose="02010600030101010101" pitchFamily="2" charset="-122"/>
            </a:endParaRPr>
          </a:p>
          <a:p>
            <a:endParaRPr lang="zh-CN" altLang="en-US" sz="2800" b="1" dirty="0">
              <a:solidFill>
                <a:prstClr val="black"/>
              </a:solidFill>
              <a:latin typeface="宋体" panose="02010600030101010101" pitchFamily="2" charset="-122"/>
            </a:endParaRPr>
          </a:p>
          <a:p>
            <a:r>
              <a:rPr lang="en-US" altLang="zh-CN" sz="2800" b="1" dirty="0" smtClean="0">
                <a:solidFill>
                  <a:prstClr val="black"/>
                </a:solidFill>
                <a:latin typeface="宋体" panose="02010600030101010101" pitchFamily="2" charset="-122"/>
              </a:rPr>
              <a:t>3.2</a:t>
            </a:r>
            <a:r>
              <a:rPr lang="en-US" altLang="zh-CN" sz="2800" b="1" dirty="0">
                <a:solidFill>
                  <a:prstClr val="black"/>
                </a:solidFill>
                <a:latin typeface="宋体" panose="02010600030101010101" pitchFamily="2" charset="-122"/>
              </a:rPr>
              <a:t>	</a:t>
            </a:r>
            <a:r>
              <a:rPr lang="zh-CN" altLang="en-US" sz="2800" b="1" dirty="0">
                <a:solidFill>
                  <a:prstClr val="black"/>
                </a:solidFill>
                <a:latin typeface="宋体" panose="02010600030101010101" pitchFamily="2" charset="-122"/>
              </a:rPr>
              <a:t>过程输出</a:t>
            </a:r>
          </a:p>
          <a:p>
            <a:r>
              <a:rPr lang="zh-CN" altLang="en-US" sz="2800" b="1" dirty="0">
                <a:solidFill>
                  <a:prstClr val="black"/>
                </a:solidFill>
                <a:latin typeface="宋体" panose="02010600030101010101" pitchFamily="2" charset="-122"/>
              </a:rPr>
              <a:t>风险管理计划。</a:t>
            </a: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42446674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fontScale="92500" lnSpcReduction="10000"/>
          </a:bodyPr>
          <a:lstStyle/>
          <a:p>
            <a:pPr lvl="1"/>
            <a:r>
              <a:rPr lang="en-US" altLang="zh-CN" sz="2800" b="1" dirty="0" smtClean="0">
                <a:latin typeface="+mn-ea"/>
              </a:rPr>
              <a:t>4 </a:t>
            </a:r>
            <a:r>
              <a:rPr lang="zh-CN" altLang="zh-CN" sz="2800" b="1" dirty="0" smtClean="0">
                <a:latin typeface="+mn-ea"/>
              </a:rPr>
              <a:t>组织</a:t>
            </a:r>
            <a:endParaRPr lang="zh-CN" altLang="zh-CN" sz="2800" b="1" dirty="0">
              <a:latin typeface="+mn-ea"/>
            </a:endParaRPr>
          </a:p>
          <a:p>
            <a:pPr lvl="2"/>
            <a:r>
              <a:rPr lang="en-US" altLang="zh-CN" sz="2800" b="1" dirty="0" smtClean="0">
                <a:latin typeface="+mn-ea"/>
              </a:rPr>
              <a:t>4.1</a:t>
            </a:r>
            <a:r>
              <a:rPr lang="zh-CN" altLang="zh-CN" sz="2800" b="1" dirty="0" smtClean="0">
                <a:latin typeface="+mn-ea"/>
              </a:rPr>
              <a:t>管理</a:t>
            </a:r>
            <a:r>
              <a:rPr lang="zh-CN" altLang="zh-CN" sz="2800" b="1" dirty="0">
                <a:latin typeface="+mn-ea"/>
              </a:rPr>
              <a:t>职责</a:t>
            </a:r>
          </a:p>
          <a:p>
            <a:r>
              <a:rPr lang="zh-CN" altLang="zh-CN" dirty="0">
                <a:latin typeface="+mn-ea"/>
              </a:rPr>
              <a:t>项目经理对作为整个项目管理职能一部分的项目风险管理工作负责。根据项目的规模和复杂性，风险管理工作可由项目经理实施。</a:t>
            </a:r>
          </a:p>
          <a:p>
            <a:pPr lvl="3"/>
            <a:r>
              <a:rPr lang="en-US" altLang="zh-CN" sz="2800" dirty="0" smtClean="0">
                <a:latin typeface="+mn-ea"/>
              </a:rPr>
              <a:t>1 </a:t>
            </a:r>
            <a:r>
              <a:rPr lang="zh-CN" altLang="zh-CN" sz="2800" dirty="0" smtClean="0">
                <a:latin typeface="+mn-ea"/>
              </a:rPr>
              <a:t>管理</a:t>
            </a:r>
            <a:r>
              <a:rPr lang="zh-CN" altLang="zh-CN" sz="2800" dirty="0">
                <a:latin typeface="+mn-ea"/>
              </a:rPr>
              <a:t>风险识别活动</a:t>
            </a:r>
            <a:r>
              <a:rPr lang="en-US" altLang="zh-CN" sz="2800" dirty="0">
                <a:latin typeface="+mn-ea"/>
              </a:rPr>
              <a:t>;</a:t>
            </a:r>
            <a:endParaRPr lang="zh-CN" altLang="zh-CN" sz="2800" dirty="0">
              <a:latin typeface="+mn-ea"/>
            </a:endParaRPr>
          </a:p>
          <a:p>
            <a:pPr lvl="3"/>
            <a:r>
              <a:rPr lang="en-US" altLang="zh-CN" sz="2800" dirty="0" smtClean="0">
                <a:latin typeface="+mn-ea"/>
              </a:rPr>
              <a:t>2 </a:t>
            </a:r>
            <a:r>
              <a:rPr lang="zh-CN" altLang="zh-CN" sz="2800" dirty="0" smtClean="0">
                <a:latin typeface="+mn-ea"/>
              </a:rPr>
              <a:t>管理</a:t>
            </a:r>
            <a:r>
              <a:rPr lang="zh-CN" altLang="zh-CN" sz="2800" dirty="0">
                <a:latin typeface="+mn-ea"/>
              </a:rPr>
              <a:t>风险分析和评价活动</a:t>
            </a:r>
            <a:r>
              <a:rPr lang="en-US" altLang="zh-CN" sz="2800" dirty="0">
                <a:latin typeface="+mn-ea"/>
              </a:rPr>
              <a:t>;</a:t>
            </a:r>
            <a:endParaRPr lang="zh-CN" altLang="zh-CN" sz="2800" dirty="0">
              <a:latin typeface="+mn-ea"/>
            </a:endParaRPr>
          </a:p>
          <a:p>
            <a:pPr lvl="3"/>
            <a:r>
              <a:rPr lang="en-US" altLang="zh-CN" sz="2800" dirty="0" smtClean="0">
                <a:latin typeface="+mn-ea"/>
              </a:rPr>
              <a:t>3 </a:t>
            </a:r>
            <a:r>
              <a:rPr lang="zh-CN" altLang="zh-CN" sz="2800" dirty="0" smtClean="0">
                <a:latin typeface="+mn-ea"/>
              </a:rPr>
              <a:t>建议</a:t>
            </a:r>
            <a:r>
              <a:rPr lang="zh-CN" altLang="zh-CN" sz="2800" dirty="0">
                <a:latin typeface="+mn-ea"/>
              </a:rPr>
              <a:t>、启动和实施风险处理活动，直至风险水平可容忍</a:t>
            </a:r>
            <a:r>
              <a:rPr lang="en-US" altLang="zh-CN" sz="2800" dirty="0">
                <a:latin typeface="+mn-ea"/>
              </a:rPr>
              <a:t>;</a:t>
            </a:r>
            <a:endParaRPr lang="zh-CN" altLang="zh-CN" sz="2800" dirty="0">
              <a:latin typeface="+mn-ea"/>
            </a:endParaRPr>
          </a:p>
          <a:p>
            <a:pPr lvl="3"/>
            <a:r>
              <a:rPr lang="en-US" altLang="zh-CN" sz="2800" dirty="0" smtClean="0">
                <a:latin typeface="+mn-ea"/>
              </a:rPr>
              <a:t>4 </a:t>
            </a:r>
            <a:r>
              <a:rPr lang="zh-CN" altLang="zh-CN" sz="2800" dirty="0" smtClean="0">
                <a:latin typeface="+mn-ea"/>
              </a:rPr>
              <a:t>验证</a:t>
            </a:r>
            <a:r>
              <a:rPr lang="zh-CN" altLang="zh-CN" sz="2800" dirty="0">
                <a:latin typeface="+mn-ea"/>
              </a:rPr>
              <a:t>决定的实施及其有效性</a:t>
            </a:r>
            <a:r>
              <a:rPr lang="en-US" altLang="zh-CN" sz="2800" dirty="0">
                <a:latin typeface="+mn-ea"/>
              </a:rPr>
              <a:t>;</a:t>
            </a:r>
            <a:endParaRPr lang="zh-CN" altLang="zh-CN" sz="2800" dirty="0">
              <a:latin typeface="+mn-ea"/>
            </a:endParaRPr>
          </a:p>
          <a:p>
            <a:pPr lvl="3"/>
            <a:r>
              <a:rPr lang="en-US" altLang="zh-CN" sz="2800" dirty="0" smtClean="0">
                <a:latin typeface="+mn-ea"/>
              </a:rPr>
              <a:t>5 </a:t>
            </a:r>
            <a:r>
              <a:rPr lang="zh-CN" altLang="zh-CN" sz="2800" dirty="0" smtClean="0">
                <a:latin typeface="+mn-ea"/>
              </a:rPr>
              <a:t>确保</a:t>
            </a:r>
            <a:r>
              <a:rPr lang="zh-CN" altLang="zh-CN" sz="2800" dirty="0">
                <a:latin typeface="+mn-ea"/>
              </a:rPr>
              <a:t>已制定应急计划</a:t>
            </a:r>
            <a:r>
              <a:rPr lang="en-US" altLang="zh-CN" sz="2800" dirty="0">
                <a:latin typeface="+mn-ea"/>
              </a:rPr>
              <a:t>;</a:t>
            </a:r>
            <a:endParaRPr lang="zh-CN" altLang="zh-CN" sz="2800" dirty="0">
              <a:latin typeface="+mn-ea"/>
            </a:endParaRPr>
          </a:p>
          <a:p>
            <a:pPr lvl="3"/>
            <a:r>
              <a:rPr lang="en-US" altLang="zh-CN" sz="2800" dirty="0" smtClean="0">
                <a:latin typeface="+mn-ea"/>
              </a:rPr>
              <a:t>6 </a:t>
            </a:r>
            <a:r>
              <a:rPr lang="zh-CN" altLang="zh-CN" sz="2800" dirty="0" smtClean="0">
                <a:latin typeface="+mn-ea"/>
              </a:rPr>
              <a:t>监视</a:t>
            </a:r>
            <a:r>
              <a:rPr lang="zh-CN" altLang="zh-CN" sz="2800" dirty="0">
                <a:latin typeface="+mn-ea"/>
              </a:rPr>
              <a:t>风险管理过程，并在需要时实施纠正措施</a:t>
            </a:r>
            <a:r>
              <a:rPr lang="en-US" altLang="zh-CN" sz="2800" dirty="0">
                <a:latin typeface="+mn-ea"/>
              </a:rPr>
              <a:t>;</a:t>
            </a:r>
            <a:endParaRPr lang="zh-CN" altLang="zh-CN" sz="2800" dirty="0">
              <a:latin typeface="+mn-ea"/>
            </a:endParaRPr>
          </a:p>
          <a:p>
            <a:pPr lvl="3"/>
            <a:r>
              <a:rPr lang="en-US" altLang="zh-CN" sz="2800" dirty="0" smtClean="0">
                <a:latin typeface="+mn-ea"/>
              </a:rPr>
              <a:t>7 </a:t>
            </a:r>
            <a:r>
              <a:rPr lang="zh-CN" altLang="zh-CN" sz="2800" dirty="0" smtClean="0">
                <a:latin typeface="+mn-ea"/>
              </a:rPr>
              <a:t>提供</a:t>
            </a:r>
            <a:r>
              <a:rPr lang="zh-CN" altLang="zh-CN" sz="2800" dirty="0">
                <a:latin typeface="+mn-ea"/>
              </a:rPr>
              <a:t>文件以确保可追溯性</a:t>
            </a:r>
            <a:r>
              <a:rPr lang="en-US" altLang="zh-CN" sz="2800" dirty="0">
                <a:latin typeface="+mn-ea"/>
              </a:rPr>
              <a:t>;</a:t>
            </a:r>
            <a:endParaRPr lang="zh-CN" altLang="zh-CN" sz="2800" dirty="0">
              <a:latin typeface="+mn-ea"/>
            </a:endParaRPr>
          </a:p>
          <a:p>
            <a:pPr lvl="1">
              <a:lnSpc>
                <a:spcPct val="120000"/>
              </a:lnSpc>
              <a:spcBef>
                <a:spcPts val="600"/>
              </a:spcBef>
              <a:spcAft>
                <a:spcPts val="600"/>
              </a:spcAft>
              <a:buNone/>
            </a:pPr>
            <a:endParaRPr lang="zh-CN" altLang="en-US" sz="2200" dirty="0">
              <a:latin typeface="+mn-ea"/>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项目概述</a:t>
            </a:r>
            <a:endParaRPr lang="zh-CN" altLang="en-US" sz="2800" dirty="0">
              <a:latin typeface="微软雅黑" panose="020B0503020204020204" pitchFamily="34" charset="-122"/>
              <a:ea typeface="微软雅黑" panose="020B0503020204020204" pitchFamily="34" charset="-122"/>
            </a:endParaRPr>
          </a:p>
        </p:txBody>
      </p:sp>
      <p:sp>
        <p:nvSpPr>
          <p:cNvPr id="8" name="TextBox 7"/>
          <p:cNvSpPr txBox="1"/>
          <p:nvPr/>
        </p:nvSpPr>
        <p:spPr>
          <a:xfrm>
            <a:off x="557213" y="581542"/>
            <a:ext cx="10680630" cy="6494085"/>
          </a:xfrm>
          <a:prstGeom prst="rect">
            <a:avLst/>
          </a:prstGeom>
          <a:noFill/>
        </p:spPr>
        <p:txBody>
          <a:bodyPr wrap="square" rtlCol="0">
            <a:spAutoFit/>
          </a:bodyPr>
          <a:lstStyle/>
          <a:p>
            <a:pPr lvl="0"/>
            <a:r>
              <a:rPr lang="zh-CN" altLang="zh-CN" sz="3200" b="1" dirty="0"/>
              <a:t>项目概述</a:t>
            </a:r>
          </a:p>
          <a:p>
            <a:pPr lvl="1"/>
            <a:r>
              <a:rPr lang="zh-CN" altLang="zh-CN" sz="3200" b="1" dirty="0"/>
              <a:t>工作内容</a:t>
            </a:r>
          </a:p>
          <a:p>
            <a:r>
              <a:rPr lang="zh-CN" altLang="zh-CN" sz="3200" dirty="0"/>
              <a:t>针对“软件工程系列课程教学辅助网站”项目进行需求获取，需求分析，需求验证以及需求管理。</a:t>
            </a:r>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41009"/>
            <a:ext cx="10058400" cy="4980485"/>
          </a:xfrm>
          <a:prstGeom prst="rect">
            <a:avLst/>
          </a:prstGeom>
        </p:spPr>
        <p:txBody>
          <a:bodyPr vert="horz" lIns="91440" tIns="45720" rIns="91440" bIns="45720" rtlCol="0">
            <a:normAutofit/>
          </a:bodyPr>
          <a:lstStyle/>
          <a:p>
            <a:r>
              <a:rPr lang="en-US" altLang="zh-CN" sz="2000" b="1" dirty="0" smtClean="0">
                <a:latin typeface="+mn-ea"/>
              </a:rPr>
              <a:t>5</a:t>
            </a:r>
            <a:r>
              <a:rPr lang="en-US" altLang="zh-CN" sz="2000" b="1" dirty="0">
                <a:latin typeface="+mn-ea"/>
              </a:rPr>
              <a:t>	</a:t>
            </a:r>
            <a:r>
              <a:rPr lang="zh-CN" altLang="en-US" sz="2000" b="1" dirty="0">
                <a:latin typeface="+mn-ea"/>
              </a:rPr>
              <a:t>沟通</a:t>
            </a:r>
          </a:p>
          <a:p>
            <a:r>
              <a:rPr lang="en-US" altLang="zh-CN" sz="2000" b="1" dirty="0" smtClean="0">
                <a:latin typeface="+mn-ea"/>
              </a:rPr>
              <a:t>5.1</a:t>
            </a:r>
            <a:r>
              <a:rPr lang="en-US" altLang="zh-CN" sz="2000" b="1" dirty="0">
                <a:latin typeface="+mn-ea"/>
              </a:rPr>
              <a:t>	</a:t>
            </a:r>
            <a:r>
              <a:rPr lang="zh-CN" altLang="en-US" sz="2000" b="1" dirty="0">
                <a:latin typeface="+mn-ea"/>
              </a:rPr>
              <a:t>总则</a:t>
            </a:r>
          </a:p>
          <a:p>
            <a:r>
              <a:rPr lang="zh-CN" altLang="en-US" sz="2000" b="1" dirty="0">
                <a:latin typeface="+mn-ea"/>
              </a:rPr>
              <a:t>风险管理依赖与整个项目生命周期中其他方面信息的可得性。在风险管理诸如以下方面之间应当正式建立和保持沟通的接口与渠道：</a:t>
            </a:r>
          </a:p>
          <a:p>
            <a:pPr marL="685800" marR="0" lvl="1" indent="-228600" algn="l" defTabSz="914400" rtl="0" eaLnBrk="1" fontAlgn="auto" latinLnBrk="0" hangingPunct="1">
              <a:lnSpc>
                <a:spcPct val="120000"/>
              </a:lnSpc>
              <a:spcBef>
                <a:spcPts val="600"/>
              </a:spcBef>
              <a:spcAft>
                <a:spcPts val="600"/>
              </a:spcAft>
              <a:buClrTx/>
              <a:buSzTx/>
              <a:buFont typeface="Arial" panose="020B0604020202020204" pitchFamily="34" charset="0"/>
              <a:buNone/>
              <a:tabLst/>
              <a:defRPr/>
            </a:pP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157"/>
          <a:stretch/>
        </p:blipFill>
        <p:spPr bwMode="auto">
          <a:xfrm>
            <a:off x="1249680" y="2843213"/>
            <a:ext cx="9353475" cy="1885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502556" y="1502898"/>
            <a:ext cx="10058400" cy="4518596"/>
          </a:xfrm>
        </p:spPr>
        <p:txBody>
          <a:bodyPr>
            <a:normAutofit fontScale="85000" lnSpcReduction="10000"/>
          </a:bodyPr>
          <a:lstStyle/>
          <a:p>
            <a:pPr>
              <a:buNone/>
            </a:pPr>
            <a:r>
              <a:rPr lang="en-US" altLang="zh-CN" sz="3000" dirty="0" smtClean="0">
                <a:latin typeface="+mn-ea"/>
              </a:rPr>
              <a:t>5.2</a:t>
            </a:r>
            <a:r>
              <a:rPr lang="en-US" altLang="zh-CN" sz="3000" dirty="0">
                <a:latin typeface="+mn-ea"/>
              </a:rPr>
              <a:t>	</a:t>
            </a:r>
            <a:r>
              <a:rPr lang="zh-CN" altLang="en-US" sz="3000" dirty="0">
                <a:latin typeface="+mn-ea"/>
              </a:rPr>
              <a:t>风险会议与报告</a:t>
            </a:r>
          </a:p>
          <a:p>
            <a:r>
              <a:rPr lang="zh-CN" altLang="zh-CN" sz="3200" dirty="0"/>
              <a:t>风险会议应讨论内容</a:t>
            </a:r>
          </a:p>
          <a:p>
            <a:pPr lvl="0"/>
            <a:r>
              <a:rPr lang="zh-CN" altLang="zh-CN" sz="3200" dirty="0"/>
              <a:t>识别和评定风险</a:t>
            </a:r>
          </a:p>
          <a:p>
            <a:pPr lvl="0"/>
            <a:r>
              <a:rPr lang="zh-CN" altLang="zh-CN" sz="3200" dirty="0"/>
              <a:t>评审项目风险记录单</a:t>
            </a:r>
          </a:p>
          <a:p>
            <a:pPr lvl="0"/>
            <a:r>
              <a:rPr lang="zh-CN" altLang="zh-CN" sz="3200" dirty="0"/>
              <a:t>评审风险的状态以及相关风险处理活动</a:t>
            </a:r>
          </a:p>
          <a:p>
            <a:pPr lvl="0"/>
            <a:r>
              <a:rPr lang="zh-CN" altLang="zh-CN" sz="3200" dirty="0"/>
              <a:t>评定风险管理过程的有效性</a:t>
            </a:r>
          </a:p>
          <a:p>
            <a:pPr lvl="0"/>
            <a:r>
              <a:rPr lang="zh-CN" altLang="zh-CN" sz="3200" dirty="0"/>
              <a:t>识别和认可任何对风险资料的变更</a:t>
            </a:r>
          </a:p>
          <a:p>
            <a:r>
              <a:rPr lang="zh-CN" altLang="zh-CN" sz="3200" dirty="0"/>
              <a:t>风险会议的所有讨论和决策应当予以记录和报告</a:t>
            </a:r>
          </a:p>
          <a:p>
            <a:r>
              <a:rPr lang="zh-CN" altLang="zh-CN" sz="3200" dirty="0"/>
              <a:t>风险报告样式详见</a:t>
            </a:r>
            <a:r>
              <a:rPr lang="en-US" altLang="zh-CN" sz="3200" u="sng" dirty="0">
                <a:hlinkClick r:id="rId2"/>
              </a:rPr>
              <a:t>G05-风险报告</a:t>
            </a:r>
            <a:endParaRPr lang="zh-CN" altLang="zh-CN" sz="3200" dirty="0"/>
          </a:p>
          <a:p>
            <a:r>
              <a:rPr lang="zh-CN" altLang="zh-CN" sz="3200" dirty="0"/>
              <a:t>风险报告完成后需发邮件需发送至</a:t>
            </a:r>
            <a:r>
              <a:rPr lang="en-US" altLang="zh-CN" sz="3200" dirty="0"/>
              <a:t>PMP</a:t>
            </a:r>
            <a:r>
              <a:rPr lang="zh-CN" altLang="zh-CN" sz="3200" dirty="0"/>
              <a:t>抄送所有小组成员与助教</a:t>
            </a:r>
          </a:p>
          <a:p>
            <a:pPr>
              <a:buNone/>
            </a:pPr>
            <a:endParaRPr lang="zh-CN" altLang="en-US" dirty="0">
              <a:latin typeface="+mn-ea"/>
            </a:endParaRPr>
          </a:p>
        </p:txBody>
      </p:sp>
      <p:sp>
        <p:nvSpPr>
          <p:cNvPr id="8" name="内容占位符 2"/>
          <p:cNvSpPr txBox="1">
            <a:spLocks/>
          </p:cNvSpPr>
          <p:nvPr/>
        </p:nvSpPr>
        <p:spPr>
          <a:xfrm>
            <a:off x="1249680" y="1502898"/>
            <a:ext cx="10058400" cy="4518596"/>
          </a:xfrm>
          <a:prstGeom prst="rect">
            <a:avLst/>
          </a:prstGeom>
        </p:spPr>
        <p:txBody>
          <a:bodyPr vert="horz" lIns="91440" tIns="45720" rIns="91440" bIns="45720" rtlCol="0">
            <a:normAutofit/>
          </a:bodyPr>
          <a:lstStyle/>
          <a:p>
            <a:pPr marL="685800" marR="0" lvl="1" indent="-228600" algn="l" defTabSz="914400" rtl="0" eaLnBrk="1" fontAlgn="auto" latinLnBrk="0" hangingPunct="1">
              <a:lnSpc>
                <a:spcPct val="120000"/>
              </a:lnSpc>
              <a:spcBef>
                <a:spcPts val="600"/>
              </a:spcBef>
              <a:spcAft>
                <a:spcPts val="600"/>
              </a:spcAft>
              <a:buClrTx/>
              <a:buSzTx/>
              <a:buFont typeface="Arial" panose="020B0604020202020204" pitchFamily="34" charset="0"/>
              <a:buNone/>
              <a:tabLst/>
              <a:defRPr/>
            </a:pP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79" y="956603"/>
            <a:ext cx="10496843" cy="5064891"/>
          </a:xfrm>
          <a:prstGeom prst="rect">
            <a:avLst/>
          </a:prstGeom>
        </p:spPr>
        <p:txBody>
          <a:bodyPr vert="horz" lIns="91440" tIns="45720" rIns="91440" bIns="45720" rtlCol="0">
            <a:normAutofit/>
          </a:bodyPr>
          <a:lstStyle/>
          <a:p>
            <a:pPr lvl="1"/>
            <a:r>
              <a:rPr lang="en-US" altLang="zh-CN" sz="2400" b="1" u="sng" dirty="0" smtClean="0">
                <a:latin typeface="+mn-ea"/>
              </a:rPr>
              <a:t>6 </a:t>
            </a:r>
            <a:r>
              <a:rPr lang="zh-CN" altLang="zh-CN" sz="2400" b="1" u="sng" dirty="0" smtClean="0">
                <a:latin typeface="+mn-ea"/>
              </a:rPr>
              <a:t>文件</a:t>
            </a:r>
            <a:endParaRPr lang="zh-CN" altLang="zh-CN" sz="2400" b="1" dirty="0" smtClean="0">
              <a:latin typeface="+mn-ea"/>
            </a:endParaRPr>
          </a:p>
          <a:p>
            <a:pPr lvl="2"/>
            <a:r>
              <a:rPr lang="en-US" altLang="zh-CN" sz="2400" b="1" u="sng" dirty="0" smtClean="0">
                <a:latin typeface="+mn-ea"/>
              </a:rPr>
              <a:t>6.1</a:t>
            </a:r>
            <a:r>
              <a:rPr lang="zh-CN" altLang="zh-CN" sz="2400" b="1" u="sng" dirty="0" smtClean="0">
                <a:latin typeface="+mn-ea"/>
              </a:rPr>
              <a:t>项目风险记录单</a:t>
            </a:r>
            <a:endParaRPr lang="zh-CN" altLang="zh-CN" sz="2400" b="1" dirty="0" smtClean="0">
              <a:latin typeface="+mn-ea"/>
            </a:endParaRPr>
          </a:p>
          <a:p>
            <a:pPr lvl="3"/>
            <a:r>
              <a:rPr lang="en-US" altLang="zh-CN" sz="2400" b="1" u="sng" dirty="0" smtClean="0">
                <a:latin typeface="+mn-ea"/>
              </a:rPr>
              <a:t>6.1.1</a:t>
            </a:r>
            <a:r>
              <a:rPr lang="zh-CN" altLang="zh-CN" sz="2400" b="1" u="sng" dirty="0" smtClean="0">
                <a:latin typeface="+mn-ea"/>
              </a:rPr>
              <a:t>风险登记表</a:t>
            </a:r>
            <a:endParaRPr lang="en-US" altLang="zh-CN" sz="2400" b="1" u="sng" dirty="0" smtClean="0">
              <a:latin typeface="+mn-ea"/>
            </a:endParaRPr>
          </a:p>
          <a:p>
            <a:pPr lvl="3"/>
            <a:endParaRPr lang="zh-CN" altLang="zh-CN" sz="2400" b="1" dirty="0" smtClean="0">
              <a:latin typeface="+mn-ea"/>
            </a:endParaRPr>
          </a:p>
          <a:p>
            <a:r>
              <a:rPr lang="zh-CN" altLang="zh-CN" sz="2400" dirty="0" smtClean="0">
                <a:latin typeface="+mn-ea"/>
              </a:rPr>
              <a:t>详见</a:t>
            </a:r>
            <a:r>
              <a:rPr lang="en-US" altLang="zh-CN" sz="2400" u="sng" dirty="0" smtClean="0">
                <a:latin typeface="+mn-ea"/>
                <a:hlinkClick r:id="rId2"/>
              </a:rPr>
              <a:t>G05-风险登记表</a:t>
            </a:r>
            <a:endParaRPr lang="en-US" altLang="zh-CN" sz="2400" u="sng" dirty="0" smtClean="0">
              <a:latin typeface="+mn-ea"/>
            </a:endParaRPr>
          </a:p>
          <a:p>
            <a:endParaRPr lang="zh-CN" altLang="zh-CN" sz="2400" dirty="0" smtClean="0">
              <a:latin typeface="+mn-ea"/>
            </a:endParaRPr>
          </a:p>
          <a:p>
            <a:pPr lvl="3"/>
            <a:r>
              <a:rPr lang="en-US" altLang="zh-CN" sz="2400" b="1" u="sng" dirty="0" smtClean="0">
                <a:latin typeface="+mn-ea"/>
              </a:rPr>
              <a:t>6.1.2</a:t>
            </a:r>
            <a:r>
              <a:rPr lang="zh-CN" altLang="zh-CN" sz="2400" b="1" u="sng" dirty="0" smtClean="0">
                <a:latin typeface="+mn-ea"/>
              </a:rPr>
              <a:t>风险跟踪记录表</a:t>
            </a:r>
            <a:endParaRPr lang="en-US" altLang="zh-CN" sz="2400" b="1" u="sng" dirty="0" smtClean="0">
              <a:latin typeface="+mn-ea"/>
            </a:endParaRPr>
          </a:p>
          <a:p>
            <a:pPr lvl="3"/>
            <a:endParaRPr lang="zh-CN" altLang="zh-CN" sz="2400" b="1" dirty="0" smtClean="0">
              <a:latin typeface="+mn-ea"/>
            </a:endParaRPr>
          </a:p>
          <a:p>
            <a:r>
              <a:rPr lang="zh-CN" altLang="zh-CN" sz="2400" dirty="0" smtClean="0">
                <a:latin typeface="+mn-ea"/>
              </a:rPr>
              <a:t>详见</a:t>
            </a:r>
            <a:r>
              <a:rPr lang="en-US" altLang="zh-CN" sz="2400" u="sng" dirty="0" smtClean="0">
                <a:latin typeface="+mn-ea"/>
                <a:hlinkClick r:id="rId3"/>
              </a:rPr>
              <a:t>G05-风险跟踪记录表</a:t>
            </a:r>
            <a:endParaRPr lang="en-US" altLang="zh-CN" sz="2400" u="sng" dirty="0" smtClean="0">
              <a:latin typeface="+mn-ea"/>
            </a:endParaRPr>
          </a:p>
          <a:p>
            <a:endParaRPr lang="zh-CN" altLang="zh-CN" sz="2400" dirty="0" smtClean="0">
              <a:latin typeface="+mn-ea"/>
            </a:endParaRPr>
          </a:p>
          <a:p>
            <a:pPr marL="685800" marR="0" lvl="1" indent="-228600" algn="l" defTabSz="914400" rtl="0" eaLnBrk="1" fontAlgn="auto" latinLnBrk="0" hangingPunct="1">
              <a:lnSpc>
                <a:spcPct val="120000"/>
              </a:lnSpc>
              <a:spcBef>
                <a:spcPts val="600"/>
              </a:spcBef>
              <a:spcAft>
                <a:spcPts val="600"/>
              </a:spcAft>
              <a:buClrTx/>
              <a:buSzTx/>
              <a:buFont typeface="Arial" panose="020B0604020202020204" pitchFamily="34" charset="0"/>
              <a:buNone/>
              <a:tabLst/>
              <a:defRPr/>
            </a:pP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737486" y="581542"/>
            <a:ext cx="10418194" cy="5287552"/>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927588" y="516233"/>
            <a:ext cx="10058400" cy="4518596"/>
          </a:xfrm>
          <a:prstGeom prst="rect">
            <a:avLst/>
          </a:prstGeom>
        </p:spPr>
        <p:txBody>
          <a:bodyPr vert="horz" lIns="91440" tIns="45720" rIns="91440" bIns="45720" rtlCol="0">
            <a:normAutofit/>
          </a:bodyPr>
          <a:lstStyle/>
          <a:p>
            <a:r>
              <a:rPr lang="en-US" altLang="zh-CN" sz="3200" b="1" dirty="0" smtClean="0"/>
              <a:t>7.1</a:t>
            </a:r>
            <a:r>
              <a:rPr lang="en-US" altLang="zh-CN" sz="3200" b="1" dirty="0"/>
              <a:t>	</a:t>
            </a:r>
            <a:r>
              <a:rPr lang="zh-CN" altLang="en-US" sz="3200" b="1" dirty="0"/>
              <a:t>风险总体框架</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1390652" y="1146214"/>
            <a:ext cx="4339650" cy="369332"/>
          </a:xfrm>
          <a:prstGeom prst="rect">
            <a:avLst/>
          </a:prstGeom>
        </p:spPr>
        <p:txBody>
          <a:bodyPr wrap="none">
            <a:spAutoFit/>
          </a:bodyPr>
          <a:lstStyle/>
          <a:p>
            <a:r>
              <a:rPr lang="en-US" altLang="zh-CN" dirty="0" smtClean="0"/>
              <a:t>7.1.1</a:t>
            </a:r>
            <a:r>
              <a:rPr lang="en-US" altLang="zh-CN" dirty="0"/>
              <a:t>	</a:t>
            </a:r>
            <a:r>
              <a:rPr lang="zh-CN" altLang="en-US" dirty="0"/>
              <a:t>项目各阶段中要达到的目标识别</a:t>
            </a:r>
          </a:p>
        </p:txBody>
      </p:sp>
      <p:pic>
        <p:nvPicPr>
          <p:cNvPr id="143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251" y="1515546"/>
            <a:ext cx="6767512" cy="5042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737486" y="581542"/>
            <a:ext cx="10418194" cy="5287552"/>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927588" y="516233"/>
            <a:ext cx="10058400" cy="4518596"/>
          </a:xfrm>
          <a:prstGeom prst="rect">
            <a:avLst/>
          </a:prstGeom>
        </p:spPr>
        <p:txBody>
          <a:bodyPr vert="horz" lIns="91440" tIns="45720" rIns="91440" bIns="45720" rtlCol="0">
            <a:normAutofit/>
          </a:bodyPr>
          <a:lstStyle/>
          <a:p>
            <a:r>
              <a:rPr lang="en-US" altLang="zh-CN" sz="3200" b="1" dirty="0" smtClean="0"/>
              <a:t>7.1</a:t>
            </a:r>
            <a:r>
              <a:rPr lang="en-US" altLang="zh-CN" sz="3200" b="1" dirty="0"/>
              <a:t>	</a:t>
            </a:r>
            <a:r>
              <a:rPr lang="zh-CN" altLang="en-US" sz="3200" b="1" dirty="0"/>
              <a:t>风险总体框架</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927588" y="1146214"/>
            <a:ext cx="4802714" cy="646331"/>
          </a:xfrm>
          <a:prstGeom prst="rect">
            <a:avLst/>
          </a:prstGeom>
        </p:spPr>
        <p:txBody>
          <a:bodyPr wrap="square">
            <a:spAutoFit/>
          </a:bodyPr>
          <a:lstStyle/>
          <a:p>
            <a:r>
              <a:rPr lang="en-US" altLang="zh-CN" dirty="0" smtClean="0"/>
              <a:t>7.1.1</a:t>
            </a:r>
            <a:r>
              <a:rPr lang="en-US" altLang="zh-CN" dirty="0"/>
              <a:t>	</a:t>
            </a:r>
            <a:r>
              <a:rPr lang="zh-CN" altLang="en-US" dirty="0"/>
              <a:t>项目各阶段中</a:t>
            </a:r>
            <a:r>
              <a:rPr lang="zh-CN" altLang="en-US" dirty="0" smtClean="0"/>
              <a:t>要</a:t>
            </a:r>
            <a:endParaRPr lang="en-US" altLang="zh-CN" dirty="0" smtClean="0"/>
          </a:p>
          <a:p>
            <a:r>
              <a:rPr lang="zh-CN" altLang="en-US" dirty="0" smtClean="0"/>
              <a:t>达到</a:t>
            </a:r>
            <a:r>
              <a:rPr lang="zh-CN" altLang="en-US" dirty="0"/>
              <a:t>的目标识别</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2465" y="292387"/>
            <a:ext cx="7053261" cy="5289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098" y="5644004"/>
            <a:ext cx="6945994" cy="975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1737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r>
              <a:rPr lang="en-US" altLang="zh-CN" sz="3200" dirty="0" smtClean="0">
                <a:latin typeface="+mn-ea"/>
              </a:rPr>
              <a:t>7.1.2</a:t>
            </a:r>
            <a:r>
              <a:rPr lang="en-US" altLang="zh-CN" sz="3200" dirty="0">
                <a:latin typeface="+mn-ea"/>
              </a:rPr>
              <a:t>	</a:t>
            </a:r>
            <a:r>
              <a:rPr lang="zh-CN" altLang="en-US" sz="3200" dirty="0">
                <a:latin typeface="+mn-ea"/>
              </a:rPr>
              <a:t>风险的可容忍性</a:t>
            </a:r>
          </a:p>
          <a:p>
            <a:r>
              <a:rPr lang="en-US" altLang="zh-CN" sz="3200" dirty="0">
                <a:latin typeface="+mn-ea"/>
              </a:rPr>
              <a:t>1.	</a:t>
            </a:r>
            <a:r>
              <a:rPr lang="zh-CN" altLang="en-US" sz="3200" dirty="0">
                <a:latin typeface="+mn-ea"/>
              </a:rPr>
              <a:t>那些项目风险发生概率很小而且项目风险所能造成的后果较轻的风险事件，如小组成员因学院或班级任务参加小组例会迟到。</a:t>
            </a:r>
          </a:p>
          <a:p>
            <a:r>
              <a:rPr lang="en-US" altLang="zh-CN" sz="3200" dirty="0">
                <a:latin typeface="+mn-ea"/>
              </a:rPr>
              <a:t>2.	</a:t>
            </a:r>
            <a:r>
              <a:rPr lang="zh-CN" altLang="en-US" sz="3200" dirty="0">
                <a:latin typeface="+mn-ea"/>
              </a:rPr>
              <a:t>处于风险矩阵低风险区域</a:t>
            </a:r>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fontScale="47500" lnSpcReduction="20000"/>
          </a:bodyPr>
          <a:lstStyle/>
          <a:p>
            <a:r>
              <a:rPr lang="en-US" altLang="zh-CN" sz="6700" dirty="0">
                <a:latin typeface="+mn-ea"/>
              </a:rPr>
              <a:t> </a:t>
            </a:r>
            <a:r>
              <a:rPr lang="en-US" altLang="zh-CN" sz="6700" dirty="0" smtClean="0">
                <a:latin typeface="+mn-ea"/>
              </a:rPr>
              <a:t> 8</a:t>
            </a:r>
            <a:r>
              <a:rPr lang="en-US" altLang="zh-CN" sz="6700" dirty="0">
                <a:latin typeface="+mn-ea"/>
              </a:rPr>
              <a:t>	</a:t>
            </a:r>
            <a:r>
              <a:rPr lang="zh-CN" altLang="en-US" sz="6700" dirty="0">
                <a:latin typeface="+mn-ea"/>
              </a:rPr>
              <a:t>风险识别</a:t>
            </a:r>
          </a:p>
          <a:p>
            <a:r>
              <a:rPr lang="zh-CN" altLang="en-US" sz="6700" dirty="0" smtClean="0">
                <a:latin typeface="+mn-ea"/>
              </a:rPr>
              <a:t>风险的提出：</a:t>
            </a:r>
            <a:endParaRPr lang="zh-CN" altLang="en-US" sz="6700" dirty="0">
              <a:latin typeface="+mn-ea"/>
            </a:endParaRPr>
          </a:p>
          <a:p>
            <a:r>
              <a:rPr lang="en-US" altLang="zh-CN" sz="6700" dirty="0">
                <a:latin typeface="+mn-ea"/>
              </a:rPr>
              <a:t>1.	</a:t>
            </a:r>
            <a:r>
              <a:rPr lang="zh-CN" altLang="en-US" sz="6700" dirty="0">
                <a:latin typeface="+mn-ea"/>
              </a:rPr>
              <a:t>头脑风暴</a:t>
            </a:r>
          </a:p>
          <a:p>
            <a:r>
              <a:rPr lang="en-US" altLang="zh-CN" sz="6700" dirty="0">
                <a:latin typeface="+mn-ea"/>
              </a:rPr>
              <a:t>2.	</a:t>
            </a:r>
            <a:r>
              <a:rPr lang="zh-CN" altLang="en-US" sz="6700" dirty="0">
                <a:latin typeface="+mn-ea"/>
              </a:rPr>
              <a:t>老师意见</a:t>
            </a:r>
          </a:p>
          <a:p>
            <a:r>
              <a:rPr lang="en-US" altLang="zh-CN" sz="6700" dirty="0">
                <a:latin typeface="+mn-ea"/>
              </a:rPr>
              <a:t>3.	</a:t>
            </a:r>
            <a:r>
              <a:rPr lang="zh-CN" altLang="en-US" sz="6700" dirty="0">
                <a:latin typeface="+mn-ea"/>
              </a:rPr>
              <a:t>同行意见</a:t>
            </a:r>
          </a:p>
          <a:p>
            <a:r>
              <a:rPr lang="en-US" altLang="zh-CN" sz="6700" dirty="0">
                <a:latin typeface="+mn-ea"/>
              </a:rPr>
              <a:t>4.	</a:t>
            </a:r>
            <a:r>
              <a:rPr lang="zh-CN" altLang="en-US" sz="6700" dirty="0">
                <a:latin typeface="+mn-ea"/>
              </a:rPr>
              <a:t>阶段检查单</a:t>
            </a:r>
          </a:p>
          <a:p>
            <a:r>
              <a:rPr lang="en-US" altLang="zh-CN" sz="6700" dirty="0">
                <a:latin typeface="+mn-ea"/>
              </a:rPr>
              <a:t>5.	</a:t>
            </a:r>
            <a:r>
              <a:rPr lang="zh-CN" altLang="en-US" sz="6700" dirty="0">
                <a:latin typeface="+mn-ea"/>
              </a:rPr>
              <a:t>小组访谈</a:t>
            </a:r>
          </a:p>
          <a:p>
            <a:r>
              <a:rPr lang="en-US" altLang="zh-CN" sz="6700" dirty="0">
                <a:latin typeface="+mn-ea"/>
              </a:rPr>
              <a:t>6.	</a:t>
            </a:r>
            <a:r>
              <a:rPr lang="zh-CN" altLang="en-US" sz="6700" dirty="0">
                <a:latin typeface="+mn-ea"/>
              </a:rPr>
              <a:t>对其他项目小组的观摩</a:t>
            </a:r>
          </a:p>
          <a:p>
            <a:r>
              <a:rPr lang="en-US" altLang="zh-CN" sz="6700" dirty="0">
                <a:latin typeface="+mn-ea"/>
              </a:rPr>
              <a:t>7.	</a:t>
            </a:r>
            <a:r>
              <a:rPr lang="zh-CN" altLang="en-US" sz="6700" dirty="0">
                <a:latin typeface="+mn-ea"/>
              </a:rPr>
              <a:t>审查</a:t>
            </a:r>
            <a:r>
              <a:rPr lang="en-US" altLang="zh-CN" sz="6700" dirty="0">
                <a:latin typeface="+mn-ea"/>
              </a:rPr>
              <a:t>WBS</a:t>
            </a:r>
          </a:p>
          <a:p>
            <a:endParaRPr lang="zh-CN" altLang="en-US" sz="34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r>
              <a:rPr lang="en-US" altLang="zh-CN" sz="3000" dirty="0" smtClean="0">
                <a:latin typeface="+mn-ea"/>
              </a:rPr>
              <a:t>9</a:t>
            </a:r>
            <a:r>
              <a:rPr lang="en-US" altLang="zh-CN" sz="3000" dirty="0">
                <a:latin typeface="+mn-ea"/>
              </a:rPr>
              <a:t>	</a:t>
            </a:r>
            <a:r>
              <a:rPr lang="zh-CN" altLang="en-US" sz="3000" dirty="0">
                <a:latin typeface="+mn-ea"/>
              </a:rPr>
              <a:t>风险评定</a:t>
            </a:r>
          </a:p>
          <a:p>
            <a:r>
              <a:rPr lang="en-US" altLang="zh-CN" sz="3000" dirty="0" smtClean="0">
                <a:latin typeface="+mn-ea"/>
              </a:rPr>
              <a:t>9.1</a:t>
            </a:r>
            <a:r>
              <a:rPr lang="en-US" altLang="zh-CN" sz="3000" dirty="0">
                <a:latin typeface="+mn-ea"/>
              </a:rPr>
              <a:t>	</a:t>
            </a:r>
            <a:r>
              <a:rPr lang="zh-CN" altLang="en-US" sz="3000" dirty="0">
                <a:latin typeface="+mn-ea"/>
              </a:rPr>
              <a:t>风险分析</a:t>
            </a:r>
          </a:p>
          <a:p>
            <a:endParaRPr lang="zh-CN" altLang="en-US" sz="3400" b="1" dirty="0" smtClean="0"/>
          </a:p>
          <a:p>
            <a:endParaRPr lang="en-US" altLang="zh-CN" sz="3200" b="1" dirty="0" smtClean="0"/>
          </a:p>
          <a:p>
            <a:endParaRPr lang="en-US" altLang="zh-CN" sz="3200" b="1" dirty="0" smtClean="0"/>
          </a:p>
          <a:p>
            <a:r>
              <a:rPr lang="en-US" altLang="zh-CN" b="1" dirty="0" smtClean="0">
                <a:latin typeface="+mn-ea"/>
              </a:rPr>
              <a:t>9.1.1</a:t>
            </a:r>
            <a:r>
              <a:rPr lang="en-US" altLang="zh-CN" b="1" dirty="0">
                <a:latin typeface="+mn-ea"/>
              </a:rPr>
              <a:t>	</a:t>
            </a:r>
            <a:r>
              <a:rPr lang="zh-CN" altLang="en-US" b="1" dirty="0">
                <a:latin typeface="+mn-ea"/>
              </a:rPr>
              <a:t>项目小组风险</a:t>
            </a:r>
            <a:endParaRPr lang="en-US" altLang="zh-CN" b="1" dirty="0" smtClean="0">
              <a:latin typeface="+mn-ea"/>
            </a:endParaRPr>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169" y="893883"/>
            <a:ext cx="7348844" cy="5692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8137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pPr lvl="3"/>
            <a:r>
              <a:rPr lang="en-US" altLang="zh-CN" sz="2400" b="1" dirty="0" smtClean="0">
                <a:latin typeface="+mn-ea"/>
              </a:rPr>
              <a:t>9.1.2</a:t>
            </a:r>
            <a:r>
              <a:rPr lang="en-US" altLang="zh-CN" sz="2400" b="1" dirty="0">
                <a:latin typeface="+mn-ea"/>
              </a:rPr>
              <a:t>	</a:t>
            </a:r>
            <a:r>
              <a:rPr lang="zh-CN" altLang="zh-CN" sz="2400" b="1" dirty="0"/>
              <a:t>需求获取阶段的风险</a:t>
            </a:r>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972" y="1637052"/>
            <a:ext cx="7778739" cy="423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03537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pPr lvl="3"/>
            <a:r>
              <a:rPr lang="en-US" altLang="zh-CN" sz="2400" b="1" dirty="0" smtClean="0">
                <a:latin typeface="+mn-ea"/>
              </a:rPr>
              <a:t>9.1.3</a:t>
            </a:r>
            <a:r>
              <a:rPr lang="en-US" altLang="zh-CN" sz="2400" b="1" dirty="0">
                <a:latin typeface="+mn-ea"/>
              </a:rPr>
              <a:t>	</a:t>
            </a:r>
            <a:r>
              <a:rPr lang="zh-CN" altLang="zh-CN" sz="2400" b="1" dirty="0"/>
              <a:t>需求分析阶段风险</a:t>
            </a:r>
          </a:p>
          <a:p>
            <a:pPr lvl="3"/>
            <a:endParaRPr lang="zh-CN" altLang="zh-CN" sz="2400" b="1" dirty="0"/>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500" y="2034721"/>
            <a:ext cx="9618928" cy="294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555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项目概述</a:t>
            </a:r>
            <a:endParaRPr lang="zh-CN" altLang="en-US" sz="2800" dirty="0">
              <a:latin typeface="微软雅黑" panose="020B0503020204020204" pitchFamily="34" charset="-122"/>
              <a:ea typeface="微软雅黑" panose="020B0503020204020204" pitchFamily="34" charset="-122"/>
            </a:endParaRPr>
          </a:p>
        </p:txBody>
      </p:sp>
      <p:sp>
        <p:nvSpPr>
          <p:cNvPr id="8" name="TextBox 7"/>
          <p:cNvSpPr txBox="1"/>
          <p:nvPr/>
        </p:nvSpPr>
        <p:spPr>
          <a:xfrm>
            <a:off x="557213" y="581542"/>
            <a:ext cx="10680630" cy="646331"/>
          </a:xfrm>
          <a:prstGeom prst="rect">
            <a:avLst/>
          </a:prstGeom>
          <a:noFill/>
        </p:spPr>
        <p:txBody>
          <a:bodyPr wrap="square" rtlCol="0">
            <a:spAutoFit/>
          </a:bodyPr>
          <a:lstStyle/>
          <a:p>
            <a:pPr lvl="1"/>
            <a:r>
              <a:rPr lang="zh-CN" altLang="zh-CN" b="1" dirty="0"/>
              <a:t>产品</a:t>
            </a:r>
          </a:p>
          <a:p>
            <a:pPr lvl="2"/>
            <a:r>
              <a:rPr lang="zh-CN" altLang="zh-CN" b="1" dirty="0"/>
              <a:t>需要移交客户的文件</a:t>
            </a:r>
          </a:p>
        </p:txBody>
      </p:sp>
      <p:graphicFrame>
        <p:nvGraphicFramePr>
          <p:cNvPr id="3" name="表格 2"/>
          <p:cNvGraphicFramePr>
            <a:graphicFrameLocks noGrp="1"/>
          </p:cNvGraphicFramePr>
          <p:nvPr>
            <p:extLst>
              <p:ext uri="{D42A27DB-BD31-4B8C-83A1-F6EECF244321}">
                <p14:modId xmlns:p14="http://schemas.microsoft.com/office/powerpoint/2010/main" val="3640285149"/>
              </p:ext>
            </p:extLst>
          </p:nvPr>
        </p:nvGraphicFramePr>
        <p:xfrm>
          <a:off x="4486275" y="646947"/>
          <a:ext cx="2857499" cy="5485923"/>
        </p:xfrm>
        <a:graphic>
          <a:graphicData uri="http://schemas.openxmlformats.org/drawingml/2006/table">
            <a:tbl>
              <a:tblPr>
                <a:tableStyleId>{5C22544A-7EE6-4342-B048-85BDC9FD1C3A}</a:tableStyleId>
              </a:tblPr>
              <a:tblGrid>
                <a:gridCol w="2857499">
                  <a:extLst>
                    <a:ext uri="{9D8B030D-6E8A-4147-A177-3AD203B41FA5}">
                      <a16:colId xmlns:a16="http://schemas.microsoft.com/office/drawing/2014/main" val="20000"/>
                    </a:ext>
                  </a:extLst>
                </a:gridCol>
              </a:tblGrid>
              <a:tr h="362398">
                <a:tc>
                  <a:txBody>
                    <a:bodyPr/>
                    <a:lstStyle/>
                    <a:p>
                      <a:pPr indent="127000" algn="just">
                        <a:lnSpc>
                          <a:spcPts val="2000"/>
                        </a:lnSpc>
                        <a:spcAft>
                          <a:spcPts val="0"/>
                        </a:spcAft>
                      </a:pPr>
                      <a:r>
                        <a:rPr lang="zh-CN" sz="1200" kern="100">
                          <a:effectLst/>
                        </a:rPr>
                        <a:t>《需求工程计划》</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0"/>
                  </a:ext>
                </a:extLst>
              </a:tr>
              <a:tr h="362398">
                <a:tc>
                  <a:txBody>
                    <a:bodyPr/>
                    <a:lstStyle/>
                    <a:p>
                      <a:pPr indent="127000" algn="just">
                        <a:lnSpc>
                          <a:spcPts val="2000"/>
                        </a:lnSpc>
                        <a:spcAft>
                          <a:spcPts val="0"/>
                        </a:spcAft>
                      </a:pPr>
                      <a:r>
                        <a:rPr lang="zh-CN" sz="1200" kern="100">
                          <a:effectLst/>
                        </a:rPr>
                        <a:t>关联图</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1"/>
                  </a:ext>
                </a:extLst>
              </a:tr>
              <a:tr h="362398">
                <a:tc>
                  <a:txBody>
                    <a:bodyPr/>
                    <a:lstStyle/>
                    <a:p>
                      <a:pPr indent="127000" algn="just">
                        <a:lnSpc>
                          <a:spcPts val="2000"/>
                        </a:lnSpc>
                        <a:spcAft>
                          <a:spcPts val="0"/>
                        </a:spcAft>
                      </a:pPr>
                      <a:r>
                        <a:rPr lang="zh-CN" sz="1200" kern="100">
                          <a:effectLst/>
                        </a:rPr>
                        <a:t>《前景和范围文档》</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2"/>
                  </a:ext>
                </a:extLst>
              </a:tr>
              <a:tr h="362398">
                <a:tc>
                  <a:txBody>
                    <a:bodyPr/>
                    <a:lstStyle/>
                    <a:p>
                      <a:pPr indent="127000" algn="just">
                        <a:lnSpc>
                          <a:spcPts val="2000"/>
                        </a:lnSpc>
                        <a:spcAft>
                          <a:spcPts val="0"/>
                        </a:spcAft>
                      </a:pPr>
                      <a:r>
                        <a:rPr lang="zh-CN" sz="1200" kern="100">
                          <a:effectLst/>
                        </a:rPr>
                        <a:t>《软件需求规格说明书》</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3"/>
                  </a:ext>
                </a:extLst>
              </a:tr>
              <a:tr h="412351">
                <a:tc>
                  <a:txBody>
                    <a:bodyPr/>
                    <a:lstStyle/>
                    <a:p>
                      <a:pPr indent="127000" algn="just">
                        <a:lnSpc>
                          <a:spcPts val="2000"/>
                        </a:lnSpc>
                        <a:spcAft>
                          <a:spcPts val="0"/>
                        </a:spcAft>
                      </a:pPr>
                      <a:r>
                        <a:rPr lang="zh-CN" sz="1200" kern="100">
                          <a:effectLst/>
                        </a:rPr>
                        <a:t>《需求变更文档》</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4"/>
                  </a:ext>
                </a:extLst>
              </a:tr>
              <a:tr h="362398">
                <a:tc>
                  <a:txBody>
                    <a:bodyPr/>
                    <a:lstStyle/>
                    <a:p>
                      <a:pPr indent="127000" algn="just">
                        <a:lnSpc>
                          <a:spcPts val="2000"/>
                        </a:lnSpc>
                        <a:spcAft>
                          <a:spcPts val="0"/>
                        </a:spcAft>
                      </a:pPr>
                      <a:r>
                        <a:rPr lang="zh-CN" sz="1200" kern="100">
                          <a:effectLst/>
                        </a:rPr>
                        <a:t>《用户确认文档》</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5"/>
                  </a:ext>
                </a:extLst>
              </a:tr>
              <a:tr h="362398">
                <a:tc>
                  <a:txBody>
                    <a:bodyPr/>
                    <a:lstStyle/>
                    <a:p>
                      <a:pPr indent="127000" algn="just">
                        <a:lnSpc>
                          <a:spcPts val="2000"/>
                        </a:lnSpc>
                        <a:spcAft>
                          <a:spcPts val="0"/>
                        </a:spcAft>
                      </a:pPr>
                      <a:r>
                        <a:rPr lang="zh-CN" sz="1200" kern="100">
                          <a:effectLst/>
                        </a:rPr>
                        <a:t>《软件设计概要说明》</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6"/>
                  </a:ext>
                </a:extLst>
              </a:tr>
              <a:tr h="362398">
                <a:tc>
                  <a:txBody>
                    <a:bodyPr/>
                    <a:lstStyle/>
                    <a:p>
                      <a:pPr indent="127000" algn="just">
                        <a:lnSpc>
                          <a:spcPts val="2000"/>
                        </a:lnSpc>
                        <a:spcAft>
                          <a:spcPts val="0"/>
                        </a:spcAft>
                      </a:pPr>
                      <a:r>
                        <a:rPr lang="zh-CN" sz="1200" kern="100">
                          <a:effectLst/>
                        </a:rPr>
                        <a:t>《系统维护计划》</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7"/>
                  </a:ext>
                </a:extLst>
              </a:tr>
              <a:tr h="362398">
                <a:tc>
                  <a:txBody>
                    <a:bodyPr/>
                    <a:lstStyle/>
                    <a:p>
                      <a:pPr indent="127000" algn="just">
                        <a:lnSpc>
                          <a:spcPts val="2000"/>
                        </a:lnSpc>
                        <a:spcAft>
                          <a:spcPts val="0"/>
                        </a:spcAft>
                      </a:pPr>
                      <a:r>
                        <a:rPr lang="zh-CN" sz="1200" kern="100">
                          <a:effectLst/>
                        </a:rPr>
                        <a:t>《培训计划》</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8"/>
                  </a:ext>
                </a:extLst>
              </a:tr>
              <a:tr h="362398">
                <a:tc>
                  <a:txBody>
                    <a:bodyPr/>
                    <a:lstStyle/>
                    <a:p>
                      <a:pPr indent="127000" algn="just">
                        <a:lnSpc>
                          <a:spcPts val="2000"/>
                        </a:lnSpc>
                        <a:spcAft>
                          <a:spcPts val="0"/>
                        </a:spcAft>
                      </a:pPr>
                      <a:r>
                        <a:rPr lang="zh-CN" sz="1200" kern="100">
                          <a:effectLst/>
                        </a:rPr>
                        <a:t>《系统设计与实现计划》</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09"/>
                  </a:ext>
                </a:extLst>
              </a:tr>
              <a:tr h="362398">
                <a:tc>
                  <a:txBody>
                    <a:bodyPr/>
                    <a:lstStyle/>
                    <a:p>
                      <a:pPr indent="127000" algn="just">
                        <a:lnSpc>
                          <a:spcPts val="2000"/>
                        </a:lnSpc>
                        <a:spcAft>
                          <a:spcPts val="0"/>
                        </a:spcAft>
                      </a:pPr>
                      <a:r>
                        <a:rPr lang="zh-CN" sz="1200" kern="100">
                          <a:effectLst/>
                        </a:rPr>
                        <a:t>《安装部署计划》</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10"/>
                  </a:ext>
                </a:extLst>
              </a:tr>
              <a:tr h="362398">
                <a:tc>
                  <a:txBody>
                    <a:bodyPr/>
                    <a:lstStyle/>
                    <a:p>
                      <a:pPr indent="127000" algn="just">
                        <a:lnSpc>
                          <a:spcPts val="2000"/>
                        </a:lnSpc>
                        <a:spcAft>
                          <a:spcPts val="0"/>
                        </a:spcAft>
                      </a:pPr>
                      <a:r>
                        <a:rPr lang="zh-CN" sz="1200" kern="100">
                          <a:effectLst/>
                        </a:rPr>
                        <a:t>《测试计划》</a:t>
                      </a:r>
                      <a:endParaRPr lang="zh-CN" sz="1200" kern="100">
                        <a:effectLst/>
                        <a:latin typeface="Times New Roman"/>
                        <a:ea typeface="宋体"/>
                        <a:cs typeface="宋体"/>
                      </a:endParaRPr>
                    </a:p>
                  </a:txBody>
                  <a:tcPr marL="68580" marR="68580" marT="0" marB="0"/>
                </a:tc>
                <a:extLst>
                  <a:ext uri="{0D108BD9-81ED-4DB2-BD59-A6C34878D82A}">
                    <a16:rowId xmlns:a16="http://schemas.microsoft.com/office/drawing/2014/main" val="10011"/>
                  </a:ext>
                </a:extLst>
              </a:tr>
              <a:tr h="362398">
                <a:tc>
                  <a:txBody>
                    <a:bodyPr/>
                    <a:lstStyle/>
                    <a:p>
                      <a:pPr indent="127000" algn="just">
                        <a:lnSpc>
                          <a:spcPts val="2000"/>
                        </a:lnSpc>
                        <a:spcAft>
                          <a:spcPts val="0"/>
                        </a:spcAft>
                      </a:pPr>
                      <a:r>
                        <a:rPr lang="zh-CN" sz="1200" kern="100" dirty="0">
                          <a:effectLst/>
                        </a:rPr>
                        <a:t>界面原型</a:t>
                      </a:r>
                      <a:endParaRPr lang="zh-CN" sz="1200" kern="100" dirty="0">
                        <a:effectLst/>
                        <a:latin typeface="Times New Roman"/>
                        <a:ea typeface="宋体"/>
                        <a:cs typeface="宋体"/>
                      </a:endParaRPr>
                    </a:p>
                  </a:txBody>
                  <a:tcPr marL="68580" marR="68580" marT="0" marB="0"/>
                </a:tc>
                <a:extLst>
                  <a:ext uri="{0D108BD9-81ED-4DB2-BD59-A6C34878D82A}">
                    <a16:rowId xmlns:a16="http://schemas.microsoft.com/office/drawing/2014/main" val="10013"/>
                  </a:ext>
                </a:extLst>
              </a:tr>
              <a:tr h="362398">
                <a:tc>
                  <a:txBody>
                    <a:bodyPr/>
                    <a:lstStyle/>
                    <a:p>
                      <a:pPr indent="127000" algn="just">
                        <a:lnSpc>
                          <a:spcPts val="2000"/>
                        </a:lnSpc>
                        <a:spcAft>
                          <a:spcPts val="0"/>
                        </a:spcAft>
                      </a:pPr>
                      <a:r>
                        <a:rPr lang="zh-CN" sz="1200" kern="100" dirty="0">
                          <a:effectLst/>
                        </a:rPr>
                        <a:t>用例图</a:t>
                      </a:r>
                      <a:endParaRPr lang="zh-CN" sz="1200" kern="100" dirty="0">
                        <a:effectLst/>
                        <a:latin typeface="Times New Roman"/>
                        <a:ea typeface="宋体"/>
                        <a:cs typeface="宋体"/>
                      </a:endParaRPr>
                    </a:p>
                  </a:txBody>
                  <a:tcPr marL="68580" marR="68580" marT="0" marB="0"/>
                </a:tc>
                <a:extLst>
                  <a:ext uri="{0D108BD9-81ED-4DB2-BD59-A6C34878D82A}">
                    <a16:rowId xmlns:a16="http://schemas.microsoft.com/office/drawing/2014/main" val="10014"/>
                  </a:ext>
                </a:extLst>
              </a:tr>
              <a:tr h="362398">
                <a:tc>
                  <a:txBody>
                    <a:bodyPr/>
                    <a:lstStyle/>
                    <a:p>
                      <a:pPr indent="127000" algn="just">
                        <a:lnSpc>
                          <a:spcPts val="2000"/>
                        </a:lnSpc>
                        <a:spcAft>
                          <a:spcPts val="0"/>
                        </a:spcAft>
                      </a:pPr>
                      <a:r>
                        <a:rPr lang="zh-CN" sz="1200" kern="100" dirty="0">
                          <a:effectLst/>
                        </a:rPr>
                        <a:t>《项目总结报告》</a:t>
                      </a:r>
                      <a:endParaRPr lang="zh-CN" sz="1200" kern="100" dirty="0">
                        <a:effectLst/>
                        <a:latin typeface="Times New Roman"/>
                        <a:ea typeface="宋体"/>
                        <a:cs typeface="宋体"/>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5640108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pPr lvl="3"/>
            <a:r>
              <a:rPr lang="en-US" altLang="zh-CN" sz="2400" b="1" dirty="0" smtClean="0">
                <a:latin typeface="+mn-ea"/>
              </a:rPr>
              <a:t>9.1.4</a:t>
            </a:r>
            <a:r>
              <a:rPr lang="en-US" altLang="zh-CN" sz="2400" b="1" dirty="0">
                <a:latin typeface="+mn-ea"/>
              </a:rPr>
              <a:t>	</a:t>
            </a:r>
            <a:r>
              <a:rPr lang="zh-CN" altLang="zh-CN" sz="2400" b="1" dirty="0"/>
              <a:t>需求获取的风险</a:t>
            </a:r>
          </a:p>
          <a:p>
            <a:pPr lvl="3"/>
            <a:endParaRPr lang="zh-CN" altLang="zh-CN" sz="2400" b="1" dirty="0"/>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900" y="1843088"/>
            <a:ext cx="10079915" cy="3186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9104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pPr lvl="3"/>
            <a:r>
              <a:rPr lang="en-US" altLang="zh-CN" sz="2400" b="1" dirty="0" smtClean="0">
                <a:latin typeface="+mn-ea"/>
              </a:rPr>
              <a:t>9.1.5</a:t>
            </a:r>
            <a:r>
              <a:rPr lang="en-US" altLang="zh-CN" sz="2400" b="1" dirty="0">
                <a:latin typeface="+mn-ea"/>
              </a:rPr>
              <a:t>	</a:t>
            </a:r>
            <a:r>
              <a:rPr lang="zh-CN" altLang="zh-CN" sz="2400" b="1" dirty="0"/>
              <a:t>编写需求规格说明方面</a:t>
            </a:r>
          </a:p>
          <a:p>
            <a:pPr lvl="3"/>
            <a:endParaRPr lang="zh-CN" altLang="zh-CN" sz="2400" b="1" dirty="0"/>
          </a:p>
          <a:p>
            <a:pPr lvl="3"/>
            <a:endParaRPr lang="zh-CN" altLang="zh-CN" sz="2400" b="1" dirty="0"/>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86" y="1898990"/>
            <a:ext cx="10447038" cy="248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7208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pPr lvl="3"/>
            <a:r>
              <a:rPr lang="en-US" altLang="zh-CN" sz="2400" b="1" dirty="0" smtClean="0">
                <a:latin typeface="+mn-ea"/>
              </a:rPr>
              <a:t>9.1.6</a:t>
            </a:r>
            <a:r>
              <a:rPr lang="en-US" altLang="zh-CN" sz="2400" b="1" dirty="0">
                <a:latin typeface="+mn-ea"/>
              </a:rPr>
              <a:t>	</a:t>
            </a:r>
            <a:r>
              <a:rPr lang="zh-CN" altLang="zh-CN" sz="2400" b="1" dirty="0"/>
              <a:t>需求确认方面的风险 </a:t>
            </a:r>
          </a:p>
          <a:p>
            <a:pPr lvl="3"/>
            <a:endParaRPr lang="zh-CN" altLang="zh-CN" sz="2400" b="1" dirty="0"/>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34" y="2228849"/>
            <a:ext cx="11188107" cy="2043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8535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pPr lvl="3"/>
            <a:r>
              <a:rPr lang="en-US" altLang="zh-CN" sz="2400" b="1" dirty="0" smtClean="0">
                <a:latin typeface="+mn-ea"/>
              </a:rPr>
              <a:t>9.1.7</a:t>
            </a:r>
            <a:r>
              <a:rPr lang="en-US" altLang="zh-CN" sz="2400" b="1" dirty="0">
                <a:latin typeface="+mn-ea"/>
              </a:rPr>
              <a:t>	</a:t>
            </a:r>
            <a:r>
              <a:rPr lang="zh-CN" altLang="zh-CN" sz="2400" b="1" dirty="0"/>
              <a:t>需求管理方面的风险</a:t>
            </a:r>
          </a:p>
          <a:p>
            <a:pPr lvl="3"/>
            <a:endParaRPr lang="zh-CN" altLang="zh-CN" sz="2400" b="1" dirty="0"/>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790" y="2109788"/>
            <a:ext cx="10329503"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8535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fontScale="92500" lnSpcReduction="10000"/>
          </a:bodyPr>
          <a:lstStyle/>
          <a:p>
            <a:pPr lvl="3"/>
            <a:r>
              <a:rPr lang="en-US" altLang="zh-CN" sz="2800" dirty="0" smtClean="0">
                <a:latin typeface="+mn-ea"/>
              </a:rPr>
              <a:t>10</a:t>
            </a:r>
            <a:r>
              <a:rPr lang="en-US" altLang="zh-CN" sz="2800" dirty="0">
                <a:latin typeface="+mn-ea"/>
              </a:rPr>
              <a:t>	</a:t>
            </a:r>
            <a:r>
              <a:rPr lang="zh-CN" altLang="en-US" sz="2800" dirty="0">
                <a:latin typeface="+mn-ea"/>
              </a:rPr>
              <a:t>风险处理</a:t>
            </a:r>
          </a:p>
          <a:p>
            <a:pPr lvl="3"/>
            <a:r>
              <a:rPr lang="en-US" altLang="zh-CN" sz="2800" dirty="0" smtClean="0">
                <a:latin typeface="+mn-ea"/>
              </a:rPr>
              <a:t>10.1</a:t>
            </a:r>
            <a:r>
              <a:rPr lang="en-US" altLang="zh-CN" sz="2800" dirty="0">
                <a:latin typeface="+mn-ea"/>
              </a:rPr>
              <a:t>	</a:t>
            </a:r>
            <a:r>
              <a:rPr lang="zh-CN" altLang="en-US" sz="2800" dirty="0">
                <a:latin typeface="+mn-ea"/>
              </a:rPr>
              <a:t>目的</a:t>
            </a:r>
          </a:p>
          <a:p>
            <a:pPr lvl="3"/>
            <a:r>
              <a:rPr lang="en-US" altLang="zh-CN" sz="2800" dirty="0">
                <a:latin typeface="+mn-ea"/>
              </a:rPr>
              <a:t>1.	</a:t>
            </a:r>
            <a:r>
              <a:rPr lang="zh-CN" altLang="en-US" sz="2800" dirty="0">
                <a:latin typeface="+mn-ea"/>
              </a:rPr>
              <a:t>完全地规避风险</a:t>
            </a:r>
          </a:p>
          <a:p>
            <a:pPr lvl="3"/>
            <a:r>
              <a:rPr lang="en-US" altLang="zh-CN" sz="2800" dirty="0">
                <a:latin typeface="+mn-ea"/>
              </a:rPr>
              <a:t>2.	</a:t>
            </a:r>
            <a:r>
              <a:rPr lang="zh-CN" altLang="en-US" sz="2800" dirty="0">
                <a:latin typeface="+mn-ea"/>
              </a:rPr>
              <a:t>降低风险发生的可能性</a:t>
            </a:r>
          </a:p>
          <a:p>
            <a:pPr lvl="3"/>
            <a:r>
              <a:rPr lang="en-US" altLang="zh-CN" sz="2800" dirty="0">
                <a:latin typeface="+mn-ea"/>
              </a:rPr>
              <a:t>3.	</a:t>
            </a:r>
            <a:r>
              <a:rPr lang="zh-CN" altLang="en-US" sz="2800" dirty="0">
                <a:latin typeface="+mn-ea"/>
              </a:rPr>
              <a:t>降低风险发生后的影响</a:t>
            </a:r>
          </a:p>
          <a:p>
            <a:pPr lvl="3"/>
            <a:r>
              <a:rPr lang="en-US" altLang="zh-CN" sz="2800" dirty="0">
                <a:latin typeface="+mn-ea"/>
              </a:rPr>
              <a:t>4.	</a:t>
            </a:r>
            <a:r>
              <a:rPr lang="zh-CN" altLang="en-US" sz="2800" dirty="0">
                <a:latin typeface="+mn-ea"/>
              </a:rPr>
              <a:t>转移或分担风险</a:t>
            </a:r>
          </a:p>
          <a:p>
            <a:pPr lvl="3"/>
            <a:r>
              <a:rPr lang="en-US" altLang="zh-CN" sz="2800" dirty="0">
                <a:latin typeface="+mn-ea"/>
              </a:rPr>
              <a:t>5.	</a:t>
            </a:r>
            <a:r>
              <a:rPr lang="zh-CN" altLang="en-US" sz="2800" dirty="0">
                <a:latin typeface="+mn-ea"/>
              </a:rPr>
              <a:t>根据风险制定计划以补救其影响</a:t>
            </a:r>
          </a:p>
          <a:p>
            <a:pPr lvl="3"/>
            <a:endParaRPr lang="zh-CN" altLang="zh-CN" sz="2400" b="1" dirty="0"/>
          </a:p>
          <a:p>
            <a:pPr lvl="3"/>
            <a:endParaRPr lang="zh-CN" altLang="zh-CN" sz="2400" b="1" dirty="0"/>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608535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pPr lvl="3"/>
            <a:r>
              <a:rPr lang="en-US" altLang="zh-CN" sz="2400" b="1" dirty="0" smtClean="0"/>
              <a:t>10.2</a:t>
            </a:r>
            <a:r>
              <a:rPr lang="en-US" altLang="zh-CN" sz="2400" b="1" dirty="0"/>
              <a:t>	</a:t>
            </a:r>
            <a:r>
              <a:rPr lang="zh-CN" altLang="en-US" sz="2400" b="1" dirty="0"/>
              <a:t>风险项与建议处理方法</a:t>
            </a:r>
            <a:endParaRPr lang="zh-CN" altLang="zh-CN" sz="2400" b="1" dirty="0"/>
          </a:p>
          <a:p>
            <a:endParaRPr lang="en-US" altLang="zh-CN" sz="2400" b="1" dirty="0"/>
          </a:p>
          <a:p>
            <a:r>
              <a:rPr lang="zh-CN" altLang="en-US" sz="2000" dirty="0" smtClean="0"/>
              <a:t>人员</a:t>
            </a:r>
            <a:r>
              <a:rPr lang="zh-CN" altLang="en-US" sz="2000" dirty="0"/>
              <a:t>因事缺席替补计划</a:t>
            </a:r>
            <a:endParaRPr lang="en-US" altLang="zh-CN" sz="2000"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35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930"/>
          <a:stretch/>
        </p:blipFill>
        <p:spPr bwMode="auto">
          <a:xfrm>
            <a:off x="1313435" y="2200274"/>
            <a:ext cx="9790213" cy="192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687007" y="5034647"/>
            <a:ext cx="6096000" cy="646331"/>
          </a:xfrm>
          <a:prstGeom prst="rect">
            <a:avLst/>
          </a:prstGeom>
        </p:spPr>
        <p:txBody>
          <a:bodyPr>
            <a:spAutoFit/>
          </a:bodyPr>
          <a:lstStyle/>
          <a:p>
            <a:r>
              <a:rPr lang="zh-CN" altLang="zh-CN" dirty="0"/>
              <a:t>注</a:t>
            </a:r>
            <a:r>
              <a:rPr lang="en-US" altLang="zh-CN" dirty="0"/>
              <a:t>:</a:t>
            </a:r>
            <a:r>
              <a:rPr lang="zh-CN" altLang="zh-CN" dirty="0"/>
              <a:t>当发生第二替补人员缺席时</a:t>
            </a:r>
            <a:r>
              <a:rPr lang="en-US" altLang="zh-CN" dirty="0"/>
              <a:t>,</a:t>
            </a:r>
            <a:r>
              <a:rPr lang="zh-CN" altLang="zh-CN" dirty="0"/>
              <a:t>项目经理承担工作并及时通知</a:t>
            </a:r>
            <a:r>
              <a:rPr lang="en-US" altLang="zh-CN" dirty="0"/>
              <a:t>PMP</a:t>
            </a:r>
            <a:endParaRPr lang="zh-CN" altLang="zh-CN" dirty="0"/>
          </a:p>
        </p:txBody>
      </p:sp>
    </p:spTree>
    <p:extLst>
      <p:ext uri="{BB962C8B-B14F-4D97-AF65-F5344CB8AC3E}">
        <p14:creationId xmlns:p14="http://schemas.microsoft.com/office/powerpoint/2010/main" val="40608535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894" y="542098"/>
            <a:ext cx="7138544" cy="6200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0866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31" y="907362"/>
            <a:ext cx="6978357" cy="576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355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342" y="646951"/>
            <a:ext cx="6808787" cy="5229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42" y="5876925"/>
            <a:ext cx="6884987"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4562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1179342" y="1557338"/>
            <a:ext cx="7964658" cy="1815882"/>
          </a:xfrm>
          <a:prstGeom prst="rect">
            <a:avLst/>
          </a:prstGeom>
        </p:spPr>
        <p:txBody>
          <a:bodyPr wrap="square">
            <a:spAutoFit/>
          </a:bodyPr>
          <a:lstStyle/>
          <a:p>
            <a:pPr lvl="2"/>
            <a:r>
              <a:rPr lang="zh-CN" altLang="zh-CN" sz="2800" b="1" dirty="0"/>
              <a:t>处理方案评定</a:t>
            </a:r>
          </a:p>
          <a:p>
            <a:r>
              <a:rPr lang="zh-CN" altLang="zh-CN" sz="2800" dirty="0"/>
              <a:t>应当风险考虑处理成本或补救成本</a:t>
            </a:r>
          </a:p>
          <a:p>
            <a:pPr lvl="2"/>
            <a:r>
              <a:rPr lang="zh-CN" altLang="zh-CN" sz="2800" b="1" dirty="0"/>
              <a:t>风险规避</a:t>
            </a:r>
          </a:p>
          <a:p>
            <a:r>
              <a:rPr lang="zh-CN" altLang="zh-CN" sz="2800" dirty="0"/>
              <a:t>对于存在不成熟的技术坚决不在项目实施中采用。</a:t>
            </a:r>
          </a:p>
        </p:txBody>
      </p:sp>
    </p:spTree>
    <p:extLst>
      <p:ext uri="{BB962C8B-B14F-4D97-AF65-F5344CB8AC3E}">
        <p14:creationId xmlns:p14="http://schemas.microsoft.com/office/powerpoint/2010/main" val="369922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项目概述</a:t>
            </a:r>
            <a:endParaRPr lang="zh-CN" altLang="en-US" sz="2800" dirty="0">
              <a:latin typeface="微软雅黑" panose="020B0503020204020204" pitchFamily="34" charset="-122"/>
              <a:ea typeface="微软雅黑" panose="020B0503020204020204" pitchFamily="34" charset="-122"/>
            </a:endParaRPr>
          </a:p>
        </p:txBody>
      </p:sp>
      <p:sp>
        <p:nvSpPr>
          <p:cNvPr id="8" name="TextBox 7"/>
          <p:cNvSpPr txBox="1"/>
          <p:nvPr/>
        </p:nvSpPr>
        <p:spPr>
          <a:xfrm>
            <a:off x="927651" y="1046924"/>
            <a:ext cx="10310192" cy="5601533"/>
          </a:xfrm>
          <a:prstGeom prst="rect">
            <a:avLst/>
          </a:prstGeom>
          <a:noFill/>
        </p:spPr>
        <p:txBody>
          <a:bodyPr wrap="square" rtlCol="0">
            <a:spAutoFit/>
          </a:bodyPr>
          <a:lstStyle/>
          <a:p>
            <a:r>
              <a:rPr lang="zh-CN" altLang="en-US" sz="2800" b="1" dirty="0" smtClean="0"/>
              <a:t>验收标准：</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77017478"/>
              </p:ext>
            </p:extLst>
          </p:nvPr>
        </p:nvGraphicFramePr>
        <p:xfrm>
          <a:off x="2730299" y="-2"/>
          <a:ext cx="8276752" cy="6648457"/>
        </p:xfrm>
        <a:graphic>
          <a:graphicData uri="http://schemas.openxmlformats.org/drawingml/2006/table">
            <a:tbl>
              <a:tblPr>
                <a:tableStyleId>{5C22544A-7EE6-4342-B048-85BDC9FD1C3A}</a:tableStyleId>
              </a:tblPr>
              <a:tblGrid>
                <a:gridCol w="3825018">
                  <a:extLst>
                    <a:ext uri="{9D8B030D-6E8A-4147-A177-3AD203B41FA5}">
                      <a16:colId xmlns:a16="http://schemas.microsoft.com/office/drawing/2014/main" val="20000"/>
                    </a:ext>
                  </a:extLst>
                </a:gridCol>
                <a:gridCol w="4451734">
                  <a:extLst>
                    <a:ext uri="{9D8B030D-6E8A-4147-A177-3AD203B41FA5}">
                      <a16:colId xmlns:a16="http://schemas.microsoft.com/office/drawing/2014/main" val="20001"/>
                    </a:ext>
                  </a:extLst>
                </a:gridCol>
              </a:tblGrid>
              <a:tr h="343593">
                <a:tc>
                  <a:txBody>
                    <a:bodyPr/>
                    <a:lstStyle/>
                    <a:p>
                      <a:pPr indent="127000" algn="just">
                        <a:lnSpc>
                          <a:spcPts val="2000"/>
                        </a:lnSpc>
                        <a:spcAft>
                          <a:spcPts val="0"/>
                        </a:spcAft>
                      </a:pPr>
                      <a:r>
                        <a:rPr lang="zh-CN" sz="1800" kern="100" dirty="0">
                          <a:effectLst/>
                          <a:latin typeface="+mj-ea"/>
                          <a:ea typeface="+mj-ea"/>
                        </a:rPr>
                        <a:t>文档</a:t>
                      </a:r>
                      <a:endParaRPr lang="zh-CN" sz="1800" kern="100" dirty="0">
                        <a:effectLst/>
                        <a:latin typeface="+mj-ea"/>
                        <a:ea typeface="+mj-ea"/>
                        <a:cs typeface="宋体"/>
                      </a:endParaRPr>
                    </a:p>
                  </a:txBody>
                  <a:tcPr marL="38021" marR="38021" marT="0" marB="0"/>
                </a:tc>
                <a:tc>
                  <a:txBody>
                    <a:bodyPr/>
                    <a:lstStyle/>
                    <a:p>
                      <a:pPr indent="127000" algn="just">
                        <a:lnSpc>
                          <a:spcPts val="2000"/>
                        </a:lnSpc>
                        <a:spcAft>
                          <a:spcPts val="0"/>
                        </a:spcAft>
                      </a:pPr>
                      <a:r>
                        <a:rPr lang="zh-CN" sz="1800" kern="100">
                          <a:effectLst/>
                          <a:latin typeface="+mj-ea"/>
                          <a:ea typeface="+mj-ea"/>
                        </a:rPr>
                        <a:t>验收标准</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00"/>
                  </a:ext>
                </a:extLst>
              </a:tr>
              <a:tr h="380982">
                <a:tc>
                  <a:txBody>
                    <a:bodyPr/>
                    <a:lstStyle/>
                    <a:p>
                      <a:pPr indent="127000" algn="just">
                        <a:lnSpc>
                          <a:spcPts val="2000"/>
                        </a:lnSpc>
                        <a:spcAft>
                          <a:spcPts val="0"/>
                        </a:spcAft>
                      </a:pPr>
                      <a:r>
                        <a:rPr lang="zh-CN" sz="1800" kern="100">
                          <a:effectLst/>
                          <a:latin typeface="+mj-ea"/>
                          <a:ea typeface="+mj-ea"/>
                        </a:rPr>
                        <a:t>《需求工程计划》</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dirty="0">
                          <a:effectLst/>
                          <a:latin typeface="+mj-ea"/>
                          <a:ea typeface="+mj-ea"/>
                        </a:rPr>
                        <a:t>GB-T 8567-2006</a:t>
                      </a:r>
                      <a:r>
                        <a:rPr lang="zh-CN" sz="1800" kern="100" dirty="0">
                          <a:effectLst/>
                          <a:latin typeface="+mj-ea"/>
                          <a:ea typeface="+mj-ea"/>
                        </a:rPr>
                        <a:t>要求，内容务实，不空泛</a:t>
                      </a:r>
                      <a:endParaRPr lang="zh-CN" sz="1800" kern="100" dirty="0">
                        <a:effectLst/>
                        <a:latin typeface="+mj-ea"/>
                        <a:ea typeface="+mj-ea"/>
                        <a:cs typeface="宋体"/>
                      </a:endParaRPr>
                    </a:p>
                  </a:txBody>
                  <a:tcPr marL="38021" marR="38021" marT="0" marB="0"/>
                </a:tc>
                <a:extLst>
                  <a:ext uri="{0D108BD9-81ED-4DB2-BD59-A6C34878D82A}">
                    <a16:rowId xmlns:a16="http://schemas.microsoft.com/office/drawing/2014/main" val="10001"/>
                  </a:ext>
                </a:extLst>
              </a:tr>
              <a:tr h="380982">
                <a:tc>
                  <a:txBody>
                    <a:bodyPr/>
                    <a:lstStyle/>
                    <a:p>
                      <a:pPr indent="127000" algn="just">
                        <a:lnSpc>
                          <a:spcPts val="2000"/>
                        </a:lnSpc>
                        <a:spcAft>
                          <a:spcPts val="0"/>
                        </a:spcAft>
                      </a:pPr>
                      <a:r>
                        <a:rPr lang="zh-CN" sz="1800" kern="100">
                          <a:effectLst/>
                          <a:latin typeface="+mj-ea"/>
                          <a:ea typeface="+mj-ea"/>
                        </a:rPr>
                        <a:t>《前景和范围文档》</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02"/>
                  </a:ext>
                </a:extLst>
              </a:tr>
              <a:tr h="380982">
                <a:tc>
                  <a:txBody>
                    <a:bodyPr/>
                    <a:lstStyle/>
                    <a:p>
                      <a:pPr indent="127000" algn="just">
                        <a:lnSpc>
                          <a:spcPts val="2000"/>
                        </a:lnSpc>
                        <a:spcAft>
                          <a:spcPts val="0"/>
                        </a:spcAft>
                      </a:pPr>
                      <a:r>
                        <a:rPr lang="zh-CN" sz="1800" kern="100">
                          <a:effectLst/>
                          <a:latin typeface="+mj-ea"/>
                          <a:ea typeface="+mj-ea"/>
                        </a:rPr>
                        <a:t>《软件需求规格说明书》</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03"/>
                  </a:ext>
                </a:extLst>
              </a:tr>
              <a:tr h="380982">
                <a:tc>
                  <a:txBody>
                    <a:bodyPr/>
                    <a:lstStyle/>
                    <a:p>
                      <a:pPr indent="127000" algn="just">
                        <a:lnSpc>
                          <a:spcPts val="2000"/>
                        </a:lnSpc>
                        <a:spcAft>
                          <a:spcPts val="0"/>
                        </a:spcAft>
                      </a:pPr>
                      <a:r>
                        <a:rPr lang="zh-CN" sz="1800" kern="100">
                          <a:effectLst/>
                          <a:latin typeface="+mj-ea"/>
                          <a:ea typeface="+mj-ea"/>
                        </a:rPr>
                        <a:t>《需求变更影响分析报告》</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04"/>
                  </a:ext>
                </a:extLst>
              </a:tr>
              <a:tr h="380982">
                <a:tc>
                  <a:txBody>
                    <a:bodyPr/>
                    <a:lstStyle/>
                    <a:p>
                      <a:pPr indent="127000" algn="just">
                        <a:lnSpc>
                          <a:spcPts val="2000"/>
                        </a:lnSpc>
                        <a:spcAft>
                          <a:spcPts val="0"/>
                        </a:spcAft>
                      </a:pPr>
                      <a:r>
                        <a:rPr lang="zh-CN" sz="1800" kern="100">
                          <a:effectLst/>
                          <a:latin typeface="+mj-ea"/>
                          <a:ea typeface="+mj-ea"/>
                        </a:rPr>
                        <a:t>《用户确认文档》</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05"/>
                  </a:ext>
                </a:extLst>
              </a:tr>
              <a:tr h="380982">
                <a:tc>
                  <a:txBody>
                    <a:bodyPr/>
                    <a:lstStyle/>
                    <a:p>
                      <a:pPr indent="127000" algn="just">
                        <a:lnSpc>
                          <a:spcPts val="2000"/>
                        </a:lnSpc>
                        <a:spcAft>
                          <a:spcPts val="0"/>
                        </a:spcAft>
                      </a:pPr>
                      <a:r>
                        <a:rPr lang="zh-CN" sz="1800" kern="100" dirty="0">
                          <a:effectLst/>
                          <a:latin typeface="+mj-ea"/>
                          <a:ea typeface="+mj-ea"/>
                        </a:rPr>
                        <a:t>《测试计划》</a:t>
                      </a:r>
                      <a:endParaRPr lang="zh-CN" sz="1800" kern="100" dirty="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06"/>
                  </a:ext>
                </a:extLst>
              </a:tr>
              <a:tr h="624671">
                <a:tc>
                  <a:txBody>
                    <a:bodyPr/>
                    <a:lstStyle/>
                    <a:p>
                      <a:pPr indent="127000" algn="just">
                        <a:lnSpc>
                          <a:spcPts val="2000"/>
                        </a:lnSpc>
                        <a:spcAft>
                          <a:spcPts val="0"/>
                        </a:spcAft>
                      </a:pPr>
                      <a:r>
                        <a:rPr lang="zh-CN" sz="1800" kern="100" dirty="0">
                          <a:effectLst/>
                          <a:latin typeface="+mj-ea"/>
                          <a:ea typeface="+mj-ea"/>
                        </a:rPr>
                        <a:t>会议记录</a:t>
                      </a:r>
                      <a:endParaRPr lang="zh-CN" sz="1800" kern="100" dirty="0">
                        <a:effectLst/>
                        <a:latin typeface="+mj-ea"/>
                        <a:ea typeface="+mj-ea"/>
                        <a:cs typeface="宋体"/>
                      </a:endParaRPr>
                    </a:p>
                  </a:txBody>
                  <a:tcPr marL="38021" marR="38021" marT="0" marB="0"/>
                </a:tc>
                <a:tc>
                  <a:txBody>
                    <a:bodyPr/>
                    <a:lstStyle/>
                    <a:p>
                      <a:pPr indent="127000" algn="just">
                        <a:lnSpc>
                          <a:spcPts val="2000"/>
                        </a:lnSpc>
                        <a:spcAft>
                          <a:spcPts val="0"/>
                        </a:spcAft>
                      </a:pPr>
                      <a:r>
                        <a:rPr lang="zh-CN" sz="1800" kern="100" smtClean="0">
                          <a:effectLst/>
                          <a:latin typeface="+mj-ea"/>
                          <a:ea typeface="+mj-ea"/>
                        </a:rPr>
                        <a:t>内容</a:t>
                      </a:r>
                      <a:r>
                        <a:rPr lang="zh-CN" sz="1800" kern="100" dirty="0">
                          <a:effectLst/>
                          <a:latin typeface="+mj-ea"/>
                          <a:ea typeface="+mj-ea"/>
                        </a:rPr>
                        <a:t>务实，不空泛</a:t>
                      </a:r>
                      <a:endParaRPr lang="zh-CN" sz="1800" kern="100" dirty="0">
                        <a:effectLst/>
                        <a:latin typeface="+mj-ea"/>
                        <a:ea typeface="+mj-ea"/>
                        <a:cs typeface="宋体"/>
                      </a:endParaRPr>
                    </a:p>
                  </a:txBody>
                  <a:tcPr marL="38021" marR="38021" marT="0" marB="0"/>
                </a:tc>
                <a:extLst>
                  <a:ext uri="{0D108BD9-81ED-4DB2-BD59-A6C34878D82A}">
                    <a16:rowId xmlns:a16="http://schemas.microsoft.com/office/drawing/2014/main" val="10007"/>
                  </a:ext>
                </a:extLst>
              </a:tr>
              <a:tr h="343593">
                <a:tc>
                  <a:txBody>
                    <a:bodyPr/>
                    <a:lstStyle/>
                    <a:p>
                      <a:pPr indent="127000" algn="just">
                        <a:lnSpc>
                          <a:spcPts val="2000"/>
                        </a:lnSpc>
                        <a:spcAft>
                          <a:spcPts val="0"/>
                        </a:spcAft>
                      </a:pPr>
                      <a:r>
                        <a:rPr lang="zh-CN" sz="1800" kern="100" dirty="0">
                          <a:effectLst/>
                          <a:latin typeface="+mj-ea"/>
                          <a:ea typeface="+mj-ea"/>
                        </a:rPr>
                        <a:t>界面原型</a:t>
                      </a:r>
                      <a:endParaRPr lang="zh-CN" sz="1800" kern="100" dirty="0">
                        <a:effectLst/>
                        <a:latin typeface="+mj-ea"/>
                        <a:ea typeface="+mj-ea"/>
                        <a:cs typeface="宋体"/>
                      </a:endParaRPr>
                    </a:p>
                  </a:txBody>
                  <a:tcPr marL="38021" marR="38021" marT="0" marB="0"/>
                </a:tc>
                <a:tc>
                  <a:txBody>
                    <a:bodyPr/>
                    <a:lstStyle/>
                    <a:p>
                      <a:pPr indent="127000" algn="just">
                        <a:lnSpc>
                          <a:spcPts val="2000"/>
                        </a:lnSpc>
                        <a:spcAft>
                          <a:spcPts val="0"/>
                        </a:spcAft>
                      </a:pPr>
                      <a:r>
                        <a:rPr lang="zh-CN" sz="1800" kern="100">
                          <a:effectLst/>
                          <a:latin typeface="+mj-ea"/>
                          <a:ea typeface="+mj-ea"/>
                        </a:rPr>
                        <a:t>美观，简洁</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08"/>
                  </a:ext>
                </a:extLst>
              </a:tr>
              <a:tr h="361933">
                <a:tc>
                  <a:txBody>
                    <a:bodyPr/>
                    <a:lstStyle/>
                    <a:p>
                      <a:pPr indent="127000" algn="just">
                        <a:lnSpc>
                          <a:spcPts val="2000"/>
                        </a:lnSpc>
                        <a:spcAft>
                          <a:spcPts val="0"/>
                        </a:spcAft>
                      </a:pPr>
                      <a:r>
                        <a:rPr lang="zh-CN" sz="1800" kern="100" dirty="0">
                          <a:effectLst/>
                          <a:latin typeface="+mj-ea"/>
                          <a:ea typeface="+mj-ea"/>
                        </a:rPr>
                        <a:t>用例图</a:t>
                      </a:r>
                      <a:endParaRPr lang="zh-CN" sz="1800" kern="100" dirty="0">
                        <a:effectLst/>
                        <a:latin typeface="+mj-ea"/>
                        <a:ea typeface="+mj-ea"/>
                        <a:cs typeface="宋体"/>
                      </a:endParaRPr>
                    </a:p>
                  </a:txBody>
                  <a:tcPr marL="38021" marR="38021" marT="0" marB="0"/>
                </a:tc>
                <a:tc>
                  <a:txBody>
                    <a:bodyPr/>
                    <a:lstStyle/>
                    <a:p>
                      <a:pPr indent="127000" algn="just">
                        <a:lnSpc>
                          <a:spcPts val="2000"/>
                        </a:lnSpc>
                        <a:spcAft>
                          <a:spcPts val="0"/>
                        </a:spcAft>
                      </a:pPr>
                      <a:r>
                        <a:rPr lang="zh-CN" sz="1800" kern="100">
                          <a:effectLst/>
                          <a:latin typeface="+mj-ea"/>
                          <a:ea typeface="+mj-ea"/>
                        </a:rPr>
                        <a:t>与需求相一致</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09"/>
                  </a:ext>
                </a:extLst>
              </a:tr>
              <a:tr h="380982">
                <a:tc>
                  <a:txBody>
                    <a:bodyPr/>
                    <a:lstStyle/>
                    <a:p>
                      <a:pPr indent="127000" algn="just">
                        <a:lnSpc>
                          <a:spcPts val="2000"/>
                        </a:lnSpc>
                        <a:spcAft>
                          <a:spcPts val="0"/>
                        </a:spcAft>
                      </a:pPr>
                      <a:r>
                        <a:rPr lang="zh-CN" sz="1800" kern="100">
                          <a:effectLst/>
                          <a:latin typeface="+mj-ea"/>
                          <a:ea typeface="+mj-ea"/>
                        </a:rPr>
                        <a:t>《培训计划》</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10"/>
                  </a:ext>
                </a:extLst>
              </a:tr>
              <a:tr h="380982">
                <a:tc>
                  <a:txBody>
                    <a:bodyPr/>
                    <a:lstStyle/>
                    <a:p>
                      <a:pPr indent="127000" algn="just">
                        <a:lnSpc>
                          <a:spcPts val="2000"/>
                        </a:lnSpc>
                        <a:spcAft>
                          <a:spcPts val="0"/>
                        </a:spcAft>
                      </a:pPr>
                      <a:r>
                        <a:rPr lang="zh-CN" sz="1800" kern="100" dirty="0">
                          <a:effectLst/>
                          <a:latin typeface="+mj-ea"/>
                          <a:ea typeface="+mj-ea"/>
                        </a:rPr>
                        <a:t>《软件设计概要说明》</a:t>
                      </a:r>
                      <a:endParaRPr lang="zh-CN" sz="1800" kern="100" dirty="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11"/>
                  </a:ext>
                </a:extLst>
              </a:tr>
              <a:tr h="380982">
                <a:tc>
                  <a:txBody>
                    <a:bodyPr/>
                    <a:lstStyle/>
                    <a:p>
                      <a:pPr indent="127000" algn="just">
                        <a:lnSpc>
                          <a:spcPts val="2000"/>
                        </a:lnSpc>
                        <a:spcAft>
                          <a:spcPts val="0"/>
                        </a:spcAft>
                      </a:pPr>
                      <a:r>
                        <a:rPr lang="zh-CN" sz="1800" kern="100">
                          <a:effectLst/>
                          <a:latin typeface="+mj-ea"/>
                          <a:ea typeface="+mj-ea"/>
                        </a:rPr>
                        <a:t>《系统维护计划》</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12"/>
                  </a:ext>
                </a:extLst>
              </a:tr>
              <a:tr h="380982">
                <a:tc>
                  <a:txBody>
                    <a:bodyPr/>
                    <a:lstStyle/>
                    <a:p>
                      <a:pPr indent="127000" algn="just">
                        <a:lnSpc>
                          <a:spcPts val="2000"/>
                        </a:lnSpc>
                        <a:spcAft>
                          <a:spcPts val="0"/>
                        </a:spcAft>
                      </a:pPr>
                      <a:r>
                        <a:rPr lang="zh-CN" sz="1800" kern="100">
                          <a:effectLst/>
                          <a:latin typeface="+mj-ea"/>
                          <a:ea typeface="+mj-ea"/>
                        </a:rPr>
                        <a:t>《系统设计与实现计划》</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13"/>
                  </a:ext>
                </a:extLst>
              </a:tr>
              <a:tr h="343593">
                <a:tc>
                  <a:txBody>
                    <a:bodyPr/>
                    <a:lstStyle/>
                    <a:p>
                      <a:pPr indent="127000" algn="just">
                        <a:lnSpc>
                          <a:spcPts val="2000"/>
                        </a:lnSpc>
                        <a:spcAft>
                          <a:spcPts val="0"/>
                        </a:spcAft>
                      </a:pPr>
                      <a:r>
                        <a:rPr lang="zh-CN" sz="1800" kern="100">
                          <a:effectLst/>
                          <a:latin typeface="+mj-ea"/>
                          <a:ea typeface="+mj-ea"/>
                        </a:rPr>
                        <a:t>关联图</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zh-CN" sz="1800" kern="100">
                          <a:effectLst/>
                          <a:latin typeface="+mj-ea"/>
                          <a:ea typeface="+mj-ea"/>
                        </a:rPr>
                        <a:t>关系清晰</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14"/>
                  </a:ext>
                </a:extLst>
              </a:tr>
              <a:tr h="380982">
                <a:tc>
                  <a:txBody>
                    <a:bodyPr/>
                    <a:lstStyle/>
                    <a:p>
                      <a:pPr indent="127000" algn="just">
                        <a:lnSpc>
                          <a:spcPts val="2000"/>
                        </a:lnSpc>
                        <a:spcAft>
                          <a:spcPts val="0"/>
                        </a:spcAft>
                      </a:pPr>
                      <a:r>
                        <a:rPr lang="zh-CN" sz="1800" kern="100">
                          <a:effectLst/>
                          <a:latin typeface="+mj-ea"/>
                          <a:ea typeface="+mj-ea"/>
                        </a:rPr>
                        <a:t>《安装部署计划》</a:t>
                      </a:r>
                      <a:endParaRPr lang="zh-CN" sz="1800" kern="10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a:effectLst/>
                          <a:latin typeface="+mj-ea"/>
                          <a:ea typeface="+mj-ea"/>
                        </a:rPr>
                        <a:t>GB-T 8567-2006</a:t>
                      </a:r>
                      <a:r>
                        <a:rPr lang="zh-CN" sz="1800" kern="100">
                          <a:effectLst/>
                          <a:latin typeface="+mj-ea"/>
                          <a:ea typeface="+mj-ea"/>
                        </a:rPr>
                        <a:t>要求，内容务实，不空泛</a:t>
                      </a:r>
                      <a:endParaRPr lang="zh-CN" sz="1800" kern="100">
                        <a:effectLst/>
                        <a:latin typeface="+mj-ea"/>
                        <a:ea typeface="+mj-ea"/>
                        <a:cs typeface="宋体"/>
                      </a:endParaRPr>
                    </a:p>
                  </a:txBody>
                  <a:tcPr marL="38021" marR="38021" marT="0" marB="0"/>
                </a:tc>
                <a:extLst>
                  <a:ext uri="{0D108BD9-81ED-4DB2-BD59-A6C34878D82A}">
                    <a16:rowId xmlns:a16="http://schemas.microsoft.com/office/drawing/2014/main" val="10015"/>
                  </a:ext>
                </a:extLst>
              </a:tr>
              <a:tr h="440272">
                <a:tc>
                  <a:txBody>
                    <a:bodyPr/>
                    <a:lstStyle/>
                    <a:p>
                      <a:pPr indent="127000" algn="just">
                        <a:lnSpc>
                          <a:spcPts val="2000"/>
                        </a:lnSpc>
                        <a:spcAft>
                          <a:spcPts val="0"/>
                        </a:spcAft>
                      </a:pPr>
                      <a:r>
                        <a:rPr lang="zh-CN" sz="1800" kern="100" dirty="0">
                          <a:effectLst/>
                          <a:latin typeface="+mj-ea"/>
                          <a:ea typeface="+mj-ea"/>
                        </a:rPr>
                        <a:t>《项目总结报告》</a:t>
                      </a:r>
                      <a:endParaRPr lang="zh-CN" sz="1800" kern="100" dirty="0">
                        <a:effectLst/>
                        <a:latin typeface="+mj-ea"/>
                        <a:ea typeface="+mj-ea"/>
                        <a:cs typeface="宋体"/>
                      </a:endParaRPr>
                    </a:p>
                  </a:txBody>
                  <a:tcPr marL="38021" marR="38021" marT="0" marB="0"/>
                </a:tc>
                <a:tc>
                  <a:txBody>
                    <a:bodyPr/>
                    <a:lstStyle/>
                    <a:p>
                      <a:pPr indent="127000" algn="just">
                        <a:lnSpc>
                          <a:spcPts val="2000"/>
                        </a:lnSpc>
                        <a:spcAft>
                          <a:spcPts val="0"/>
                        </a:spcAft>
                      </a:pPr>
                      <a:r>
                        <a:rPr lang="en-US" sz="1800" kern="100" dirty="0">
                          <a:effectLst/>
                          <a:latin typeface="+mj-ea"/>
                          <a:ea typeface="+mj-ea"/>
                        </a:rPr>
                        <a:t>GB-T 8567-1988</a:t>
                      </a:r>
                      <a:r>
                        <a:rPr lang="zh-CN" sz="1800" kern="100" dirty="0">
                          <a:effectLst/>
                          <a:latin typeface="+mj-ea"/>
                          <a:ea typeface="+mj-ea"/>
                        </a:rPr>
                        <a:t>要求，内容务实，不空泛</a:t>
                      </a:r>
                      <a:endParaRPr lang="zh-CN" sz="1800" kern="100" dirty="0">
                        <a:effectLst/>
                        <a:latin typeface="+mj-ea"/>
                        <a:ea typeface="+mj-ea"/>
                        <a:cs typeface="宋体"/>
                      </a:endParaRPr>
                    </a:p>
                  </a:txBody>
                  <a:tcPr marL="38021" marR="38021"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pPr lvl="2"/>
            <a:r>
              <a:rPr lang="zh-CN" altLang="zh-CN" sz="2000" b="1" dirty="0"/>
              <a:t>减少风险发生的可能性</a:t>
            </a:r>
          </a:p>
          <a:p>
            <a:r>
              <a:rPr lang="zh-CN" altLang="zh-CN" sz="2000" dirty="0"/>
              <a:t>减少或消除风险的原因</a:t>
            </a:r>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450" y="1837077"/>
            <a:ext cx="4515950" cy="4440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0866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500063" y="646951"/>
            <a:ext cx="10655617" cy="5222143"/>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179342" y="827647"/>
            <a:ext cx="6096000" cy="1477328"/>
          </a:xfrm>
          <a:prstGeom prst="rect">
            <a:avLst/>
          </a:prstGeom>
        </p:spPr>
        <p:txBody>
          <a:bodyPr>
            <a:spAutoFit/>
          </a:bodyPr>
          <a:lstStyle/>
          <a:p>
            <a:pPr lvl="2"/>
            <a:r>
              <a:rPr lang="zh-CN" altLang="zh-CN" b="1" dirty="0"/>
              <a:t>风险分担</a:t>
            </a:r>
          </a:p>
          <a:p>
            <a:r>
              <a:rPr lang="zh-CN" altLang="zh-CN" dirty="0"/>
              <a:t>根据项目风险的大小和项目相关利益者承担风险的能力大小，分别由不同的项目相关利益主体合理分担项目风险。</a:t>
            </a:r>
            <a:endParaRPr lang="zh-CN" altLang="zh-CN" sz="1200" dirty="0"/>
          </a:p>
          <a:p>
            <a:r>
              <a:rPr lang="zh-CN" altLang="zh-CN" dirty="0"/>
              <a:t>风险承担阶梯：项目经理</a:t>
            </a:r>
            <a:r>
              <a:rPr lang="en-US" altLang="zh-CN" dirty="0"/>
              <a:t>&gt;&gt;</a:t>
            </a:r>
            <a:r>
              <a:rPr lang="zh-CN" altLang="zh-CN" dirty="0"/>
              <a:t>阶段负责人</a:t>
            </a:r>
            <a:r>
              <a:rPr lang="en-US" altLang="zh-CN" dirty="0"/>
              <a:t>&gt;&gt;</a:t>
            </a:r>
            <a:r>
              <a:rPr lang="zh-CN" altLang="zh-CN" dirty="0"/>
              <a:t>文档负责人</a:t>
            </a:r>
            <a:r>
              <a:rPr lang="en-US" altLang="zh-CN" dirty="0"/>
              <a:t>&gt;&gt;</a:t>
            </a:r>
            <a:r>
              <a:rPr lang="zh-CN" altLang="zh-CN" dirty="0"/>
              <a:t>内容作者</a:t>
            </a:r>
            <a:endParaRPr lang="zh-CN" altLang="zh-CN" sz="1200" dirty="0"/>
          </a:p>
        </p:txBody>
      </p:sp>
      <p:sp>
        <p:nvSpPr>
          <p:cNvPr id="9" name="矩形 8"/>
          <p:cNvSpPr/>
          <p:nvPr/>
        </p:nvSpPr>
        <p:spPr>
          <a:xfrm>
            <a:off x="1362075" y="2773829"/>
            <a:ext cx="6096000" cy="646331"/>
          </a:xfrm>
          <a:prstGeom prst="rect">
            <a:avLst/>
          </a:prstGeom>
        </p:spPr>
        <p:txBody>
          <a:bodyPr>
            <a:spAutoFit/>
          </a:bodyPr>
          <a:lstStyle/>
          <a:p>
            <a:pPr lvl="2"/>
            <a:r>
              <a:rPr lang="zh-CN" altLang="zh-CN" b="1" dirty="0"/>
              <a:t>补救战略</a:t>
            </a:r>
          </a:p>
          <a:p>
            <a:r>
              <a:rPr lang="zh-CN" altLang="zh-CN" dirty="0"/>
              <a:t>视情况大小，由项目经理发起会议决定</a:t>
            </a:r>
            <a:endParaRPr lang="zh-CN" altLang="zh-CN" sz="1200" dirty="0"/>
          </a:p>
        </p:txBody>
      </p:sp>
      <p:pic>
        <p:nvPicPr>
          <p:cNvPr id="286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8403"/>
          <a:stretch/>
        </p:blipFill>
        <p:spPr bwMode="auto">
          <a:xfrm>
            <a:off x="1801611" y="4129087"/>
            <a:ext cx="7781150" cy="155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39051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647115"/>
            <a:ext cx="10058400" cy="5542670"/>
          </a:xfrm>
          <a:prstGeom prst="rect">
            <a:avLst/>
          </a:prstGeom>
        </p:spPr>
        <p:txBody>
          <a:bodyPr vert="horz" lIns="91440" tIns="45720" rIns="91440" bIns="45720" rtlCol="0">
            <a:normAutofit/>
          </a:bodyPr>
          <a:lstStyle/>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1179342" y="1443038"/>
            <a:ext cx="7964658" cy="3108543"/>
          </a:xfrm>
          <a:prstGeom prst="rect">
            <a:avLst/>
          </a:prstGeom>
        </p:spPr>
        <p:txBody>
          <a:bodyPr wrap="square">
            <a:spAutoFit/>
          </a:bodyPr>
          <a:lstStyle/>
          <a:p>
            <a:pPr lvl="1"/>
            <a:r>
              <a:rPr lang="zh-CN" altLang="zh-CN" sz="2800" b="1" dirty="0"/>
              <a:t>风险评估与监视</a:t>
            </a:r>
          </a:p>
          <a:p>
            <a:pPr lvl="2"/>
            <a:r>
              <a:rPr lang="zh-CN" altLang="zh-CN" sz="2800" b="1" dirty="0"/>
              <a:t>持续性</a:t>
            </a:r>
          </a:p>
          <a:p>
            <a:r>
              <a:rPr lang="zh-CN" altLang="zh-CN" sz="2800" dirty="0"/>
              <a:t>项目生命周期应当持续保持风险评审。</a:t>
            </a:r>
          </a:p>
          <a:p>
            <a:pPr lvl="2"/>
            <a:r>
              <a:rPr lang="zh-CN" altLang="zh-CN" sz="2800" b="1" dirty="0"/>
              <a:t>项目善后工作</a:t>
            </a:r>
          </a:p>
          <a:p>
            <a:r>
              <a:rPr lang="zh-CN" altLang="zh-CN" sz="2800" dirty="0"/>
              <a:t>项目完成后，小组应当进行风险评审以确保风险管理过程的有效性，并决定未来项目中该如何该进。</a:t>
            </a: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942975" y="828675"/>
            <a:ext cx="10365105" cy="5192819"/>
          </a:xfrm>
          <a:prstGeom prst="rect">
            <a:avLst/>
          </a:prstGeom>
        </p:spPr>
        <p:txBody>
          <a:bodyPr vert="horz" lIns="91440" tIns="45720" rIns="91440" bIns="45720" rtlCol="0">
            <a:normAutofit/>
          </a:bodyPr>
          <a:lstStyle/>
          <a:p>
            <a:pPr lvl="1"/>
            <a:r>
              <a:rPr lang="zh-CN" altLang="zh-CN" sz="2000" b="1" dirty="0"/>
              <a:t>引言</a:t>
            </a:r>
          </a:p>
          <a:p>
            <a:pPr lvl="2"/>
            <a:r>
              <a:rPr lang="zh-CN" altLang="zh-CN" sz="2000" b="1" dirty="0"/>
              <a:t>配置标志</a:t>
            </a:r>
          </a:p>
          <a:p>
            <a:r>
              <a:rPr lang="zh-CN" altLang="zh-CN" sz="2000" dirty="0"/>
              <a:t>软件项的标识基本按照《软件配置标识命名规则》进行。要通过标识能够确定软件项之间的相互联系。</a:t>
            </a:r>
          </a:p>
          <a:p>
            <a:pPr lvl="2"/>
            <a:r>
              <a:rPr lang="zh-CN" altLang="zh-CN" sz="2000" b="1" dirty="0"/>
              <a:t>系统描述</a:t>
            </a:r>
          </a:p>
          <a:p>
            <a:r>
              <a:rPr lang="zh-CN" altLang="zh-CN" sz="2000" dirty="0"/>
              <a:t>该项目开发的软件为软件工程系列课程教学辅助网站，是鉴于项目管理和软件需求与分析是软件工程专业的核心课程，为了让学生可以更好的学好这两门核心课程，方便同学下载资料，学生和老师能够进行及时有效的沟通，老师提出设想，由软件工程专业的学生来开发一个项目管理与软件需求的教学网站，为学生提供可以下载资料以及在线听课的平台，也为老师和学生交流以及老师及时发布最新消息提供了一个平台。</a:t>
            </a:r>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942975" y="828675"/>
            <a:ext cx="10365105" cy="5192819"/>
          </a:xfrm>
          <a:prstGeom prst="rect">
            <a:avLst/>
          </a:prstGeom>
        </p:spPr>
        <p:txBody>
          <a:bodyPr vert="horz" lIns="91440" tIns="45720" rIns="91440" bIns="45720" rtlCol="0">
            <a:normAutofit/>
          </a:bodyPr>
          <a:lstStyle/>
          <a:p>
            <a:pPr lvl="1"/>
            <a:r>
              <a:rPr lang="zh-CN" altLang="zh-CN" b="1" dirty="0"/>
              <a:t>版本管理</a:t>
            </a:r>
          </a:p>
          <a:p>
            <a:r>
              <a:rPr lang="en-US" altLang="zh-CN" dirty="0"/>
              <a:t>1.</a:t>
            </a:r>
            <a:r>
              <a:rPr lang="zh-CN" altLang="zh-CN" dirty="0"/>
              <a:t>首先在</a:t>
            </a:r>
            <a:r>
              <a:rPr lang="en-US" altLang="zh-CN" dirty="0"/>
              <a:t>GitHub</a:t>
            </a:r>
            <a:r>
              <a:rPr lang="zh-CN" altLang="zh-CN" dirty="0"/>
              <a:t>服务器上建立一个目录，作为项目配置数据库。在此目录下按照每个项目组建一个分目录，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a:t>
            </a:r>
            <a:endParaRPr lang="zh-CN" altLang="zh-CN" sz="1200" dirty="0"/>
          </a:p>
          <a:p>
            <a:r>
              <a:rPr lang="en-US" altLang="zh-CN" dirty="0"/>
              <a:t>2.</a:t>
            </a:r>
            <a:r>
              <a:rPr lang="zh-CN" altLang="zh-CN" dirty="0"/>
              <a:t>在项目开发的某一阶段结束时，通过了该阶段评审的这些开发文档交配置管理员保存到项目数据库，做为正式版本的第一版</a:t>
            </a:r>
            <a:r>
              <a:rPr lang="en-US" altLang="zh-CN" dirty="0"/>
              <a:t>——1.0</a:t>
            </a:r>
            <a:r>
              <a:rPr lang="zh-CN" altLang="zh-CN" dirty="0"/>
              <a:t>版本。</a:t>
            </a:r>
            <a:endParaRPr lang="zh-CN" altLang="zh-CN" sz="1200" dirty="0"/>
          </a:p>
          <a:p>
            <a:r>
              <a:rPr lang="en-US" altLang="zh-CN" dirty="0"/>
              <a:t>3.</a:t>
            </a:r>
            <a:r>
              <a:rPr lang="zh-CN" altLang="zh-CN" dirty="0"/>
              <a:t>在以后的开发中，如果项目需要修改，那修改后的项目文档可用多级编号来表示新版本</a:t>
            </a:r>
            <a:r>
              <a:rPr lang="en-US" altLang="zh-CN" dirty="0"/>
              <a:t>——1.1</a:t>
            </a:r>
            <a:r>
              <a:rPr lang="zh-CN" altLang="zh-CN" dirty="0"/>
              <a:t>、</a:t>
            </a:r>
            <a:r>
              <a:rPr lang="en-US" altLang="zh-CN" dirty="0"/>
              <a:t>1.2</a:t>
            </a:r>
            <a:r>
              <a:rPr lang="zh-CN" altLang="zh-CN" dirty="0"/>
              <a:t>等加以区别标识。</a:t>
            </a:r>
            <a:endParaRPr lang="zh-CN" altLang="zh-CN" sz="1200" dirty="0"/>
          </a:p>
          <a:p>
            <a:r>
              <a:rPr lang="en-US" altLang="zh-CN" dirty="0"/>
              <a:t>4.</a:t>
            </a:r>
            <a:r>
              <a:rPr lang="zh-CN" altLang="zh-CN" dirty="0"/>
              <a:t>在各个评审阶段产生的所有评审报告和修改报告都要进行编号保存，编号与相应文档的编号要对应。</a:t>
            </a:r>
            <a:endParaRPr lang="zh-CN" altLang="zh-CN" sz="1200" dirty="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3695301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40394" y="584775"/>
            <a:ext cx="10058400" cy="5008620"/>
          </a:xfrm>
          <a:prstGeom prst="rect">
            <a:avLst/>
          </a:prstGeom>
        </p:spPr>
        <p:txBody>
          <a:bodyPr vert="horz" lIns="91440" tIns="45720" rIns="91440" bIns="45720" rtlCol="0">
            <a:normAutofit/>
          </a:bodyPr>
          <a:lstStyle/>
          <a:p>
            <a:pPr lvl="1"/>
            <a:r>
              <a:rPr lang="zh-CN" altLang="zh-CN" sz="2800" b="1" dirty="0"/>
              <a:t>组织与</a:t>
            </a:r>
            <a:r>
              <a:rPr lang="zh-CN" altLang="zh-CN" sz="2800" b="1" dirty="0" smtClean="0"/>
              <a:t>职能</a:t>
            </a:r>
            <a:endParaRPr lang="zh-CN" altLang="zh-CN" sz="2800" b="1" dirty="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214" y="1042988"/>
            <a:ext cx="5746930" cy="3114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1360" y="4157664"/>
            <a:ext cx="5862638" cy="2173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139483" y="1223889"/>
            <a:ext cx="10058400" cy="4518596"/>
          </a:xfrm>
        </p:spPr>
        <p:txBody>
          <a:bodyPr>
            <a:normAutofit/>
          </a:bodyPr>
          <a:lstStyle/>
          <a:p>
            <a:r>
              <a:rPr lang="zh-CN" altLang="en-US" dirty="0" smtClean="0"/>
              <a:t>。</a:t>
            </a:r>
            <a:endParaRPr lang="zh-CN" altLang="en-US" sz="1800" dirty="0" smtClean="0"/>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R="0" lvl="0" algn="l" defTabSz="914400" rtl="0" eaLnBrk="1" fontAlgn="auto" latinLnBrk="0" hangingPunct="1">
              <a:lnSpc>
                <a:spcPct val="90000"/>
              </a:lnSpc>
              <a:spcBef>
                <a:spcPts val="1000"/>
              </a:spcBef>
              <a:spcAft>
                <a:spcPts val="0"/>
              </a:spcAft>
              <a:buClrTx/>
              <a:buSzTx/>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7" y="1000124"/>
            <a:ext cx="7591425" cy="551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893126" y="1012874"/>
            <a:ext cx="1576072" cy="369332"/>
          </a:xfrm>
          <a:prstGeom prst="rect">
            <a:avLst/>
          </a:prstGeom>
        </p:spPr>
        <p:txBody>
          <a:bodyPr wrap="none">
            <a:spAutoFit/>
          </a:bodyPr>
          <a:lstStyle/>
          <a:p>
            <a:pPr lvl="1"/>
            <a:r>
              <a:rPr lang="zh-CN" altLang="zh-CN" b="1" dirty="0"/>
              <a:t>引用文件</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126" y="2171777"/>
            <a:ext cx="9562155" cy="2690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1014413" y="1012874"/>
            <a:ext cx="8129587" cy="2677656"/>
          </a:xfrm>
          <a:prstGeom prst="rect">
            <a:avLst/>
          </a:prstGeom>
        </p:spPr>
        <p:txBody>
          <a:bodyPr wrap="square">
            <a:spAutoFit/>
          </a:bodyPr>
          <a:lstStyle/>
          <a:p>
            <a:pPr lvl="1"/>
            <a:r>
              <a:rPr lang="zh-CN" altLang="zh-CN" sz="2400" b="1" dirty="0"/>
              <a:t>配置状态报告</a:t>
            </a:r>
          </a:p>
          <a:p>
            <a:r>
              <a:rPr lang="en-US" altLang="zh-CN" sz="2400" dirty="0"/>
              <a:t>1.</a:t>
            </a:r>
            <a:r>
              <a:rPr lang="zh-CN" altLang="zh-CN" sz="2400" dirty="0"/>
              <a:t>两份配置状态报告</a:t>
            </a:r>
            <a:r>
              <a:rPr lang="en-US" altLang="zh-CN" sz="2400" dirty="0"/>
              <a:t>——</a:t>
            </a:r>
            <a:r>
              <a:rPr lang="zh-CN" altLang="zh-CN" sz="2400" dirty="0"/>
              <a:t>《项目配置状态表》和《项目变更记录表》分别以电子表格的形式存放在项目分目录下，以便项目开发人员随时查询，了解项目的修改变化情况。</a:t>
            </a:r>
          </a:p>
          <a:p>
            <a:r>
              <a:rPr lang="en-US" altLang="zh-CN" sz="2400" dirty="0"/>
              <a:t>2.</a:t>
            </a:r>
            <a:r>
              <a:rPr lang="zh-CN" altLang="zh-CN" sz="2400" dirty="0"/>
              <a:t>《项目配置状态表》由配置管理员负责填写，主要反映项目中各软件项的配置情况。开发人员通过查阅该表可及时全面的了解项目中软件项的配置使用情况</a:t>
            </a:r>
            <a:endParaRPr lang="zh-CN" altLang="en-US" sz="2400" dirty="0"/>
          </a:p>
        </p:txBody>
      </p:sp>
    </p:spTree>
    <p:extLst>
      <p:ext uri="{BB962C8B-B14F-4D97-AF65-F5344CB8AC3E}">
        <p14:creationId xmlns:p14="http://schemas.microsoft.com/office/powerpoint/2010/main" val="39002272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893126" y="1012874"/>
            <a:ext cx="9187130" cy="646331"/>
          </a:xfrm>
          <a:prstGeom prst="rect">
            <a:avLst/>
          </a:prstGeom>
        </p:spPr>
        <p:txBody>
          <a:bodyPr wrap="none">
            <a:spAutoFit/>
          </a:bodyPr>
          <a:lstStyle/>
          <a:p>
            <a:pPr lvl="1"/>
            <a:r>
              <a:rPr lang="zh-CN" altLang="zh-CN" dirty="0"/>
              <a:t>《项目配置状态表》由配置管理员负责填写，主要反映项目中各软件项的配置情况</a:t>
            </a:r>
            <a:r>
              <a:rPr lang="zh-CN" altLang="zh-CN" dirty="0" smtClean="0"/>
              <a:t>。</a:t>
            </a:r>
            <a:endParaRPr lang="en-US" altLang="zh-CN" dirty="0" smtClean="0"/>
          </a:p>
          <a:p>
            <a:pPr lvl="1"/>
            <a:r>
              <a:rPr lang="zh-CN" altLang="zh-CN" dirty="0" smtClean="0"/>
              <a:t>开发</a:t>
            </a:r>
            <a:r>
              <a:rPr lang="zh-CN" altLang="zh-CN" dirty="0"/>
              <a:t>人员通过查阅该表可及时全面的了解项目中软件项的配置使用情况</a:t>
            </a:r>
            <a:endParaRPr lang="zh-CN" altLang="zh-CN" b="1"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1850308"/>
            <a:ext cx="8653827" cy="427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51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1381</TotalTime>
  <Words>4263</Words>
  <Application>Microsoft Office PowerPoint</Application>
  <PresentationFormat>宽屏</PresentationFormat>
  <Paragraphs>1598</Paragraphs>
  <Slides>111</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111</vt:i4>
      </vt:variant>
    </vt:vector>
  </HeadingPairs>
  <TitlesOfParts>
    <vt:vector size="120" baseType="lpstr">
      <vt:lpstr>等线</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dc:creator>
  <cp:lastModifiedBy>王家南</cp:lastModifiedBy>
  <cp:revision>122</cp:revision>
  <dcterms:created xsi:type="dcterms:W3CDTF">2016-08-07T22:44:46Z</dcterms:created>
  <dcterms:modified xsi:type="dcterms:W3CDTF">2016-11-13T03:03:31Z</dcterms:modified>
</cp:coreProperties>
</file>