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87" r:id="rId5"/>
    <p:sldId id="288" r:id="rId6"/>
    <p:sldId id="289" r:id="rId7"/>
    <p:sldId id="290" r:id="rId8"/>
    <p:sldId id="291" r:id="rId9"/>
    <p:sldId id="292" r:id="rId10"/>
    <p:sldId id="339" r:id="rId11"/>
    <p:sldId id="293" r:id="rId12"/>
    <p:sldId id="341" r:id="rId13"/>
    <p:sldId id="294" r:id="rId14"/>
    <p:sldId id="320" r:id="rId15"/>
    <p:sldId id="340" r:id="rId16"/>
    <p:sldId id="295" r:id="rId17"/>
    <p:sldId id="298" r:id="rId18"/>
    <p:sldId id="301" r:id="rId19"/>
    <p:sldId id="299" r:id="rId20"/>
    <p:sldId id="303" r:id="rId21"/>
    <p:sldId id="342" r:id="rId22"/>
    <p:sldId id="302" r:id="rId23"/>
    <p:sldId id="304" r:id="rId24"/>
    <p:sldId id="343" r:id="rId25"/>
    <p:sldId id="305" r:id="rId26"/>
    <p:sldId id="344" r:id="rId27"/>
    <p:sldId id="321" r:id="rId28"/>
    <p:sldId id="322" r:id="rId29"/>
    <p:sldId id="306" r:id="rId30"/>
    <p:sldId id="307" r:id="rId31"/>
    <p:sldId id="308" r:id="rId32"/>
    <p:sldId id="345" r:id="rId33"/>
    <p:sldId id="310" r:id="rId34"/>
    <p:sldId id="323" r:id="rId35"/>
    <p:sldId id="311" r:id="rId36"/>
    <p:sldId id="324" r:id="rId37"/>
    <p:sldId id="346" r:id="rId38"/>
    <p:sldId id="312" r:id="rId39"/>
    <p:sldId id="313" r:id="rId40"/>
    <p:sldId id="316" r:id="rId41"/>
    <p:sldId id="314" r:id="rId42"/>
    <p:sldId id="315" r:id="rId43"/>
    <p:sldId id="317" r:id="rId44"/>
    <p:sldId id="325" r:id="rId45"/>
    <p:sldId id="326" r:id="rId46"/>
    <p:sldId id="327" r:id="rId47"/>
    <p:sldId id="328" r:id="rId48"/>
    <p:sldId id="329" r:id="rId49"/>
    <p:sldId id="330" r:id="rId50"/>
    <p:sldId id="331" r:id="rId51"/>
    <p:sldId id="319" r:id="rId52"/>
    <p:sldId id="333" r:id="rId53"/>
    <p:sldId id="334" r:id="rId54"/>
    <p:sldId id="335" r:id="rId55"/>
    <p:sldId id="347" r:id="rId56"/>
    <p:sldId id="336" r:id="rId57"/>
    <p:sldId id="337" r:id="rId58"/>
    <p:sldId id="332" r:id="rId59"/>
    <p:sldId id="318" r:id="rId60"/>
    <p:sldId id="280"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A3E"/>
    <a:srgbClr val="CDB97A"/>
    <a:srgbClr val="73C09C"/>
    <a:srgbClr val="4E8858"/>
    <a:srgbClr val="3A7658"/>
    <a:srgbClr val="ACBA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97" autoAdjust="0"/>
    <p:restoredTop sz="94414" autoAdjust="0"/>
  </p:normalViewPr>
  <p:slideViewPr>
    <p:cSldViewPr snapToGrid="0">
      <p:cViewPr varScale="1">
        <p:scale>
          <a:sx n="70" d="100"/>
          <a:sy n="70" d="100"/>
        </p:scale>
        <p:origin x="582"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F83C90E-B052-42A6-91BA-5AB9C9CF1D1B}"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2681820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83C90E-B052-42A6-91BA-5AB9C9CF1D1B}"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134986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83C90E-B052-42A6-91BA-5AB9C9CF1D1B}"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354171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83C90E-B052-42A6-91BA-5AB9C9CF1D1B}"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234562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F83C90E-B052-42A6-91BA-5AB9C9CF1D1B}"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176943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F83C90E-B052-42A6-91BA-5AB9C9CF1D1B}" type="datetimeFigureOut">
              <a:rPr lang="zh-CN" altLang="en-US" smtClean="0"/>
              <a:pPr/>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1534478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F83C90E-B052-42A6-91BA-5AB9C9CF1D1B}" type="datetimeFigureOut">
              <a:rPr lang="zh-CN" altLang="en-US" smtClean="0"/>
              <a:pPr/>
              <a:t>2016/11/1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89121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F83C90E-B052-42A6-91BA-5AB9C9CF1D1B}" type="datetimeFigureOut">
              <a:rPr lang="zh-CN" altLang="en-US" smtClean="0"/>
              <a:pPr/>
              <a:t>2016/11/1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324589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83C90E-B052-42A6-91BA-5AB9C9CF1D1B}" type="datetimeFigureOut">
              <a:rPr lang="zh-CN" altLang="en-US" smtClean="0"/>
              <a:pPr/>
              <a:t>2016/11/1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144537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83C90E-B052-42A6-91BA-5AB9C9CF1D1B}" type="datetimeFigureOut">
              <a:rPr lang="zh-CN" altLang="en-US" smtClean="0"/>
              <a:pPr/>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211076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83C90E-B052-42A6-91BA-5AB9C9CF1D1B}" type="datetimeFigureOut">
              <a:rPr lang="zh-CN" altLang="en-US" smtClean="0"/>
              <a:pPr/>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234090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3C90E-B052-42A6-91BA-5AB9C9CF1D1B}" type="datetimeFigureOut">
              <a:rPr lang="zh-CN" altLang="en-US" smtClean="0"/>
              <a:pPr/>
              <a:t>2016/11/1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849256-1A6E-4A9E-8C74-CBE3656BF10B}" type="slidenum">
              <a:rPr lang="zh-CN" altLang="en-US" smtClean="0"/>
              <a:pPr/>
              <a:t>‹#›</a:t>
            </a:fld>
            <a:endParaRPr lang="zh-CN" altLang="en-US"/>
          </a:p>
        </p:txBody>
      </p:sp>
    </p:spTree>
    <p:extLst>
      <p:ext uri="{BB962C8B-B14F-4D97-AF65-F5344CB8AC3E}">
        <p14:creationId xmlns:p14="http://schemas.microsoft.com/office/powerpoint/2010/main" val="3409984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mailto:houhl@&#65370;&#65365;&#65347;&#65347;.edu.cn" TargetMode="External"/><Relationship Id="rId2" Type="http://schemas.openxmlformats.org/officeDocument/2006/relationships/hyperlink" Target="mailto:yangc@zucc.edu.c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rot="16200000">
            <a:off x="-463943" y="-254683"/>
            <a:ext cx="2928996" cy="2928998"/>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4E8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16200000">
            <a:off x="1004503" y="11588"/>
            <a:ext cx="2928996" cy="2928998"/>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CDB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6200000">
            <a:off x="-197245" y="1126299"/>
            <a:ext cx="2928996" cy="2928998"/>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ACBA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16200000">
            <a:off x="-1549795" y="916749"/>
            <a:ext cx="2928996" cy="2928998"/>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73C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同心圆 9"/>
          <p:cNvSpPr/>
          <p:nvPr/>
        </p:nvSpPr>
        <p:spPr>
          <a:xfrm>
            <a:off x="2617363" y="0"/>
            <a:ext cx="1371036" cy="1371036"/>
          </a:xfrm>
          <a:prstGeom prst="donut">
            <a:avLst>
              <a:gd name="adj" fmla="val 13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同心圆 10"/>
          <p:cNvSpPr/>
          <p:nvPr/>
        </p:nvSpPr>
        <p:spPr>
          <a:xfrm>
            <a:off x="-85297" y="3952790"/>
            <a:ext cx="1371036" cy="1371036"/>
          </a:xfrm>
          <a:prstGeom prst="donut">
            <a:avLst>
              <a:gd name="adj" fmla="val 13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同心圆 11"/>
          <p:cNvSpPr/>
          <p:nvPr/>
        </p:nvSpPr>
        <p:spPr>
          <a:xfrm>
            <a:off x="2838480" y="3528882"/>
            <a:ext cx="1371036" cy="1371036"/>
          </a:xfrm>
          <a:prstGeom prst="donut">
            <a:avLst>
              <a:gd name="adj" fmla="val 1025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同心圆 12"/>
          <p:cNvSpPr/>
          <p:nvPr/>
        </p:nvSpPr>
        <p:spPr>
          <a:xfrm>
            <a:off x="1094018" y="5486964"/>
            <a:ext cx="1371036" cy="1371036"/>
          </a:xfrm>
          <a:prstGeom prst="donut">
            <a:avLst>
              <a:gd name="adj" fmla="val 13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同心圆 13"/>
          <p:cNvSpPr/>
          <p:nvPr/>
        </p:nvSpPr>
        <p:spPr>
          <a:xfrm>
            <a:off x="4286821" y="-835622"/>
            <a:ext cx="1371036" cy="1371036"/>
          </a:xfrm>
          <a:prstGeom prst="donut">
            <a:avLst>
              <a:gd name="adj" fmla="val 134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p:nvSpPr>
        <p:spPr>
          <a:xfrm>
            <a:off x="6716733" y="2125974"/>
            <a:ext cx="7296149" cy="923330"/>
          </a:xfrm>
          <a:prstGeom prst="rect">
            <a:avLst/>
          </a:prstGeom>
          <a:noFill/>
        </p:spPr>
        <p:txBody>
          <a:bodyPr wrap="square" rtlCol="0">
            <a:spAutoFit/>
          </a:bodyPr>
          <a:lstStyle/>
          <a:p>
            <a:r>
              <a:rPr lang="zh-CN" altLang="en-US" sz="5400" dirty="0" smtClean="0">
                <a:latin typeface="微软雅黑" panose="020B0503020204020204" pitchFamily="34" charset="-122"/>
                <a:ea typeface="微软雅黑" panose="020B0503020204020204" pitchFamily="34" charset="-122"/>
              </a:rPr>
              <a:t>需求工程计划</a:t>
            </a:r>
            <a:endParaRPr kumimoji="1" lang="zh-CN" altLang="en-US" sz="5400" b="1" dirty="0">
              <a:solidFill>
                <a:srgbClr val="1BA0C9"/>
              </a:solidFill>
            </a:endParaRPr>
          </a:p>
        </p:txBody>
      </p:sp>
      <p:cxnSp>
        <p:nvCxnSpPr>
          <p:cNvPr id="18" name="直接连接符 17"/>
          <p:cNvCxnSpPr/>
          <p:nvPr/>
        </p:nvCxnSpPr>
        <p:spPr>
          <a:xfrm>
            <a:off x="6715559" y="3078441"/>
            <a:ext cx="5381191" cy="0"/>
          </a:xfrm>
          <a:prstGeom prst="line">
            <a:avLst/>
          </a:prstGeom>
          <a:ln w="38100">
            <a:solidFill>
              <a:srgbClr val="436A3E"/>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001000" y="3691180"/>
            <a:ext cx="4095750" cy="523220"/>
          </a:xfrm>
          <a:prstGeom prst="rect">
            <a:avLst/>
          </a:prstGeom>
          <a:noFill/>
        </p:spPr>
        <p:txBody>
          <a:bodyPr wrap="square" rtlCol="0">
            <a:spAutoFit/>
          </a:bodyPr>
          <a:lstStyle/>
          <a:p>
            <a:pPr algn="r"/>
            <a:r>
              <a:rPr lang="zh-CN" altLang="en-US" sz="2800" dirty="0" smtClean="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软件需求开发与设计</a:t>
            </a:r>
            <a:endParaRPr lang="zh-CN" altLang="en-US" sz="2800" dirty="0">
              <a:solidFill>
                <a:srgbClr val="ACBA85"/>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9692639" y="3193366"/>
            <a:ext cx="1055077" cy="646331"/>
          </a:xfrm>
          <a:prstGeom prst="rect">
            <a:avLst/>
          </a:prstGeom>
          <a:noFill/>
        </p:spPr>
        <p:txBody>
          <a:bodyPr wrap="square" rtlCol="0">
            <a:spAutoFit/>
          </a:bodyPr>
          <a:lstStyle/>
          <a:p>
            <a:r>
              <a:rPr lang="en-US" altLang="zh-CN" sz="3600" b="1" dirty="0" smtClean="0"/>
              <a:t>G05</a:t>
            </a:r>
            <a:endParaRPr lang="zh-CN" altLang="en-US" sz="3600" b="1" dirty="0"/>
          </a:p>
        </p:txBody>
      </p:sp>
      <p:sp>
        <p:nvSpPr>
          <p:cNvPr id="16" name="文本框 15"/>
          <p:cNvSpPr txBox="1"/>
          <p:nvPr/>
        </p:nvSpPr>
        <p:spPr>
          <a:xfrm>
            <a:off x="6651966" y="4323819"/>
            <a:ext cx="4095750"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小组成员：王家南</a:t>
            </a:r>
            <a:endParaRPr lang="zh-CN" altLang="en-US" sz="2800" dirty="0">
              <a:solidFill>
                <a:srgbClr val="ACBA85"/>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8707272" y="4848799"/>
            <a:ext cx="3389478"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 茹敏杰      王浩楠</a:t>
            </a:r>
            <a:endParaRPr lang="zh-CN" altLang="en-US" sz="2800" dirty="0">
              <a:solidFill>
                <a:srgbClr val="ACBA85"/>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8707272" y="5372019"/>
            <a:ext cx="3389478"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王敏</a:t>
            </a:r>
            <a:r>
              <a:rPr lang="zh-CN" altLang="en-US" sz="2800" dirty="0" smtClean="0">
                <a:latin typeface="微软雅黑" panose="020B0503020204020204" pitchFamily="34" charset="-122"/>
                <a:ea typeface="微软雅黑" panose="020B0503020204020204" pitchFamily="34" charset="-122"/>
              </a:rPr>
              <a:t>星      薛雅文</a:t>
            </a:r>
            <a:endParaRPr lang="zh-CN" altLang="en-US" sz="2800" dirty="0">
              <a:solidFill>
                <a:srgbClr val="ACBA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3754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solidFill>
                  <a:prstClr val="black"/>
                </a:solidFill>
                <a:latin typeface="微软雅黑" panose="020B0503020204020204" pitchFamily="34" charset="-122"/>
                <a:ea typeface="微软雅黑" panose="020B0503020204020204" pitchFamily="34" charset="-122"/>
              </a:rPr>
              <a:t>时间管理计划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38554"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P10</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801692" y="951390"/>
            <a:ext cx="10310192" cy="5632311"/>
          </a:xfrm>
          <a:prstGeom prst="rect">
            <a:avLst/>
          </a:prstGeom>
          <a:noFill/>
        </p:spPr>
        <p:txBody>
          <a:bodyPr wrap="square" rtlCol="0">
            <a:spAutoFit/>
          </a:bodyPr>
          <a:lstStyle/>
          <a:p>
            <a:r>
              <a:rPr lang="zh-CN" altLang="en-US" sz="2800" b="1" dirty="0" smtClean="0">
                <a:solidFill>
                  <a:prstClr val="black"/>
                </a:solidFill>
                <a:latin typeface="+mn-ea"/>
              </a:rPr>
              <a:t>输入输出：</a:t>
            </a:r>
            <a:endParaRPr lang="en-US" altLang="zh-CN" sz="2800" b="1" dirty="0" smtClean="0">
              <a:solidFill>
                <a:prstClr val="black"/>
              </a:solidFill>
              <a:latin typeface="+mn-ea"/>
            </a:endParaRPr>
          </a:p>
          <a:p>
            <a:endParaRPr lang="en-US" altLang="zh-CN" sz="2800" b="1" dirty="0" smtClean="0">
              <a:solidFill>
                <a:prstClr val="black"/>
              </a:solidFill>
              <a:latin typeface="+mn-ea"/>
            </a:endParaRPr>
          </a:p>
          <a:p>
            <a:r>
              <a:rPr lang="zh-CN" altLang="en-US" sz="2800" b="1" dirty="0" smtClean="0">
                <a:solidFill>
                  <a:prstClr val="black"/>
                </a:solidFill>
                <a:latin typeface="+mn-ea"/>
              </a:rPr>
              <a:t>输入：</a:t>
            </a:r>
            <a:r>
              <a:rPr lang="zh-CN" altLang="en-US" sz="2800" b="1" dirty="0">
                <a:solidFill>
                  <a:prstClr val="black"/>
                </a:solidFill>
                <a:latin typeface="+mn-ea"/>
              </a:rPr>
              <a:t>项目</a:t>
            </a:r>
            <a:r>
              <a:rPr lang="zh-CN" altLang="en-US" sz="2800" b="1" dirty="0" smtClean="0">
                <a:solidFill>
                  <a:prstClr val="black"/>
                </a:solidFill>
                <a:latin typeface="+mn-ea"/>
              </a:rPr>
              <a:t>章程。</a:t>
            </a:r>
            <a:endParaRPr lang="en-US" altLang="zh-CN" sz="2800" b="1" dirty="0" smtClean="0">
              <a:solidFill>
                <a:prstClr val="black"/>
              </a:solidFill>
              <a:latin typeface="+mn-ea"/>
            </a:endParaRPr>
          </a:p>
          <a:p>
            <a:endParaRPr lang="en-US" altLang="zh-CN" sz="2800" b="1" dirty="0" smtClean="0">
              <a:solidFill>
                <a:prstClr val="black"/>
              </a:solidFill>
              <a:latin typeface="+mn-ea"/>
            </a:endParaRPr>
          </a:p>
          <a:p>
            <a:endParaRPr lang="en-US" altLang="zh-CN" sz="2800" b="1" dirty="0" smtClean="0">
              <a:solidFill>
                <a:prstClr val="black"/>
              </a:solidFill>
              <a:latin typeface="+mn-ea"/>
            </a:endParaRPr>
          </a:p>
          <a:p>
            <a:endParaRPr lang="en-US" altLang="zh-CN" sz="2800" b="1" dirty="0" smtClean="0">
              <a:solidFill>
                <a:prstClr val="black"/>
              </a:solidFill>
              <a:latin typeface="+mn-ea"/>
            </a:endParaRPr>
          </a:p>
          <a:p>
            <a:endParaRPr lang="en-US" altLang="zh-CN" sz="2800" b="1" dirty="0" smtClean="0">
              <a:solidFill>
                <a:prstClr val="black"/>
              </a:solidFill>
              <a:latin typeface="+mn-ea"/>
            </a:endParaRPr>
          </a:p>
          <a:p>
            <a:endParaRPr lang="en-US" altLang="zh-CN" sz="2800" b="1" dirty="0" smtClean="0">
              <a:solidFill>
                <a:prstClr val="black"/>
              </a:solidFill>
              <a:latin typeface="+mn-ea"/>
            </a:endParaRPr>
          </a:p>
          <a:p>
            <a:r>
              <a:rPr lang="zh-CN" altLang="en-US" sz="2800" b="1" dirty="0" smtClean="0">
                <a:solidFill>
                  <a:prstClr val="black"/>
                </a:solidFill>
                <a:latin typeface="+mn-ea"/>
              </a:rPr>
              <a:t>输出：时间管理计划</a:t>
            </a:r>
            <a:endParaRPr lang="en-US" altLang="zh-CN" sz="2800" b="1" dirty="0" smtClean="0">
              <a:solidFill>
                <a:prstClr val="black"/>
              </a:solidFill>
              <a:latin typeface="+mn-ea"/>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Tree>
    <p:extLst>
      <p:ext uri="{BB962C8B-B14F-4D97-AF65-F5344CB8AC3E}">
        <p14:creationId xmlns:p14="http://schemas.microsoft.com/office/powerpoint/2010/main" val="1429570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时间管理计划</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38554"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P10</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927651" y="1046924"/>
            <a:ext cx="10310192" cy="7325082"/>
          </a:xfrm>
          <a:prstGeom prst="rect">
            <a:avLst/>
          </a:prstGeom>
          <a:noFill/>
        </p:spPr>
        <p:txBody>
          <a:bodyPr wrap="square" rtlCol="0">
            <a:spAutoFit/>
          </a:bodyPr>
          <a:lstStyle/>
          <a:p>
            <a:r>
              <a:rPr lang="zh-CN" altLang="en-US" sz="2800" b="1" dirty="0" smtClean="0"/>
              <a:t>里程碑图：</a:t>
            </a:r>
            <a:endParaRPr lang="en-US" altLang="zh-CN" sz="2800" b="1" dirty="0" smtClean="0"/>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10" name="表格 9"/>
          <p:cNvGraphicFramePr>
            <a:graphicFrameLocks noGrp="1"/>
          </p:cNvGraphicFramePr>
          <p:nvPr/>
        </p:nvGraphicFramePr>
        <p:xfrm>
          <a:off x="3575050" y="1739899"/>
          <a:ext cx="4000500" cy="2164080"/>
        </p:xfrm>
        <a:graphic>
          <a:graphicData uri="http://schemas.openxmlformats.org/drawingml/2006/table">
            <a:tbl>
              <a:tblPr/>
              <a:tblGrid>
                <a:gridCol w="2190750"/>
                <a:gridCol w="1809750"/>
              </a:tblGrid>
              <a:tr h="533400">
                <a:tc>
                  <a:txBody>
                    <a:bodyPr/>
                    <a:lstStyle/>
                    <a:p>
                      <a:pPr>
                        <a:lnSpc>
                          <a:spcPts val="1200"/>
                        </a:lnSpc>
                        <a:spcAft>
                          <a:spcPts val="0"/>
                        </a:spcAft>
                      </a:pPr>
                      <a:r>
                        <a:rPr lang="zh-CN" sz="1400" b="1" dirty="0">
                          <a:latin typeface="宋体"/>
                          <a:cs typeface="Arial"/>
                        </a:rPr>
                        <a:t>名称</a:t>
                      </a:r>
                      <a:endParaRPr lang="zh-CN" sz="1400" b="1" dirty="0">
                        <a:latin typeface="宋体"/>
                        <a:cs typeface="Times New Roman"/>
                      </a:endParaRPr>
                    </a:p>
                  </a:txBody>
                  <a:tcPr>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FFFFFF"/>
                    </a:solidFill>
                  </a:tcPr>
                </a:tc>
                <a:tc>
                  <a:txBody>
                    <a:bodyPr/>
                    <a:lstStyle/>
                    <a:p>
                      <a:pPr>
                        <a:lnSpc>
                          <a:spcPts val="1200"/>
                        </a:lnSpc>
                        <a:spcAft>
                          <a:spcPts val="0"/>
                        </a:spcAft>
                      </a:pPr>
                      <a:r>
                        <a:rPr lang="zh-CN" sz="1400" b="1">
                          <a:latin typeface="宋体"/>
                          <a:cs typeface="Arial"/>
                        </a:rPr>
                        <a:t>完成时间</a:t>
                      </a:r>
                      <a:endParaRPr lang="zh-CN" sz="1400" b="1">
                        <a:latin typeface="宋体"/>
                        <a:cs typeface="Times New Roman"/>
                      </a:endParaRPr>
                    </a:p>
                  </a:txBody>
                  <a:tcPr>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FFFFFF"/>
                    </a:solidFill>
                  </a:tcPr>
                </a:tc>
              </a:tr>
              <a:tr h="533400">
                <a:tc>
                  <a:txBody>
                    <a:bodyPr/>
                    <a:lstStyle/>
                    <a:p>
                      <a:pPr>
                        <a:lnSpc>
                          <a:spcPts val="1200"/>
                        </a:lnSpc>
                        <a:spcAft>
                          <a:spcPts val="0"/>
                        </a:spcAft>
                      </a:pPr>
                      <a:r>
                        <a:rPr lang="en-US" altLang="zh-CN" sz="1400" b="1" dirty="0" smtClean="0">
                          <a:latin typeface="宋体"/>
                          <a:cs typeface="Times New Roman"/>
                        </a:rPr>
                        <a:t>《</a:t>
                      </a:r>
                      <a:r>
                        <a:rPr lang="zh-CN" altLang="en-US" sz="1400" b="1" dirty="0" smtClean="0">
                          <a:latin typeface="宋体"/>
                          <a:cs typeface="Times New Roman"/>
                        </a:rPr>
                        <a:t>需求工程计划</a:t>
                      </a:r>
                      <a:r>
                        <a:rPr lang="en-US" altLang="zh-CN" sz="1400" b="1" dirty="0" smtClean="0">
                          <a:latin typeface="宋体"/>
                          <a:cs typeface="Times New Roman"/>
                        </a:rPr>
                        <a:t>-</a:t>
                      </a:r>
                      <a:r>
                        <a:rPr lang="zh-CN" altLang="en-US" sz="1400" b="1" dirty="0" smtClean="0">
                          <a:latin typeface="宋体"/>
                          <a:cs typeface="Times New Roman"/>
                        </a:rPr>
                        <a:t>初步</a:t>
                      </a:r>
                      <a:r>
                        <a:rPr lang="en-US" altLang="zh-CN" sz="1400" b="1" dirty="0" smtClean="0">
                          <a:latin typeface="宋体"/>
                          <a:cs typeface="Times New Roman"/>
                        </a:rPr>
                        <a:t>》</a:t>
                      </a:r>
                    </a:p>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zh-CN" altLang="en-US" sz="1400" b="1" dirty="0" smtClean="0">
                          <a:latin typeface="宋体"/>
                          <a:cs typeface="Times New Roman"/>
                        </a:rPr>
                        <a:t>评审</a:t>
                      </a:r>
                      <a:endParaRPr lang="zh-CN" sz="1400" b="1" dirty="0">
                        <a:latin typeface="宋体"/>
                        <a:cs typeface="Times New Roman"/>
                      </a:endParaRPr>
                    </a:p>
                  </a:txBody>
                  <a:tcPr>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nSpc>
                          <a:spcPts val="1200"/>
                        </a:lnSpc>
                        <a:spcAft>
                          <a:spcPts val="0"/>
                        </a:spcAft>
                      </a:pPr>
                      <a:r>
                        <a:rPr lang="en-US" sz="1400" b="1">
                          <a:solidFill>
                            <a:srgbClr val="000000"/>
                          </a:solidFill>
                          <a:latin typeface="宋体"/>
                          <a:cs typeface="Arial"/>
                        </a:rPr>
                        <a:t>2016</a:t>
                      </a:r>
                      <a:r>
                        <a:rPr lang="zh-CN" sz="1400" b="1">
                          <a:solidFill>
                            <a:srgbClr val="000000"/>
                          </a:solidFill>
                          <a:latin typeface="宋体"/>
                          <a:cs typeface="Arial"/>
                        </a:rPr>
                        <a:t>年</a:t>
                      </a:r>
                      <a:r>
                        <a:rPr lang="en-US" sz="1400" b="1">
                          <a:solidFill>
                            <a:srgbClr val="000000"/>
                          </a:solidFill>
                          <a:latin typeface="宋体"/>
                          <a:cs typeface="Arial"/>
                        </a:rPr>
                        <a:t>10</a:t>
                      </a:r>
                      <a:r>
                        <a:rPr lang="zh-CN" sz="1400" b="1">
                          <a:solidFill>
                            <a:srgbClr val="000000"/>
                          </a:solidFill>
                          <a:latin typeface="宋体"/>
                          <a:cs typeface="Arial"/>
                        </a:rPr>
                        <a:t>月</a:t>
                      </a:r>
                      <a:r>
                        <a:rPr lang="en-US" sz="1400" b="1">
                          <a:solidFill>
                            <a:srgbClr val="000000"/>
                          </a:solidFill>
                          <a:latin typeface="宋体"/>
                          <a:cs typeface="Arial"/>
                        </a:rPr>
                        <a:t>23</a:t>
                      </a:r>
                      <a:r>
                        <a:rPr lang="zh-CN" sz="1400" b="1">
                          <a:solidFill>
                            <a:srgbClr val="000000"/>
                          </a:solidFill>
                          <a:latin typeface="宋体"/>
                          <a:cs typeface="Arial"/>
                        </a:rPr>
                        <a:t>日</a:t>
                      </a:r>
                      <a:endParaRPr lang="zh-CN" sz="1400" b="1">
                        <a:latin typeface="宋体"/>
                        <a:cs typeface="Times New Roman"/>
                      </a:endParaRPr>
                    </a:p>
                  </a:txBody>
                  <a:tcPr>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r>
              <a:tr h="533400">
                <a:tc>
                  <a:txBody>
                    <a:bodyPr/>
                    <a:lstStyle/>
                    <a:p>
                      <a:pPr>
                        <a:lnSpc>
                          <a:spcPts val="1200"/>
                        </a:lnSpc>
                        <a:spcAft>
                          <a:spcPts val="0"/>
                        </a:spcAft>
                      </a:pPr>
                      <a:r>
                        <a:rPr lang="zh-CN" sz="1400" b="1" dirty="0" smtClean="0">
                          <a:solidFill>
                            <a:srgbClr val="000000"/>
                          </a:solidFill>
                          <a:latin typeface="宋体"/>
                          <a:cs typeface="Arial"/>
                        </a:rPr>
                        <a:t>《需求工程计划》</a:t>
                      </a:r>
                      <a:r>
                        <a:rPr lang="zh-CN" altLang="en-US" sz="1400" b="1" dirty="0">
                          <a:solidFill>
                            <a:srgbClr val="000000"/>
                          </a:solidFill>
                          <a:latin typeface="宋体"/>
                          <a:cs typeface="Times New Roman"/>
                        </a:rPr>
                        <a:t>评审</a:t>
                      </a:r>
                      <a:endParaRPr lang="en-US" altLang="zh-CN" sz="1400" b="1" dirty="0" smtClean="0">
                        <a:solidFill>
                          <a:srgbClr val="000000"/>
                        </a:solidFill>
                        <a:latin typeface="宋体"/>
                        <a:cs typeface="Arial"/>
                      </a:endParaRPr>
                    </a:p>
                  </a:txBody>
                  <a:tcPr>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nSpc>
                          <a:spcPts val="1200"/>
                        </a:lnSpc>
                        <a:spcAft>
                          <a:spcPts val="0"/>
                        </a:spcAft>
                      </a:pPr>
                      <a:r>
                        <a:rPr lang="en-US" sz="1400" b="1" dirty="0">
                          <a:solidFill>
                            <a:schemeClr val="tx1"/>
                          </a:solidFill>
                          <a:latin typeface="宋体"/>
                          <a:cs typeface="Arial"/>
                        </a:rPr>
                        <a:t>2016</a:t>
                      </a:r>
                      <a:r>
                        <a:rPr lang="zh-CN" sz="1400" b="1" dirty="0">
                          <a:solidFill>
                            <a:schemeClr val="tx1"/>
                          </a:solidFill>
                          <a:latin typeface="宋体"/>
                          <a:cs typeface="Arial"/>
                        </a:rPr>
                        <a:t>年</a:t>
                      </a:r>
                      <a:r>
                        <a:rPr lang="en-US" sz="1400" b="1" dirty="0">
                          <a:solidFill>
                            <a:schemeClr val="tx1"/>
                          </a:solidFill>
                          <a:latin typeface="宋体"/>
                          <a:cs typeface="Arial"/>
                        </a:rPr>
                        <a:t>10</a:t>
                      </a:r>
                      <a:r>
                        <a:rPr lang="zh-CN" sz="1400" b="1" dirty="0">
                          <a:solidFill>
                            <a:schemeClr val="tx1"/>
                          </a:solidFill>
                          <a:latin typeface="宋体"/>
                          <a:cs typeface="Arial"/>
                        </a:rPr>
                        <a:t>月</a:t>
                      </a:r>
                      <a:r>
                        <a:rPr lang="en-US" sz="1400" b="1" dirty="0">
                          <a:solidFill>
                            <a:schemeClr val="tx1"/>
                          </a:solidFill>
                          <a:latin typeface="宋体"/>
                          <a:cs typeface="Arial"/>
                        </a:rPr>
                        <a:t>30</a:t>
                      </a:r>
                      <a:r>
                        <a:rPr lang="zh-CN" sz="1400" b="1" dirty="0">
                          <a:solidFill>
                            <a:schemeClr val="tx1"/>
                          </a:solidFill>
                          <a:latin typeface="宋体"/>
                          <a:cs typeface="Arial"/>
                        </a:rPr>
                        <a:t>日</a:t>
                      </a:r>
                      <a:endParaRPr lang="zh-CN" sz="1400" b="1" dirty="0">
                        <a:solidFill>
                          <a:schemeClr val="tx1"/>
                        </a:solidFill>
                        <a:latin typeface="宋体"/>
                        <a:cs typeface="Times New Roman"/>
                      </a:endParaRPr>
                    </a:p>
                  </a:txBody>
                  <a:tcPr>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r>
              <a:tr h="533400">
                <a:tc>
                  <a:txBody>
                    <a:bodyPr/>
                    <a:lstStyle/>
                    <a:p>
                      <a:pPr>
                        <a:lnSpc>
                          <a:spcPts val="1200"/>
                        </a:lnSpc>
                        <a:spcAft>
                          <a:spcPts val="0"/>
                        </a:spcAft>
                      </a:pPr>
                      <a:r>
                        <a:rPr lang="zh-CN" sz="1400" b="1" dirty="0" smtClean="0">
                          <a:solidFill>
                            <a:srgbClr val="000000"/>
                          </a:solidFill>
                          <a:latin typeface="宋体"/>
                          <a:cs typeface="Arial"/>
                        </a:rPr>
                        <a:t>《软件需求规格说明书》</a:t>
                      </a:r>
                      <a:endParaRPr lang="en-US" altLang="zh-CN" sz="1400" b="1" dirty="0" smtClean="0">
                        <a:solidFill>
                          <a:srgbClr val="000000"/>
                        </a:solidFill>
                        <a:latin typeface="宋体"/>
                        <a:cs typeface="Arial"/>
                      </a:endParaRPr>
                    </a:p>
                    <a:p>
                      <a:pPr>
                        <a:lnSpc>
                          <a:spcPts val="1200"/>
                        </a:lnSpc>
                        <a:spcAft>
                          <a:spcPts val="0"/>
                        </a:spcAft>
                      </a:pPr>
                      <a:endParaRPr lang="en-US" altLang="zh-CN" sz="1400" b="1" dirty="0" smtClean="0">
                        <a:solidFill>
                          <a:srgbClr val="000000"/>
                        </a:solidFill>
                        <a:latin typeface="宋体"/>
                        <a:cs typeface="Arial"/>
                      </a:endParaRPr>
                    </a:p>
                    <a:p>
                      <a:pPr>
                        <a:lnSpc>
                          <a:spcPts val="1200"/>
                        </a:lnSpc>
                        <a:spcAft>
                          <a:spcPts val="0"/>
                        </a:spcAft>
                      </a:pPr>
                      <a:r>
                        <a:rPr lang="zh-CN" altLang="en-US" sz="1400" b="1" dirty="0" smtClean="0">
                          <a:solidFill>
                            <a:srgbClr val="000000"/>
                          </a:solidFill>
                          <a:latin typeface="宋体"/>
                          <a:cs typeface="Arial"/>
                        </a:rPr>
                        <a:t>评审</a:t>
                      </a:r>
                      <a:endParaRPr lang="zh-CN" sz="1400" b="1" dirty="0">
                        <a:latin typeface="宋体"/>
                        <a:cs typeface="Times New Roman"/>
                      </a:endParaRPr>
                    </a:p>
                  </a:txBody>
                  <a:tcPr>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nSpc>
                          <a:spcPts val="1200"/>
                        </a:lnSpc>
                        <a:spcAft>
                          <a:spcPts val="0"/>
                        </a:spcAft>
                      </a:pPr>
                      <a:r>
                        <a:rPr lang="en-US" sz="1400" b="1" dirty="0">
                          <a:solidFill>
                            <a:srgbClr val="000000"/>
                          </a:solidFill>
                          <a:latin typeface="宋体"/>
                          <a:cs typeface="Arial"/>
                        </a:rPr>
                        <a:t>2015</a:t>
                      </a:r>
                      <a:r>
                        <a:rPr lang="zh-CN" sz="1400" b="1" dirty="0">
                          <a:solidFill>
                            <a:srgbClr val="000000"/>
                          </a:solidFill>
                          <a:latin typeface="宋体"/>
                          <a:cs typeface="Arial"/>
                        </a:rPr>
                        <a:t>年</a:t>
                      </a:r>
                      <a:r>
                        <a:rPr lang="en-US" sz="1400" b="1" dirty="0">
                          <a:solidFill>
                            <a:srgbClr val="000000"/>
                          </a:solidFill>
                          <a:latin typeface="宋体"/>
                          <a:cs typeface="Arial"/>
                        </a:rPr>
                        <a:t>12</a:t>
                      </a:r>
                      <a:r>
                        <a:rPr lang="zh-CN" sz="1400" b="1" dirty="0">
                          <a:solidFill>
                            <a:srgbClr val="000000"/>
                          </a:solidFill>
                          <a:latin typeface="宋体"/>
                          <a:cs typeface="Arial"/>
                        </a:rPr>
                        <a:t>月</a:t>
                      </a:r>
                      <a:r>
                        <a:rPr lang="en-US" sz="1400" b="1" dirty="0">
                          <a:solidFill>
                            <a:srgbClr val="000000"/>
                          </a:solidFill>
                          <a:latin typeface="宋体"/>
                          <a:cs typeface="Arial"/>
                        </a:rPr>
                        <a:t>2</a:t>
                      </a:r>
                      <a:r>
                        <a:rPr lang="zh-CN" sz="1400" b="1" dirty="0">
                          <a:solidFill>
                            <a:srgbClr val="000000"/>
                          </a:solidFill>
                          <a:latin typeface="宋体"/>
                          <a:cs typeface="Arial"/>
                        </a:rPr>
                        <a:t>日</a:t>
                      </a:r>
                      <a:endParaRPr lang="zh-CN" sz="1400" b="1" dirty="0">
                        <a:latin typeface="宋体"/>
                        <a:cs typeface="Times New Roman"/>
                      </a:endParaRPr>
                    </a:p>
                  </a:txBody>
                  <a:tcPr>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solidFill>
                  <a:prstClr val="black"/>
                </a:solidFill>
                <a:latin typeface="微软雅黑" panose="020B0503020204020204" pitchFamily="34" charset="-122"/>
                <a:ea typeface="微软雅黑" panose="020B0503020204020204" pitchFamily="34" charset="-122"/>
              </a:rPr>
              <a:t>时间管理计划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10418"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P11</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927651" y="1046924"/>
            <a:ext cx="10310192" cy="7325082"/>
          </a:xfrm>
          <a:prstGeom prst="rect">
            <a:avLst/>
          </a:prstGeom>
          <a:noFill/>
        </p:spPr>
        <p:txBody>
          <a:bodyPr wrap="square" rtlCol="0">
            <a:spAutoFit/>
          </a:bodyPr>
          <a:lstStyle/>
          <a:p>
            <a:r>
              <a:rPr lang="zh-CN" altLang="en-US" sz="2800" b="1" dirty="0" smtClean="0">
                <a:solidFill>
                  <a:prstClr val="black"/>
                </a:solidFill>
              </a:rPr>
              <a:t>关键路径：</a:t>
            </a:r>
            <a:endParaRPr lang="en-US" altLang="zh-CN" sz="2800" b="1" dirty="0" smtClean="0">
              <a:solidFill>
                <a:prstClr val="black"/>
              </a:solidFill>
            </a:endParaRPr>
          </a:p>
          <a:p>
            <a:endParaRPr lang="en-US" altLang="zh-CN" sz="2800" dirty="0" smtClean="0">
              <a:solidFill>
                <a:prstClr val="black"/>
              </a:solidFill>
            </a:endParaRPr>
          </a:p>
          <a:p>
            <a:endParaRPr lang="en-US" altLang="zh-CN" sz="2800" dirty="0" smtClean="0">
              <a:solidFill>
                <a:prstClr val="black"/>
              </a:solidFill>
            </a:endParaRPr>
          </a:p>
          <a:p>
            <a:endParaRPr lang="en-US" altLang="zh-CN" sz="2800" dirty="0" smtClean="0">
              <a:solidFill>
                <a:prstClr val="black"/>
              </a:solidFill>
            </a:endParaRPr>
          </a:p>
          <a:p>
            <a:r>
              <a:rPr lang="en-US" altLang="zh-CN" sz="2800" dirty="0" smtClean="0">
                <a:solidFill>
                  <a:prstClr val="black"/>
                </a:solidFill>
              </a:rPr>
              <a:t>     </a:t>
            </a:r>
            <a:endParaRPr lang="en-US" altLang="zh-CN" sz="2800" b="1" dirty="0" smtClean="0">
              <a:solidFill>
                <a:prstClr val="black"/>
              </a:solidFill>
            </a:endParaRPr>
          </a:p>
          <a:p>
            <a:r>
              <a:rPr lang="zh-CN" altLang="en-US" dirty="0" smtClean="0">
                <a:solidFill>
                  <a:prstClr val="black"/>
                </a:solidFill>
              </a:rPr>
              <a:t>             </a:t>
            </a:r>
            <a:endParaRPr lang="en-US" altLang="zh-CN" dirty="0" smtClean="0">
              <a:solidFill>
                <a:prstClr val="black"/>
              </a:solidFill>
            </a:endParaRPr>
          </a:p>
          <a:p>
            <a:r>
              <a:rPr lang="en-US" altLang="zh-CN" sz="2400" b="1" dirty="0" smtClean="0">
                <a:solidFill>
                  <a:prstClr val="black"/>
                </a:solidFill>
              </a:rPr>
              <a:t>           </a:t>
            </a:r>
            <a:r>
              <a:rPr lang="zh-CN" altLang="en-US" sz="2400" b="1" dirty="0" smtClean="0">
                <a:solidFill>
                  <a:prstClr val="black"/>
                </a:solidFill>
              </a:rPr>
              <a:t> </a:t>
            </a:r>
            <a:endParaRPr lang="en-US" altLang="zh-CN" dirty="0" smtClean="0">
              <a:solidFill>
                <a:prstClr val="black"/>
              </a:solidFill>
            </a:endParaRPr>
          </a:p>
          <a:p>
            <a:endParaRPr lang="zh-CN" altLang="en-US"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
        <p:nvSpPr>
          <p:cNvPr id="3" name="Rectangle 2"/>
          <p:cNvSpPr>
            <a:spLocks noChangeArrowheads="1"/>
          </p:cNvSpPr>
          <p:nvPr/>
        </p:nvSpPr>
        <p:spPr bwMode="auto">
          <a:xfrm>
            <a:off x="2552132" y="1514900"/>
            <a:ext cx="142177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659243693"/>
              </p:ext>
            </p:extLst>
          </p:nvPr>
        </p:nvGraphicFramePr>
        <p:xfrm>
          <a:off x="2552132" y="1514901"/>
          <a:ext cx="9391340" cy="5167253"/>
        </p:xfrm>
        <a:graphic>
          <a:graphicData uri="http://schemas.openxmlformats.org/presentationml/2006/ole">
            <mc:AlternateContent xmlns:mc="http://schemas.openxmlformats.org/markup-compatibility/2006">
              <mc:Choice xmlns:v="urn:schemas-microsoft-com:vml" Requires="v">
                <p:oleObj spid="_x0000_s1043" name="Visio" r:id="rId3" imgW="6132408" imgH="3568078" progId="Visio.Drawing.15">
                  <p:embed/>
                </p:oleObj>
              </mc:Choice>
              <mc:Fallback>
                <p:oleObj name="Visio" r:id="rId3" imgW="6132408" imgH="356807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2132" y="1514901"/>
                        <a:ext cx="9391340" cy="5167253"/>
                      </a:xfrm>
                      <a:prstGeom prst="rect">
                        <a:avLst/>
                      </a:prstGeom>
                      <a:noFill/>
                    </p:spPr>
                  </p:pic>
                </p:oleObj>
              </mc:Fallback>
            </mc:AlternateContent>
          </a:graphicData>
        </a:graphic>
      </p:graphicFrame>
    </p:spTree>
    <p:extLst>
      <p:ext uri="{BB962C8B-B14F-4D97-AF65-F5344CB8AC3E}">
        <p14:creationId xmlns:p14="http://schemas.microsoft.com/office/powerpoint/2010/main" val="3260881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时间管理计划</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10418"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P11</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927651" y="1046924"/>
            <a:ext cx="10310192" cy="7325082"/>
          </a:xfrm>
          <a:prstGeom prst="rect">
            <a:avLst/>
          </a:prstGeom>
          <a:noFill/>
        </p:spPr>
        <p:txBody>
          <a:bodyPr wrap="square" rtlCol="0">
            <a:spAutoFit/>
          </a:bodyPr>
          <a:lstStyle/>
          <a:p>
            <a:r>
              <a:rPr lang="zh-CN" altLang="en-US" sz="2800" b="1" dirty="0" smtClean="0"/>
              <a:t>甘特图：</a:t>
            </a:r>
            <a:endParaRPr lang="en-US" altLang="zh-CN" sz="2800" b="1" dirty="0" smtClean="0"/>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12" name="TextBox 11"/>
          <p:cNvSpPr txBox="1"/>
          <p:nvPr/>
        </p:nvSpPr>
        <p:spPr>
          <a:xfrm>
            <a:off x="2556803" y="2882900"/>
            <a:ext cx="7697941" cy="646331"/>
          </a:xfrm>
          <a:prstGeom prst="rect">
            <a:avLst/>
          </a:prstGeom>
          <a:noFill/>
        </p:spPr>
        <p:txBody>
          <a:bodyPr wrap="none" rtlCol="0">
            <a:spAutoFit/>
          </a:bodyPr>
          <a:lstStyle/>
          <a:p>
            <a:r>
              <a:rPr lang="zh-CN" altLang="en-US" sz="3600" b="1" dirty="0" smtClean="0"/>
              <a:t>详见附件：</a:t>
            </a:r>
            <a:r>
              <a:rPr lang="en-US" sz="3600" b="1" dirty="0" smtClean="0"/>
              <a:t>G05-</a:t>
            </a:r>
            <a:r>
              <a:rPr lang="zh-CN" altLang="en-US" sz="3600" b="1" dirty="0" smtClean="0"/>
              <a:t>需求工程计划</a:t>
            </a:r>
            <a:r>
              <a:rPr lang="en-US" sz="3600" b="1" dirty="0" smtClean="0"/>
              <a:t>-</a:t>
            </a:r>
            <a:r>
              <a:rPr lang="zh-CN" altLang="en-US" sz="3600" b="1" dirty="0" smtClean="0"/>
              <a:t>甘特图</a:t>
            </a:r>
            <a:endParaRPr lang="zh-CN" altLang="en-US" sz="3600" b="1" dirty="0"/>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时间管理计划</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10418"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P12</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927651" y="1046924"/>
            <a:ext cx="10310192" cy="7325082"/>
          </a:xfrm>
          <a:prstGeom prst="rect">
            <a:avLst/>
          </a:prstGeom>
          <a:noFill/>
        </p:spPr>
        <p:txBody>
          <a:bodyPr wrap="square" rtlCol="0">
            <a:spAutoFit/>
          </a:bodyPr>
          <a:lstStyle/>
          <a:p>
            <a:r>
              <a:rPr lang="zh-CN" altLang="en-US" sz="2800" b="1" dirty="0" smtClean="0"/>
              <a:t>活动分解：</a:t>
            </a:r>
            <a:endParaRPr lang="en-US" altLang="zh-CN" sz="2800" b="1" dirty="0" smtClean="0"/>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12" name="TextBox 11"/>
          <p:cNvSpPr txBox="1"/>
          <p:nvPr/>
        </p:nvSpPr>
        <p:spPr>
          <a:xfrm>
            <a:off x="2556803" y="2882900"/>
            <a:ext cx="7648248" cy="646331"/>
          </a:xfrm>
          <a:prstGeom prst="rect">
            <a:avLst/>
          </a:prstGeom>
          <a:noFill/>
        </p:spPr>
        <p:txBody>
          <a:bodyPr wrap="none" rtlCol="0">
            <a:spAutoFit/>
          </a:bodyPr>
          <a:lstStyle/>
          <a:p>
            <a:r>
              <a:rPr lang="zh-CN" altLang="en-US" sz="3600" b="1" dirty="0" smtClean="0"/>
              <a:t>详见附件：</a:t>
            </a:r>
            <a:r>
              <a:rPr lang="en-US" sz="3600" b="1" dirty="0" smtClean="0"/>
              <a:t>G05-</a:t>
            </a:r>
            <a:r>
              <a:rPr lang="zh-CN" altLang="en-US" sz="3600" b="1" dirty="0" smtClean="0"/>
              <a:t>需求工程计划</a:t>
            </a:r>
            <a:r>
              <a:rPr lang="en-US" sz="3600" b="1" dirty="0" smtClean="0"/>
              <a:t>-WBS</a:t>
            </a:r>
            <a:r>
              <a:rPr lang="zh-CN" altLang="en-US" sz="3600" b="1" dirty="0" smtClean="0"/>
              <a:t>图</a:t>
            </a:r>
            <a:endParaRPr lang="zh-CN" altLang="en-US" sz="3600" b="1" dirty="0"/>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solidFill>
                  <a:prstClr val="black"/>
                </a:solidFill>
                <a:latin typeface="微软雅黑" panose="020B0503020204020204" pitchFamily="34" charset="-122"/>
                <a:ea typeface="微软雅黑" panose="020B0503020204020204" pitchFamily="34" charset="-122"/>
              </a:rPr>
              <a:t>人力资源管理计划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38554"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P10</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801692" y="951390"/>
            <a:ext cx="10310192" cy="5632311"/>
          </a:xfrm>
          <a:prstGeom prst="rect">
            <a:avLst/>
          </a:prstGeom>
          <a:noFill/>
        </p:spPr>
        <p:txBody>
          <a:bodyPr wrap="square" rtlCol="0">
            <a:spAutoFit/>
          </a:bodyPr>
          <a:lstStyle/>
          <a:p>
            <a:r>
              <a:rPr lang="zh-CN" altLang="en-US" sz="2800" b="1" dirty="0" smtClean="0">
                <a:solidFill>
                  <a:prstClr val="black"/>
                </a:solidFill>
                <a:latin typeface="宋体" panose="02010600030101010101" pitchFamily="2" charset="-122"/>
              </a:rPr>
              <a:t>输入输出：</a:t>
            </a:r>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r>
              <a:rPr lang="zh-CN" altLang="en-US" sz="2800" b="1" dirty="0" smtClean="0">
                <a:solidFill>
                  <a:prstClr val="black"/>
                </a:solidFill>
                <a:latin typeface="宋体" panose="02010600030101010101" pitchFamily="2" charset="-122"/>
              </a:rPr>
              <a:t>输入：</a:t>
            </a:r>
            <a:r>
              <a:rPr lang="zh-CN" altLang="en-US" sz="2800" b="1" dirty="0">
                <a:solidFill>
                  <a:prstClr val="black"/>
                </a:solidFill>
                <a:latin typeface="宋体" panose="02010600030101010101" pitchFamily="2" charset="-122"/>
              </a:rPr>
              <a:t>项目</a:t>
            </a:r>
            <a:r>
              <a:rPr lang="zh-CN" altLang="en-US" sz="2800" b="1" dirty="0" smtClean="0">
                <a:solidFill>
                  <a:prstClr val="black"/>
                </a:solidFill>
                <a:latin typeface="宋体" panose="02010600030101010101" pitchFamily="2" charset="-122"/>
              </a:rPr>
              <a:t>章程，干系人登记册。</a:t>
            </a:r>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r>
              <a:rPr lang="zh-CN" altLang="en-US" sz="2800" b="1" dirty="0" smtClean="0">
                <a:solidFill>
                  <a:prstClr val="black"/>
                </a:solidFill>
                <a:latin typeface="宋体" panose="02010600030101010101" pitchFamily="2" charset="-122"/>
              </a:rPr>
              <a:t>输出：</a:t>
            </a:r>
            <a:r>
              <a:rPr lang="zh-CN" altLang="en-US" sz="2800" b="1" dirty="0">
                <a:solidFill>
                  <a:prstClr val="black"/>
                </a:solidFill>
                <a:latin typeface="宋体" panose="02010600030101010101" pitchFamily="2" charset="-122"/>
              </a:rPr>
              <a:t>人力资源</a:t>
            </a:r>
            <a:r>
              <a:rPr lang="zh-CN" altLang="en-US" sz="2800" b="1" dirty="0" smtClean="0">
                <a:solidFill>
                  <a:prstClr val="black"/>
                </a:solidFill>
                <a:latin typeface="宋体" panose="02010600030101010101" pitchFamily="2" charset="-122"/>
              </a:rPr>
              <a:t>管理计划</a:t>
            </a:r>
            <a:endParaRPr lang="en-US" altLang="zh-CN" sz="2800" b="1" dirty="0" smtClean="0">
              <a:solidFill>
                <a:prstClr val="black"/>
              </a:solidFill>
              <a:latin typeface="宋体" panose="02010600030101010101" pitchFamily="2" charset="-122"/>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Tree>
    <p:extLst>
      <p:ext uri="{BB962C8B-B14F-4D97-AF65-F5344CB8AC3E}">
        <p14:creationId xmlns:p14="http://schemas.microsoft.com/office/powerpoint/2010/main" val="3439808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人力资源管理计划</a:t>
            </a:r>
            <a:endParaRPr lang="zh-CN" altLang="en-US" sz="2800" dirty="0"/>
          </a:p>
        </p:txBody>
      </p:sp>
      <p:sp>
        <p:nvSpPr>
          <p:cNvPr id="2" name="文本框 1"/>
          <p:cNvSpPr txBox="1"/>
          <p:nvPr/>
        </p:nvSpPr>
        <p:spPr>
          <a:xfrm>
            <a:off x="10595428" y="0"/>
            <a:ext cx="1108892"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P13</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20700" y="1046924"/>
            <a:ext cx="10717143" cy="7325082"/>
          </a:xfrm>
          <a:prstGeom prst="rect">
            <a:avLst/>
          </a:prstGeom>
          <a:noFill/>
        </p:spPr>
        <p:txBody>
          <a:bodyPr wrap="square" rtlCol="0">
            <a:spAutoFit/>
          </a:bodyPr>
          <a:lstStyle/>
          <a:p>
            <a:r>
              <a:rPr lang="zh-CN" altLang="en-US" sz="2800" b="1" dirty="0" smtClean="0"/>
              <a:t> 项目组织结构：</a:t>
            </a:r>
            <a:endParaRPr lang="en-US" altLang="zh-CN" sz="2800" b="1" dirty="0" smtClean="0"/>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1027" name="图片 5" descr="IMG_256"/>
          <p:cNvPicPr>
            <a:picLocks noChangeAspect="1" noChangeArrowheads="1"/>
          </p:cNvPicPr>
          <p:nvPr/>
        </p:nvPicPr>
        <p:blipFill>
          <a:blip r:embed="rId2"/>
          <a:srcRect/>
          <a:stretch>
            <a:fillRect/>
          </a:stretch>
        </p:blipFill>
        <p:spPr bwMode="auto">
          <a:xfrm>
            <a:off x="2908626" y="1183049"/>
            <a:ext cx="8795693" cy="5295954"/>
          </a:xfrm>
          <a:prstGeom prst="rect">
            <a:avLst/>
          </a:prstGeom>
          <a:noFill/>
          <a:ln w="9525">
            <a:noFill/>
            <a:miter lim="800000"/>
            <a:headEnd/>
            <a:tailEnd/>
          </a:ln>
        </p:spPr>
      </p:pic>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人力资源管理计划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P14</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520700" y="1046924"/>
            <a:ext cx="10717143" cy="7325082"/>
          </a:xfrm>
          <a:prstGeom prst="rect">
            <a:avLst/>
          </a:prstGeom>
          <a:noFill/>
        </p:spPr>
        <p:txBody>
          <a:bodyPr wrap="square" rtlCol="0">
            <a:spAutoFit/>
          </a:bodyPr>
          <a:lstStyle/>
          <a:p>
            <a:r>
              <a:rPr lang="zh-CN" altLang="en-US" sz="2800" b="1" dirty="0" smtClean="0"/>
              <a:t> 成员分工：</a:t>
            </a:r>
            <a:endParaRPr lang="en-US" altLang="zh-CN" sz="2800" b="1" dirty="0" smtClean="0"/>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15" name="表格 14"/>
          <p:cNvGraphicFramePr>
            <a:graphicFrameLocks noGrp="1"/>
          </p:cNvGraphicFramePr>
          <p:nvPr/>
        </p:nvGraphicFramePr>
        <p:xfrm>
          <a:off x="1282700" y="1849966"/>
          <a:ext cx="9575799" cy="4480560"/>
        </p:xfrm>
        <a:graphic>
          <a:graphicData uri="http://schemas.openxmlformats.org/drawingml/2006/table">
            <a:tbl>
              <a:tblPr firstRow="1" bandRow="1">
                <a:tableStyleId>{5C22544A-7EE6-4342-B048-85BDC9FD1C3A}</a:tableStyleId>
              </a:tblPr>
              <a:tblGrid>
                <a:gridCol w="1397000"/>
                <a:gridCol w="1409700"/>
                <a:gridCol w="6769099"/>
              </a:tblGrid>
              <a:tr h="4284134">
                <a:tc>
                  <a:txBody>
                    <a:bodyPr/>
                    <a:lstStyle/>
                    <a:p>
                      <a:r>
                        <a:rPr lang="zh-CN" altLang="en-US" sz="1800" b="1" kern="1200" dirty="0" smtClean="0">
                          <a:solidFill>
                            <a:schemeClr val="tx1"/>
                          </a:solidFill>
                          <a:latin typeface="+mn-lt"/>
                          <a:ea typeface="+mn-ea"/>
                          <a:cs typeface="+mn-cs"/>
                        </a:rPr>
                        <a:t>项目经理</a:t>
                      </a:r>
                      <a:endParaRPr lang="zh-CN" altLang="en-US" dirty="0">
                        <a:solidFill>
                          <a:schemeClr val="tx1"/>
                        </a:solidFill>
                      </a:endParaRPr>
                    </a:p>
                  </a:txBody>
                  <a:tcPr>
                    <a:solidFill>
                      <a:schemeClr val="bg2">
                        <a:lumMod val="90000"/>
                      </a:schemeClr>
                    </a:solidFill>
                  </a:tcPr>
                </a:tc>
                <a:tc>
                  <a:txBody>
                    <a:bodyPr/>
                    <a:lstStyle/>
                    <a:p>
                      <a:r>
                        <a:rPr lang="zh-CN" altLang="en-US" sz="1800" b="1" kern="1200" dirty="0" smtClean="0">
                          <a:solidFill>
                            <a:schemeClr val="tx1"/>
                          </a:solidFill>
                          <a:latin typeface="+mn-lt"/>
                          <a:ea typeface="+mn-ea"/>
                          <a:cs typeface="+mn-cs"/>
                        </a:rPr>
                        <a:t>王家南</a:t>
                      </a:r>
                      <a:endParaRPr lang="zh-CN" altLang="en-US" dirty="0">
                        <a:solidFill>
                          <a:schemeClr val="tx1"/>
                        </a:solidFill>
                      </a:endParaRPr>
                    </a:p>
                  </a:txBody>
                  <a:tcPr>
                    <a:solidFill>
                      <a:schemeClr val="bg2">
                        <a:lumMod val="90000"/>
                      </a:schemeClr>
                    </a:solidFill>
                  </a:tcPr>
                </a:tc>
                <a:tc>
                  <a:txBody>
                    <a:bodyPr/>
                    <a:lstStyle/>
                    <a:p>
                      <a:r>
                        <a:rPr lang="en-US" sz="1800" b="1" kern="1200" dirty="0" smtClean="0">
                          <a:solidFill>
                            <a:schemeClr val="tx1"/>
                          </a:solidFill>
                          <a:latin typeface="+mn-lt"/>
                          <a:ea typeface="+mn-ea"/>
                          <a:cs typeface="+mn-cs"/>
                        </a:rPr>
                        <a:t>1.</a:t>
                      </a:r>
                      <a:r>
                        <a:rPr lang="zh-CN" altLang="en-US" sz="1800" b="1" kern="1200" dirty="0" smtClean="0">
                          <a:solidFill>
                            <a:schemeClr val="tx1"/>
                          </a:solidFill>
                          <a:latin typeface="+mn-lt"/>
                          <a:ea typeface="+mn-ea"/>
                          <a:cs typeface="+mn-cs"/>
                        </a:rPr>
                        <a:t>基本职责就是确保项目目标的实现，</a:t>
                      </a:r>
                      <a:r>
                        <a:rPr lang="en-US" sz="1800" b="1" kern="1200" dirty="0" smtClean="0">
                          <a:solidFill>
                            <a:schemeClr val="tx1"/>
                          </a:solidFill>
                          <a:latin typeface="+mn-lt"/>
                          <a:ea typeface="+mn-ea"/>
                          <a:cs typeface="+mn-cs"/>
                        </a:rPr>
                        <a:t>G05</a:t>
                      </a:r>
                      <a:r>
                        <a:rPr lang="zh-CN" altLang="en-US" sz="1800" b="1" kern="1200" dirty="0" smtClean="0">
                          <a:solidFill>
                            <a:schemeClr val="tx1"/>
                          </a:solidFill>
                          <a:latin typeface="+mn-lt"/>
                          <a:ea typeface="+mn-ea"/>
                          <a:cs typeface="+mn-cs"/>
                        </a:rPr>
                        <a:t>组准时、优质地完成全部工作。</a:t>
                      </a:r>
                      <a:r>
                        <a:rPr lang="en-US" sz="1800" b="1" kern="1200" dirty="0" smtClean="0">
                          <a:solidFill>
                            <a:schemeClr val="tx1"/>
                          </a:solidFill>
                          <a:latin typeface="+mn-lt"/>
                          <a:ea typeface="+mn-ea"/>
                          <a:cs typeface="+mn-cs"/>
                        </a:rPr>
                        <a:t/>
                      </a:r>
                      <a:br>
                        <a:rPr lang="en-US" sz="1800" b="1" kern="1200" dirty="0" smtClean="0">
                          <a:solidFill>
                            <a:schemeClr val="tx1"/>
                          </a:solidFill>
                          <a:latin typeface="+mn-lt"/>
                          <a:ea typeface="+mn-ea"/>
                          <a:cs typeface="+mn-cs"/>
                        </a:rPr>
                      </a:br>
                      <a:r>
                        <a:rPr lang="en-US" sz="1800" b="1" kern="1200" dirty="0" smtClean="0">
                          <a:solidFill>
                            <a:schemeClr val="tx1"/>
                          </a:solidFill>
                          <a:latin typeface="+mn-lt"/>
                          <a:ea typeface="+mn-ea"/>
                          <a:cs typeface="+mn-cs"/>
                        </a:rPr>
                        <a:t>2.</a:t>
                      </a:r>
                      <a:r>
                        <a:rPr lang="zh-CN" altLang="en-US" sz="1800" b="1" kern="1200" dirty="0" smtClean="0">
                          <a:solidFill>
                            <a:schemeClr val="tx1"/>
                          </a:solidFill>
                          <a:latin typeface="+mn-lt"/>
                          <a:ea typeface="+mn-ea"/>
                          <a:cs typeface="+mn-cs"/>
                        </a:rPr>
                        <a:t>与客户沟通，了解项目的整体需求。并与客户保持一定的联系，即时反馈阶段性的成果，和即时更改客户提出的合理需求。</a:t>
                      </a:r>
                      <a:r>
                        <a:rPr lang="en-US" sz="1800" b="1" kern="1200" dirty="0" smtClean="0">
                          <a:solidFill>
                            <a:schemeClr val="tx1"/>
                          </a:solidFill>
                          <a:latin typeface="+mn-lt"/>
                          <a:ea typeface="+mn-ea"/>
                          <a:cs typeface="+mn-cs"/>
                        </a:rPr>
                        <a:t/>
                      </a:r>
                      <a:br>
                        <a:rPr lang="en-US" sz="1800" b="1" kern="1200" dirty="0" smtClean="0">
                          <a:solidFill>
                            <a:schemeClr val="tx1"/>
                          </a:solidFill>
                          <a:latin typeface="+mn-lt"/>
                          <a:ea typeface="+mn-ea"/>
                          <a:cs typeface="+mn-cs"/>
                        </a:rPr>
                      </a:br>
                      <a:r>
                        <a:rPr lang="en-US" sz="1800" b="1" kern="1200" dirty="0" smtClean="0">
                          <a:solidFill>
                            <a:schemeClr val="tx1"/>
                          </a:solidFill>
                          <a:latin typeface="+mn-lt"/>
                          <a:ea typeface="+mn-ea"/>
                          <a:cs typeface="+mn-cs"/>
                        </a:rPr>
                        <a:t>3.</a:t>
                      </a:r>
                      <a:r>
                        <a:rPr lang="zh-CN" altLang="en-US" sz="1800" b="1" kern="1200" dirty="0" smtClean="0">
                          <a:solidFill>
                            <a:schemeClr val="tx1"/>
                          </a:solidFill>
                          <a:latin typeface="+mn-lt"/>
                          <a:ea typeface="+mn-ea"/>
                          <a:cs typeface="+mn-cs"/>
                        </a:rPr>
                        <a:t>制定项目开发计划文档，量化任务，并合理分配给相应的人员。</a:t>
                      </a:r>
                      <a:r>
                        <a:rPr lang="en-US" sz="1800" b="1" kern="1200" dirty="0" smtClean="0">
                          <a:solidFill>
                            <a:schemeClr val="tx1"/>
                          </a:solidFill>
                          <a:latin typeface="+mn-lt"/>
                          <a:ea typeface="+mn-ea"/>
                          <a:cs typeface="+mn-cs"/>
                        </a:rPr>
                        <a:t/>
                      </a:r>
                      <a:br>
                        <a:rPr lang="en-US" sz="1800" b="1" kern="1200" dirty="0" smtClean="0">
                          <a:solidFill>
                            <a:schemeClr val="tx1"/>
                          </a:solidFill>
                          <a:latin typeface="+mn-lt"/>
                          <a:ea typeface="+mn-ea"/>
                          <a:cs typeface="+mn-cs"/>
                        </a:rPr>
                      </a:br>
                      <a:r>
                        <a:rPr lang="en-US" sz="1800" b="1" kern="1200" dirty="0" smtClean="0">
                          <a:solidFill>
                            <a:schemeClr val="tx1"/>
                          </a:solidFill>
                          <a:latin typeface="+mn-lt"/>
                          <a:ea typeface="+mn-ea"/>
                          <a:cs typeface="+mn-cs"/>
                        </a:rPr>
                        <a:t>4. </a:t>
                      </a:r>
                      <a:r>
                        <a:rPr lang="zh-CN" altLang="en-US" sz="1800" b="1" kern="1200" dirty="0" smtClean="0">
                          <a:solidFill>
                            <a:schemeClr val="tx1"/>
                          </a:solidFill>
                          <a:latin typeface="+mn-lt"/>
                          <a:ea typeface="+mn-ea"/>
                          <a:cs typeface="+mn-cs"/>
                        </a:rPr>
                        <a:t>跟踪项目的进度，协调项目组成员之间的合作。</a:t>
                      </a:r>
                      <a:r>
                        <a:rPr lang="en-US" sz="1800" b="1" kern="1200" dirty="0" smtClean="0">
                          <a:solidFill>
                            <a:schemeClr val="tx1"/>
                          </a:solidFill>
                          <a:latin typeface="+mn-lt"/>
                          <a:ea typeface="+mn-ea"/>
                          <a:cs typeface="+mn-cs"/>
                        </a:rPr>
                        <a:t/>
                      </a:r>
                      <a:br>
                        <a:rPr lang="en-US" sz="1800" b="1" kern="1200" dirty="0" smtClean="0">
                          <a:solidFill>
                            <a:schemeClr val="tx1"/>
                          </a:solidFill>
                          <a:latin typeface="+mn-lt"/>
                          <a:ea typeface="+mn-ea"/>
                          <a:cs typeface="+mn-cs"/>
                        </a:rPr>
                      </a:br>
                      <a:r>
                        <a:rPr lang="en-US" sz="1800" b="1" kern="1200" dirty="0" smtClean="0">
                          <a:solidFill>
                            <a:schemeClr val="tx1"/>
                          </a:solidFill>
                          <a:latin typeface="+mn-lt"/>
                          <a:ea typeface="+mn-ea"/>
                          <a:cs typeface="+mn-cs"/>
                        </a:rPr>
                        <a:t>5. </a:t>
                      </a:r>
                      <a:r>
                        <a:rPr lang="zh-CN" altLang="en-US" sz="1800" b="1" kern="1200" dirty="0" smtClean="0">
                          <a:solidFill>
                            <a:schemeClr val="tx1"/>
                          </a:solidFill>
                          <a:latin typeface="+mn-lt"/>
                          <a:ea typeface="+mn-ea"/>
                          <a:cs typeface="+mn-cs"/>
                        </a:rPr>
                        <a:t>监督产生项目进展各阶段的文档，并与</a:t>
                      </a:r>
                      <a:r>
                        <a:rPr lang="en-US" sz="1800" b="1" kern="1200" dirty="0" smtClean="0">
                          <a:solidFill>
                            <a:schemeClr val="tx1"/>
                          </a:solidFill>
                          <a:latin typeface="+mn-lt"/>
                          <a:ea typeface="+mn-ea"/>
                          <a:cs typeface="+mn-cs"/>
                        </a:rPr>
                        <a:t>QA</a:t>
                      </a:r>
                      <a:r>
                        <a:rPr lang="zh-CN" altLang="en-US" sz="1800" b="1" kern="1200" dirty="0" smtClean="0">
                          <a:solidFill>
                            <a:schemeClr val="tx1"/>
                          </a:solidFill>
                          <a:latin typeface="+mn-lt"/>
                          <a:ea typeface="+mn-ea"/>
                          <a:cs typeface="+mn-cs"/>
                        </a:rPr>
                        <a:t>即时沟通，保证文档的完整和规范。</a:t>
                      </a:r>
                      <a:r>
                        <a:rPr lang="en-US" sz="1800" b="1" kern="1200" dirty="0" smtClean="0">
                          <a:solidFill>
                            <a:schemeClr val="tx1"/>
                          </a:solidFill>
                          <a:latin typeface="+mn-lt"/>
                          <a:ea typeface="+mn-ea"/>
                          <a:cs typeface="+mn-cs"/>
                        </a:rPr>
                        <a:t/>
                      </a:r>
                      <a:br>
                        <a:rPr lang="en-US" sz="1800" b="1" kern="1200" dirty="0" smtClean="0">
                          <a:solidFill>
                            <a:schemeClr val="tx1"/>
                          </a:solidFill>
                          <a:latin typeface="+mn-lt"/>
                          <a:ea typeface="+mn-ea"/>
                          <a:cs typeface="+mn-cs"/>
                        </a:rPr>
                      </a:br>
                      <a:r>
                        <a:rPr lang="en-US" sz="1800" b="1" kern="1200" dirty="0" smtClean="0">
                          <a:solidFill>
                            <a:schemeClr val="tx1"/>
                          </a:solidFill>
                          <a:latin typeface="+mn-lt"/>
                          <a:ea typeface="+mn-ea"/>
                          <a:cs typeface="+mn-cs"/>
                        </a:rPr>
                        <a:t>6. </a:t>
                      </a:r>
                      <a:r>
                        <a:rPr lang="zh-CN" altLang="en-US" sz="1800" b="1" kern="1200" dirty="0" smtClean="0">
                          <a:solidFill>
                            <a:schemeClr val="tx1"/>
                          </a:solidFill>
                          <a:latin typeface="+mn-lt"/>
                          <a:ea typeface="+mn-ea"/>
                          <a:cs typeface="+mn-cs"/>
                        </a:rPr>
                        <a:t>开发过程中的需求变更，项目经理需要跟客户了解需求，在无法判断新的需求对项目的整理影响程度的情况下，需同项目组成员商量，最后决定是否接收客户的需求，然后再跟客户协商。确定要变更需求的情况下，需产生需求变更文档，更改开发计划，通知</a:t>
                      </a:r>
                      <a:r>
                        <a:rPr lang="en-US" sz="1800" b="1" kern="1200" dirty="0" smtClean="0">
                          <a:solidFill>
                            <a:schemeClr val="tx1"/>
                          </a:solidFill>
                          <a:latin typeface="+mn-lt"/>
                          <a:ea typeface="+mn-ea"/>
                          <a:cs typeface="+mn-cs"/>
                        </a:rPr>
                        <a:t>QA</a:t>
                      </a:r>
                      <a:r>
                        <a:rPr lang="zh-CN" altLang="en-US" sz="1800" b="1" kern="1200" dirty="0" smtClean="0">
                          <a:solidFill>
                            <a:schemeClr val="tx1"/>
                          </a:solidFill>
                          <a:latin typeface="+mn-lt"/>
                          <a:ea typeface="+mn-ea"/>
                          <a:cs typeface="+mn-cs"/>
                        </a:rPr>
                        <a:t>。</a:t>
                      </a:r>
                      <a:r>
                        <a:rPr lang="en-US" sz="1800" b="1" kern="1200" dirty="0" smtClean="0">
                          <a:solidFill>
                            <a:schemeClr val="tx1"/>
                          </a:solidFill>
                          <a:latin typeface="+mn-lt"/>
                          <a:ea typeface="+mn-ea"/>
                          <a:cs typeface="+mn-cs"/>
                        </a:rPr>
                        <a:t/>
                      </a:r>
                      <a:br>
                        <a:rPr lang="en-US" sz="1800" b="1" kern="1200" dirty="0" smtClean="0">
                          <a:solidFill>
                            <a:schemeClr val="tx1"/>
                          </a:solidFill>
                          <a:latin typeface="+mn-lt"/>
                          <a:ea typeface="+mn-ea"/>
                          <a:cs typeface="+mn-cs"/>
                        </a:rPr>
                      </a:br>
                      <a:r>
                        <a:rPr lang="en-US" sz="1800" b="1" kern="1200" dirty="0" smtClean="0">
                          <a:solidFill>
                            <a:schemeClr val="tx1"/>
                          </a:solidFill>
                          <a:latin typeface="+mn-lt"/>
                          <a:ea typeface="+mn-ea"/>
                          <a:cs typeface="+mn-cs"/>
                        </a:rPr>
                        <a:t>8.</a:t>
                      </a:r>
                      <a:r>
                        <a:rPr lang="zh-CN" altLang="en-US" sz="1800" b="1" kern="1200" dirty="0" smtClean="0">
                          <a:solidFill>
                            <a:schemeClr val="tx1"/>
                          </a:solidFill>
                          <a:latin typeface="+mn-lt"/>
                          <a:ea typeface="+mn-ea"/>
                          <a:cs typeface="+mn-cs"/>
                        </a:rPr>
                        <a:t>向上汇报。向上级汇报项目的进展情况，需求变更等所有项目信息。</a:t>
                      </a:r>
                      <a:r>
                        <a:rPr lang="en-US" sz="1800" b="1" kern="1200" dirty="0" smtClean="0">
                          <a:solidFill>
                            <a:schemeClr val="tx1"/>
                          </a:solidFill>
                          <a:latin typeface="+mn-lt"/>
                          <a:ea typeface="+mn-ea"/>
                          <a:cs typeface="+mn-cs"/>
                        </a:rPr>
                        <a:t/>
                      </a:r>
                      <a:br>
                        <a:rPr lang="en-US" sz="1800" b="1" kern="1200" dirty="0" smtClean="0">
                          <a:solidFill>
                            <a:schemeClr val="tx1"/>
                          </a:solidFill>
                          <a:latin typeface="+mn-lt"/>
                          <a:ea typeface="+mn-ea"/>
                          <a:cs typeface="+mn-cs"/>
                        </a:rPr>
                      </a:br>
                      <a:r>
                        <a:rPr lang="en-US" sz="1800" b="1" kern="1200" dirty="0" smtClean="0">
                          <a:solidFill>
                            <a:schemeClr val="tx1"/>
                          </a:solidFill>
                          <a:latin typeface="+mn-lt"/>
                          <a:ea typeface="+mn-ea"/>
                          <a:cs typeface="+mn-cs"/>
                        </a:rPr>
                        <a:t>9. </a:t>
                      </a:r>
                      <a:r>
                        <a:rPr lang="zh-CN" altLang="en-US" sz="1800" b="1" kern="1200" dirty="0" smtClean="0">
                          <a:solidFill>
                            <a:schemeClr val="tx1"/>
                          </a:solidFill>
                          <a:latin typeface="+mn-lt"/>
                          <a:ea typeface="+mn-ea"/>
                          <a:cs typeface="+mn-cs"/>
                        </a:rPr>
                        <a:t>项目完成的时候需要项目总结，产生项目总结文档。</a:t>
                      </a:r>
                      <a:endParaRPr lang="zh-CN" altLang="en-US" sz="1600" dirty="0">
                        <a:solidFill>
                          <a:schemeClr val="tx1"/>
                        </a:solidFill>
                      </a:endParaRPr>
                    </a:p>
                  </a:txBody>
                  <a:tcPr>
                    <a:solidFill>
                      <a:schemeClr val="bg2">
                        <a:lumMod val="90000"/>
                      </a:schemeClr>
                    </a:solidFill>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人力资源管理计划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P15</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520700" y="1046924"/>
            <a:ext cx="10717143" cy="7325082"/>
          </a:xfrm>
          <a:prstGeom prst="rect">
            <a:avLst/>
          </a:prstGeom>
          <a:noFill/>
        </p:spPr>
        <p:txBody>
          <a:bodyPr wrap="square" rtlCol="0">
            <a:spAutoFit/>
          </a:bodyPr>
          <a:lstStyle/>
          <a:p>
            <a:r>
              <a:rPr lang="zh-CN" altLang="en-US" sz="2800" b="1" dirty="0" smtClean="0"/>
              <a:t> 角色与职责：</a:t>
            </a:r>
            <a:endParaRPr lang="en-US" altLang="zh-CN" sz="2800" b="1" dirty="0" smtClean="0"/>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9" name="表格 8"/>
          <p:cNvGraphicFramePr>
            <a:graphicFrameLocks noGrp="1"/>
          </p:cNvGraphicFramePr>
          <p:nvPr/>
        </p:nvGraphicFramePr>
        <p:xfrm>
          <a:off x="1324903" y="1568612"/>
          <a:ext cx="9575799" cy="2103056"/>
        </p:xfrm>
        <a:graphic>
          <a:graphicData uri="http://schemas.openxmlformats.org/drawingml/2006/table">
            <a:tbl>
              <a:tblPr firstRow="1" bandRow="1">
                <a:tableStyleId>{5C22544A-7EE6-4342-B048-85BDC9FD1C3A}</a:tableStyleId>
              </a:tblPr>
              <a:tblGrid>
                <a:gridCol w="1397000"/>
                <a:gridCol w="1409700"/>
                <a:gridCol w="6769099"/>
              </a:tblGrid>
              <a:tr h="2103056">
                <a:tc>
                  <a:txBody>
                    <a:bodyPr/>
                    <a:lstStyle/>
                    <a:p>
                      <a:r>
                        <a:rPr lang="en-US" sz="1800" b="1" kern="1200" dirty="0" smtClean="0">
                          <a:solidFill>
                            <a:schemeClr val="tx1"/>
                          </a:solidFill>
                          <a:latin typeface="+mn-lt"/>
                          <a:ea typeface="+mn-ea"/>
                          <a:cs typeface="+mn-cs"/>
                        </a:rPr>
                        <a:t>QA</a:t>
                      </a:r>
                      <a:r>
                        <a:rPr lang="zh-CN" altLang="en-US" sz="1800" b="1" kern="1200" dirty="0" smtClean="0">
                          <a:solidFill>
                            <a:schemeClr val="tx1"/>
                          </a:solidFill>
                          <a:latin typeface="+mn-lt"/>
                          <a:ea typeface="+mn-ea"/>
                          <a:cs typeface="+mn-cs"/>
                        </a:rPr>
                        <a:t>工程师</a:t>
                      </a:r>
                      <a:endParaRPr lang="zh-CN" altLang="en-US" dirty="0">
                        <a:solidFill>
                          <a:schemeClr val="tx1"/>
                        </a:solidFill>
                      </a:endParaRPr>
                    </a:p>
                  </a:txBody>
                  <a:tcPr>
                    <a:solidFill>
                      <a:schemeClr val="bg2">
                        <a:lumMod val="90000"/>
                      </a:schemeClr>
                    </a:solidFill>
                  </a:tcPr>
                </a:tc>
                <a:tc>
                  <a:txBody>
                    <a:bodyPr/>
                    <a:lstStyle/>
                    <a:p>
                      <a:r>
                        <a:rPr lang="zh-CN" altLang="en-US" sz="1800" b="1" kern="1200" dirty="0" smtClean="0">
                          <a:solidFill>
                            <a:schemeClr val="tx1"/>
                          </a:solidFill>
                          <a:latin typeface="+mn-lt"/>
                          <a:ea typeface="+mn-ea"/>
                          <a:cs typeface="+mn-cs"/>
                        </a:rPr>
                        <a:t>王敏星</a:t>
                      </a:r>
                      <a:endParaRPr lang="zh-CN" altLang="en-US" dirty="0">
                        <a:solidFill>
                          <a:schemeClr val="tx1"/>
                        </a:solidFill>
                      </a:endParaRPr>
                    </a:p>
                  </a:txBody>
                  <a:tcPr>
                    <a:solidFill>
                      <a:schemeClr val="bg2">
                        <a:lumMod val="90000"/>
                      </a:schemeClr>
                    </a:solidFill>
                  </a:tcPr>
                </a:tc>
                <a:tc>
                  <a:txBody>
                    <a:bodyPr/>
                    <a:lstStyle/>
                    <a:p>
                      <a:r>
                        <a:rPr lang="en-US" sz="1800" b="1" kern="1200" dirty="0" smtClean="0">
                          <a:solidFill>
                            <a:schemeClr val="tx1"/>
                          </a:solidFill>
                          <a:latin typeface="+mn-lt"/>
                          <a:ea typeface="+mn-ea"/>
                          <a:cs typeface="+mn-cs"/>
                        </a:rPr>
                        <a:t>QA</a:t>
                      </a:r>
                      <a:r>
                        <a:rPr lang="zh-CN" altLang="en-US" sz="1800" b="1" kern="1200" dirty="0" smtClean="0">
                          <a:solidFill>
                            <a:schemeClr val="tx1"/>
                          </a:solidFill>
                          <a:latin typeface="+mn-lt"/>
                          <a:ea typeface="+mn-ea"/>
                          <a:cs typeface="+mn-cs"/>
                        </a:rPr>
                        <a:t>工程师对监督发现的不符合或缺陷做出记录，并将不符合或缺陷按重要性的不同以书面或口头形式通知责任方。 </a:t>
                      </a:r>
                      <a:r>
                        <a:rPr lang="zh-CN" altLang="en-US" sz="1800" b="1" kern="1200" dirty="0" smtClean="0">
                          <a:solidFill>
                            <a:schemeClr val="lt1"/>
                          </a:solidFill>
                          <a:latin typeface="+mn-lt"/>
                          <a:ea typeface="+mn-ea"/>
                          <a:cs typeface="+mn-cs"/>
                        </a:rPr>
                        <a:t>　</a:t>
                      </a:r>
                      <a:endParaRPr lang="zh-CN" altLang="en-US" sz="1600" dirty="0">
                        <a:solidFill>
                          <a:schemeClr val="tx1"/>
                        </a:solidFill>
                      </a:endParaRPr>
                    </a:p>
                  </a:txBody>
                  <a:tcPr>
                    <a:solidFill>
                      <a:schemeClr val="bg2">
                        <a:lumMod val="90000"/>
                      </a:schemeClr>
                    </a:solidFill>
                  </a:tcPr>
                </a:tc>
              </a:tr>
            </a:tbl>
          </a:graphicData>
        </a:graphic>
      </p:graphicFrame>
      <p:graphicFrame>
        <p:nvGraphicFramePr>
          <p:cNvPr id="15" name="表格 14"/>
          <p:cNvGraphicFramePr>
            <a:graphicFrameLocks noGrp="1"/>
          </p:cNvGraphicFramePr>
          <p:nvPr/>
        </p:nvGraphicFramePr>
        <p:xfrm>
          <a:off x="1383715" y="4255477"/>
          <a:ext cx="9575799" cy="1441938"/>
        </p:xfrm>
        <a:graphic>
          <a:graphicData uri="http://schemas.openxmlformats.org/drawingml/2006/table">
            <a:tbl>
              <a:tblPr firstRow="1" bandRow="1">
                <a:tableStyleId>{5C22544A-7EE6-4342-B048-85BDC9FD1C3A}</a:tableStyleId>
              </a:tblPr>
              <a:tblGrid>
                <a:gridCol w="1397000"/>
                <a:gridCol w="1409700"/>
                <a:gridCol w="6769099"/>
              </a:tblGrid>
              <a:tr h="1441938">
                <a:tc>
                  <a:txBody>
                    <a:bodyPr/>
                    <a:lstStyle/>
                    <a:p>
                      <a:r>
                        <a:rPr lang="en-US" sz="1800" b="1" kern="1200" dirty="0" smtClean="0">
                          <a:solidFill>
                            <a:schemeClr val="tx1"/>
                          </a:solidFill>
                          <a:latin typeface="+mn-lt"/>
                          <a:ea typeface="+mn-ea"/>
                          <a:cs typeface="+mn-cs"/>
                        </a:rPr>
                        <a:t>CM</a:t>
                      </a:r>
                      <a:r>
                        <a:rPr lang="zh-CN" altLang="en-US" sz="1800" b="1" kern="1200" dirty="0" smtClean="0">
                          <a:solidFill>
                            <a:schemeClr val="tx1"/>
                          </a:solidFill>
                          <a:latin typeface="+mn-lt"/>
                          <a:ea typeface="+mn-ea"/>
                          <a:cs typeface="+mn-cs"/>
                        </a:rPr>
                        <a:t>工程师</a:t>
                      </a:r>
                      <a:endParaRPr lang="zh-CN" altLang="en-US" dirty="0">
                        <a:solidFill>
                          <a:schemeClr val="tx1"/>
                        </a:solidFill>
                      </a:endParaRPr>
                    </a:p>
                  </a:txBody>
                  <a:tcPr>
                    <a:solidFill>
                      <a:schemeClr val="bg2">
                        <a:lumMod val="90000"/>
                      </a:schemeClr>
                    </a:solidFill>
                  </a:tcPr>
                </a:tc>
                <a:tc>
                  <a:txBody>
                    <a:bodyPr/>
                    <a:lstStyle/>
                    <a:p>
                      <a:r>
                        <a:rPr lang="zh-CN" altLang="en-US" sz="1800" b="1" kern="1200" dirty="0" smtClean="0">
                          <a:solidFill>
                            <a:schemeClr val="tx1"/>
                          </a:solidFill>
                          <a:latin typeface="+mn-lt"/>
                          <a:ea typeface="+mn-ea"/>
                          <a:cs typeface="+mn-cs"/>
                        </a:rPr>
                        <a:t>茹敏杰</a:t>
                      </a:r>
                      <a:endParaRPr lang="zh-CN" altLang="en-US" dirty="0">
                        <a:solidFill>
                          <a:schemeClr val="tx1"/>
                        </a:solidFill>
                      </a:endParaRPr>
                    </a:p>
                  </a:txBody>
                  <a:tcPr>
                    <a:solidFill>
                      <a:schemeClr val="bg2">
                        <a:lumMod val="90000"/>
                      </a:schemeClr>
                    </a:solidFill>
                  </a:tcPr>
                </a:tc>
                <a:tc>
                  <a:txBody>
                    <a:bodyPr/>
                    <a:lstStyle/>
                    <a:p>
                      <a:r>
                        <a:rPr lang="zh-CN" altLang="en-US" sz="1800" b="1" kern="1200" dirty="0" smtClean="0">
                          <a:solidFill>
                            <a:schemeClr val="tx1"/>
                          </a:solidFill>
                          <a:latin typeface="+mn-lt"/>
                          <a:ea typeface="+mn-ea"/>
                          <a:cs typeface="+mn-cs"/>
                        </a:rPr>
                        <a:t>执行配置审核，保证配置管理库的可用性和完整性</a:t>
                      </a:r>
                      <a:endParaRPr lang="zh-CN" altLang="en-US" sz="1600" dirty="0">
                        <a:solidFill>
                          <a:schemeClr val="tx1"/>
                        </a:solidFill>
                      </a:endParaRPr>
                    </a:p>
                  </a:txBody>
                  <a:tcPr>
                    <a:solidFill>
                      <a:schemeClr val="bg2">
                        <a:lumMod val="90000"/>
                      </a:schemeClr>
                    </a:solidFill>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人力资源管理计划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P16</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520700" y="1046924"/>
            <a:ext cx="10717143" cy="7325082"/>
          </a:xfrm>
          <a:prstGeom prst="rect">
            <a:avLst/>
          </a:prstGeom>
          <a:noFill/>
        </p:spPr>
        <p:txBody>
          <a:bodyPr wrap="square" rtlCol="0">
            <a:spAutoFit/>
          </a:bodyPr>
          <a:lstStyle/>
          <a:p>
            <a:r>
              <a:rPr lang="zh-CN" altLang="en-US" sz="2800" b="1" dirty="0" smtClean="0"/>
              <a:t> 角色与职责：</a:t>
            </a:r>
            <a:endParaRPr lang="en-US" altLang="zh-CN" sz="2800" b="1" dirty="0" smtClean="0"/>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9" name="表格 8"/>
          <p:cNvGraphicFramePr>
            <a:graphicFrameLocks noGrp="1"/>
          </p:cNvGraphicFramePr>
          <p:nvPr/>
        </p:nvGraphicFramePr>
        <p:xfrm>
          <a:off x="1282700" y="1849966"/>
          <a:ext cx="9575799" cy="1582551"/>
        </p:xfrm>
        <a:graphic>
          <a:graphicData uri="http://schemas.openxmlformats.org/drawingml/2006/table">
            <a:tbl>
              <a:tblPr firstRow="1" bandRow="1">
                <a:tableStyleId>{5C22544A-7EE6-4342-B048-85BDC9FD1C3A}</a:tableStyleId>
              </a:tblPr>
              <a:tblGrid>
                <a:gridCol w="1574800"/>
                <a:gridCol w="1498600"/>
                <a:gridCol w="6502399"/>
              </a:tblGrid>
              <a:tr h="1582551">
                <a:tc>
                  <a:txBody>
                    <a:bodyPr/>
                    <a:lstStyle/>
                    <a:p>
                      <a:r>
                        <a:rPr lang="zh-CN" altLang="en-US" sz="1800" b="1" kern="1200" dirty="0" smtClean="0">
                          <a:solidFill>
                            <a:schemeClr val="tx1"/>
                          </a:solidFill>
                          <a:latin typeface="+mn-lt"/>
                          <a:ea typeface="+mn-ea"/>
                          <a:cs typeface="+mn-cs"/>
                        </a:rPr>
                        <a:t>技术指导</a:t>
                      </a:r>
                      <a:endParaRPr lang="zh-CN" altLang="en-US" dirty="0">
                        <a:solidFill>
                          <a:schemeClr val="tx1"/>
                        </a:solidFill>
                      </a:endParaRPr>
                    </a:p>
                  </a:txBody>
                  <a:tcPr>
                    <a:solidFill>
                      <a:schemeClr val="bg2">
                        <a:lumMod val="90000"/>
                      </a:schemeClr>
                    </a:solidFill>
                  </a:tcPr>
                </a:tc>
                <a:tc>
                  <a:txBody>
                    <a:bodyPr/>
                    <a:lstStyle/>
                    <a:p>
                      <a:r>
                        <a:rPr lang="zh-CN" altLang="en-US" sz="1800" b="1" kern="1200" dirty="0" smtClean="0">
                          <a:solidFill>
                            <a:schemeClr val="tx1"/>
                          </a:solidFill>
                          <a:latin typeface="+mn-lt"/>
                          <a:ea typeface="+mn-ea"/>
                          <a:cs typeface="+mn-cs"/>
                        </a:rPr>
                        <a:t>薛雅文</a:t>
                      </a:r>
                      <a:endParaRPr lang="zh-CN" altLang="en-US" dirty="0">
                        <a:solidFill>
                          <a:schemeClr val="tx1"/>
                        </a:solidFill>
                      </a:endParaRPr>
                    </a:p>
                  </a:txBody>
                  <a:tcPr>
                    <a:solidFill>
                      <a:schemeClr val="bg2">
                        <a:lumMod val="90000"/>
                      </a:schemeClr>
                    </a:solidFill>
                  </a:tcPr>
                </a:tc>
                <a:tc>
                  <a:txBody>
                    <a:bodyPr/>
                    <a:lstStyle/>
                    <a:p>
                      <a:pPr lvl="0"/>
                      <a:r>
                        <a:rPr lang="en-US" altLang="zh-CN" sz="1800" b="1" kern="1200" dirty="0" smtClean="0">
                          <a:solidFill>
                            <a:schemeClr val="tx1"/>
                          </a:solidFill>
                          <a:latin typeface="+mn-lt"/>
                          <a:ea typeface="+mn-ea"/>
                          <a:cs typeface="+mn-cs"/>
                        </a:rPr>
                        <a:t>1.</a:t>
                      </a:r>
                      <a:r>
                        <a:rPr lang="zh-CN" altLang="en-US" sz="1800" b="1" kern="1200" dirty="0" smtClean="0">
                          <a:solidFill>
                            <a:schemeClr val="tx1"/>
                          </a:solidFill>
                          <a:latin typeface="+mn-lt"/>
                          <a:ea typeface="+mn-ea"/>
                          <a:cs typeface="+mn-cs"/>
                        </a:rPr>
                        <a:t>指导组员技术方面的学习</a:t>
                      </a:r>
                    </a:p>
                    <a:p>
                      <a:pPr lvl="0"/>
                      <a:r>
                        <a:rPr lang="en-US" altLang="zh-CN" sz="1800" b="1" kern="1200" dirty="0" smtClean="0">
                          <a:solidFill>
                            <a:schemeClr val="tx1"/>
                          </a:solidFill>
                          <a:latin typeface="+mn-lt"/>
                          <a:ea typeface="+mn-ea"/>
                          <a:cs typeface="+mn-cs"/>
                        </a:rPr>
                        <a:t>2.</a:t>
                      </a:r>
                      <a:r>
                        <a:rPr lang="zh-CN" altLang="en-US" sz="1800" b="1" kern="1200" dirty="0" smtClean="0">
                          <a:solidFill>
                            <a:schemeClr val="tx1"/>
                          </a:solidFill>
                          <a:latin typeface="+mn-lt"/>
                          <a:ea typeface="+mn-ea"/>
                          <a:cs typeface="+mn-cs"/>
                        </a:rPr>
                        <a:t>确保项目组成员理解并能正确使用课程工具。</a:t>
                      </a:r>
                    </a:p>
                    <a:p>
                      <a:r>
                        <a:rPr lang="en-US" sz="1800" b="1" kern="1200" dirty="0" smtClean="0">
                          <a:solidFill>
                            <a:schemeClr val="tx1"/>
                          </a:solidFill>
                          <a:latin typeface="+mn-lt"/>
                          <a:ea typeface="+mn-ea"/>
                          <a:cs typeface="+mn-cs"/>
                        </a:rPr>
                        <a:t>3.</a:t>
                      </a:r>
                      <a:r>
                        <a:rPr lang="zh-CN" altLang="en-US" sz="1800" b="1" kern="1200" dirty="0" smtClean="0">
                          <a:solidFill>
                            <a:schemeClr val="tx1"/>
                          </a:solidFill>
                          <a:latin typeface="+mn-lt"/>
                          <a:ea typeface="+mn-ea"/>
                          <a:cs typeface="+mn-cs"/>
                        </a:rPr>
                        <a:t>密切与各产品的开发人员配合，为产品的配技术活动提供支持</a:t>
                      </a:r>
                      <a:endParaRPr lang="zh-CN" altLang="en-US" sz="1600" dirty="0">
                        <a:solidFill>
                          <a:schemeClr val="tx1"/>
                        </a:solidFill>
                      </a:endParaRPr>
                    </a:p>
                  </a:txBody>
                  <a:tcPr>
                    <a:solidFill>
                      <a:schemeClr val="bg2">
                        <a:lumMod val="90000"/>
                      </a:schemeClr>
                    </a:solidFill>
                  </a:tcPr>
                </a:tc>
              </a:tr>
            </a:tbl>
          </a:graphicData>
        </a:graphic>
      </p:graphicFrame>
      <p:graphicFrame>
        <p:nvGraphicFramePr>
          <p:cNvPr id="10" name="表格 9"/>
          <p:cNvGraphicFramePr>
            <a:graphicFrameLocks noGrp="1"/>
          </p:cNvGraphicFramePr>
          <p:nvPr/>
        </p:nvGraphicFramePr>
        <p:xfrm>
          <a:off x="1353038" y="3861646"/>
          <a:ext cx="9575799" cy="1695092"/>
        </p:xfrm>
        <a:graphic>
          <a:graphicData uri="http://schemas.openxmlformats.org/drawingml/2006/table">
            <a:tbl>
              <a:tblPr firstRow="1" bandRow="1">
                <a:tableStyleId>{5C22544A-7EE6-4342-B048-85BDC9FD1C3A}</a:tableStyleId>
              </a:tblPr>
              <a:tblGrid>
                <a:gridCol w="1397000"/>
                <a:gridCol w="1409700"/>
                <a:gridCol w="6769099"/>
              </a:tblGrid>
              <a:tr h="1695092">
                <a:tc>
                  <a:txBody>
                    <a:bodyPr/>
                    <a:lstStyle/>
                    <a:p>
                      <a:r>
                        <a:rPr lang="zh-CN" altLang="en-US" sz="1800" b="1" kern="1200" dirty="0" smtClean="0">
                          <a:solidFill>
                            <a:schemeClr val="tx1"/>
                          </a:solidFill>
                          <a:latin typeface="+mn-lt"/>
                          <a:ea typeface="+mn-ea"/>
                          <a:cs typeface="+mn-cs"/>
                        </a:rPr>
                        <a:t>文档记录员</a:t>
                      </a:r>
                      <a:endParaRPr lang="zh-CN" altLang="en-US" dirty="0">
                        <a:solidFill>
                          <a:schemeClr val="tx1"/>
                        </a:solidFill>
                      </a:endParaRPr>
                    </a:p>
                  </a:txBody>
                  <a:tcPr>
                    <a:solidFill>
                      <a:schemeClr val="bg2">
                        <a:lumMod val="90000"/>
                      </a:schemeClr>
                    </a:solidFill>
                  </a:tcPr>
                </a:tc>
                <a:tc>
                  <a:txBody>
                    <a:bodyPr/>
                    <a:lstStyle/>
                    <a:p>
                      <a:r>
                        <a:rPr lang="zh-CN" altLang="en-US" sz="1800" b="1" kern="1200" dirty="0" smtClean="0">
                          <a:solidFill>
                            <a:schemeClr val="tx1"/>
                          </a:solidFill>
                          <a:latin typeface="+mn-lt"/>
                          <a:ea typeface="+mn-ea"/>
                          <a:cs typeface="+mn-cs"/>
                        </a:rPr>
                        <a:t>王浩楠</a:t>
                      </a:r>
                      <a:endParaRPr lang="zh-CN" altLang="en-US" dirty="0">
                        <a:solidFill>
                          <a:schemeClr val="tx1"/>
                        </a:solidFill>
                      </a:endParaRPr>
                    </a:p>
                  </a:txBody>
                  <a:tcPr>
                    <a:solidFill>
                      <a:schemeClr val="bg2">
                        <a:lumMod val="90000"/>
                      </a:schemeClr>
                    </a:solidFill>
                  </a:tcPr>
                </a:tc>
                <a:tc>
                  <a:txBody>
                    <a:bodyPr/>
                    <a:lstStyle/>
                    <a:p>
                      <a:pPr lvl="0"/>
                      <a:r>
                        <a:rPr lang="en-US" altLang="zh-CN" sz="1800" b="1" kern="1200" dirty="0" smtClean="0">
                          <a:solidFill>
                            <a:schemeClr val="tx1"/>
                          </a:solidFill>
                          <a:latin typeface="+mn-lt"/>
                          <a:ea typeface="+mn-ea"/>
                          <a:cs typeface="+mn-cs"/>
                        </a:rPr>
                        <a:t>1.</a:t>
                      </a:r>
                      <a:r>
                        <a:rPr lang="zh-CN" altLang="en-US" sz="1800" b="1" kern="1200" dirty="0" smtClean="0">
                          <a:solidFill>
                            <a:schemeClr val="tx1"/>
                          </a:solidFill>
                          <a:latin typeface="+mn-lt"/>
                          <a:ea typeface="+mn-ea"/>
                          <a:cs typeface="+mn-cs"/>
                        </a:rPr>
                        <a:t>完成每次会议的会议记录</a:t>
                      </a:r>
                    </a:p>
                    <a:p>
                      <a:pPr lvl="0"/>
                      <a:r>
                        <a:rPr lang="en-US" altLang="zh-CN" sz="1800" b="1" kern="1200" dirty="0" smtClean="0">
                          <a:solidFill>
                            <a:schemeClr val="tx1"/>
                          </a:solidFill>
                          <a:latin typeface="+mn-lt"/>
                          <a:ea typeface="+mn-ea"/>
                          <a:cs typeface="+mn-cs"/>
                        </a:rPr>
                        <a:t>2.</a:t>
                      </a:r>
                      <a:r>
                        <a:rPr lang="zh-CN" altLang="en-US" sz="1800" b="1" kern="1200" dirty="0" smtClean="0">
                          <a:solidFill>
                            <a:schemeClr val="tx1"/>
                          </a:solidFill>
                          <a:latin typeface="+mn-lt"/>
                          <a:ea typeface="+mn-ea"/>
                          <a:cs typeface="+mn-cs"/>
                        </a:rPr>
                        <a:t>记录每次的会议录音</a:t>
                      </a:r>
                    </a:p>
                    <a:p>
                      <a:r>
                        <a:rPr lang="en-US" altLang="zh-CN" sz="1800" b="1" kern="1200" dirty="0" smtClean="0">
                          <a:solidFill>
                            <a:schemeClr val="tx1"/>
                          </a:solidFill>
                          <a:latin typeface="+mn-lt"/>
                          <a:ea typeface="+mn-ea"/>
                          <a:cs typeface="+mn-cs"/>
                        </a:rPr>
                        <a:t>3.</a:t>
                      </a:r>
                      <a:r>
                        <a:rPr lang="zh-CN" altLang="en-US" sz="1800" b="1" kern="1200" dirty="0" smtClean="0">
                          <a:solidFill>
                            <a:schemeClr val="tx1"/>
                          </a:solidFill>
                          <a:latin typeface="+mn-lt"/>
                          <a:ea typeface="+mn-ea"/>
                          <a:cs typeface="+mn-cs"/>
                        </a:rPr>
                        <a:t>在第二天</a:t>
                      </a:r>
                      <a:r>
                        <a:rPr lang="en-US" sz="1800" b="1" kern="1200" dirty="0" smtClean="0">
                          <a:solidFill>
                            <a:schemeClr val="tx1"/>
                          </a:solidFill>
                          <a:latin typeface="+mn-lt"/>
                          <a:ea typeface="+mn-ea"/>
                          <a:cs typeface="+mn-cs"/>
                        </a:rPr>
                        <a:t>12:00</a:t>
                      </a:r>
                      <a:r>
                        <a:rPr lang="zh-CN" altLang="en-US" sz="1800" b="1" kern="1200" dirty="0" smtClean="0">
                          <a:solidFill>
                            <a:schemeClr val="tx1"/>
                          </a:solidFill>
                          <a:latin typeface="+mn-lt"/>
                          <a:ea typeface="+mn-ea"/>
                          <a:cs typeface="+mn-cs"/>
                        </a:rPr>
                        <a:t>前邮件发送给老师并抄送所有组员</a:t>
                      </a:r>
                      <a:endParaRPr lang="zh-CN" altLang="en-US" sz="1600" dirty="0">
                        <a:solidFill>
                          <a:schemeClr val="tx1"/>
                        </a:solidFill>
                      </a:endParaRPr>
                    </a:p>
                  </a:txBody>
                  <a:tcPr>
                    <a:solidFill>
                      <a:schemeClr val="bg2">
                        <a:lumMod val="90000"/>
                      </a:schemeClr>
                    </a:solidFill>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230" y="145143"/>
            <a:ext cx="2931885" cy="435428"/>
          </a:xfrm>
          <a:prstGeom prst="rect">
            <a:avLst/>
          </a:prstGeom>
          <a:solidFill>
            <a:srgbClr val="3A7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64115" y="145143"/>
            <a:ext cx="2931885" cy="435428"/>
          </a:xfrm>
          <a:prstGeom prst="rect">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096000" y="145143"/>
            <a:ext cx="2931885" cy="435428"/>
          </a:xfrm>
          <a:prstGeom prst="rect">
            <a:avLst/>
          </a:prstGeom>
          <a:solidFill>
            <a:srgbClr val="ACBA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027885" y="145143"/>
            <a:ext cx="2931885" cy="435428"/>
          </a:xfrm>
          <a:prstGeom prst="rect">
            <a:avLst/>
          </a:prstGeom>
          <a:solidFill>
            <a:srgbClr val="4E8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164115" y="580571"/>
            <a:ext cx="5863770" cy="769441"/>
          </a:xfrm>
          <a:prstGeom prst="rect">
            <a:avLst/>
          </a:prstGeom>
          <a:noFill/>
        </p:spPr>
        <p:txBody>
          <a:bodyPr wrap="square" rtlCol="0">
            <a:spAutoFit/>
          </a:bodyPr>
          <a:lstStyle/>
          <a:p>
            <a:pPr algn="ctr"/>
            <a:r>
              <a:rPr lang="zh-CN" altLang="en-US" sz="4400" dirty="0" smtClean="0">
                <a:solidFill>
                  <a:srgbClr val="436A3E"/>
                </a:solidFill>
                <a:latin typeface="微软雅黑" panose="020B0503020204020204" pitchFamily="34" charset="-122"/>
                <a:ea typeface="微软雅黑" panose="020B0503020204020204" pitchFamily="34" charset="-122"/>
              </a:rPr>
              <a:t>目录</a:t>
            </a:r>
            <a:endParaRPr lang="zh-CN" altLang="en-US" sz="4400" dirty="0">
              <a:solidFill>
                <a:srgbClr val="436A3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869543" y="1193499"/>
            <a:ext cx="2452914" cy="461665"/>
          </a:xfrm>
          <a:prstGeom prst="rect">
            <a:avLst/>
          </a:prstGeom>
          <a:noFill/>
        </p:spPr>
        <p:txBody>
          <a:bodyPr wrap="square" rtlCol="0">
            <a:spAutoFit/>
          </a:bodyPr>
          <a:lstStyle/>
          <a:p>
            <a:pPr algn="ctr"/>
            <a:r>
              <a:rPr lang="en-US" altLang="zh-CN" sz="2400" dirty="0" smtClean="0">
                <a:solidFill>
                  <a:srgbClr val="436A3E"/>
                </a:solidFill>
              </a:rPr>
              <a:t>Contents</a:t>
            </a:r>
            <a:endParaRPr lang="zh-CN" altLang="en-US" sz="2400" dirty="0">
              <a:solidFill>
                <a:srgbClr val="436A3E"/>
              </a:solidFill>
            </a:endParaRPr>
          </a:p>
        </p:txBody>
      </p:sp>
      <p:grpSp>
        <p:nvGrpSpPr>
          <p:cNvPr id="41" name="组合 40"/>
          <p:cNvGrpSpPr/>
          <p:nvPr/>
        </p:nvGrpSpPr>
        <p:grpSpPr>
          <a:xfrm flipH="1">
            <a:off x="1538518" y="4056747"/>
            <a:ext cx="2743197" cy="1323439"/>
            <a:chOff x="1698172" y="2474690"/>
            <a:chExt cx="2743197" cy="1323439"/>
          </a:xfrm>
        </p:grpSpPr>
        <p:sp>
          <p:nvSpPr>
            <p:cNvPr id="42" name="文本框 41"/>
            <p:cNvSpPr txBox="1"/>
            <p:nvPr/>
          </p:nvSpPr>
          <p:spPr>
            <a:xfrm>
              <a:off x="1698172" y="2474690"/>
              <a:ext cx="1335314" cy="1323439"/>
            </a:xfrm>
            <a:prstGeom prst="rect">
              <a:avLst/>
            </a:prstGeom>
            <a:noFill/>
          </p:spPr>
          <p:txBody>
            <a:bodyPr wrap="square" rtlCol="0">
              <a:spAutoFit/>
            </a:bodyPr>
            <a:lstStyle/>
            <a:p>
              <a:pPr algn="r"/>
              <a:r>
                <a:rPr lang="en-US" altLang="zh-CN" sz="8000" dirty="0" smtClean="0">
                  <a:solidFill>
                    <a:schemeClr val="bg1"/>
                  </a:solidFill>
                </a:rPr>
                <a:t>04</a:t>
              </a:r>
              <a:endParaRPr lang="zh-CN" altLang="en-US" sz="8000" dirty="0">
                <a:solidFill>
                  <a:schemeClr val="bg1"/>
                </a:solidFill>
              </a:endParaRPr>
            </a:p>
          </p:txBody>
        </p:sp>
        <p:sp>
          <p:nvSpPr>
            <p:cNvPr id="43" name="文本框 42"/>
            <p:cNvSpPr txBox="1"/>
            <p:nvPr/>
          </p:nvSpPr>
          <p:spPr>
            <a:xfrm>
              <a:off x="3077025" y="2596477"/>
              <a:ext cx="1364344" cy="1077218"/>
            </a:xfrm>
            <a:prstGeom prst="rect">
              <a:avLst/>
            </a:prstGeom>
            <a:noFill/>
          </p:spPr>
          <p:txBody>
            <a:bodyPr wrap="square" rtlCol="0">
              <a:spAutoFit/>
            </a:bodyPr>
            <a:lstStyle/>
            <a:p>
              <a:pPr algn="r"/>
              <a:r>
                <a:rPr lang="zh-CN" altLang="en-US" sz="3200" b="1" dirty="0" smtClean="0">
                  <a:solidFill>
                    <a:schemeClr val="bg1"/>
                  </a:solidFill>
                  <a:latin typeface="微软雅黑" panose="020B0503020204020204" pitchFamily="34" charset="-122"/>
                  <a:ea typeface="微软雅黑" panose="020B0503020204020204" pitchFamily="34" charset="-122"/>
                </a:rPr>
                <a:t>输入标题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32" name="TextBox 31"/>
          <p:cNvSpPr txBox="1"/>
          <p:nvPr/>
        </p:nvSpPr>
        <p:spPr>
          <a:xfrm>
            <a:off x="5022166" y="1617785"/>
            <a:ext cx="7962314" cy="8402300"/>
          </a:xfrm>
          <a:prstGeom prst="rect">
            <a:avLst/>
          </a:prstGeom>
          <a:noFill/>
        </p:spPr>
        <p:txBody>
          <a:bodyPr wrap="square" rtlCol="0">
            <a:spAutoFit/>
          </a:bodyPr>
          <a:lstStyle/>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引言</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项目概述</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时间管理计划</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人力资源管理计划</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范围管理计划</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成本管理计划</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质量管理计划</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沟通管理计划</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anose="020B0503020204020204" pitchFamily="34" charset="-122"/>
                <a:ea typeface="微软雅黑" panose="020B0503020204020204" pitchFamily="34" charset="-122"/>
              </a:rPr>
              <a:t>风险管理计划</a:t>
            </a:r>
            <a:endParaRPr lang="en-US" altLang="zh-CN" sz="2400" b="1"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b="1" dirty="0" smtClean="0">
                <a:latin typeface="微软雅黑" pitchFamily="34" charset="-122"/>
                <a:ea typeface="微软雅黑" pitchFamily="34" charset="-122"/>
              </a:rPr>
              <a:t>配置系统管理计划</a:t>
            </a:r>
            <a:endParaRPr lang="en-US" altLang="zh-CN" sz="2400" b="1" dirty="0" smtClean="0">
              <a:latin typeface="微软雅黑" pitchFamily="34" charset="-122"/>
              <a:ea typeface="微软雅黑" pitchFamily="34" charset="-122"/>
            </a:endParaRPr>
          </a:p>
          <a:p>
            <a:pPr marL="457200" indent="-457200"/>
            <a:r>
              <a:rPr lang="en-US" altLang="zh-CN" sz="2400" b="1" dirty="0" smtClean="0">
                <a:latin typeface="微软雅黑" pitchFamily="34" charset="-122"/>
                <a:ea typeface="微软雅黑" pitchFamily="34" charset="-122"/>
              </a:rPr>
              <a:t>11.</a:t>
            </a:r>
            <a:r>
              <a:rPr lang="zh-CN" altLang="en-US" sz="2400" b="1" dirty="0" smtClean="0">
                <a:latin typeface="微软雅黑" panose="020B0503020204020204" pitchFamily="34" charset="-122"/>
                <a:ea typeface="微软雅黑" panose="020B0503020204020204" pitchFamily="34" charset="-122"/>
              </a:rPr>
              <a:t>采购管理计划</a:t>
            </a:r>
            <a:endParaRPr lang="en-US" altLang="zh-CN" sz="2400" b="1" dirty="0" smtClean="0">
              <a:latin typeface="微软雅黑" panose="020B0503020204020204" pitchFamily="34" charset="-122"/>
              <a:ea typeface="微软雅黑" panose="020B0503020204020204" pitchFamily="34" charset="-122"/>
            </a:endParaRPr>
          </a:p>
          <a:p>
            <a:pPr marL="457200" indent="-457200"/>
            <a:r>
              <a:rPr lang="en-US" altLang="zh-CN" sz="2400" b="1" dirty="0" smtClean="0">
                <a:latin typeface="微软雅黑" panose="020B0503020204020204" pitchFamily="34" charset="-122"/>
                <a:ea typeface="微软雅黑" panose="020B0503020204020204" pitchFamily="34" charset="-122"/>
              </a:rPr>
              <a:t>12.</a:t>
            </a:r>
            <a:r>
              <a:rPr lang="zh-CN" altLang="en-US" sz="2400" b="1" dirty="0" smtClean="0">
                <a:latin typeface="微软雅黑" panose="020B0503020204020204" pitchFamily="34" charset="-122"/>
                <a:ea typeface="微软雅黑" panose="020B0503020204020204" pitchFamily="34" charset="-122"/>
              </a:rPr>
              <a:t>附件</a:t>
            </a:r>
            <a:endParaRPr lang="en-US" altLang="zh-CN" sz="2400" b="1" dirty="0" smtClean="0">
              <a:latin typeface="微软雅黑" panose="020B0503020204020204" pitchFamily="34" charset="-122"/>
              <a:ea typeface="微软雅黑" panose="020B0503020204020204" pitchFamily="34" charset="-122"/>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742397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人力资源管理计划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P19</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20700" y="1046924"/>
            <a:ext cx="10717143" cy="7755969"/>
          </a:xfrm>
          <a:prstGeom prst="rect">
            <a:avLst/>
          </a:prstGeom>
          <a:noFill/>
        </p:spPr>
        <p:txBody>
          <a:bodyPr wrap="square" rtlCol="0">
            <a:spAutoFit/>
          </a:bodyPr>
          <a:lstStyle/>
          <a:p>
            <a:r>
              <a:rPr lang="zh-CN" altLang="en-US" sz="2800" b="1" dirty="0" smtClean="0"/>
              <a:t> </a:t>
            </a:r>
            <a:r>
              <a:rPr lang="en-US" sz="2800" b="1" dirty="0" smtClean="0"/>
              <a:t>RACI</a:t>
            </a:r>
            <a:r>
              <a:rPr lang="zh-CN" altLang="en-US" sz="2800" b="1" dirty="0" smtClean="0"/>
              <a:t>图：</a:t>
            </a:r>
            <a:r>
              <a:rPr lang="en-US" b="1" dirty="0" smtClean="0"/>
              <a:t>R=</a:t>
            </a:r>
            <a:r>
              <a:rPr lang="zh-CN" altLang="en-US" b="1" dirty="0" smtClean="0"/>
              <a:t>责任人（执行）</a:t>
            </a:r>
            <a:r>
              <a:rPr lang="en-US" b="1" dirty="0" smtClean="0"/>
              <a:t> A=</a:t>
            </a:r>
            <a:r>
              <a:rPr lang="zh-CN" altLang="en-US" b="1" dirty="0" smtClean="0"/>
              <a:t>负责人（负责）</a:t>
            </a:r>
            <a:r>
              <a:rPr lang="en-US" b="1" dirty="0" smtClean="0"/>
              <a:t> C=</a:t>
            </a:r>
            <a:r>
              <a:rPr lang="zh-CN" altLang="en-US" b="1" dirty="0" smtClean="0"/>
              <a:t>被咨询人（咨询）</a:t>
            </a:r>
            <a:r>
              <a:rPr lang="en-US" b="1" dirty="0" smtClean="0"/>
              <a:t> I=</a:t>
            </a:r>
            <a:r>
              <a:rPr lang="zh-CN" altLang="en-US" b="1" dirty="0" smtClean="0"/>
              <a:t>被通知人（知情）</a:t>
            </a:r>
          </a:p>
          <a:p>
            <a:endParaRPr lang="en-US" altLang="zh-CN" sz="2800" b="1" dirty="0" smtClean="0"/>
          </a:p>
          <a:p>
            <a:endParaRPr lang="en-US" altLang="zh-CN" sz="2800" dirty="0" smtClean="0"/>
          </a:p>
          <a:p>
            <a:endParaRPr lang="en-US" altLang="zh-CN" sz="2800" dirty="0" smtClean="0"/>
          </a:p>
          <a:p>
            <a:endParaRPr lang="en-US" altLang="zh-CN" sz="2800" dirty="0" smtClean="0"/>
          </a:p>
          <a:p>
            <a:r>
              <a:rPr lang="en-US" altLang="zh-CN" sz="2800" dirty="0" smtClean="0"/>
              <a:t>     </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16" name="表格 15"/>
          <p:cNvGraphicFramePr>
            <a:graphicFrameLocks noGrp="1"/>
          </p:cNvGraphicFramePr>
          <p:nvPr/>
        </p:nvGraphicFramePr>
        <p:xfrm>
          <a:off x="1803400" y="1983544"/>
          <a:ext cx="8564487" cy="4279410"/>
        </p:xfrm>
        <a:graphic>
          <a:graphicData uri="http://schemas.openxmlformats.org/drawingml/2006/table">
            <a:tbl>
              <a:tblPr/>
              <a:tblGrid>
                <a:gridCol w="1318931"/>
                <a:gridCol w="1318931"/>
                <a:gridCol w="1185325"/>
                <a:gridCol w="1185325"/>
                <a:gridCol w="1185325"/>
                <a:gridCol w="1185325"/>
                <a:gridCol w="1185325"/>
              </a:tblGrid>
              <a:tr h="855882">
                <a:tc>
                  <a:txBody>
                    <a:bodyPr/>
                    <a:lstStyle/>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zh-CN" sz="1400" b="1" dirty="0" smtClean="0">
                          <a:latin typeface="宋体"/>
                          <a:cs typeface="Times New Roman"/>
                        </a:rPr>
                        <a:t>活动</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zh-CN" sz="1400" b="1" dirty="0" smtClean="0">
                          <a:latin typeface="宋体"/>
                          <a:cs typeface="Times New Roman"/>
                        </a:rPr>
                        <a:t>人员</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zh-CN" sz="1400" b="1" dirty="0" smtClean="0">
                          <a:latin typeface="宋体"/>
                          <a:cs typeface="Times New Roman"/>
                        </a:rPr>
                        <a:t>王</a:t>
                      </a:r>
                      <a:r>
                        <a:rPr lang="zh-CN" sz="1400" b="1" dirty="0">
                          <a:latin typeface="宋体"/>
                          <a:cs typeface="Times New Roman"/>
                        </a:rPr>
                        <a:t>家南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zh-CN" sz="1400" b="1" dirty="0" smtClean="0">
                          <a:latin typeface="宋体"/>
                          <a:cs typeface="Times New Roman"/>
                        </a:rPr>
                        <a:t>王</a:t>
                      </a:r>
                      <a:r>
                        <a:rPr lang="zh-CN" sz="1400" b="1" dirty="0">
                          <a:latin typeface="宋体"/>
                          <a:cs typeface="Times New Roman"/>
                        </a:rPr>
                        <a:t>敏星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zh-CN" sz="1400" b="1" dirty="0" smtClean="0">
                          <a:latin typeface="宋体"/>
                          <a:cs typeface="Times New Roman"/>
                        </a:rPr>
                        <a:t>薛雅文</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zh-CN" sz="1400" b="1" dirty="0" smtClean="0">
                          <a:latin typeface="宋体"/>
                          <a:cs typeface="Times New Roman"/>
                        </a:rPr>
                        <a:t>茹</a:t>
                      </a:r>
                      <a:r>
                        <a:rPr lang="zh-CN" sz="1400" b="1" dirty="0">
                          <a:latin typeface="宋体"/>
                          <a:cs typeface="Times New Roman"/>
                        </a:rPr>
                        <a:t>敏杰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zh-CN" sz="1400" b="1" dirty="0" smtClean="0">
                          <a:latin typeface="宋体"/>
                          <a:cs typeface="Times New Roman"/>
                        </a:rPr>
                        <a:t>王</a:t>
                      </a:r>
                      <a:r>
                        <a:rPr lang="zh-CN" sz="1400" b="1" dirty="0">
                          <a:latin typeface="宋体"/>
                          <a:cs typeface="Times New Roman"/>
                        </a:rPr>
                        <a:t>浩楠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882">
                <a:tc gridSpan="2">
                  <a:txBody>
                    <a:bodyPr/>
                    <a:lstStyle/>
                    <a:p>
                      <a:pPr>
                        <a:lnSpc>
                          <a:spcPts val="1200"/>
                        </a:lnSpc>
                        <a:spcAft>
                          <a:spcPts val="0"/>
                        </a:spcAft>
                      </a:pPr>
                      <a:endParaRPr lang="en-US" altLang="zh-CN" sz="1400" b="1" dirty="0" smtClean="0">
                        <a:latin typeface="宋体"/>
                        <a:cs typeface="Times New Roman"/>
                      </a:endParaRPr>
                    </a:p>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zh-CN" sz="1400" b="1" dirty="0" smtClean="0">
                          <a:latin typeface="宋体"/>
                          <a:cs typeface="Times New Roman"/>
                        </a:rPr>
                        <a:t>编写</a:t>
                      </a:r>
                      <a:r>
                        <a:rPr lang="zh-CN" altLang="en-US" sz="1400" b="1" dirty="0" smtClean="0">
                          <a:latin typeface="宋体"/>
                          <a:cs typeface="Times New Roman"/>
                        </a:rPr>
                        <a:t>需求工程计划</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nSpc>
                          <a:spcPts val="1200"/>
                        </a:lnSpc>
                        <a:spcAft>
                          <a:spcPts val="0"/>
                        </a:spcAft>
                      </a:pPr>
                      <a:endParaRPr lang="en-US" sz="1400" b="1" dirty="0" smtClean="0">
                        <a:latin typeface="宋体"/>
                        <a:cs typeface="Times New Roman"/>
                      </a:endParaRPr>
                    </a:p>
                    <a:p>
                      <a:pPr>
                        <a:lnSpc>
                          <a:spcPts val="1200"/>
                        </a:lnSpc>
                        <a:spcAft>
                          <a:spcPts val="0"/>
                        </a:spcAft>
                      </a:pPr>
                      <a:r>
                        <a:rPr lang="en-US" sz="1400" b="1" dirty="0" smtClean="0">
                          <a:latin typeface="宋体"/>
                          <a:cs typeface="Times New Roman"/>
                        </a:rPr>
                        <a:t>R</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sz="1400" b="1" dirty="0" smtClean="0">
                        <a:latin typeface="宋体"/>
                        <a:cs typeface="Times New Roman"/>
                      </a:endParaRPr>
                    </a:p>
                    <a:p>
                      <a:pPr>
                        <a:lnSpc>
                          <a:spcPts val="1200"/>
                        </a:lnSpc>
                        <a:spcAft>
                          <a:spcPts val="0"/>
                        </a:spcAft>
                      </a:pPr>
                      <a:r>
                        <a:rPr lang="en-US" altLang="zh-CN" sz="1400" b="1" dirty="0" smtClean="0">
                          <a:latin typeface="宋体"/>
                          <a:cs typeface="Times New Roman"/>
                        </a:rPr>
                        <a:t>RA</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sz="1400" b="1" dirty="0" smtClean="0">
                        <a:latin typeface="宋体"/>
                        <a:cs typeface="Times New Roman"/>
                      </a:endParaRPr>
                    </a:p>
                    <a:p>
                      <a:pPr>
                        <a:lnSpc>
                          <a:spcPts val="1200"/>
                        </a:lnSpc>
                        <a:spcAft>
                          <a:spcPts val="0"/>
                        </a:spcAft>
                      </a:pPr>
                      <a:r>
                        <a:rPr lang="en-US" altLang="zh-CN" sz="1400" b="1" dirty="0" smtClean="0">
                          <a:latin typeface="宋体"/>
                          <a:cs typeface="Times New Roman"/>
                        </a:rPr>
                        <a:t>R</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sz="1400" b="1" dirty="0" smtClean="0">
                        <a:latin typeface="宋体"/>
                        <a:cs typeface="Times New Roman"/>
                      </a:endParaRPr>
                    </a:p>
                    <a:p>
                      <a:pPr>
                        <a:lnSpc>
                          <a:spcPts val="1200"/>
                        </a:lnSpc>
                        <a:spcAft>
                          <a:spcPts val="0"/>
                        </a:spcAft>
                      </a:pPr>
                      <a:r>
                        <a:rPr lang="en-US" altLang="zh-CN" sz="1400" b="1" dirty="0" smtClean="0">
                          <a:latin typeface="宋体"/>
                          <a:cs typeface="Times New Roman"/>
                        </a:rPr>
                        <a:t>R</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sz="1400" b="1" dirty="0" smtClean="0">
                        <a:latin typeface="宋体"/>
                        <a:cs typeface="Times New Roman"/>
                      </a:endParaRPr>
                    </a:p>
                    <a:p>
                      <a:pPr>
                        <a:lnSpc>
                          <a:spcPts val="1200"/>
                        </a:lnSpc>
                        <a:spcAft>
                          <a:spcPts val="0"/>
                        </a:spcAft>
                      </a:pPr>
                      <a:r>
                        <a:rPr lang="en-US" altLang="zh-CN" sz="1400" b="1" dirty="0" smtClean="0">
                          <a:latin typeface="宋体"/>
                          <a:cs typeface="Times New Roman"/>
                        </a:rPr>
                        <a:t>R</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882">
                <a:tc gridSpan="2">
                  <a:txBody>
                    <a:bodyPr/>
                    <a:lstStyle/>
                    <a:p>
                      <a:pPr>
                        <a:lnSpc>
                          <a:spcPts val="1200"/>
                        </a:lnSpc>
                        <a:spcAft>
                          <a:spcPts val="0"/>
                        </a:spcAft>
                      </a:pPr>
                      <a:endParaRPr lang="en-US" altLang="zh-CN" sz="1400" b="1" dirty="0" smtClean="0">
                        <a:latin typeface="宋体"/>
                        <a:cs typeface="Times New Roman"/>
                      </a:endParaRPr>
                    </a:p>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zh-CN" sz="1400" b="1" dirty="0" smtClean="0">
                          <a:latin typeface="宋体"/>
                          <a:cs typeface="Times New Roman"/>
                        </a:rPr>
                        <a:t>编写</a:t>
                      </a:r>
                      <a:r>
                        <a:rPr lang="en-US" altLang="zh-CN" sz="1400" b="1" dirty="0" smtClean="0">
                          <a:latin typeface="宋体"/>
                          <a:cs typeface="Times New Roman"/>
                        </a:rPr>
                        <a:t>《</a:t>
                      </a:r>
                      <a:r>
                        <a:rPr lang="zh-CN" altLang="en-US" sz="1400" b="1" dirty="0" smtClean="0">
                          <a:latin typeface="宋体"/>
                          <a:cs typeface="Times New Roman"/>
                        </a:rPr>
                        <a:t>软件</a:t>
                      </a:r>
                      <a:r>
                        <a:rPr lang="zh-CN" sz="1400" b="1" dirty="0" smtClean="0">
                          <a:latin typeface="宋体"/>
                          <a:cs typeface="Times New Roman"/>
                        </a:rPr>
                        <a:t>需求</a:t>
                      </a:r>
                      <a:r>
                        <a:rPr lang="zh-CN" altLang="en-US" sz="1400" b="1" dirty="0" smtClean="0">
                          <a:latin typeface="宋体"/>
                          <a:cs typeface="Times New Roman"/>
                        </a:rPr>
                        <a:t>规格说明书</a:t>
                      </a:r>
                      <a:r>
                        <a:rPr lang="en-US" altLang="zh-CN" sz="1400" b="1" dirty="0" smtClean="0">
                          <a:latin typeface="宋体"/>
                          <a:cs typeface="Times New Roman"/>
                        </a:rPr>
                        <a:t>》</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nSpc>
                          <a:spcPts val="1200"/>
                        </a:lnSpc>
                        <a:spcAft>
                          <a:spcPts val="0"/>
                        </a:spcAft>
                      </a:pPr>
                      <a:endParaRPr lang="en-US" sz="1400" b="1" dirty="0" smtClean="0">
                        <a:latin typeface="宋体"/>
                        <a:cs typeface="Times New Roman"/>
                      </a:endParaRPr>
                    </a:p>
                    <a:p>
                      <a:pPr>
                        <a:lnSpc>
                          <a:spcPts val="1200"/>
                        </a:lnSpc>
                        <a:spcAft>
                          <a:spcPts val="0"/>
                        </a:spcAft>
                      </a:pPr>
                      <a:r>
                        <a:rPr lang="en-US" sz="1400" b="1" dirty="0" smtClean="0">
                          <a:latin typeface="宋体"/>
                          <a:cs typeface="Times New Roman"/>
                        </a:rPr>
                        <a:t>R</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sz="1400" b="1" dirty="0" smtClean="0">
                        <a:latin typeface="宋体"/>
                        <a:cs typeface="Times New Roman"/>
                      </a:endParaRPr>
                    </a:p>
                    <a:p>
                      <a:pPr>
                        <a:lnSpc>
                          <a:spcPts val="1200"/>
                        </a:lnSpc>
                        <a:spcAft>
                          <a:spcPts val="0"/>
                        </a:spcAft>
                      </a:pPr>
                      <a:r>
                        <a:rPr lang="en-US" sz="1400" b="1" dirty="0" smtClean="0">
                          <a:latin typeface="宋体"/>
                          <a:cs typeface="Times New Roman"/>
                        </a:rPr>
                        <a:t>R</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sz="1400" b="1" dirty="0" smtClean="0">
                        <a:latin typeface="宋体"/>
                        <a:cs typeface="Times New Roman"/>
                      </a:endParaRPr>
                    </a:p>
                    <a:p>
                      <a:pPr>
                        <a:lnSpc>
                          <a:spcPts val="1200"/>
                        </a:lnSpc>
                        <a:spcAft>
                          <a:spcPts val="0"/>
                        </a:spcAft>
                      </a:pPr>
                      <a:r>
                        <a:rPr lang="en-US" sz="1400" b="1" dirty="0" smtClean="0">
                          <a:latin typeface="宋体"/>
                          <a:cs typeface="Times New Roman"/>
                        </a:rPr>
                        <a:t>R</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sz="1400" b="1" dirty="0" smtClean="0">
                        <a:latin typeface="宋体"/>
                        <a:cs typeface="Times New Roman"/>
                      </a:endParaRPr>
                    </a:p>
                    <a:p>
                      <a:pPr>
                        <a:lnSpc>
                          <a:spcPts val="1200"/>
                        </a:lnSpc>
                        <a:spcAft>
                          <a:spcPts val="0"/>
                        </a:spcAft>
                      </a:pPr>
                      <a:r>
                        <a:rPr lang="en-US" sz="1400" b="1" dirty="0" smtClean="0">
                          <a:latin typeface="宋体"/>
                          <a:cs typeface="Times New Roman"/>
                        </a:rPr>
                        <a:t>R</a:t>
                      </a:r>
                      <a:r>
                        <a:rPr lang="en-US" altLang="zh-CN" sz="1400" b="1" dirty="0" smtClean="0">
                          <a:latin typeface="宋体"/>
                          <a:cs typeface="Times New Roman"/>
                        </a:rPr>
                        <a:t>A</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sz="1400" b="1" dirty="0" smtClean="0">
                        <a:latin typeface="宋体"/>
                        <a:cs typeface="Times New Roman"/>
                      </a:endParaRPr>
                    </a:p>
                    <a:p>
                      <a:pPr>
                        <a:lnSpc>
                          <a:spcPts val="1200"/>
                        </a:lnSpc>
                        <a:spcAft>
                          <a:spcPts val="0"/>
                        </a:spcAft>
                      </a:pPr>
                      <a:r>
                        <a:rPr lang="en-US" sz="1400" b="1" dirty="0" smtClean="0">
                          <a:latin typeface="宋体"/>
                          <a:cs typeface="Times New Roman"/>
                        </a:rPr>
                        <a:t>R</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882">
                <a:tc gridSpan="2">
                  <a:txBody>
                    <a:bodyPr/>
                    <a:lstStyle/>
                    <a:p>
                      <a:pPr>
                        <a:lnSpc>
                          <a:spcPts val="1200"/>
                        </a:lnSpc>
                        <a:spcAft>
                          <a:spcPts val="0"/>
                        </a:spcAft>
                      </a:pPr>
                      <a:endParaRPr lang="en-US" altLang="zh-CN" sz="1400" b="1" dirty="0" smtClean="0">
                        <a:latin typeface="宋体"/>
                        <a:cs typeface="Times New Roman"/>
                      </a:endParaRPr>
                    </a:p>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zh-CN" altLang="en-US" sz="1400" b="1" dirty="0" smtClean="0">
                          <a:latin typeface="宋体"/>
                          <a:cs typeface="Times New Roman"/>
                        </a:rPr>
                        <a:t>编写</a:t>
                      </a:r>
                      <a:r>
                        <a:rPr lang="en-US" altLang="zh-CN" sz="1400" b="1" dirty="0" smtClean="0">
                          <a:latin typeface="宋体"/>
                          <a:cs typeface="Times New Roman"/>
                        </a:rPr>
                        <a:t>《</a:t>
                      </a:r>
                      <a:r>
                        <a:rPr lang="zh-CN" altLang="en-US" sz="1400" b="1" dirty="0" smtClean="0">
                          <a:latin typeface="宋体"/>
                          <a:cs typeface="Times New Roman"/>
                        </a:rPr>
                        <a:t>软件需求变更文档</a:t>
                      </a:r>
                      <a:r>
                        <a:rPr lang="en-US" altLang="zh-CN" sz="1400" b="1" dirty="0" smtClean="0">
                          <a:latin typeface="宋体"/>
                          <a:cs typeface="Times New Roman"/>
                        </a:rPr>
                        <a:t>》</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en-US" altLang="zh-CN" sz="1400" b="1" dirty="0" smtClean="0">
                          <a:latin typeface="宋体"/>
                          <a:cs typeface="Times New Roman"/>
                        </a:rPr>
                        <a:t>RA</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en-US" altLang="zh-CN" sz="1400" b="1" dirty="0" smtClean="0">
                          <a:latin typeface="宋体"/>
                          <a:cs typeface="Times New Roman"/>
                        </a:rPr>
                        <a:t>R</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sz="1400" b="1" dirty="0" smtClean="0">
                        <a:latin typeface="宋体"/>
                        <a:cs typeface="Times New Roman"/>
                      </a:endParaRPr>
                    </a:p>
                    <a:p>
                      <a:pPr>
                        <a:lnSpc>
                          <a:spcPts val="1200"/>
                        </a:lnSpc>
                        <a:spcAft>
                          <a:spcPts val="0"/>
                        </a:spcAft>
                      </a:pPr>
                      <a:r>
                        <a:rPr lang="en-US" sz="1400" b="1" dirty="0" smtClean="0">
                          <a:latin typeface="宋体"/>
                          <a:cs typeface="Times New Roman"/>
                        </a:rPr>
                        <a:t>R</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sz="1400" b="1" dirty="0" smtClean="0">
                        <a:latin typeface="宋体"/>
                        <a:cs typeface="Times New Roman"/>
                      </a:endParaRPr>
                    </a:p>
                    <a:p>
                      <a:pPr>
                        <a:lnSpc>
                          <a:spcPts val="1200"/>
                        </a:lnSpc>
                        <a:spcAft>
                          <a:spcPts val="0"/>
                        </a:spcAft>
                      </a:pPr>
                      <a:r>
                        <a:rPr lang="en-US" altLang="zh-CN" sz="1400" b="1" dirty="0" smtClean="0">
                          <a:latin typeface="宋体"/>
                          <a:cs typeface="Times New Roman"/>
                        </a:rPr>
                        <a:t>R</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sz="1400" b="1" dirty="0" smtClean="0">
                        <a:latin typeface="宋体"/>
                        <a:cs typeface="Times New Roman"/>
                      </a:endParaRPr>
                    </a:p>
                    <a:p>
                      <a:pPr>
                        <a:lnSpc>
                          <a:spcPts val="1200"/>
                        </a:lnSpc>
                        <a:spcAft>
                          <a:spcPts val="0"/>
                        </a:spcAft>
                      </a:pPr>
                      <a:r>
                        <a:rPr lang="en-US" altLang="zh-CN" sz="1400" b="1" dirty="0" smtClean="0">
                          <a:latin typeface="宋体"/>
                          <a:cs typeface="Times New Roman"/>
                        </a:rPr>
                        <a:t>R</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882">
                <a:tc gridSpan="2">
                  <a:txBody>
                    <a:bodyPr/>
                    <a:lstStyle/>
                    <a:p>
                      <a:pPr>
                        <a:lnSpc>
                          <a:spcPts val="1200"/>
                        </a:lnSpc>
                        <a:spcAft>
                          <a:spcPts val="0"/>
                        </a:spcAft>
                      </a:pPr>
                      <a:endParaRPr lang="en-US" altLang="zh-CN" sz="1400" b="1" dirty="0" smtClean="0">
                        <a:latin typeface="宋体"/>
                        <a:cs typeface="Times New Roman"/>
                      </a:endParaRPr>
                    </a:p>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zh-CN" altLang="en-US" sz="1400" b="1" dirty="0" smtClean="0">
                          <a:latin typeface="宋体"/>
                          <a:cs typeface="Times New Roman"/>
                        </a:rPr>
                        <a:t>会议记录</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nSpc>
                          <a:spcPts val="1200"/>
                        </a:lnSpc>
                        <a:spcAft>
                          <a:spcPts val="0"/>
                        </a:spcAft>
                      </a:pPr>
                      <a:endParaRPr lang="en-US" altLang="zh-CN" sz="1400" b="1" dirty="0" smtClean="0">
                        <a:latin typeface="宋体"/>
                        <a:cs typeface="Times New Roman"/>
                      </a:endParaRPr>
                    </a:p>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en-US" altLang="zh-CN" sz="1400" b="1" dirty="0" smtClean="0">
                          <a:latin typeface="宋体"/>
                          <a:cs typeface="Times New Roman"/>
                        </a:rPr>
                        <a:t>CI</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altLang="zh-CN" sz="1400" b="1" dirty="0" smtClean="0">
                        <a:latin typeface="宋体"/>
                        <a:cs typeface="Times New Roman"/>
                      </a:endParaRPr>
                    </a:p>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en-US" altLang="zh-CN" sz="1400" b="1" dirty="0" smtClean="0">
                          <a:latin typeface="宋体"/>
                          <a:cs typeface="Times New Roman"/>
                        </a:rPr>
                        <a:t>CI</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altLang="zh-CN" sz="1400" b="1" dirty="0" smtClean="0">
                        <a:latin typeface="宋体"/>
                        <a:cs typeface="Times New Roman"/>
                      </a:endParaRPr>
                    </a:p>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en-US" altLang="zh-CN" sz="1400" b="1" dirty="0" smtClean="0">
                          <a:latin typeface="宋体"/>
                          <a:cs typeface="Times New Roman"/>
                        </a:rPr>
                        <a:t>CI</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n-US" altLang="zh-CN" sz="1400" b="1" dirty="0" smtClean="0">
                          <a:latin typeface="宋体"/>
                          <a:cs typeface="Times New Roman"/>
                        </a:rPr>
                        <a:t> </a:t>
                      </a:r>
                    </a:p>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en-US" altLang="zh-CN" sz="1400" b="1" dirty="0" smtClean="0">
                          <a:latin typeface="宋体"/>
                          <a:cs typeface="Times New Roman"/>
                        </a:rPr>
                        <a:t>CI</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endParaRPr lang="en-US" altLang="zh-CN" sz="1400" b="1" dirty="0" smtClean="0">
                        <a:latin typeface="宋体"/>
                        <a:cs typeface="Times New Roman"/>
                      </a:endParaRPr>
                    </a:p>
                    <a:p>
                      <a:pPr>
                        <a:lnSpc>
                          <a:spcPts val="1200"/>
                        </a:lnSpc>
                        <a:spcAft>
                          <a:spcPts val="0"/>
                        </a:spcAft>
                      </a:pPr>
                      <a:endParaRPr lang="en-US" altLang="zh-CN" sz="1400" b="1" dirty="0" smtClean="0">
                        <a:latin typeface="宋体"/>
                        <a:cs typeface="Times New Roman"/>
                      </a:endParaRPr>
                    </a:p>
                    <a:p>
                      <a:pPr>
                        <a:lnSpc>
                          <a:spcPts val="1200"/>
                        </a:lnSpc>
                        <a:spcAft>
                          <a:spcPts val="0"/>
                        </a:spcAft>
                      </a:pPr>
                      <a:r>
                        <a:rPr lang="en-US" altLang="zh-CN" sz="1400" b="1" dirty="0" smtClean="0">
                          <a:latin typeface="宋体"/>
                          <a:cs typeface="Times New Roman"/>
                        </a:rPr>
                        <a:t>RA</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a:solidFill>
                  <a:prstClr val="black"/>
                </a:solidFill>
                <a:latin typeface="微软雅黑" panose="020B0503020204020204" pitchFamily="34" charset="-122"/>
                <a:ea typeface="微软雅黑" panose="020B0503020204020204" pitchFamily="34" charset="-122"/>
              </a:rPr>
              <a:t>范围</a:t>
            </a:r>
            <a:r>
              <a:rPr lang="zh-CN" altLang="en-US" sz="2800" dirty="0" smtClean="0">
                <a:solidFill>
                  <a:prstClr val="black"/>
                </a:solidFill>
                <a:latin typeface="微软雅黑" panose="020B0503020204020204" pitchFamily="34" charset="-122"/>
                <a:ea typeface="微软雅黑" panose="020B0503020204020204" pitchFamily="34" charset="-122"/>
              </a:rPr>
              <a:t>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38554"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P10</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801692" y="951390"/>
            <a:ext cx="10310192" cy="5632311"/>
          </a:xfrm>
          <a:prstGeom prst="rect">
            <a:avLst/>
          </a:prstGeom>
          <a:noFill/>
        </p:spPr>
        <p:txBody>
          <a:bodyPr wrap="square" rtlCol="0">
            <a:spAutoFit/>
          </a:bodyPr>
          <a:lstStyle/>
          <a:p>
            <a:r>
              <a:rPr lang="zh-CN" altLang="en-US" sz="2800" b="1" dirty="0" smtClean="0">
                <a:solidFill>
                  <a:prstClr val="black"/>
                </a:solidFill>
                <a:latin typeface="宋体" panose="02010600030101010101" pitchFamily="2" charset="-122"/>
              </a:rPr>
              <a:t>输入输出：</a:t>
            </a:r>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r>
              <a:rPr lang="zh-CN" altLang="en-US" sz="2800" b="1" dirty="0" smtClean="0">
                <a:solidFill>
                  <a:prstClr val="black"/>
                </a:solidFill>
                <a:latin typeface="宋体" panose="02010600030101010101" pitchFamily="2" charset="-122"/>
              </a:rPr>
              <a:t>输入：</a:t>
            </a:r>
            <a:r>
              <a:rPr lang="zh-CN" altLang="en-US" sz="2800" b="1" dirty="0">
                <a:solidFill>
                  <a:prstClr val="black"/>
                </a:solidFill>
                <a:latin typeface="宋体" panose="02010600030101010101" pitchFamily="2" charset="-122"/>
              </a:rPr>
              <a:t>项目</a:t>
            </a:r>
            <a:r>
              <a:rPr lang="zh-CN" altLang="en-US" sz="2800" b="1" dirty="0" smtClean="0">
                <a:solidFill>
                  <a:prstClr val="black"/>
                </a:solidFill>
                <a:latin typeface="宋体" panose="02010600030101010101" pitchFamily="2" charset="-122"/>
              </a:rPr>
              <a:t>章程。</a:t>
            </a:r>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r>
              <a:rPr lang="zh-CN" altLang="en-US" sz="2800" b="1" dirty="0" smtClean="0">
                <a:solidFill>
                  <a:prstClr val="black"/>
                </a:solidFill>
                <a:latin typeface="宋体" panose="02010600030101010101" pitchFamily="2" charset="-122"/>
              </a:rPr>
              <a:t>输出：</a:t>
            </a:r>
            <a:r>
              <a:rPr lang="zh-CN" altLang="en-US" sz="2800" b="1" dirty="0">
                <a:solidFill>
                  <a:prstClr val="black"/>
                </a:solidFill>
                <a:latin typeface="宋体" panose="02010600030101010101" pitchFamily="2" charset="-122"/>
              </a:rPr>
              <a:t>范围</a:t>
            </a:r>
            <a:r>
              <a:rPr lang="zh-CN" altLang="en-US" sz="2800" b="1" dirty="0" smtClean="0">
                <a:solidFill>
                  <a:prstClr val="black"/>
                </a:solidFill>
                <a:latin typeface="宋体" panose="02010600030101010101" pitchFamily="2" charset="-122"/>
              </a:rPr>
              <a:t>管理计划</a:t>
            </a:r>
            <a:endParaRPr lang="en-US" altLang="zh-CN" sz="2800" b="1" dirty="0" smtClean="0">
              <a:solidFill>
                <a:prstClr val="black"/>
              </a:solidFill>
              <a:latin typeface="宋体" panose="02010600030101010101" pitchFamily="2" charset="-122"/>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Tree>
    <p:extLst>
      <p:ext uri="{BB962C8B-B14F-4D97-AF65-F5344CB8AC3E}">
        <p14:creationId xmlns:p14="http://schemas.microsoft.com/office/powerpoint/2010/main" val="2806904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范围管理计划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P20</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ph idx="1"/>
          </p:nvPr>
        </p:nvSpPr>
        <p:spPr>
          <a:xfrm>
            <a:off x="1097280" y="1845734"/>
            <a:ext cx="10058400" cy="4023360"/>
          </a:xfrm>
        </p:spPr>
        <p:txBody>
          <a:bodyPr>
            <a:normAutofit/>
          </a:bodyPr>
          <a:lstStyle/>
          <a:p>
            <a:r>
              <a:rPr lang="zh-CN" altLang="en-US" b="1" dirty="0" smtClean="0">
                <a:latin typeface="微软雅黑" panose="020B0503020204020204" pitchFamily="34" charset="-122"/>
                <a:ea typeface="微软雅黑" panose="020B0503020204020204" pitchFamily="34" charset="-122"/>
              </a:rPr>
              <a:t>项目范围说明书：</a:t>
            </a:r>
            <a:endParaRPr lang="en-US" altLang="zh-CN" b="1"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项目范围：</a:t>
            </a:r>
            <a:endParaRPr lang="en-US" altLang="zh-CN" b="1" dirty="0" smtClean="0">
              <a:latin typeface="微软雅黑" panose="020B0503020204020204" pitchFamily="34" charset="-122"/>
              <a:ea typeface="微软雅黑" panose="020B0503020204020204" pitchFamily="34" charset="-122"/>
            </a:endParaRPr>
          </a:p>
          <a:p>
            <a:pPr indent="540000">
              <a:lnSpc>
                <a:spcPct val="150000"/>
              </a:lnSpc>
              <a:spcBef>
                <a:spcPts val="600"/>
              </a:spcBef>
              <a:spcAft>
                <a:spcPts val="600"/>
              </a:spcAft>
            </a:pPr>
            <a:endParaRPr lang="en-US" altLang="zh-CN" sz="1800" b="1" dirty="0" smtClean="0">
              <a:latin typeface="微软雅黑" pitchFamily="34" charset="-122"/>
              <a:ea typeface="微软雅黑" pitchFamily="34" charset="-122"/>
            </a:endParaRPr>
          </a:p>
          <a:p>
            <a:pPr indent="540000">
              <a:lnSpc>
                <a:spcPct val="150000"/>
              </a:lnSpc>
              <a:spcBef>
                <a:spcPts val="600"/>
              </a:spcBef>
              <a:spcAft>
                <a:spcPts val="600"/>
              </a:spcAft>
            </a:pPr>
            <a:r>
              <a:rPr lang="zh-CN" altLang="en-US" sz="1800" b="1" dirty="0" smtClean="0">
                <a:latin typeface="微软雅黑" pitchFamily="34" charset="-122"/>
                <a:ea typeface="微软雅黑" pitchFamily="34" charset="-122"/>
              </a:rPr>
              <a:t>对“软件工程系列课程教学辅助网站”项目进行需求获取，需求分析，需求建模，形成需求规格，并对需求进行验证及管理。 </a:t>
            </a:r>
            <a:endParaRPr lang="en-US" altLang="zh-CN" sz="18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范围管理计划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P21</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ph idx="1"/>
          </p:nvPr>
        </p:nvSpPr>
        <p:spPr>
          <a:xfrm>
            <a:off x="1097280" y="1845734"/>
            <a:ext cx="10058400" cy="4023360"/>
          </a:xfrm>
        </p:spPr>
        <p:txBody>
          <a:bodyPr>
            <a:normAutofit/>
          </a:bodyPr>
          <a:lstStyle/>
          <a:p>
            <a:r>
              <a:rPr lang="en-US" altLang="zh-CN" sz="2400" dirty="0" smtClean="0">
                <a:latin typeface="微软雅黑" panose="020B0503020204020204" pitchFamily="34" charset="-122"/>
                <a:ea typeface="微软雅黑" panose="020B0503020204020204" pitchFamily="34" charset="-122"/>
              </a:rPr>
              <a:t>WBS</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buNone/>
            </a:pP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pPr>
              <a:buNone/>
            </a:pPr>
            <a:r>
              <a:rPr lang="en-US" altLang="zh-CN" sz="1800"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详见附件：</a:t>
            </a:r>
            <a:r>
              <a:rPr lang="en-US" altLang="zh-CN" dirty="0" smtClean="0">
                <a:latin typeface="微软雅黑" panose="020B0503020204020204" pitchFamily="34" charset="-122"/>
                <a:ea typeface="微软雅黑" panose="020B0503020204020204" pitchFamily="34" charset="-122"/>
              </a:rPr>
              <a:t>WBS</a:t>
            </a:r>
            <a:r>
              <a:rPr lang="zh-CN" altLang="zh-CN" dirty="0" smtClean="0">
                <a:latin typeface="微软雅黑" panose="020B0503020204020204" pitchFamily="34" charset="-122"/>
                <a:ea typeface="微软雅黑" panose="020B0503020204020204" pitchFamily="34" charset="-122"/>
              </a:rPr>
              <a:t>图</a:t>
            </a:r>
            <a:r>
              <a:rPr lang="en-US" altLang="zh-CN" dirty="0" smtClean="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a:solidFill>
                  <a:prstClr val="black"/>
                </a:solidFill>
                <a:latin typeface="微软雅黑" panose="020B0503020204020204" pitchFamily="34" charset="-122"/>
                <a:ea typeface="微软雅黑" panose="020B0503020204020204" pitchFamily="34" charset="-122"/>
              </a:rPr>
              <a:t>成本</a:t>
            </a:r>
            <a:r>
              <a:rPr lang="zh-CN" altLang="en-US" sz="2800" dirty="0" smtClean="0">
                <a:solidFill>
                  <a:prstClr val="black"/>
                </a:solidFill>
                <a:latin typeface="微软雅黑" panose="020B0503020204020204" pitchFamily="34" charset="-122"/>
                <a:ea typeface="微软雅黑" panose="020B0503020204020204" pitchFamily="34" charset="-122"/>
              </a:rPr>
              <a:t>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38554"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P10</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801692" y="951390"/>
            <a:ext cx="10310192" cy="5632311"/>
          </a:xfrm>
          <a:prstGeom prst="rect">
            <a:avLst/>
          </a:prstGeom>
          <a:noFill/>
        </p:spPr>
        <p:txBody>
          <a:bodyPr wrap="square" rtlCol="0">
            <a:spAutoFit/>
          </a:bodyPr>
          <a:lstStyle/>
          <a:p>
            <a:r>
              <a:rPr lang="zh-CN" altLang="en-US" sz="2800" b="1" dirty="0" smtClean="0">
                <a:solidFill>
                  <a:prstClr val="black"/>
                </a:solidFill>
                <a:latin typeface="宋体" panose="02010600030101010101" pitchFamily="2" charset="-122"/>
              </a:rPr>
              <a:t>输入输出：</a:t>
            </a:r>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r>
              <a:rPr lang="zh-CN" altLang="en-US" sz="2800" b="1" dirty="0" smtClean="0">
                <a:solidFill>
                  <a:prstClr val="black"/>
                </a:solidFill>
                <a:latin typeface="宋体" panose="02010600030101010101" pitchFamily="2" charset="-122"/>
              </a:rPr>
              <a:t>输入：</a:t>
            </a:r>
            <a:r>
              <a:rPr lang="zh-CN" altLang="en-US" sz="2800" b="1" dirty="0">
                <a:solidFill>
                  <a:prstClr val="black"/>
                </a:solidFill>
                <a:latin typeface="宋体" panose="02010600030101010101" pitchFamily="2" charset="-122"/>
              </a:rPr>
              <a:t>项目</a:t>
            </a:r>
            <a:r>
              <a:rPr lang="zh-CN" altLang="en-US" sz="2800" b="1" dirty="0" smtClean="0">
                <a:solidFill>
                  <a:prstClr val="black"/>
                </a:solidFill>
                <a:latin typeface="宋体" panose="02010600030101010101" pitchFamily="2" charset="-122"/>
              </a:rPr>
              <a:t>章程。</a:t>
            </a:r>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r>
              <a:rPr lang="zh-CN" altLang="en-US" sz="2800" b="1" dirty="0" smtClean="0">
                <a:solidFill>
                  <a:prstClr val="black"/>
                </a:solidFill>
                <a:latin typeface="宋体" panose="02010600030101010101" pitchFamily="2" charset="-122"/>
              </a:rPr>
              <a:t>输出：</a:t>
            </a:r>
            <a:r>
              <a:rPr lang="zh-CN" altLang="en-US" sz="2800" b="1" dirty="0">
                <a:solidFill>
                  <a:prstClr val="black"/>
                </a:solidFill>
                <a:latin typeface="宋体" panose="02010600030101010101" pitchFamily="2" charset="-122"/>
              </a:rPr>
              <a:t>成本</a:t>
            </a:r>
            <a:r>
              <a:rPr lang="zh-CN" altLang="en-US" sz="2800" b="1" dirty="0" smtClean="0">
                <a:solidFill>
                  <a:prstClr val="black"/>
                </a:solidFill>
                <a:latin typeface="宋体" panose="02010600030101010101" pitchFamily="2" charset="-122"/>
              </a:rPr>
              <a:t>管理计划</a:t>
            </a:r>
            <a:endParaRPr lang="en-US" altLang="zh-CN" sz="2800" b="1" dirty="0" smtClean="0">
              <a:solidFill>
                <a:prstClr val="black"/>
              </a:solidFill>
              <a:latin typeface="宋体" panose="02010600030101010101" pitchFamily="2" charset="-122"/>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Tree>
    <p:extLst>
      <p:ext uri="{BB962C8B-B14F-4D97-AF65-F5344CB8AC3E}">
        <p14:creationId xmlns:p14="http://schemas.microsoft.com/office/powerpoint/2010/main" val="2197193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成本管理计划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P22</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a:xfrm>
            <a:off x="914400" y="1268958"/>
            <a:ext cx="10058400" cy="402336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需求工程经费预算表</a:t>
            </a:r>
            <a:r>
              <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p>
        </p:txBody>
      </p:sp>
      <p:graphicFrame>
        <p:nvGraphicFramePr>
          <p:cNvPr id="10" name="表格 9"/>
          <p:cNvGraphicFramePr>
            <a:graphicFrameLocks noGrp="1"/>
          </p:cNvGraphicFramePr>
          <p:nvPr/>
        </p:nvGraphicFramePr>
        <p:xfrm>
          <a:off x="3038622" y="2011678"/>
          <a:ext cx="5852160" cy="4107768"/>
        </p:xfrm>
        <a:graphic>
          <a:graphicData uri="http://schemas.openxmlformats.org/drawingml/2006/table">
            <a:tbl>
              <a:tblPr/>
              <a:tblGrid>
                <a:gridCol w="3309850"/>
                <a:gridCol w="2542310"/>
              </a:tblGrid>
              <a:tr h="513471">
                <a:tc>
                  <a:txBody>
                    <a:bodyPr/>
                    <a:lstStyle/>
                    <a:p>
                      <a:pPr indent="152400">
                        <a:lnSpc>
                          <a:spcPts val="1200"/>
                        </a:lnSpc>
                        <a:spcAft>
                          <a:spcPts val="600"/>
                        </a:spcAft>
                      </a:pPr>
                      <a:endParaRPr lang="en-US" altLang="zh-CN" sz="1400" b="1" dirty="0" smtClean="0">
                        <a:latin typeface="宋体"/>
                        <a:cs typeface="宋体"/>
                      </a:endParaRPr>
                    </a:p>
                    <a:p>
                      <a:pPr indent="152400">
                        <a:lnSpc>
                          <a:spcPts val="1200"/>
                        </a:lnSpc>
                        <a:spcAft>
                          <a:spcPts val="600"/>
                        </a:spcAft>
                      </a:pPr>
                      <a:r>
                        <a:rPr lang="zh-CN" sz="1400" b="1" dirty="0" smtClean="0">
                          <a:latin typeface="宋体"/>
                          <a:cs typeface="宋体"/>
                        </a:rPr>
                        <a:t>活动</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52400">
                        <a:lnSpc>
                          <a:spcPts val="1200"/>
                        </a:lnSpc>
                        <a:spcAft>
                          <a:spcPts val="600"/>
                        </a:spcAft>
                      </a:pPr>
                      <a:endParaRPr lang="en-US" altLang="zh-CN" sz="1400" b="1" dirty="0" smtClean="0">
                        <a:latin typeface="宋体"/>
                        <a:cs typeface="宋体"/>
                      </a:endParaRPr>
                    </a:p>
                    <a:p>
                      <a:pPr indent="152400">
                        <a:lnSpc>
                          <a:spcPts val="1200"/>
                        </a:lnSpc>
                        <a:spcAft>
                          <a:spcPts val="600"/>
                        </a:spcAft>
                      </a:pPr>
                      <a:r>
                        <a:rPr lang="zh-CN" sz="1400" b="1" dirty="0" smtClean="0">
                          <a:latin typeface="宋体"/>
                          <a:cs typeface="宋体"/>
                        </a:rPr>
                        <a:t>经费</a:t>
                      </a:r>
                      <a:r>
                        <a:rPr lang="zh-CN" sz="1400" b="1" dirty="0">
                          <a:latin typeface="宋体"/>
                          <a:cs typeface="宋体"/>
                        </a:rPr>
                        <a:t>（元）</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3471">
                <a:tc>
                  <a:txBody>
                    <a:bodyPr/>
                    <a:lstStyle/>
                    <a:p>
                      <a:pPr indent="152400">
                        <a:lnSpc>
                          <a:spcPts val="1200"/>
                        </a:lnSpc>
                        <a:spcAft>
                          <a:spcPts val="600"/>
                        </a:spcAft>
                      </a:pPr>
                      <a:endParaRPr lang="en-US" altLang="zh-CN" sz="1400" b="1" dirty="0" smtClean="0">
                        <a:latin typeface="宋体"/>
                        <a:cs typeface="宋体"/>
                      </a:endParaRPr>
                    </a:p>
                    <a:p>
                      <a:pPr indent="152400">
                        <a:lnSpc>
                          <a:spcPts val="1200"/>
                        </a:lnSpc>
                        <a:spcAft>
                          <a:spcPts val="600"/>
                        </a:spcAft>
                      </a:pPr>
                      <a:r>
                        <a:rPr lang="zh-CN" sz="1400" b="1" dirty="0" smtClean="0">
                          <a:latin typeface="宋体"/>
                          <a:cs typeface="宋体"/>
                        </a:rPr>
                        <a:t>采购</a:t>
                      </a:r>
                      <a:r>
                        <a:rPr lang="zh-CN" sz="1400" b="1" dirty="0">
                          <a:latin typeface="宋体"/>
                          <a:cs typeface="宋体"/>
                        </a:rPr>
                        <a:t>《统一软件开发过程》</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52400">
                        <a:lnSpc>
                          <a:spcPts val="1200"/>
                        </a:lnSpc>
                        <a:spcAft>
                          <a:spcPts val="600"/>
                        </a:spcAft>
                      </a:pPr>
                      <a:endParaRPr lang="en-US" sz="1400" b="1" dirty="0" smtClean="0">
                        <a:latin typeface="宋体"/>
                        <a:cs typeface="宋体"/>
                      </a:endParaRPr>
                    </a:p>
                    <a:p>
                      <a:pPr indent="152400">
                        <a:lnSpc>
                          <a:spcPts val="1200"/>
                        </a:lnSpc>
                        <a:spcAft>
                          <a:spcPts val="600"/>
                        </a:spcAft>
                      </a:pPr>
                      <a:r>
                        <a:rPr lang="en-US" sz="1400" b="1" dirty="0" smtClean="0">
                          <a:latin typeface="宋体"/>
                          <a:cs typeface="宋体"/>
                        </a:rPr>
                        <a:t>43.50</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3471">
                <a:tc>
                  <a:txBody>
                    <a:bodyPr/>
                    <a:lstStyle/>
                    <a:p>
                      <a:pPr indent="152400">
                        <a:lnSpc>
                          <a:spcPts val="1200"/>
                        </a:lnSpc>
                        <a:spcAft>
                          <a:spcPts val="600"/>
                        </a:spcAft>
                      </a:pPr>
                      <a:endParaRPr lang="en-US" altLang="zh-CN" sz="1400" b="1" dirty="0" smtClean="0">
                        <a:latin typeface="宋体"/>
                        <a:cs typeface="宋体"/>
                      </a:endParaRPr>
                    </a:p>
                    <a:p>
                      <a:pPr indent="152400">
                        <a:lnSpc>
                          <a:spcPts val="1200"/>
                        </a:lnSpc>
                        <a:spcAft>
                          <a:spcPts val="600"/>
                        </a:spcAft>
                      </a:pPr>
                      <a:r>
                        <a:rPr lang="zh-CN" sz="1400" b="1" dirty="0" smtClean="0">
                          <a:latin typeface="宋体"/>
                          <a:cs typeface="宋体"/>
                        </a:rPr>
                        <a:t>采购</a:t>
                      </a:r>
                      <a:r>
                        <a:rPr lang="zh-CN" sz="1400" b="1" dirty="0">
                          <a:latin typeface="宋体"/>
                          <a:cs typeface="宋体"/>
                        </a:rPr>
                        <a:t>《</a:t>
                      </a:r>
                      <a:r>
                        <a:rPr lang="en-US" sz="1400" b="1" dirty="0">
                          <a:latin typeface="宋体"/>
                          <a:cs typeface="宋体"/>
                        </a:rPr>
                        <a:t>UML</a:t>
                      </a:r>
                      <a:r>
                        <a:rPr lang="zh-CN" sz="1400" b="1" dirty="0">
                          <a:latin typeface="宋体"/>
                          <a:cs typeface="宋体"/>
                        </a:rPr>
                        <a:t>用户指南》</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52400">
                        <a:lnSpc>
                          <a:spcPts val="1200"/>
                        </a:lnSpc>
                        <a:spcAft>
                          <a:spcPts val="600"/>
                        </a:spcAft>
                      </a:pPr>
                      <a:endParaRPr lang="en-US" sz="1400" b="1" dirty="0" smtClean="0">
                        <a:latin typeface="宋体"/>
                        <a:cs typeface="宋体"/>
                      </a:endParaRPr>
                    </a:p>
                    <a:p>
                      <a:pPr indent="152400">
                        <a:lnSpc>
                          <a:spcPts val="1200"/>
                        </a:lnSpc>
                        <a:spcAft>
                          <a:spcPts val="600"/>
                        </a:spcAft>
                      </a:pPr>
                      <a:r>
                        <a:rPr lang="en-US" sz="1400" b="1" dirty="0" smtClean="0">
                          <a:latin typeface="宋体"/>
                          <a:cs typeface="宋体"/>
                        </a:rPr>
                        <a:t>51.00</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3471">
                <a:tc>
                  <a:txBody>
                    <a:bodyPr/>
                    <a:lstStyle/>
                    <a:p>
                      <a:pPr indent="152400">
                        <a:lnSpc>
                          <a:spcPts val="1200"/>
                        </a:lnSpc>
                        <a:spcAft>
                          <a:spcPts val="600"/>
                        </a:spcAft>
                      </a:pPr>
                      <a:endParaRPr lang="en-US" altLang="zh-CN" sz="1400" b="1" dirty="0" smtClean="0">
                        <a:latin typeface="宋体"/>
                        <a:cs typeface="宋体"/>
                      </a:endParaRPr>
                    </a:p>
                    <a:p>
                      <a:pPr indent="152400">
                        <a:lnSpc>
                          <a:spcPts val="1200"/>
                        </a:lnSpc>
                        <a:spcAft>
                          <a:spcPts val="600"/>
                        </a:spcAft>
                      </a:pPr>
                      <a:r>
                        <a:rPr lang="zh-CN" sz="1400" b="1" dirty="0" smtClean="0">
                          <a:latin typeface="宋体"/>
                          <a:cs typeface="宋体"/>
                        </a:rPr>
                        <a:t>项目</a:t>
                      </a:r>
                      <a:r>
                        <a:rPr lang="zh-CN" sz="1400" b="1" dirty="0">
                          <a:latin typeface="宋体"/>
                          <a:cs typeface="宋体"/>
                        </a:rPr>
                        <a:t>过程</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52400">
                        <a:lnSpc>
                          <a:spcPts val="1200"/>
                        </a:lnSpc>
                        <a:spcAft>
                          <a:spcPts val="600"/>
                        </a:spcAft>
                      </a:pPr>
                      <a:endParaRPr lang="en-US" sz="1400" b="1" dirty="0" smtClean="0">
                        <a:latin typeface="宋体"/>
                        <a:cs typeface="宋体"/>
                      </a:endParaRPr>
                    </a:p>
                    <a:p>
                      <a:pPr indent="152400">
                        <a:lnSpc>
                          <a:spcPts val="1200"/>
                        </a:lnSpc>
                        <a:spcAft>
                          <a:spcPts val="600"/>
                        </a:spcAft>
                      </a:pPr>
                      <a:r>
                        <a:rPr lang="en-US" sz="1400" b="1" dirty="0" smtClean="0">
                          <a:latin typeface="宋体"/>
                          <a:cs typeface="宋体"/>
                        </a:rPr>
                        <a:t>1000</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3471">
                <a:tc>
                  <a:txBody>
                    <a:bodyPr/>
                    <a:lstStyle/>
                    <a:p>
                      <a:pPr indent="152400">
                        <a:lnSpc>
                          <a:spcPts val="1200"/>
                        </a:lnSpc>
                        <a:spcAft>
                          <a:spcPts val="600"/>
                        </a:spcAft>
                      </a:pPr>
                      <a:endParaRPr lang="en-US" altLang="zh-CN" sz="1400" b="1" dirty="0" smtClean="0">
                        <a:latin typeface="宋体"/>
                        <a:cs typeface="宋体"/>
                      </a:endParaRPr>
                    </a:p>
                    <a:p>
                      <a:pPr indent="152400">
                        <a:lnSpc>
                          <a:spcPts val="1200"/>
                        </a:lnSpc>
                        <a:spcAft>
                          <a:spcPts val="600"/>
                        </a:spcAft>
                      </a:pPr>
                      <a:r>
                        <a:rPr lang="zh-CN" sz="1400" b="1" dirty="0" smtClean="0">
                          <a:latin typeface="宋体"/>
                          <a:cs typeface="宋体"/>
                        </a:rPr>
                        <a:t>风险</a:t>
                      </a:r>
                      <a:r>
                        <a:rPr lang="zh-CN" sz="1400" b="1" dirty="0">
                          <a:latin typeface="宋体"/>
                          <a:cs typeface="宋体"/>
                        </a:rPr>
                        <a:t>储备金</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52400">
                        <a:lnSpc>
                          <a:spcPts val="1200"/>
                        </a:lnSpc>
                        <a:spcAft>
                          <a:spcPts val="600"/>
                        </a:spcAft>
                      </a:pPr>
                      <a:endParaRPr lang="en-US" sz="1400" b="1" dirty="0" smtClean="0">
                        <a:latin typeface="宋体"/>
                        <a:cs typeface="宋体"/>
                      </a:endParaRPr>
                    </a:p>
                    <a:p>
                      <a:pPr indent="152400">
                        <a:lnSpc>
                          <a:spcPts val="1200"/>
                        </a:lnSpc>
                        <a:spcAft>
                          <a:spcPts val="600"/>
                        </a:spcAft>
                      </a:pPr>
                      <a:r>
                        <a:rPr lang="en-US" sz="1400" b="1" dirty="0" smtClean="0">
                          <a:latin typeface="宋体"/>
                          <a:cs typeface="宋体"/>
                        </a:rPr>
                        <a:t>3000</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3471">
                <a:tc>
                  <a:txBody>
                    <a:bodyPr/>
                    <a:lstStyle/>
                    <a:p>
                      <a:pPr indent="152400">
                        <a:lnSpc>
                          <a:spcPts val="1200"/>
                        </a:lnSpc>
                        <a:spcAft>
                          <a:spcPts val="600"/>
                        </a:spcAft>
                      </a:pPr>
                      <a:endParaRPr lang="en-US" altLang="zh-CN" sz="1400" b="1" dirty="0" smtClean="0">
                        <a:latin typeface="宋体"/>
                        <a:cs typeface="宋体"/>
                      </a:endParaRPr>
                    </a:p>
                    <a:p>
                      <a:pPr indent="152400">
                        <a:lnSpc>
                          <a:spcPts val="1200"/>
                        </a:lnSpc>
                        <a:spcAft>
                          <a:spcPts val="600"/>
                        </a:spcAft>
                      </a:pPr>
                      <a:r>
                        <a:rPr lang="zh-CN" sz="1400" b="1" dirty="0" smtClean="0">
                          <a:latin typeface="宋体"/>
                          <a:cs typeface="宋体"/>
                        </a:rPr>
                        <a:t>团队</a:t>
                      </a:r>
                      <a:r>
                        <a:rPr lang="zh-CN" sz="1400" b="1" dirty="0">
                          <a:latin typeface="宋体"/>
                          <a:cs typeface="宋体"/>
                        </a:rPr>
                        <a:t>建设</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52400">
                        <a:lnSpc>
                          <a:spcPts val="1200"/>
                        </a:lnSpc>
                        <a:spcAft>
                          <a:spcPts val="600"/>
                        </a:spcAft>
                      </a:pPr>
                      <a:endParaRPr lang="en-US" altLang="zh-CN" sz="1400" b="1" dirty="0" smtClean="0">
                        <a:latin typeface="宋体"/>
                        <a:cs typeface="宋体"/>
                      </a:endParaRPr>
                    </a:p>
                    <a:p>
                      <a:pPr indent="152400">
                        <a:lnSpc>
                          <a:spcPts val="1200"/>
                        </a:lnSpc>
                        <a:spcAft>
                          <a:spcPts val="600"/>
                        </a:spcAft>
                      </a:pPr>
                      <a:r>
                        <a:rPr lang="zh-CN" sz="1400" b="1" dirty="0" smtClean="0">
                          <a:latin typeface="宋体"/>
                          <a:cs typeface="宋体"/>
                        </a:rPr>
                        <a:t>？</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3471">
                <a:tc>
                  <a:txBody>
                    <a:bodyPr/>
                    <a:lstStyle/>
                    <a:p>
                      <a:pPr indent="152400">
                        <a:lnSpc>
                          <a:spcPts val="1200"/>
                        </a:lnSpc>
                        <a:spcAft>
                          <a:spcPts val="600"/>
                        </a:spcAft>
                      </a:pPr>
                      <a:endParaRPr lang="en-US" altLang="zh-CN" sz="1400" b="1" dirty="0" smtClean="0">
                        <a:latin typeface="宋体"/>
                        <a:cs typeface="宋体"/>
                      </a:endParaRPr>
                    </a:p>
                    <a:p>
                      <a:pPr indent="152400">
                        <a:lnSpc>
                          <a:spcPts val="1200"/>
                        </a:lnSpc>
                        <a:spcAft>
                          <a:spcPts val="600"/>
                        </a:spcAft>
                      </a:pPr>
                      <a:r>
                        <a:rPr lang="zh-CN" sz="1400" b="1" dirty="0" smtClean="0">
                          <a:latin typeface="宋体"/>
                          <a:cs typeface="宋体"/>
                        </a:rPr>
                        <a:t>人力</a:t>
                      </a:r>
                      <a:r>
                        <a:rPr lang="zh-CN" sz="1400" b="1" dirty="0">
                          <a:latin typeface="宋体"/>
                          <a:cs typeface="宋体"/>
                        </a:rPr>
                        <a:t>资金</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52400">
                        <a:lnSpc>
                          <a:spcPts val="1200"/>
                        </a:lnSpc>
                        <a:spcAft>
                          <a:spcPts val="600"/>
                        </a:spcAft>
                      </a:pPr>
                      <a:endParaRPr lang="en-US" sz="1400" b="1" dirty="0" smtClean="0">
                        <a:latin typeface="宋体"/>
                        <a:cs typeface="宋体"/>
                      </a:endParaRPr>
                    </a:p>
                    <a:p>
                      <a:pPr indent="152400">
                        <a:lnSpc>
                          <a:spcPts val="1200"/>
                        </a:lnSpc>
                        <a:spcAft>
                          <a:spcPts val="600"/>
                        </a:spcAft>
                      </a:pPr>
                      <a:r>
                        <a:rPr lang="en-US" sz="1400" b="1" dirty="0" smtClean="0">
                          <a:latin typeface="宋体"/>
                          <a:cs typeface="宋体"/>
                        </a:rPr>
                        <a:t>10000</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3471">
                <a:tc>
                  <a:txBody>
                    <a:bodyPr/>
                    <a:lstStyle/>
                    <a:p>
                      <a:pPr indent="152400">
                        <a:lnSpc>
                          <a:spcPts val="1200"/>
                        </a:lnSpc>
                        <a:spcAft>
                          <a:spcPts val="600"/>
                        </a:spcAft>
                      </a:pPr>
                      <a:endParaRPr lang="en-US" altLang="zh-CN" sz="1400" b="1" dirty="0" smtClean="0">
                        <a:latin typeface="宋体"/>
                        <a:cs typeface="宋体"/>
                      </a:endParaRPr>
                    </a:p>
                    <a:p>
                      <a:pPr indent="152400">
                        <a:lnSpc>
                          <a:spcPts val="1200"/>
                        </a:lnSpc>
                        <a:spcAft>
                          <a:spcPts val="600"/>
                        </a:spcAft>
                      </a:pPr>
                      <a:r>
                        <a:rPr lang="zh-CN" sz="1400" b="1" dirty="0" smtClean="0">
                          <a:latin typeface="宋体"/>
                          <a:cs typeface="宋体"/>
                        </a:rPr>
                        <a:t>总计</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86385">
                        <a:lnSpc>
                          <a:spcPts val="1200"/>
                        </a:lnSpc>
                        <a:spcAft>
                          <a:spcPts val="0"/>
                        </a:spcAft>
                      </a:pPr>
                      <a:endParaRPr lang="en-US" sz="1400" b="1" dirty="0" smtClean="0">
                        <a:solidFill>
                          <a:srgbClr val="000000"/>
                        </a:solidFill>
                        <a:latin typeface="宋体"/>
                        <a:cs typeface="宋体"/>
                      </a:endParaRPr>
                    </a:p>
                    <a:p>
                      <a:pPr indent="286385">
                        <a:lnSpc>
                          <a:spcPts val="1200"/>
                        </a:lnSpc>
                        <a:spcAft>
                          <a:spcPts val="0"/>
                        </a:spcAft>
                      </a:pPr>
                      <a:r>
                        <a:rPr lang="en-US" sz="1400" b="1" dirty="0" smtClean="0">
                          <a:solidFill>
                            <a:srgbClr val="000000"/>
                          </a:solidFill>
                          <a:latin typeface="宋体"/>
                          <a:cs typeface="宋体"/>
                        </a:rPr>
                        <a:t>14094.5</a:t>
                      </a:r>
                      <a:endParaRPr lang="zh-CN" sz="1400" b="1" dirty="0">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a:solidFill>
                  <a:prstClr val="black"/>
                </a:solidFill>
                <a:latin typeface="微软雅黑" panose="020B0503020204020204" pitchFamily="34" charset="-122"/>
                <a:ea typeface="微软雅黑" panose="020B0503020204020204" pitchFamily="34" charset="-122"/>
              </a:rPr>
              <a:t>质量</a:t>
            </a:r>
            <a:r>
              <a:rPr lang="zh-CN" altLang="en-US" sz="2800" dirty="0" smtClean="0">
                <a:solidFill>
                  <a:prstClr val="black"/>
                </a:solidFill>
                <a:latin typeface="微软雅黑" panose="020B0503020204020204" pitchFamily="34" charset="-122"/>
                <a:ea typeface="微软雅黑" panose="020B0503020204020204" pitchFamily="34" charset="-122"/>
              </a:rPr>
              <a:t>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38554"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P10</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801692" y="951390"/>
            <a:ext cx="10310192" cy="5632311"/>
          </a:xfrm>
          <a:prstGeom prst="rect">
            <a:avLst/>
          </a:prstGeom>
          <a:noFill/>
        </p:spPr>
        <p:txBody>
          <a:bodyPr wrap="square" rtlCol="0">
            <a:spAutoFit/>
          </a:bodyPr>
          <a:lstStyle/>
          <a:p>
            <a:r>
              <a:rPr lang="zh-CN" altLang="en-US" sz="2800" b="1" dirty="0" smtClean="0">
                <a:solidFill>
                  <a:prstClr val="black"/>
                </a:solidFill>
                <a:latin typeface="宋体" panose="02010600030101010101" pitchFamily="2" charset="-122"/>
              </a:rPr>
              <a:t>输入输出：</a:t>
            </a:r>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r>
              <a:rPr lang="zh-CN" altLang="en-US" sz="2800" b="1" dirty="0" smtClean="0">
                <a:solidFill>
                  <a:prstClr val="black"/>
                </a:solidFill>
                <a:latin typeface="宋体" panose="02010600030101010101" pitchFamily="2" charset="-122"/>
              </a:rPr>
              <a:t>输入：干系人登记册，需求文件，风险管理计划</a:t>
            </a:r>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r>
              <a:rPr lang="zh-CN" altLang="en-US" sz="2800" b="1" dirty="0" smtClean="0">
                <a:solidFill>
                  <a:prstClr val="black"/>
                </a:solidFill>
                <a:latin typeface="宋体" panose="02010600030101010101" pitchFamily="2" charset="-122"/>
              </a:rPr>
              <a:t>输出：</a:t>
            </a:r>
            <a:r>
              <a:rPr lang="zh-CN" altLang="en-US" sz="2800" b="1" dirty="0">
                <a:solidFill>
                  <a:prstClr val="black"/>
                </a:solidFill>
                <a:latin typeface="宋体" panose="02010600030101010101" pitchFamily="2" charset="-122"/>
              </a:rPr>
              <a:t>质量</a:t>
            </a:r>
            <a:r>
              <a:rPr lang="zh-CN" altLang="en-US" sz="2800" b="1" dirty="0" smtClean="0">
                <a:solidFill>
                  <a:prstClr val="black"/>
                </a:solidFill>
                <a:latin typeface="宋体" panose="02010600030101010101" pitchFamily="2" charset="-122"/>
              </a:rPr>
              <a:t>管理计划</a:t>
            </a:r>
            <a:endParaRPr lang="en-US" altLang="zh-CN" sz="2800" b="1" dirty="0" smtClean="0">
              <a:solidFill>
                <a:prstClr val="black"/>
              </a:solidFill>
              <a:latin typeface="宋体" panose="02010600030101010101" pitchFamily="2" charset="-122"/>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Tree>
    <p:extLst>
      <p:ext uri="{BB962C8B-B14F-4D97-AF65-F5344CB8AC3E}">
        <p14:creationId xmlns:p14="http://schemas.microsoft.com/office/powerpoint/2010/main" val="10634018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质量管理计划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P23</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759655"/>
            <a:ext cx="10058400" cy="5109439"/>
          </a:xfrm>
        </p:spPr>
        <p:txBody>
          <a:bodyPr>
            <a:normAutofit/>
          </a:bodyPr>
          <a:lstStyle/>
          <a:p>
            <a:pPr marL="0" indent="0">
              <a:buNone/>
            </a:pPr>
            <a:r>
              <a:rPr lang="zh-CN" altLang="en-US" b="1" dirty="0" smtClean="0">
                <a:latin typeface="微软雅黑" panose="020B0503020204020204" pitchFamily="34" charset="-122"/>
                <a:ea typeface="微软雅黑" panose="020B0503020204020204" pitchFamily="34" charset="-122"/>
              </a:rPr>
              <a:t>引言</a:t>
            </a:r>
            <a:r>
              <a:rPr lang="en-US" altLang="zh-CN" b="1" dirty="0" smtClean="0">
                <a:latin typeface="微软雅黑" panose="020B0503020204020204" pitchFamily="34" charset="-122"/>
                <a:ea typeface="微软雅黑" panose="020B0503020204020204" pitchFamily="34" charset="-122"/>
              </a:rPr>
              <a:t>:</a:t>
            </a:r>
          </a:p>
          <a:p>
            <a:r>
              <a:rPr lang="en-US" altLang="zh-CN" sz="2400" b="1" dirty="0" smtClean="0"/>
              <a:t>1.</a:t>
            </a:r>
            <a:r>
              <a:rPr lang="zh-CN" altLang="en-US" sz="2400" b="1" dirty="0" smtClean="0"/>
              <a:t>参考标准</a:t>
            </a:r>
          </a:p>
          <a:p>
            <a:r>
              <a:rPr lang="en-US" sz="2400" b="1" dirty="0" smtClean="0"/>
              <a:t>GB-T19001-2005</a:t>
            </a:r>
            <a:r>
              <a:rPr lang="zh-CN" altLang="en-US" sz="2400" b="1" dirty="0" smtClean="0"/>
              <a:t>质量管理体系要求。</a:t>
            </a:r>
          </a:p>
          <a:p>
            <a:r>
              <a:rPr lang="en-US" sz="2400" b="1" dirty="0" smtClean="0"/>
              <a:t>GB-T 8567-2006 </a:t>
            </a:r>
            <a:r>
              <a:rPr lang="zh-CN" altLang="en-US" sz="2400" b="1" dirty="0" smtClean="0"/>
              <a:t>计算机软件文档编制规范。</a:t>
            </a:r>
            <a:endParaRPr lang="en-US" altLang="zh-CN" sz="2400" b="1" dirty="0" smtClean="0"/>
          </a:p>
          <a:p>
            <a:r>
              <a:rPr lang="en-US" altLang="zh-CN" sz="2400" b="1" dirty="0" smtClean="0"/>
              <a:t>2.</a:t>
            </a:r>
            <a:r>
              <a:rPr lang="zh-CN" altLang="en-US" sz="2400" b="1" dirty="0" smtClean="0"/>
              <a:t>质量目标</a:t>
            </a:r>
          </a:p>
          <a:p>
            <a:pPr lvl="0"/>
            <a:r>
              <a:rPr lang="zh-CN" altLang="en-US" sz="2400" b="1" dirty="0" smtClean="0"/>
              <a:t>确保“软件工程系列课程教学辅助网站”需求工程项目的工程质量与客户需求达到高度的一致性。</a:t>
            </a:r>
          </a:p>
          <a:p>
            <a:pPr lvl="0"/>
            <a:r>
              <a:rPr lang="zh-CN" altLang="en-US" sz="2400" b="1" dirty="0" smtClean="0"/>
              <a:t>确保“软件工程系列课程教学辅助网站”需求工程项目最后完成时间不超过最后期限一个星期，尽量能够按时完成。</a:t>
            </a:r>
          </a:p>
          <a:p>
            <a:pPr lvl="0"/>
            <a:r>
              <a:rPr lang="zh-CN" altLang="en-US" sz="2400" b="1" dirty="0" smtClean="0"/>
              <a:t>确保“软件工程系列课程辅助网站”需求工程项目的成本在预算的</a:t>
            </a:r>
            <a:r>
              <a:rPr lang="en-US" altLang="zh-CN" sz="2400" b="1" dirty="0" smtClean="0"/>
              <a:t>±</a:t>
            </a:r>
            <a:r>
              <a:rPr lang="en-US" sz="2400" b="1" dirty="0" smtClean="0"/>
              <a:t>10%</a:t>
            </a:r>
            <a:r>
              <a:rPr lang="zh-CN" altLang="en-US" sz="2400" b="1" dirty="0" smtClean="0"/>
              <a:t>之内。</a:t>
            </a:r>
            <a:endParaRPr lang="en-US" altLang="zh-CN" sz="2400" b="1" dirty="0" smtClean="0"/>
          </a:p>
          <a:p>
            <a:pPr lvl="0">
              <a:buNone/>
            </a:pPr>
            <a:endParaRPr lang="zh-CN" altLang="en-US" sz="2000" b="1" dirty="0" smtClean="0"/>
          </a:p>
          <a:p>
            <a:endParaRPr lang="zh-CN" altLang="en-US" sz="2400" dirty="0" smtClean="0"/>
          </a:p>
          <a:p>
            <a:pPr marL="0" indent="0">
              <a:buNone/>
            </a:pP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质量管理计划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P23</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759655"/>
            <a:ext cx="10058400" cy="5109439"/>
          </a:xfrm>
        </p:spPr>
        <p:txBody>
          <a:bodyPr>
            <a:normAutofit fontScale="92500" lnSpcReduction="10000"/>
          </a:bodyPr>
          <a:lstStyle/>
          <a:p>
            <a:pPr marL="0" indent="0">
              <a:buNone/>
            </a:pPr>
            <a:endParaRPr lang="en-US" altLang="zh-CN" b="1" dirty="0" smtClean="0">
              <a:latin typeface="微软雅黑" panose="020B0503020204020204" pitchFamily="34" charset="-122"/>
              <a:ea typeface="微软雅黑" panose="020B0503020204020204" pitchFamily="34" charset="-122"/>
            </a:endParaRPr>
          </a:p>
          <a:p>
            <a:r>
              <a:rPr lang="en-US" altLang="zh-CN" sz="2400" b="1" dirty="0" smtClean="0"/>
              <a:t>3.</a:t>
            </a:r>
            <a:r>
              <a:rPr lang="zh-CN" altLang="en-US" sz="2400" b="1" dirty="0" smtClean="0"/>
              <a:t>质量保证体系</a:t>
            </a:r>
          </a:p>
          <a:p>
            <a:pPr lvl="0"/>
            <a:r>
              <a:rPr lang="zh-CN" altLang="en-US" sz="2400" b="1" dirty="0" smtClean="0"/>
              <a:t>建立一个以项目经理为总负责人的项目小组，项目经理管理全组成员，合理安排各个成员的个人任务，发挥各成员的长处，避其短处；</a:t>
            </a:r>
          </a:p>
          <a:p>
            <a:pPr lvl="0"/>
            <a:r>
              <a:rPr lang="zh-CN" altLang="en-US" sz="2400" b="1" dirty="0" smtClean="0"/>
              <a:t>每位成员都应该有严谨的工作作风和正确的个人态度，要严格约束自己，对自己的个人任务要力求完美；</a:t>
            </a:r>
          </a:p>
          <a:p>
            <a:pPr lvl="0"/>
            <a:r>
              <a:rPr lang="zh-CN" altLang="en-US" sz="2400" b="1" dirty="0" smtClean="0"/>
              <a:t>与客户保持时刻联系，要清楚的知道客户的需求，对于客户提出的超出技术范围的要求要予以合理的驳回；</a:t>
            </a:r>
          </a:p>
          <a:p>
            <a:pPr lvl="0"/>
            <a:r>
              <a:rPr lang="zh-CN" altLang="en-US" sz="2400" b="1" dirty="0" smtClean="0"/>
              <a:t>要建立一个严格的奖惩制度，以给组员更大的动力；</a:t>
            </a:r>
          </a:p>
          <a:p>
            <a:pPr lvl="0"/>
            <a:r>
              <a:rPr lang="zh-CN" altLang="en-US" sz="2400" b="1" dirty="0" smtClean="0"/>
              <a:t>定期质量检查，召开质量分析会议，分析质量保证计划的执行情况，及时发现问题，研究改进措施，积极推动全面质量管理工作的深入开展；</a:t>
            </a:r>
          </a:p>
          <a:p>
            <a:pPr lvl="0"/>
            <a:r>
              <a:rPr lang="zh-CN" altLang="en-US" sz="2400" b="1" dirty="0" smtClean="0"/>
              <a:t>项目部质量工程师收集过程中不及格和质量问题的各类信息，每周对质量不合格信息进行整理，提出分析报告，判明产生的原因，制定相应处置方案和纠正措施，在规定期限内进行整改。</a:t>
            </a:r>
          </a:p>
          <a:p>
            <a:endParaRPr lang="en-US" altLang="zh-CN" sz="2400" b="1" dirty="0" smtClean="0"/>
          </a:p>
          <a:p>
            <a:pPr lvl="0">
              <a:buNone/>
            </a:pPr>
            <a:endParaRPr lang="zh-CN" altLang="en-US" sz="2000" b="1" dirty="0" smtClean="0"/>
          </a:p>
          <a:p>
            <a:endParaRPr lang="zh-CN" altLang="en-US" sz="2400" dirty="0" smtClean="0"/>
          </a:p>
          <a:p>
            <a:pPr marL="0" indent="0">
              <a:buNone/>
            </a:pP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质量管理计划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P23</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845734"/>
            <a:ext cx="10058400" cy="4023360"/>
          </a:xfrm>
        </p:spPr>
        <p:txBody>
          <a:bodyPr>
            <a:normAutofit/>
          </a:bodyPr>
          <a:lstStyle/>
          <a:p>
            <a:pPr marL="0" indent="0">
              <a:buNone/>
            </a:pPr>
            <a:r>
              <a:rPr lang="zh-CN" altLang="en-US" b="1" dirty="0" smtClean="0">
                <a:latin typeface="微软雅黑" panose="020B0503020204020204" pitchFamily="34" charset="-122"/>
                <a:ea typeface="微软雅黑" panose="020B0503020204020204" pitchFamily="34" charset="-122"/>
              </a:rPr>
              <a:t>标准</a:t>
            </a:r>
            <a:r>
              <a:rPr lang="en-US" altLang="zh-CN" b="1" dirty="0" smtClean="0">
                <a:latin typeface="微软雅黑" panose="020B0503020204020204" pitchFamily="34" charset="-122"/>
                <a:ea typeface="微软雅黑" panose="020B0503020204020204" pitchFamily="34" charset="-122"/>
              </a:rPr>
              <a:t>:</a:t>
            </a:r>
          </a:p>
          <a:p>
            <a:pPr marL="0" indent="0">
              <a:buNone/>
            </a:pPr>
            <a:r>
              <a:rPr lang="zh-CN" altLang="en-US" sz="2400" b="1" dirty="0" smtClean="0">
                <a:latin typeface="微软雅黑" panose="020B0503020204020204" pitchFamily="34" charset="-122"/>
                <a:ea typeface="微软雅黑" panose="020B0503020204020204" pitchFamily="34" charset="-122"/>
              </a:rPr>
              <a:t>文档标准：</a:t>
            </a:r>
            <a:endParaRPr lang="en-US" altLang="zh-CN" sz="2400" b="1" dirty="0" smtClean="0">
              <a:latin typeface="微软雅黑" panose="020B0503020204020204" pitchFamily="34" charset="-122"/>
              <a:ea typeface="微软雅黑" panose="020B0503020204020204" pitchFamily="34" charset="-122"/>
            </a:endParaRPr>
          </a:p>
          <a:p>
            <a:pPr marL="292608" lvl="1" indent="540000">
              <a:buNone/>
            </a:pPr>
            <a:endParaRPr lang="en-US" altLang="zh-CN" sz="2000" dirty="0" smtClean="0"/>
          </a:p>
          <a:p>
            <a:pPr marL="292608" lvl="1" indent="540000">
              <a:buNone/>
            </a:pPr>
            <a:endParaRPr lang="en-US" altLang="zh-CN" sz="2000" dirty="0" smtClean="0"/>
          </a:p>
          <a:p>
            <a:pPr marL="292608" lvl="1" indent="540000">
              <a:buNone/>
            </a:pPr>
            <a:endParaRPr lang="en-US" altLang="zh-CN" sz="2000" dirty="0" smtClean="0"/>
          </a:p>
          <a:p>
            <a:pPr marL="292608" lvl="1" indent="540000">
              <a:buNone/>
            </a:pPr>
            <a:r>
              <a:rPr lang="en-US" altLang="zh-CN" sz="2800" b="1" dirty="0" smtClean="0"/>
              <a:t>                              </a:t>
            </a:r>
            <a:r>
              <a:rPr lang="zh-CN" altLang="en-US" sz="2800" b="1" dirty="0" smtClean="0"/>
              <a:t>详见</a:t>
            </a:r>
            <a:r>
              <a:rPr lang="en-US" sz="2800" b="1" dirty="0" smtClean="0"/>
              <a:t>G05-</a:t>
            </a:r>
            <a:r>
              <a:rPr lang="zh-CN" altLang="en-US" sz="2800" b="1" dirty="0" smtClean="0"/>
              <a:t>文档标准</a:t>
            </a:r>
            <a:endParaRPr lang="en-US" altLang="zh-CN" sz="28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引言</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823247"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926021" y="841820"/>
            <a:ext cx="10310192" cy="7263527"/>
          </a:xfrm>
          <a:prstGeom prst="rect">
            <a:avLst/>
          </a:prstGeom>
          <a:noFill/>
        </p:spPr>
        <p:txBody>
          <a:bodyPr wrap="square" rtlCol="0">
            <a:spAutoFit/>
          </a:bodyPr>
          <a:lstStyle/>
          <a:p>
            <a:r>
              <a:rPr lang="zh-CN" altLang="en-US" sz="2800" b="1" dirty="0" smtClean="0"/>
              <a:t>编写目的：</a:t>
            </a:r>
            <a:endParaRPr lang="en-US" altLang="zh-CN" sz="2800" b="1" dirty="0" smtClean="0"/>
          </a:p>
          <a:p>
            <a:endParaRPr lang="en-US" altLang="zh-CN" dirty="0" smtClean="0"/>
          </a:p>
          <a:p>
            <a:endParaRPr lang="en-US" altLang="zh-CN" b="1" dirty="0" smtClean="0">
              <a:latin typeface="+mn-ea"/>
            </a:endParaRPr>
          </a:p>
          <a:p>
            <a:endParaRPr lang="en-US" altLang="zh-CN" b="1" dirty="0" smtClean="0">
              <a:latin typeface="+mn-ea"/>
            </a:endParaRPr>
          </a:p>
          <a:p>
            <a:endParaRPr lang="en-US" altLang="zh-CN" b="1" dirty="0" smtClean="0">
              <a:latin typeface="+mn-ea"/>
            </a:endParaRPr>
          </a:p>
          <a:p>
            <a:r>
              <a:rPr lang="zh-CN" altLang="en-US" sz="3200" b="1" dirty="0" smtClean="0">
                <a:latin typeface="+mn-ea"/>
              </a:rPr>
              <a:t>做出高质量的需求分析，在一个可接受的风险限度上实施对</a:t>
            </a:r>
            <a:r>
              <a:rPr lang="en-US" sz="3200" b="1" dirty="0" smtClean="0">
                <a:latin typeface="+mn-ea"/>
              </a:rPr>
              <a:t>”</a:t>
            </a:r>
            <a:r>
              <a:rPr lang="zh-CN" altLang="en-US" sz="3200" b="1" dirty="0" smtClean="0">
                <a:latin typeface="+mn-ea"/>
              </a:rPr>
              <a:t>软件工程系列课程教学辅助网站</a:t>
            </a:r>
            <a:r>
              <a:rPr lang="en-US" sz="3200" b="1" dirty="0" smtClean="0">
                <a:latin typeface="+mn-ea"/>
              </a:rPr>
              <a:t>”</a:t>
            </a:r>
            <a:r>
              <a:rPr lang="zh-CN" altLang="en-US" sz="3200" b="1" dirty="0" smtClean="0">
                <a:latin typeface="+mn-ea"/>
              </a:rPr>
              <a:t>项目的需求分析，避免“软件工程系列课程教学辅助网站”项目的失败</a:t>
            </a:r>
            <a:r>
              <a:rPr lang="zh-CN" altLang="en-US" sz="3200" dirty="0" smtClean="0"/>
              <a:t>。</a:t>
            </a:r>
            <a:r>
              <a:rPr lang="zh-CN" altLang="en-US" sz="3200" b="1" dirty="0" smtClean="0"/>
              <a:t>  </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质量管理计划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P24</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a:xfrm>
            <a:off x="604911" y="1015740"/>
            <a:ext cx="10058400" cy="402336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里程碑要求：</a:t>
            </a:r>
            <a:endPar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16" name="表格 15"/>
          <p:cNvGraphicFramePr>
            <a:graphicFrameLocks noGrp="1"/>
          </p:cNvGraphicFramePr>
          <p:nvPr/>
        </p:nvGraphicFramePr>
        <p:xfrm>
          <a:off x="2861994" y="963892"/>
          <a:ext cx="8128000" cy="5894108"/>
        </p:xfrm>
        <a:graphic>
          <a:graphicData uri="http://schemas.openxmlformats.org/drawingml/2006/table">
            <a:tbl>
              <a:tblPr firstRow="1" bandRow="1">
                <a:tableStyleId>{5C22544A-7EE6-4342-B048-85BDC9FD1C3A}</a:tableStyleId>
              </a:tblPr>
              <a:tblGrid>
                <a:gridCol w="4064000"/>
                <a:gridCol w="4064000"/>
              </a:tblGrid>
              <a:tr h="420279">
                <a:tc gridSpan="2">
                  <a:txBody>
                    <a:bodyPr/>
                    <a:lstStyle/>
                    <a:p>
                      <a:r>
                        <a:rPr lang="zh-CN" altLang="en-US" sz="1800" b="1" kern="1200" dirty="0" smtClean="0">
                          <a:solidFill>
                            <a:schemeClr val="lt1"/>
                          </a:solidFill>
                          <a:latin typeface="+mn-lt"/>
                          <a:ea typeface="+mn-ea"/>
                          <a:cs typeface="+mn-cs"/>
                        </a:rPr>
                        <a:t>                                                                  具体指标</a:t>
                      </a:r>
                      <a:endParaRPr lang="zh-CN" altLang="en-US" dirty="0"/>
                    </a:p>
                  </a:txBody>
                  <a:tcPr/>
                </a:tc>
                <a:tc hMerge="1">
                  <a:txBody>
                    <a:bodyPr/>
                    <a:lstStyle/>
                    <a:p>
                      <a:endParaRPr lang="zh-CN" altLang="en-US" dirty="0"/>
                    </a:p>
                  </a:txBody>
                  <a:tcPr/>
                </a:tc>
              </a:tr>
              <a:tr h="420279">
                <a:tc>
                  <a:txBody>
                    <a:bodyPr/>
                    <a:lstStyle/>
                    <a:p>
                      <a:r>
                        <a:rPr lang="zh-CN" altLang="en-US" sz="1800" kern="1200" dirty="0" smtClean="0">
                          <a:solidFill>
                            <a:schemeClr val="dk1"/>
                          </a:solidFill>
                          <a:latin typeface="+mn-lt"/>
                          <a:ea typeface="+mn-ea"/>
                          <a:cs typeface="+mn-cs"/>
                        </a:rPr>
                        <a:t>文档名</a:t>
                      </a:r>
                      <a:endParaRPr lang="zh-CN" altLang="en-US" dirty="0"/>
                    </a:p>
                  </a:txBody>
                  <a:tcPr/>
                </a:tc>
                <a:tc>
                  <a:txBody>
                    <a:bodyPr/>
                    <a:lstStyle/>
                    <a:p>
                      <a:r>
                        <a:rPr lang="zh-CN" altLang="en-US" sz="1800" kern="1200" dirty="0" smtClean="0">
                          <a:solidFill>
                            <a:schemeClr val="dk1"/>
                          </a:solidFill>
                          <a:latin typeface="+mn-lt"/>
                          <a:ea typeface="+mn-ea"/>
                          <a:cs typeface="+mn-cs"/>
                        </a:rPr>
                        <a:t>具体标准</a:t>
                      </a:r>
                      <a:endParaRPr lang="zh-CN" altLang="en-US" dirty="0"/>
                    </a:p>
                  </a:txBody>
                  <a:tcPr/>
                </a:tc>
              </a:tr>
              <a:tr h="2279870">
                <a:tc>
                  <a:txBody>
                    <a:bodyPr/>
                    <a:lstStyle/>
                    <a:p>
                      <a:r>
                        <a:rPr lang="en-US" altLang="zh-CN" sz="1800" kern="1200" dirty="0" smtClean="0">
                          <a:solidFill>
                            <a:schemeClr val="dk1"/>
                          </a:solidFill>
                          <a:latin typeface="+mn-lt"/>
                          <a:ea typeface="+mn-ea"/>
                          <a:cs typeface="+mn-cs"/>
                        </a:rPr>
                        <a:t>《</a:t>
                      </a:r>
                      <a:r>
                        <a:rPr lang="zh-CN" altLang="en-US" sz="1800" kern="1200" dirty="0" smtClean="0">
                          <a:solidFill>
                            <a:schemeClr val="dk1"/>
                          </a:solidFill>
                          <a:latin typeface="+mn-lt"/>
                          <a:ea typeface="+mn-ea"/>
                          <a:cs typeface="+mn-cs"/>
                        </a:rPr>
                        <a:t>项目章程</a:t>
                      </a:r>
                      <a:r>
                        <a:rPr lang="en-US" altLang="zh-CN" sz="1800" kern="1200" dirty="0" smtClean="0">
                          <a:solidFill>
                            <a:schemeClr val="dk1"/>
                          </a:solidFill>
                          <a:latin typeface="+mn-lt"/>
                          <a:ea typeface="+mn-ea"/>
                          <a:cs typeface="+mn-cs"/>
                        </a:rPr>
                        <a:t>》</a:t>
                      </a:r>
                      <a:endParaRPr lang="zh-CN" altLang="en-US" dirty="0"/>
                    </a:p>
                  </a:txBody>
                  <a:tcPr/>
                </a:tc>
                <a:tc>
                  <a:txBody>
                    <a:bodyPr/>
                    <a:lstStyle/>
                    <a:p>
                      <a:pPr lvl="0"/>
                      <a:r>
                        <a:rPr lang="en-US" altLang="zh-CN" sz="1600" kern="1200" dirty="0" smtClean="0">
                          <a:solidFill>
                            <a:schemeClr val="dk1"/>
                          </a:solidFill>
                          <a:latin typeface="+mn-lt"/>
                          <a:ea typeface="+mn-ea"/>
                          <a:cs typeface="+mn-cs"/>
                        </a:rPr>
                        <a:t>1.</a:t>
                      </a:r>
                      <a:r>
                        <a:rPr lang="zh-CN" altLang="en-US" sz="1600" kern="1200" dirty="0" smtClean="0">
                          <a:solidFill>
                            <a:schemeClr val="dk1"/>
                          </a:solidFill>
                          <a:latin typeface="+mn-lt"/>
                          <a:ea typeface="+mn-ea"/>
                          <a:cs typeface="+mn-cs"/>
                        </a:rPr>
                        <a:t>概括性的项目描述和产品描述。</a:t>
                      </a:r>
                    </a:p>
                    <a:p>
                      <a:pPr lvl="0"/>
                      <a:r>
                        <a:rPr lang="en-US" altLang="zh-CN" sz="1600" kern="1200" dirty="0" smtClean="0">
                          <a:solidFill>
                            <a:schemeClr val="dk1"/>
                          </a:solidFill>
                          <a:latin typeface="+mn-lt"/>
                          <a:ea typeface="+mn-ea"/>
                          <a:cs typeface="+mn-cs"/>
                        </a:rPr>
                        <a:t>2.</a:t>
                      </a:r>
                      <a:r>
                        <a:rPr lang="zh-CN" altLang="en-US" sz="1600" kern="1200" dirty="0" smtClean="0">
                          <a:solidFill>
                            <a:schemeClr val="dk1"/>
                          </a:solidFill>
                          <a:latin typeface="+mn-lt"/>
                          <a:ea typeface="+mn-ea"/>
                          <a:cs typeface="+mn-cs"/>
                        </a:rPr>
                        <a:t>概括性的项目描述，包括项目的总体范围和总体质量要求。</a:t>
                      </a:r>
                    </a:p>
                    <a:p>
                      <a:pPr lvl="0"/>
                      <a:r>
                        <a:rPr lang="en-US" altLang="zh-CN" sz="1600" kern="1200" dirty="0" smtClean="0">
                          <a:solidFill>
                            <a:schemeClr val="dk1"/>
                          </a:solidFill>
                          <a:latin typeface="+mn-lt"/>
                          <a:ea typeface="+mn-ea"/>
                          <a:cs typeface="+mn-cs"/>
                        </a:rPr>
                        <a:t>3.</a:t>
                      </a:r>
                      <a:r>
                        <a:rPr lang="zh-CN" altLang="en-US" sz="1600" kern="1200" dirty="0" smtClean="0">
                          <a:solidFill>
                            <a:schemeClr val="dk1"/>
                          </a:solidFill>
                          <a:latin typeface="+mn-lt"/>
                          <a:ea typeface="+mn-ea"/>
                          <a:cs typeface="+mn-cs"/>
                        </a:rPr>
                        <a:t>可测量的项目目标和相关的成功标准。</a:t>
                      </a:r>
                    </a:p>
                    <a:p>
                      <a:pPr lvl="0"/>
                      <a:r>
                        <a:rPr lang="en-US" altLang="zh-CN" sz="1600" kern="1200" dirty="0" smtClean="0">
                          <a:solidFill>
                            <a:schemeClr val="dk1"/>
                          </a:solidFill>
                          <a:latin typeface="+mn-lt"/>
                          <a:ea typeface="+mn-ea"/>
                          <a:cs typeface="+mn-cs"/>
                        </a:rPr>
                        <a:t>4</a:t>
                      </a:r>
                      <a:r>
                        <a:rPr lang="zh-CN" altLang="en-US" sz="1600" kern="1200" dirty="0" smtClean="0">
                          <a:solidFill>
                            <a:schemeClr val="dk1"/>
                          </a:solidFill>
                          <a:latin typeface="+mn-lt"/>
                          <a:ea typeface="+mn-ea"/>
                          <a:cs typeface="+mn-cs"/>
                        </a:rPr>
                        <a:t>项目的主要风险，可以列出项目的主要风险类别。</a:t>
                      </a:r>
                    </a:p>
                    <a:p>
                      <a:pPr lvl="0"/>
                      <a:r>
                        <a:rPr lang="en-US" altLang="zh-CN" sz="1600" kern="1200" dirty="0" smtClean="0">
                          <a:solidFill>
                            <a:schemeClr val="dk1"/>
                          </a:solidFill>
                          <a:latin typeface="+mn-lt"/>
                          <a:ea typeface="+mn-ea"/>
                          <a:cs typeface="+mn-cs"/>
                        </a:rPr>
                        <a:t>5.</a:t>
                      </a:r>
                      <a:r>
                        <a:rPr lang="zh-CN" altLang="en-US" sz="1600" kern="1200" dirty="0" smtClean="0">
                          <a:solidFill>
                            <a:schemeClr val="dk1"/>
                          </a:solidFill>
                          <a:latin typeface="+mn-lt"/>
                          <a:ea typeface="+mn-ea"/>
                          <a:cs typeface="+mn-cs"/>
                        </a:rPr>
                        <a:t>总体里程碑进度计划。</a:t>
                      </a:r>
                    </a:p>
                    <a:p>
                      <a:pPr lvl="0"/>
                      <a:r>
                        <a:rPr lang="en-US" altLang="zh-CN" sz="1600" kern="1200" dirty="0" smtClean="0">
                          <a:solidFill>
                            <a:schemeClr val="dk1"/>
                          </a:solidFill>
                          <a:latin typeface="+mn-lt"/>
                          <a:ea typeface="+mn-ea"/>
                          <a:cs typeface="+mn-cs"/>
                        </a:rPr>
                        <a:t>6.</a:t>
                      </a:r>
                      <a:r>
                        <a:rPr lang="zh-CN" altLang="en-US" sz="1600" kern="1200" dirty="0" smtClean="0">
                          <a:solidFill>
                            <a:schemeClr val="dk1"/>
                          </a:solidFill>
                          <a:latin typeface="+mn-lt"/>
                          <a:ea typeface="+mn-ea"/>
                          <a:cs typeface="+mn-cs"/>
                        </a:rPr>
                        <a:t>总体预算，可以是一个概算区间</a:t>
                      </a:r>
                      <a:r>
                        <a:rPr lang="en-US" altLang="zh-CN" sz="1600" kern="1200" dirty="0" smtClean="0">
                          <a:solidFill>
                            <a:schemeClr val="dk1"/>
                          </a:solidFill>
                          <a:latin typeface="+mn-lt"/>
                          <a:ea typeface="+mn-ea"/>
                          <a:cs typeface="+mn-cs"/>
                        </a:rPr>
                        <a:t>·</a:t>
                      </a:r>
                      <a:r>
                        <a:rPr lang="zh-CN" altLang="en-US" sz="1600" kern="1200" dirty="0" smtClean="0">
                          <a:solidFill>
                            <a:schemeClr val="dk1"/>
                          </a:solidFill>
                          <a:latin typeface="+mn-lt"/>
                          <a:ea typeface="+mn-ea"/>
                          <a:cs typeface="+mn-cs"/>
                        </a:rPr>
                        <a:t>委派的项目经理及其职责和职权。</a:t>
                      </a:r>
                    </a:p>
                    <a:p>
                      <a:r>
                        <a:rPr lang="en-US" altLang="zh-CN" sz="1600" kern="1200" dirty="0" smtClean="0">
                          <a:solidFill>
                            <a:schemeClr val="dk1"/>
                          </a:solidFill>
                          <a:latin typeface="+mn-lt"/>
                          <a:ea typeface="+mn-ea"/>
                          <a:cs typeface="+mn-cs"/>
                        </a:rPr>
                        <a:t>7.</a:t>
                      </a:r>
                      <a:r>
                        <a:rPr lang="zh-CN" altLang="en-US" sz="1600" kern="1200" dirty="0" smtClean="0">
                          <a:solidFill>
                            <a:schemeClr val="dk1"/>
                          </a:solidFill>
                          <a:latin typeface="+mn-lt"/>
                          <a:ea typeface="+mn-ea"/>
                          <a:cs typeface="+mn-cs"/>
                        </a:rPr>
                        <a:t>发起人或其他批准项目章程的人员的姓名和职权。</a:t>
                      </a:r>
                      <a:endParaRPr lang="zh-CN" altLang="en-US" sz="1600" dirty="0"/>
                    </a:p>
                  </a:txBody>
                  <a:tcPr/>
                </a:tc>
              </a:tr>
              <a:tr h="2279870">
                <a:tc>
                  <a:txBody>
                    <a:bodyPr/>
                    <a:lstStyle/>
                    <a:p>
                      <a:r>
                        <a:rPr lang="en-US" altLang="zh-CN" sz="1800" kern="1200" dirty="0" smtClean="0">
                          <a:solidFill>
                            <a:schemeClr val="dk1"/>
                          </a:solidFill>
                          <a:latin typeface="+mn-lt"/>
                          <a:ea typeface="+mn-ea"/>
                          <a:cs typeface="+mn-cs"/>
                        </a:rPr>
                        <a:t>《</a:t>
                      </a:r>
                      <a:r>
                        <a:rPr lang="zh-CN" altLang="en-US" sz="1800" kern="1200" dirty="0" smtClean="0">
                          <a:solidFill>
                            <a:schemeClr val="dk1"/>
                          </a:solidFill>
                          <a:latin typeface="+mn-lt"/>
                          <a:ea typeface="+mn-ea"/>
                          <a:cs typeface="+mn-cs"/>
                        </a:rPr>
                        <a:t>需求工程计划</a:t>
                      </a:r>
                      <a:r>
                        <a:rPr lang="en-US" altLang="zh-CN" sz="1800" kern="1200" dirty="0" smtClean="0">
                          <a:solidFill>
                            <a:schemeClr val="dk1"/>
                          </a:solidFill>
                          <a:latin typeface="+mn-lt"/>
                          <a:ea typeface="+mn-ea"/>
                          <a:cs typeface="+mn-cs"/>
                        </a:rPr>
                        <a:t>》</a:t>
                      </a:r>
                      <a:endParaRPr lang="zh-CN" altLang="en-US" dirty="0"/>
                    </a:p>
                  </a:txBody>
                  <a:tcPr/>
                </a:tc>
                <a:tc>
                  <a:txBody>
                    <a:bodyPr/>
                    <a:lstStyle/>
                    <a:p>
                      <a:pPr lvl="0"/>
                      <a:r>
                        <a:rPr lang="en-US" altLang="zh-CN" sz="1800" kern="1200" dirty="0" smtClean="0">
                          <a:solidFill>
                            <a:schemeClr val="dk1"/>
                          </a:solidFill>
                          <a:latin typeface="+mn-lt"/>
                          <a:ea typeface="+mn-ea"/>
                          <a:cs typeface="+mn-cs"/>
                        </a:rPr>
                        <a:t>1.</a:t>
                      </a:r>
                      <a:r>
                        <a:rPr lang="zh-CN" altLang="en-US" sz="1800" kern="1200" dirty="0" smtClean="0">
                          <a:solidFill>
                            <a:schemeClr val="dk1"/>
                          </a:solidFill>
                          <a:latin typeface="+mn-lt"/>
                          <a:ea typeface="+mn-ea"/>
                          <a:cs typeface="+mn-cs"/>
                        </a:rPr>
                        <a:t>人力资源管理</a:t>
                      </a:r>
                    </a:p>
                    <a:p>
                      <a:pPr lvl="0"/>
                      <a:r>
                        <a:rPr lang="en-US" altLang="zh-CN" sz="1800" kern="1200" dirty="0" smtClean="0">
                          <a:solidFill>
                            <a:schemeClr val="dk1"/>
                          </a:solidFill>
                          <a:latin typeface="+mn-lt"/>
                          <a:ea typeface="+mn-ea"/>
                          <a:cs typeface="+mn-cs"/>
                        </a:rPr>
                        <a:t>2.</a:t>
                      </a:r>
                      <a:r>
                        <a:rPr lang="zh-CN" altLang="en-US" sz="1800" kern="1200" dirty="0" smtClean="0">
                          <a:solidFill>
                            <a:schemeClr val="dk1"/>
                          </a:solidFill>
                          <a:latin typeface="+mn-lt"/>
                          <a:ea typeface="+mn-ea"/>
                          <a:cs typeface="+mn-cs"/>
                        </a:rPr>
                        <a:t>成本管理</a:t>
                      </a:r>
                    </a:p>
                    <a:p>
                      <a:pPr lvl="0"/>
                      <a:r>
                        <a:rPr lang="en-US" altLang="zh-CN" sz="1800" kern="1200" dirty="0" smtClean="0">
                          <a:solidFill>
                            <a:schemeClr val="dk1"/>
                          </a:solidFill>
                          <a:latin typeface="+mn-lt"/>
                          <a:ea typeface="+mn-ea"/>
                          <a:cs typeface="+mn-cs"/>
                        </a:rPr>
                        <a:t>3.</a:t>
                      </a:r>
                      <a:r>
                        <a:rPr lang="zh-CN" altLang="en-US" sz="1800" kern="1200" dirty="0" smtClean="0">
                          <a:solidFill>
                            <a:schemeClr val="dk1"/>
                          </a:solidFill>
                          <a:latin typeface="+mn-lt"/>
                          <a:ea typeface="+mn-ea"/>
                          <a:cs typeface="+mn-cs"/>
                        </a:rPr>
                        <a:t>风险管理</a:t>
                      </a:r>
                    </a:p>
                    <a:p>
                      <a:pPr lvl="0"/>
                      <a:r>
                        <a:rPr lang="en-US" altLang="zh-CN" sz="1800" kern="1200" dirty="0" smtClean="0">
                          <a:solidFill>
                            <a:schemeClr val="dk1"/>
                          </a:solidFill>
                          <a:latin typeface="+mn-lt"/>
                          <a:ea typeface="+mn-ea"/>
                          <a:cs typeface="+mn-cs"/>
                        </a:rPr>
                        <a:t>4.</a:t>
                      </a:r>
                      <a:r>
                        <a:rPr lang="zh-CN" altLang="en-US" sz="1800" kern="1200" dirty="0" smtClean="0">
                          <a:solidFill>
                            <a:schemeClr val="dk1"/>
                          </a:solidFill>
                          <a:latin typeface="+mn-lt"/>
                          <a:ea typeface="+mn-ea"/>
                          <a:cs typeface="+mn-cs"/>
                        </a:rPr>
                        <a:t>范围管理</a:t>
                      </a:r>
                    </a:p>
                    <a:p>
                      <a:pPr lvl="0"/>
                      <a:r>
                        <a:rPr lang="en-US" altLang="zh-CN" sz="1800" kern="1200" dirty="0" smtClean="0">
                          <a:solidFill>
                            <a:schemeClr val="dk1"/>
                          </a:solidFill>
                          <a:latin typeface="+mn-lt"/>
                          <a:ea typeface="+mn-ea"/>
                          <a:cs typeface="+mn-cs"/>
                        </a:rPr>
                        <a:t>5.</a:t>
                      </a:r>
                      <a:r>
                        <a:rPr lang="zh-CN" altLang="en-US" sz="1800" kern="1200" dirty="0" smtClean="0">
                          <a:solidFill>
                            <a:schemeClr val="dk1"/>
                          </a:solidFill>
                          <a:latin typeface="+mn-lt"/>
                          <a:ea typeface="+mn-ea"/>
                          <a:cs typeface="+mn-cs"/>
                        </a:rPr>
                        <a:t>时间管理</a:t>
                      </a:r>
                    </a:p>
                    <a:p>
                      <a:pPr lvl="0"/>
                      <a:r>
                        <a:rPr lang="en-US" altLang="zh-CN" sz="1800" kern="1200" dirty="0" smtClean="0">
                          <a:solidFill>
                            <a:schemeClr val="dk1"/>
                          </a:solidFill>
                          <a:latin typeface="+mn-lt"/>
                          <a:ea typeface="+mn-ea"/>
                          <a:cs typeface="+mn-cs"/>
                        </a:rPr>
                        <a:t>6.</a:t>
                      </a:r>
                      <a:r>
                        <a:rPr lang="zh-CN" altLang="en-US" sz="1800" kern="1200" dirty="0" smtClean="0">
                          <a:solidFill>
                            <a:schemeClr val="dk1"/>
                          </a:solidFill>
                          <a:latin typeface="+mn-lt"/>
                          <a:ea typeface="+mn-ea"/>
                          <a:cs typeface="+mn-cs"/>
                        </a:rPr>
                        <a:t>质量管理</a:t>
                      </a:r>
                    </a:p>
                    <a:p>
                      <a:r>
                        <a:rPr lang="en-US" altLang="zh-CN" sz="1800" kern="1200" dirty="0" smtClean="0">
                          <a:solidFill>
                            <a:schemeClr val="dk1"/>
                          </a:solidFill>
                          <a:latin typeface="+mn-lt"/>
                          <a:ea typeface="+mn-ea"/>
                          <a:cs typeface="+mn-cs"/>
                        </a:rPr>
                        <a:t>7.</a:t>
                      </a:r>
                      <a:r>
                        <a:rPr lang="zh-CN" altLang="en-US" sz="1800" kern="1200" dirty="0" smtClean="0">
                          <a:solidFill>
                            <a:schemeClr val="dk1"/>
                          </a:solidFill>
                          <a:latin typeface="+mn-lt"/>
                          <a:ea typeface="+mn-ea"/>
                          <a:cs typeface="+mn-cs"/>
                        </a:rPr>
                        <a:t>沟通管理</a:t>
                      </a:r>
                      <a:endParaRPr lang="zh-CN" altLang="en-US" dirty="0"/>
                    </a:p>
                  </a:txBody>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质量管理计划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P25</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a:xfrm>
            <a:off x="759656" y="664048"/>
            <a:ext cx="10058400" cy="402336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里程碑要求：</a:t>
            </a:r>
            <a:endPar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16" name="表格 15"/>
          <p:cNvGraphicFramePr>
            <a:graphicFrameLocks noGrp="1"/>
          </p:cNvGraphicFramePr>
          <p:nvPr/>
        </p:nvGraphicFramePr>
        <p:xfrm>
          <a:off x="2791655" y="1324962"/>
          <a:ext cx="9039274" cy="4682846"/>
        </p:xfrm>
        <a:graphic>
          <a:graphicData uri="http://schemas.openxmlformats.org/drawingml/2006/table">
            <a:tbl>
              <a:tblPr firstRow="1" bandRow="1">
                <a:tableStyleId>{5C22544A-7EE6-4342-B048-85BDC9FD1C3A}</a:tableStyleId>
              </a:tblPr>
              <a:tblGrid>
                <a:gridCol w="3904566"/>
                <a:gridCol w="5134708"/>
              </a:tblGrid>
              <a:tr h="420279">
                <a:tc gridSpan="2">
                  <a:txBody>
                    <a:bodyPr/>
                    <a:lstStyle/>
                    <a:p>
                      <a:r>
                        <a:rPr lang="zh-CN" altLang="en-US" sz="1800" b="1" kern="1200" dirty="0" smtClean="0">
                          <a:solidFill>
                            <a:schemeClr val="lt1"/>
                          </a:solidFill>
                          <a:latin typeface="+mn-lt"/>
                          <a:ea typeface="+mn-ea"/>
                          <a:cs typeface="+mn-cs"/>
                        </a:rPr>
                        <a:t>                                                                  具体指标</a:t>
                      </a:r>
                      <a:endParaRPr lang="zh-CN" altLang="en-US" dirty="0"/>
                    </a:p>
                  </a:txBody>
                  <a:tcPr/>
                </a:tc>
                <a:tc hMerge="1">
                  <a:txBody>
                    <a:bodyPr/>
                    <a:lstStyle/>
                    <a:p>
                      <a:endParaRPr lang="zh-CN" altLang="en-US" dirty="0"/>
                    </a:p>
                  </a:txBody>
                  <a:tcPr/>
                </a:tc>
              </a:tr>
              <a:tr h="420279">
                <a:tc>
                  <a:txBody>
                    <a:bodyPr/>
                    <a:lstStyle/>
                    <a:p>
                      <a:r>
                        <a:rPr lang="zh-CN" altLang="en-US" sz="1800" kern="1200" dirty="0" smtClean="0">
                          <a:solidFill>
                            <a:schemeClr val="dk1"/>
                          </a:solidFill>
                          <a:latin typeface="+mn-lt"/>
                          <a:ea typeface="+mn-ea"/>
                          <a:cs typeface="+mn-cs"/>
                        </a:rPr>
                        <a:t>文档名</a:t>
                      </a:r>
                      <a:endParaRPr lang="zh-CN" altLang="en-US" dirty="0"/>
                    </a:p>
                  </a:txBody>
                  <a:tcPr/>
                </a:tc>
                <a:tc>
                  <a:txBody>
                    <a:bodyPr/>
                    <a:lstStyle/>
                    <a:p>
                      <a:r>
                        <a:rPr lang="zh-CN" altLang="en-US" sz="1800" kern="1200" dirty="0" smtClean="0">
                          <a:solidFill>
                            <a:schemeClr val="dk1"/>
                          </a:solidFill>
                          <a:latin typeface="+mn-lt"/>
                          <a:ea typeface="+mn-ea"/>
                          <a:cs typeface="+mn-cs"/>
                        </a:rPr>
                        <a:t>具体标准</a:t>
                      </a:r>
                      <a:endParaRPr lang="zh-CN" altLang="en-US" dirty="0"/>
                    </a:p>
                  </a:txBody>
                  <a:tcPr/>
                </a:tc>
              </a:tr>
              <a:tr h="1562418">
                <a:tc>
                  <a:txBody>
                    <a:bodyPr/>
                    <a:lstStyle/>
                    <a:p>
                      <a:r>
                        <a:rPr lang="en-US" altLang="zh-CN" sz="1800" kern="1200" dirty="0" smtClean="0">
                          <a:solidFill>
                            <a:schemeClr val="dk1"/>
                          </a:solidFill>
                          <a:latin typeface="+mn-lt"/>
                          <a:ea typeface="+mn-ea"/>
                          <a:cs typeface="+mn-cs"/>
                        </a:rPr>
                        <a:t>《</a:t>
                      </a:r>
                      <a:r>
                        <a:rPr lang="zh-CN" altLang="en-US" sz="1800" kern="1200" dirty="0" smtClean="0">
                          <a:solidFill>
                            <a:schemeClr val="dk1"/>
                          </a:solidFill>
                          <a:latin typeface="+mn-lt"/>
                          <a:ea typeface="+mn-ea"/>
                          <a:cs typeface="+mn-cs"/>
                        </a:rPr>
                        <a:t>需求变更影响分析报告</a:t>
                      </a:r>
                      <a:r>
                        <a:rPr lang="en-US" altLang="zh-CN" sz="1800" kern="1200" dirty="0" smtClean="0">
                          <a:solidFill>
                            <a:schemeClr val="dk1"/>
                          </a:solidFill>
                          <a:latin typeface="+mn-lt"/>
                          <a:ea typeface="+mn-ea"/>
                          <a:cs typeface="+mn-cs"/>
                        </a:rPr>
                        <a:t>》</a:t>
                      </a:r>
                      <a:endParaRPr lang="zh-CN" altLang="en-US" dirty="0"/>
                    </a:p>
                  </a:txBody>
                  <a:tcPr/>
                </a:tc>
                <a:tc>
                  <a:txBody>
                    <a:bodyPr/>
                    <a:lstStyle/>
                    <a:p>
                      <a:pPr lvl="0"/>
                      <a:r>
                        <a:rPr lang="en-US" altLang="zh-CN" sz="1800" kern="1200" dirty="0" smtClean="0">
                          <a:solidFill>
                            <a:schemeClr val="dk1"/>
                          </a:solidFill>
                          <a:latin typeface="+mn-lt"/>
                          <a:ea typeface="+mn-ea"/>
                          <a:cs typeface="+mn-cs"/>
                        </a:rPr>
                        <a:t>1.</a:t>
                      </a:r>
                      <a:r>
                        <a:rPr lang="zh-CN" altLang="en-US" sz="1800" kern="1200" dirty="0" smtClean="0">
                          <a:solidFill>
                            <a:schemeClr val="dk1"/>
                          </a:solidFill>
                          <a:latin typeface="+mn-lt"/>
                          <a:ea typeface="+mn-ea"/>
                          <a:cs typeface="+mn-cs"/>
                        </a:rPr>
                        <a:t>需求变更的影响分析</a:t>
                      </a:r>
                      <a:endParaRPr lang="zh-CN" altLang="en-US" sz="1600" dirty="0"/>
                    </a:p>
                  </a:txBody>
                  <a:tcPr/>
                </a:tc>
              </a:tr>
              <a:tr h="2279870">
                <a:tc>
                  <a:txBody>
                    <a:bodyPr/>
                    <a:lstStyle/>
                    <a:p>
                      <a:r>
                        <a:rPr lang="en-US" altLang="zh-CN" sz="1800" kern="1200" dirty="0" smtClean="0">
                          <a:solidFill>
                            <a:schemeClr val="dk1"/>
                          </a:solidFill>
                          <a:latin typeface="+mn-lt"/>
                          <a:ea typeface="+mn-ea"/>
                          <a:cs typeface="+mn-cs"/>
                        </a:rPr>
                        <a:t>《</a:t>
                      </a:r>
                      <a:r>
                        <a:rPr lang="zh-CN" altLang="en-US" sz="1800" kern="1200" dirty="0" smtClean="0">
                          <a:solidFill>
                            <a:schemeClr val="dk1"/>
                          </a:solidFill>
                          <a:latin typeface="+mn-lt"/>
                          <a:ea typeface="+mn-ea"/>
                          <a:cs typeface="+mn-cs"/>
                        </a:rPr>
                        <a:t>软件需求规格说明书</a:t>
                      </a:r>
                      <a:r>
                        <a:rPr lang="en-US" altLang="zh-CN" sz="1800" kern="1200" dirty="0" smtClean="0">
                          <a:solidFill>
                            <a:schemeClr val="dk1"/>
                          </a:solidFill>
                          <a:latin typeface="+mn-lt"/>
                          <a:ea typeface="+mn-ea"/>
                          <a:cs typeface="+mn-cs"/>
                        </a:rPr>
                        <a:t>》</a:t>
                      </a:r>
                      <a:endParaRPr lang="zh-CN" altLang="en-US" dirty="0"/>
                    </a:p>
                  </a:txBody>
                  <a:tcPr/>
                </a:tc>
                <a:tc>
                  <a:txBody>
                    <a:bodyPr/>
                    <a:lstStyle/>
                    <a:p>
                      <a:pPr lvl="0"/>
                      <a:r>
                        <a:rPr lang="en-US" altLang="zh-CN" sz="1800" kern="1200" dirty="0" smtClean="0">
                          <a:solidFill>
                            <a:schemeClr val="dk1"/>
                          </a:solidFill>
                          <a:latin typeface="+mn-lt"/>
                          <a:ea typeface="+mn-ea"/>
                          <a:cs typeface="+mn-cs"/>
                        </a:rPr>
                        <a:t>1.</a:t>
                      </a:r>
                      <a:r>
                        <a:rPr lang="zh-CN" altLang="en-US" sz="1800" kern="1200" dirty="0" smtClean="0">
                          <a:solidFill>
                            <a:schemeClr val="dk1"/>
                          </a:solidFill>
                          <a:latin typeface="+mn-lt"/>
                          <a:ea typeface="+mn-ea"/>
                          <a:cs typeface="+mn-cs"/>
                        </a:rPr>
                        <a:t>简介</a:t>
                      </a:r>
                    </a:p>
                    <a:p>
                      <a:pPr lvl="0"/>
                      <a:r>
                        <a:rPr lang="en-US" altLang="zh-CN" sz="1800" kern="1200" dirty="0" smtClean="0">
                          <a:solidFill>
                            <a:schemeClr val="dk1"/>
                          </a:solidFill>
                          <a:latin typeface="+mn-lt"/>
                          <a:ea typeface="+mn-ea"/>
                          <a:cs typeface="+mn-cs"/>
                        </a:rPr>
                        <a:t>2.</a:t>
                      </a:r>
                      <a:r>
                        <a:rPr lang="zh-CN" altLang="en-US" sz="1800" kern="1200" dirty="0" smtClean="0">
                          <a:solidFill>
                            <a:schemeClr val="dk1"/>
                          </a:solidFill>
                          <a:latin typeface="+mn-lt"/>
                          <a:ea typeface="+mn-ea"/>
                          <a:cs typeface="+mn-cs"/>
                        </a:rPr>
                        <a:t>任务概述</a:t>
                      </a:r>
                    </a:p>
                    <a:p>
                      <a:pPr lvl="0"/>
                      <a:r>
                        <a:rPr lang="en-US" altLang="zh-CN" sz="1800" kern="1200" dirty="0" smtClean="0">
                          <a:solidFill>
                            <a:schemeClr val="dk1"/>
                          </a:solidFill>
                          <a:latin typeface="+mn-lt"/>
                          <a:ea typeface="+mn-ea"/>
                          <a:cs typeface="+mn-cs"/>
                        </a:rPr>
                        <a:t>3.</a:t>
                      </a:r>
                      <a:r>
                        <a:rPr lang="zh-CN" altLang="en-US" sz="1800" kern="1200" dirty="0" smtClean="0">
                          <a:solidFill>
                            <a:schemeClr val="dk1"/>
                          </a:solidFill>
                          <a:latin typeface="+mn-lt"/>
                          <a:ea typeface="+mn-ea"/>
                          <a:cs typeface="+mn-cs"/>
                        </a:rPr>
                        <a:t>数据描述</a:t>
                      </a:r>
                    </a:p>
                    <a:p>
                      <a:pPr lvl="0"/>
                      <a:r>
                        <a:rPr lang="en-US" altLang="zh-CN" sz="1800" kern="1200" dirty="0" smtClean="0">
                          <a:solidFill>
                            <a:schemeClr val="dk1"/>
                          </a:solidFill>
                          <a:latin typeface="+mn-lt"/>
                          <a:ea typeface="+mn-ea"/>
                          <a:cs typeface="+mn-cs"/>
                        </a:rPr>
                        <a:t>4.</a:t>
                      </a:r>
                      <a:r>
                        <a:rPr lang="zh-CN" altLang="en-US" sz="1800" kern="1200" dirty="0" smtClean="0">
                          <a:solidFill>
                            <a:schemeClr val="dk1"/>
                          </a:solidFill>
                          <a:latin typeface="+mn-lt"/>
                          <a:ea typeface="+mn-ea"/>
                          <a:cs typeface="+mn-cs"/>
                        </a:rPr>
                        <a:t>功能需求</a:t>
                      </a:r>
                    </a:p>
                    <a:p>
                      <a:pPr lvl="0"/>
                      <a:r>
                        <a:rPr lang="en-US" altLang="zh-CN" sz="1800" kern="1200" dirty="0" smtClean="0">
                          <a:solidFill>
                            <a:schemeClr val="dk1"/>
                          </a:solidFill>
                          <a:latin typeface="+mn-lt"/>
                          <a:ea typeface="+mn-ea"/>
                          <a:cs typeface="+mn-cs"/>
                        </a:rPr>
                        <a:t>5.</a:t>
                      </a:r>
                      <a:r>
                        <a:rPr lang="zh-CN" altLang="en-US" sz="1800" kern="1200" dirty="0" smtClean="0">
                          <a:solidFill>
                            <a:schemeClr val="dk1"/>
                          </a:solidFill>
                          <a:latin typeface="+mn-lt"/>
                          <a:ea typeface="+mn-ea"/>
                          <a:cs typeface="+mn-cs"/>
                        </a:rPr>
                        <a:t>性能需求</a:t>
                      </a:r>
                    </a:p>
                    <a:p>
                      <a:pPr lvl="0"/>
                      <a:r>
                        <a:rPr lang="en-US" altLang="zh-CN" sz="1800" kern="1200" dirty="0" smtClean="0">
                          <a:solidFill>
                            <a:schemeClr val="dk1"/>
                          </a:solidFill>
                          <a:latin typeface="+mn-lt"/>
                          <a:ea typeface="+mn-ea"/>
                          <a:cs typeface="+mn-cs"/>
                        </a:rPr>
                        <a:t>6.</a:t>
                      </a:r>
                      <a:r>
                        <a:rPr lang="zh-CN" altLang="en-US" sz="1800" kern="1200" dirty="0" smtClean="0">
                          <a:solidFill>
                            <a:schemeClr val="dk1"/>
                          </a:solidFill>
                          <a:latin typeface="+mn-lt"/>
                          <a:ea typeface="+mn-ea"/>
                          <a:cs typeface="+mn-cs"/>
                        </a:rPr>
                        <a:t>运行需求</a:t>
                      </a:r>
                    </a:p>
                    <a:p>
                      <a:r>
                        <a:rPr lang="en-US" altLang="zh-CN" sz="1800" kern="1200" dirty="0" smtClean="0">
                          <a:solidFill>
                            <a:schemeClr val="dk1"/>
                          </a:solidFill>
                          <a:latin typeface="+mn-lt"/>
                          <a:ea typeface="+mn-ea"/>
                          <a:cs typeface="+mn-cs"/>
                        </a:rPr>
                        <a:t>7.</a:t>
                      </a:r>
                      <a:r>
                        <a:rPr lang="zh-CN" altLang="en-US" sz="1800" kern="1200" dirty="0" smtClean="0">
                          <a:solidFill>
                            <a:schemeClr val="dk1"/>
                          </a:solidFill>
                          <a:latin typeface="+mn-lt"/>
                          <a:ea typeface="+mn-ea"/>
                          <a:cs typeface="+mn-cs"/>
                        </a:rPr>
                        <a:t>其它需求</a:t>
                      </a:r>
                      <a:endParaRPr lang="zh-CN" altLang="en-US" dirty="0"/>
                    </a:p>
                  </a:txBody>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solidFill>
                  <a:prstClr val="black"/>
                </a:solidFill>
                <a:latin typeface="微软雅黑" panose="020B0503020204020204" pitchFamily="34" charset="-122"/>
                <a:ea typeface="微软雅黑" panose="020B0503020204020204" pitchFamily="34" charset="-122"/>
              </a:rPr>
              <a:t>项目沟通管理计划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38554"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P10</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801692" y="951390"/>
            <a:ext cx="10310192" cy="5632311"/>
          </a:xfrm>
          <a:prstGeom prst="rect">
            <a:avLst/>
          </a:prstGeom>
          <a:noFill/>
        </p:spPr>
        <p:txBody>
          <a:bodyPr wrap="square" rtlCol="0">
            <a:spAutoFit/>
          </a:bodyPr>
          <a:lstStyle/>
          <a:p>
            <a:r>
              <a:rPr lang="zh-CN" altLang="en-US" sz="2800" b="1" dirty="0" smtClean="0">
                <a:solidFill>
                  <a:prstClr val="black"/>
                </a:solidFill>
                <a:latin typeface="宋体" panose="02010600030101010101" pitchFamily="2" charset="-122"/>
              </a:rPr>
              <a:t>输入输出：</a:t>
            </a:r>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r>
              <a:rPr lang="zh-CN" altLang="en-US" sz="2800" b="1" dirty="0" smtClean="0">
                <a:solidFill>
                  <a:prstClr val="black"/>
                </a:solidFill>
                <a:latin typeface="宋体" panose="02010600030101010101" pitchFamily="2" charset="-122"/>
              </a:rPr>
              <a:t>输入：干系人登记册。</a:t>
            </a:r>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r>
              <a:rPr lang="zh-CN" altLang="en-US" sz="2800" b="1" dirty="0" smtClean="0">
                <a:solidFill>
                  <a:prstClr val="black"/>
                </a:solidFill>
                <a:latin typeface="宋体" panose="02010600030101010101" pitchFamily="2" charset="-122"/>
              </a:rPr>
              <a:t>输出：</a:t>
            </a:r>
            <a:r>
              <a:rPr lang="zh-CN" altLang="en-US" sz="2800" b="1" dirty="0">
                <a:solidFill>
                  <a:prstClr val="black"/>
                </a:solidFill>
                <a:latin typeface="宋体" panose="02010600030101010101" pitchFamily="2" charset="-122"/>
              </a:rPr>
              <a:t>沟通</a:t>
            </a:r>
            <a:r>
              <a:rPr lang="zh-CN" altLang="en-US" sz="2800" b="1" dirty="0" smtClean="0">
                <a:solidFill>
                  <a:prstClr val="black"/>
                </a:solidFill>
                <a:latin typeface="宋体" panose="02010600030101010101" pitchFamily="2" charset="-122"/>
              </a:rPr>
              <a:t>管理计划</a:t>
            </a:r>
            <a:endParaRPr lang="en-US" altLang="zh-CN" sz="2800" b="1" dirty="0" smtClean="0">
              <a:solidFill>
                <a:prstClr val="black"/>
              </a:solidFill>
              <a:latin typeface="宋体" panose="02010600030101010101" pitchFamily="2" charset="-122"/>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Tree>
    <p:extLst>
      <p:ext uri="{BB962C8B-B14F-4D97-AF65-F5344CB8AC3E}">
        <p14:creationId xmlns:p14="http://schemas.microsoft.com/office/powerpoint/2010/main" val="1176020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沟通管理计划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P27</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0" name="内容占位符 2"/>
          <p:cNvSpPr>
            <a:spLocks noGrp="1"/>
          </p:cNvSpPr>
          <p:nvPr>
            <p:ph idx="1"/>
          </p:nvPr>
        </p:nvSpPr>
        <p:spPr>
          <a:xfrm>
            <a:off x="787791" y="1072011"/>
            <a:ext cx="10058400" cy="4023360"/>
          </a:xfrm>
        </p:spPr>
        <p:txBody>
          <a:bodyPr/>
          <a:lstStyle/>
          <a:p>
            <a:r>
              <a:rPr lang="zh-CN" altLang="en-US" sz="2400" dirty="0" smtClean="0">
                <a:latin typeface="微软雅黑" panose="020B0503020204020204" pitchFamily="34" charset="-122"/>
                <a:ea typeface="微软雅黑" panose="020B0503020204020204" pitchFamily="34" charset="-122"/>
              </a:rPr>
              <a:t>项目</a:t>
            </a:r>
            <a:r>
              <a:rPr lang="zh-CN" altLang="en-US" sz="2400" dirty="0">
                <a:latin typeface="微软雅黑" panose="020B0503020204020204" pitchFamily="34" charset="-122"/>
                <a:ea typeface="微软雅黑" panose="020B0503020204020204" pitchFamily="34" charset="-122"/>
              </a:rPr>
              <a:t>干系人</a:t>
            </a:r>
            <a:r>
              <a:rPr lang="zh-CN" altLang="en-US" sz="2400" dirty="0" smtClean="0">
                <a:latin typeface="微软雅黑" panose="020B0503020204020204" pitchFamily="34" charset="-122"/>
                <a:ea typeface="微软雅黑" panose="020B0503020204020204" pitchFamily="34" charset="-122"/>
              </a:rPr>
              <a:t>登记册：</a:t>
            </a:r>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nvGraphicFramePr>
        <p:xfrm>
          <a:off x="1575582" y="1535593"/>
          <a:ext cx="9720774" cy="5125720"/>
        </p:xfrm>
        <a:graphic>
          <a:graphicData uri="http://schemas.openxmlformats.org/drawingml/2006/table">
            <a:tbl>
              <a:tblPr firstRow="1" bandRow="1">
                <a:tableStyleId>{5C22544A-7EE6-4342-B048-85BDC9FD1C3A}</a:tableStyleId>
              </a:tblPr>
              <a:tblGrid>
                <a:gridCol w="1304827"/>
                <a:gridCol w="1833862"/>
                <a:gridCol w="1721698"/>
                <a:gridCol w="1620129"/>
                <a:gridCol w="1620129"/>
                <a:gridCol w="1620129"/>
              </a:tblGrid>
              <a:tr h="370840">
                <a:tc>
                  <a:txBody>
                    <a:bodyPr/>
                    <a:lstStyle/>
                    <a:p>
                      <a:r>
                        <a:rPr lang="zh-CN" altLang="en-US" sz="1800" b="1" kern="1200" dirty="0" smtClean="0">
                          <a:solidFill>
                            <a:schemeClr val="lt1"/>
                          </a:solidFill>
                          <a:latin typeface="+mn-lt"/>
                          <a:ea typeface="+mn-ea"/>
                          <a:cs typeface="+mn-cs"/>
                        </a:rPr>
                        <a:t>姓名</a:t>
                      </a:r>
                      <a:endParaRPr lang="zh-CN" altLang="en-US" dirty="0"/>
                    </a:p>
                  </a:txBody>
                  <a:tcPr/>
                </a:tc>
                <a:tc>
                  <a:txBody>
                    <a:bodyPr/>
                    <a:lstStyle/>
                    <a:p>
                      <a:r>
                        <a:rPr lang="zh-CN" altLang="en-US" dirty="0" smtClean="0"/>
                        <a:t>角色</a:t>
                      </a:r>
                      <a:endParaRPr lang="zh-CN" altLang="en-US" dirty="0"/>
                    </a:p>
                  </a:txBody>
                  <a:tcPr/>
                </a:tc>
                <a:tc>
                  <a:txBody>
                    <a:bodyPr/>
                    <a:lstStyle/>
                    <a:p>
                      <a:r>
                        <a:rPr lang="zh-CN" altLang="en-US" dirty="0" smtClean="0"/>
                        <a:t>电话</a:t>
                      </a:r>
                      <a:endParaRPr lang="zh-CN" altLang="en-US" dirty="0"/>
                    </a:p>
                  </a:txBody>
                  <a:tcPr/>
                </a:tc>
                <a:tc>
                  <a:txBody>
                    <a:bodyPr/>
                    <a:lstStyle/>
                    <a:p>
                      <a:r>
                        <a:rPr lang="en-US" altLang="zh-CN" dirty="0" smtClean="0"/>
                        <a:t>QQ</a:t>
                      </a:r>
                      <a:endParaRPr lang="zh-CN" altLang="en-US" dirty="0"/>
                    </a:p>
                  </a:txBody>
                  <a:tcPr/>
                </a:tc>
                <a:tc>
                  <a:txBody>
                    <a:bodyPr/>
                    <a:lstStyle/>
                    <a:p>
                      <a:r>
                        <a:rPr lang="zh-CN" altLang="en-US" dirty="0" smtClean="0"/>
                        <a:t>微信号</a:t>
                      </a:r>
                      <a:endParaRPr lang="zh-CN" altLang="en-US" dirty="0"/>
                    </a:p>
                  </a:txBody>
                  <a:tcPr/>
                </a:tc>
                <a:tc>
                  <a:txBody>
                    <a:bodyPr/>
                    <a:lstStyle/>
                    <a:p>
                      <a:r>
                        <a:rPr lang="zh-CN" altLang="en-US" dirty="0" smtClean="0"/>
                        <a:t>邮箱</a:t>
                      </a:r>
                      <a:endParaRPr lang="zh-CN" altLang="en-US" dirty="0"/>
                    </a:p>
                  </a:txBody>
                  <a:tcPr/>
                </a:tc>
              </a:tr>
              <a:tr h="370840">
                <a:tc>
                  <a:txBody>
                    <a:bodyPr/>
                    <a:lstStyle/>
                    <a:p>
                      <a:r>
                        <a:rPr lang="zh-CN" altLang="en-US" sz="1800" kern="1200" dirty="0" smtClean="0">
                          <a:solidFill>
                            <a:schemeClr val="dk1"/>
                          </a:solidFill>
                          <a:latin typeface="+mn-lt"/>
                          <a:ea typeface="+mn-ea"/>
                          <a:cs typeface="+mn-cs"/>
                        </a:rPr>
                        <a:t>杨枨</a:t>
                      </a:r>
                      <a:endParaRPr lang="zh-CN" altLang="en-US" dirty="0"/>
                    </a:p>
                  </a:txBody>
                  <a:tcPr/>
                </a:tc>
                <a:tc>
                  <a:txBody>
                    <a:bodyPr/>
                    <a:lstStyle/>
                    <a:p>
                      <a:r>
                        <a:rPr lang="zh-CN" altLang="en-US" sz="1800" kern="1200" dirty="0" smtClean="0">
                          <a:solidFill>
                            <a:schemeClr val="dk1"/>
                          </a:solidFill>
                          <a:latin typeface="+mn-lt"/>
                          <a:ea typeface="+mn-ea"/>
                          <a:cs typeface="+mn-cs"/>
                        </a:rPr>
                        <a:t>项目发起人、客户、教师用户代表</a:t>
                      </a:r>
                      <a:endParaRPr lang="zh-CN" altLang="en-US" dirty="0"/>
                    </a:p>
                  </a:txBody>
                  <a:tcPr/>
                </a:tc>
                <a:tc>
                  <a:txBody>
                    <a:bodyPr/>
                    <a:lstStyle/>
                    <a:p>
                      <a:r>
                        <a:rPr lang="en-US" sz="1800" kern="1200" dirty="0" smtClean="0">
                          <a:solidFill>
                            <a:schemeClr val="dk1"/>
                          </a:solidFill>
                          <a:latin typeface="+mn-lt"/>
                          <a:ea typeface="+mn-ea"/>
                          <a:cs typeface="+mn-cs"/>
                        </a:rPr>
                        <a:t>13357102333</a:t>
                      </a:r>
                      <a:endParaRPr lang="zh-CN" altLang="en-US" dirty="0"/>
                    </a:p>
                  </a:txBody>
                  <a:tcPr/>
                </a:tc>
                <a:tc>
                  <a:txBody>
                    <a:bodyPr/>
                    <a:lstStyle/>
                    <a:p>
                      <a:r>
                        <a:rPr lang="zh-CN" altLang="en-US" dirty="0" smtClean="0"/>
                        <a:t>无</a:t>
                      </a:r>
                      <a:endParaRPr lang="zh-CN" altLang="en-US" dirty="0"/>
                    </a:p>
                  </a:txBody>
                  <a:tcPr/>
                </a:tc>
                <a:tc>
                  <a:txBody>
                    <a:bodyPr/>
                    <a:lstStyle/>
                    <a:p>
                      <a:r>
                        <a:rPr lang="en-US" sz="1800" kern="1200" dirty="0" smtClean="0">
                          <a:solidFill>
                            <a:schemeClr val="dk1"/>
                          </a:solidFill>
                          <a:latin typeface="+mn-lt"/>
                          <a:ea typeface="+mn-ea"/>
                          <a:cs typeface="+mn-cs"/>
                        </a:rPr>
                        <a:t>Holley Yang</a:t>
                      </a:r>
                      <a:endParaRPr lang="zh-CN" altLang="en-US" dirty="0"/>
                    </a:p>
                  </a:txBody>
                  <a:tcPr/>
                </a:tc>
                <a:tc>
                  <a:txBody>
                    <a:bodyPr/>
                    <a:lstStyle/>
                    <a:p>
                      <a:r>
                        <a:rPr lang="en-US" sz="1800" u="sng" kern="1200" dirty="0" smtClean="0">
                          <a:solidFill>
                            <a:schemeClr val="dk1"/>
                          </a:solidFill>
                          <a:latin typeface="+mn-lt"/>
                          <a:ea typeface="+mn-ea"/>
                          <a:cs typeface="+mn-cs"/>
                          <a:hlinkClick r:id="rId2"/>
                        </a:rPr>
                        <a:t>yangc@zucc.edu.cn</a:t>
                      </a:r>
                      <a:endParaRPr lang="zh-CN" altLang="en-US" dirty="0"/>
                    </a:p>
                  </a:txBody>
                  <a:tcPr/>
                </a:tc>
              </a:tr>
              <a:tr h="370840">
                <a:tc>
                  <a:txBody>
                    <a:bodyPr/>
                    <a:lstStyle/>
                    <a:p>
                      <a:r>
                        <a:rPr lang="zh-CN" altLang="en-US" sz="1800" kern="1200" dirty="0" smtClean="0">
                          <a:solidFill>
                            <a:schemeClr val="dk1"/>
                          </a:solidFill>
                          <a:latin typeface="+mn-lt"/>
                          <a:ea typeface="+mn-ea"/>
                          <a:cs typeface="+mn-cs"/>
                        </a:rPr>
                        <a:t>侯宏仑</a:t>
                      </a:r>
                      <a:endParaRPr lang="zh-CN" altLang="en-US" dirty="0"/>
                    </a:p>
                  </a:txBody>
                  <a:tcPr/>
                </a:tc>
                <a:tc>
                  <a:txBody>
                    <a:bodyPr/>
                    <a:lstStyle/>
                    <a:p>
                      <a:r>
                        <a:rPr lang="zh-CN" altLang="en-US" sz="1800" kern="1200" dirty="0" smtClean="0">
                          <a:solidFill>
                            <a:schemeClr val="dk1"/>
                          </a:solidFill>
                          <a:latin typeface="+mn-lt"/>
                          <a:ea typeface="+mn-ea"/>
                          <a:cs typeface="+mn-cs"/>
                        </a:rPr>
                        <a:t>上层项目经理</a:t>
                      </a:r>
                      <a:endParaRPr lang="zh-CN" altLang="en-US" dirty="0"/>
                    </a:p>
                  </a:txBody>
                  <a:tcPr/>
                </a:tc>
                <a:tc>
                  <a:txBody>
                    <a:bodyPr/>
                    <a:lstStyle/>
                    <a:p>
                      <a:endParaRPr lang="zh-CN" altLang="en-US"/>
                    </a:p>
                  </a:txBody>
                  <a:tcPr/>
                </a:tc>
                <a:tc>
                  <a:txBody>
                    <a:bodyPr/>
                    <a:lstStyle/>
                    <a:p>
                      <a:r>
                        <a:rPr lang="zh-CN" altLang="en-US" dirty="0" smtClean="0"/>
                        <a:t>无</a:t>
                      </a:r>
                      <a:endParaRPr lang="zh-CN" altLang="en-US" dirty="0"/>
                    </a:p>
                  </a:txBody>
                  <a:tcPr/>
                </a:tc>
                <a:tc>
                  <a:txBody>
                    <a:bodyPr/>
                    <a:lstStyle/>
                    <a:p>
                      <a:r>
                        <a:rPr lang="en-US" sz="1800" kern="1200" dirty="0" err="1" smtClean="0">
                          <a:solidFill>
                            <a:schemeClr val="dk1"/>
                          </a:solidFill>
                          <a:latin typeface="+mn-lt"/>
                          <a:ea typeface="+mn-ea"/>
                          <a:cs typeface="+mn-cs"/>
                        </a:rPr>
                        <a:t>tuuuuuuudou</a:t>
                      </a:r>
                      <a:endParaRPr lang="zh-CN" altLang="en-US" dirty="0"/>
                    </a:p>
                  </a:txBody>
                  <a:tcPr/>
                </a:tc>
                <a:tc>
                  <a:txBody>
                    <a:bodyPr/>
                    <a:lstStyle/>
                    <a:p>
                      <a:r>
                        <a:rPr lang="en-US" sz="1800" u="sng" kern="1200" dirty="0" err="1" smtClean="0">
                          <a:solidFill>
                            <a:schemeClr val="dk1"/>
                          </a:solidFill>
                          <a:latin typeface="+mn-lt"/>
                          <a:ea typeface="+mn-ea"/>
                          <a:cs typeface="+mn-cs"/>
                          <a:hlinkClick r:id="rId3"/>
                        </a:rPr>
                        <a:t>houhl@ｚｕｃｃ.edu.cn</a:t>
                      </a:r>
                      <a:endParaRPr lang="zh-CN" altLang="en-US" dirty="0"/>
                    </a:p>
                  </a:txBody>
                  <a:tcPr/>
                </a:tc>
              </a:tr>
              <a:tr h="370840">
                <a:tc>
                  <a:txBody>
                    <a:bodyPr/>
                    <a:lstStyle/>
                    <a:p>
                      <a:r>
                        <a:rPr lang="zh-CN" altLang="en-US" sz="1800" kern="1200" dirty="0" smtClean="0">
                          <a:solidFill>
                            <a:schemeClr val="dk1"/>
                          </a:solidFill>
                          <a:latin typeface="+mn-lt"/>
                          <a:ea typeface="+mn-ea"/>
                          <a:cs typeface="+mn-cs"/>
                        </a:rPr>
                        <a:t>王家南</a:t>
                      </a:r>
                      <a:endParaRPr lang="zh-CN" altLang="en-US" dirty="0"/>
                    </a:p>
                  </a:txBody>
                  <a:tcPr/>
                </a:tc>
                <a:tc>
                  <a:txBody>
                    <a:bodyPr/>
                    <a:lstStyle/>
                    <a:p>
                      <a:r>
                        <a:rPr lang="zh-CN" altLang="en-US" sz="1800" kern="1200" dirty="0" smtClean="0">
                          <a:solidFill>
                            <a:schemeClr val="dk1"/>
                          </a:solidFill>
                          <a:latin typeface="+mn-lt"/>
                          <a:ea typeface="+mn-ea"/>
                          <a:cs typeface="+mn-cs"/>
                        </a:rPr>
                        <a:t>项目经理</a:t>
                      </a:r>
                      <a:endParaRPr lang="zh-CN" altLang="en-US" dirty="0"/>
                    </a:p>
                  </a:txBody>
                  <a:tcPr/>
                </a:tc>
                <a:tc>
                  <a:txBody>
                    <a:bodyPr/>
                    <a:lstStyle/>
                    <a:p>
                      <a:r>
                        <a:rPr lang="en-US" sz="1800" kern="1200" dirty="0" smtClean="0">
                          <a:solidFill>
                            <a:schemeClr val="dk1"/>
                          </a:solidFill>
                          <a:latin typeface="+mn-lt"/>
                          <a:ea typeface="+mn-ea"/>
                          <a:cs typeface="+mn-cs"/>
                        </a:rPr>
                        <a:t>18368889930</a:t>
                      </a:r>
                      <a:endParaRPr lang="zh-CN" altLang="en-US" dirty="0"/>
                    </a:p>
                  </a:txBody>
                  <a:tcPr/>
                </a:tc>
                <a:tc>
                  <a:txBody>
                    <a:bodyPr/>
                    <a:lstStyle/>
                    <a:p>
                      <a:r>
                        <a:rPr lang="en-US" sz="1800" kern="1200" dirty="0" smtClean="0">
                          <a:solidFill>
                            <a:schemeClr val="dk1"/>
                          </a:solidFill>
                          <a:latin typeface="+mn-lt"/>
                          <a:ea typeface="+mn-ea"/>
                          <a:cs typeface="+mn-cs"/>
                        </a:rPr>
                        <a:t>934115150</a:t>
                      </a:r>
                      <a:endParaRPr lang="zh-CN" altLang="en-US" dirty="0"/>
                    </a:p>
                  </a:txBody>
                  <a:tcPr/>
                </a:tc>
                <a:tc>
                  <a:txBody>
                    <a:bodyPr/>
                    <a:lstStyle/>
                    <a:p>
                      <a:r>
                        <a:rPr lang="en-US" sz="1800" kern="1200" dirty="0" smtClean="0">
                          <a:solidFill>
                            <a:schemeClr val="dk1"/>
                          </a:solidFill>
                          <a:latin typeface="+mn-lt"/>
                          <a:ea typeface="+mn-ea"/>
                          <a:cs typeface="+mn-cs"/>
                        </a:rPr>
                        <a:t>wwjjnn888</a:t>
                      </a:r>
                      <a:endParaRPr lang="zh-CN" altLang="en-US" dirty="0"/>
                    </a:p>
                  </a:txBody>
                  <a:tcPr/>
                </a:tc>
                <a:tc>
                  <a:txBody>
                    <a:bodyPr/>
                    <a:lstStyle/>
                    <a:p>
                      <a:r>
                        <a:rPr lang="en-US" sz="1800" u="sng" kern="1200" dirty="0" smtClean="0">
                          <a:solidFill>
                            <a:schemeClr val="dk1"/>
                          </a:solidFill>
                          <a:latin typeface="+mn-lt"/>
                          <a:ea typeface="+mn-ea"/>
                          <a:cs typeface="+mn-cs"/>
                          <a:hlinkClick r:id="rId2"/>
                        </a:rPr>
                        <a:t>31401343@stu.zucc.edu.cn</a:t>
                      </a:r>
                      <a:endParaRPr lang="zh-CN" altLang="en-US" dirty="0"/>
                    </a:p>
                  </a:txBody>
                  <a:tcPr/>
                </a:tc>
              </a:tr>
              <a:tr h="370840">
                <a:tc>
                  <a:txBody>
                    <a:bodyPr/>
                    <a:lstStyle/>
                    <a:p>
                      <a:r>
                        <a:rPr lang="zh-CN" altLang="en-US" sz="1800" kern="1200" dirty="0" smtClean="0">
                          <a:solidFill>
                            <a:schemeClr val="dk1"/>
                          </a:solidFill>
                          <a:latin typeface="+mn-lt"/>
                          <a:ea typeface="+mn-ea"/>
                          <a:cs typeface="+mn-cs"/>
                        </a:rPr>
                        <a:t>王浩楠</a:t>
                      </a:r>
                      <a:endParaRPr lang="zh-CN" altLang="en-US" dirty="0"/>
                    </a:p>
                  </a:txBody>
                  <a:tcPr/>
                </a:tc>
                <a:tc>
                  <a:txBody>
                    <a:bodyPr/>
                    <a:lstStyle/>
                    <a:p>
                      <a:r>
                        <a:rPr lang="zh-CN" altLang="en-US" sz="1800" kern="1200" dirty="0" smtClean="0">
                          <a:solidFill>
                            <a:schemeClr val="dk1"/>
                          </a:solidFill>
                          <a:latin typeface="+mn-lt"/>
                          <a:ea typeface="+mn-ea"/>
                          <a:cs typeface="+mn-cs"/>
                        </a:rPr>
                        <a:t>测试人员</a:t>
                      </a:r>
                      <a:endParaRPr lang="zh-CN" altLang="en-US" dirty="0"/>
                    </a:p>
                  </a:txBody>
                  <a:tcPr/>
                </a:tc>
                <a:tc>
                  <a:txBody>
                    <a:bodyPr/>
                    <a:lstStyle/>
                    <a:p>
                      <a:r>
                        <a:rPr lang="en-US" sz="1800" kern="1200" dirty="0" smtClean="0">
                          <a:solidFill>
                            <a:schemeClr val="dk1"/>
                          </a:solidFill>
                          <a:latin typeface="+mn-lt"/>
                          <a:ea typeface="+mn-ea"/>
                          <a:cs typeface="+mn-cs"/>
                        </a:rPr>
                        <a:t>13588331431</a:t>
                      </a:r>
                      <a:endParaRPr lang="zh-CN" altLang="en-US" dirty="0"/>
                    </a:p>
                  </a:txBody>
                  <a:tcPr/>
                </a:tc>
                <a:tc>
                  <a:txBody>
                    <a:bodyPr/>
                    <a:lstStyle/>
                    <a:p>
                      <a:r>
                        <a:rPr lang="en-US" sz="1800" kern="1200" dirty="0" smtClean="0">
                          <a:solidFill>
                            <a:schemeClr val="dk1"/>
                          </a:solidFill>
                          <a:latin typeface="+mn-lt"/>
                          <a:ea typeface="+mn-ea"/>
                          <a:cs typeface="+mn-cs"/>
                        </a:rPr>
                        <a:t>1253293121</a:t>
                      </a:r>
                      <a:endParaRPr lang="zh-CN" altLang="en-US" dirty="0"/>
                    </a:p>
                  </a:txBody>
                  <a:tcPr/>
                </a:tc>
                <a:tc>
                  <a:txBody>
                    <a:bodyPr/>
                    <a:lstStyle/>
                    <a:p>
                      <a:r>
                        <a:rPr lang="en-US" sz="1800" kern="1200" dirty="0" smtClean="0">
                          <a:solidFill>
                            <a:schemeClr val="dk1"/>
                          </a:solidFill>
                          <a:latin typeface="+mn-lt"/>
                          <a:ea typeface="+mn-ea"/>
                          <a:cs typeface="+mn-cs"/>
                        </a:rPr>
                        <a:t>Wanghaonan123</a:t>
                      </a:r>
                      <a:endParaRPr lang="zh-CN" altLang="en-US" dirty="0"/>
                    </a:p>
                  </a:txBody>
                  <a:tcPr/>
                </a:tc>
                <a:tc>
                  <a:txBody>
                    <a:bodyPr/>
                    <a:lstStyle/>
                    <a:p>
                      <a:r>
                        <a:rPr lang="en-US" sz="1800" u="sng" kern="1200" dirty="0" smtClean="0">
                          <a:solidFill>
                            <a:schemeClr val="dk1"/>
                          </a:solidFill>
                          <a:latin typeface="+mn-lt"/>
                          <a:ea typeface="+mn-ea"/>
                          <a:cs typeface="+mn-cs"/>
                          <a:hlinkClick r:id="rId2"/>
                        </a:rPr>
                        <a:t>31401342@stu.zucc.edu.cn</a:t>
                      </a:r>
                      <a:endParaRPr lang="zh-CN" altLang="en-US" dirty="0"/>
                    </a:p>
                  </a:txBody>
                  <a:tcPr/>
                </a:tc>
              </a:tr>
              <a:tr h="370840">
                <a:tc>
                  <a:txBody>
                    <a:bodyPr/>
                    <a:lstStyle/>
                    <a:p>
                      <a:r>
                        <a:rPr lang="zh-CN" altLang="en-US" sz="1800" kern="1200" dirty="0" smtClean="0">
                          <a:solidFill>
                            <a:schemeClr val="dk1"/>
                          </a:solidFill>
                          <a:latin typeface="+mn-lt"/>
                          <a:ea typeface="+mn-ea"/>
                          <a:cs typeface="+mn-cs"/>
                        </a:rPr>
                        <a:t>茹敏杰</a:t>
                      </a:r>
                      <a:endParaRPr lang="zh-CN" altLang="en-US" dirty="0"/>
                    </a:p>
                  </a:txBody>
                  <a:tcPr/>
                </a:tc>
                <a:tc>
                  <a:txBody>
                    <a:bodyPr/>
                    <a:lstStyle/>
                    <a:p>
                      <a:r>
                        <a:rPr lang="en-US" sz="1800" kern="1200" dirty="0" smtClean="0">
                          <a:solidFill>
                            <a:schemeClr val="dk1"/>
                          </a:solidFill>
                          <a:latin typeface="+mn-lt"/>
                          <a:ea typeface="+mn-ea"/>
                          <a:cs typeface="+mn-cs"/>
                        </a:rPr>
                        <a:t>CM</a:t>
                      </a:r>
                      <a:r>
                        <a:rPr lang="zh-CN" altLang="en-US" sz="1800" kern="1200" dirty="0" smtClean="0">
                          <a:solidFill>
                            <a:schemeClr val="dk1"/>
                          </a:solidFill>
                          <a:latin typeface="+mn-lt"/>
                          <a:ea typeface="+mn-ea"/>
                          <a:cs typeface="+mn-cs"/>
                        </a:rPr>
                        <a:t>工程师</a:t>
                      </a:r>
                      <a:endParaRPr lang="zh-CN" altLang="en-US" dirty="0"/>
                    </a:p>
                  </a:txBody>
                  <a:tcPr/>
                </a:tc>
                <a:tc>
                  <a:txBody>
                    <a:bodyPr/>
                    <a:lstStyle/>
                    <a:p>
                      <a:r>
                        <a:rPr lang="en-US" sz="1800" kern="1200" dirty="0" smtClean="0">
                          <a:solidFill>
                            <a:schemeClr val="dk1"/>
                          </a:solidFill>
                          <a:latin typeface="+mn-lt"/>
                          <a:ea typeface="+mn-ea"/>
                          <a:cs typeface="+mn-cs"/>
                        </a:rPr>
                        <a:t>15924178781</a:t>
                      </a:r>
                      <a:endParaRPr lang="zh-CN" altLang="en-US" dirty="0"/>
                    </a:p>
                  </a:txBody>
                  <a:tcPr/>
                </a:tc>
                <a:tc>
                  <a:txBody>
                    <a:bodyPr/>
                    <a:lstStyle/>
                    <a:p>
                      <a:r>
                        <a:rPr lang="en-US" sz="1800" kern="1200" dirty="0" smtClean="0">
                          <a:solidFill>
                            <a:schemeClr val="dk1"/>
                          </a:solidFill>
                          <a:latin typeface="+mn-lt"/>
                          <a:ea typeface="+mn-ea"/>
                          <a:cs typeface="+mn-cs"/>
                        </a:rPr>
                        <a:t>605573464</a:t>
                      </a:r>
                      <a:endParaRPr lang="zh-CN" altLang="en-US" dirty="0"/>
                    </a:p>
                  </a:txBody>
                  <a:tcPr/>
                </a:tc>
                <a:tc>
                  <a:txBody>
                    <a:bodyPr/>
                    <a:lstStyle/>
                    <a:p>
                      <a:r>
                        <a:rPr lang="en-US" sz="1800" kern="1200" dirty="0" smtClean="0">
                          <a:solidFill>
                            <a:schemeClr val="dk1"/>
                          </a:solidFill>
                          <a:latin typeface="+mn-lt"/>
                          <a:ea typeface="+mn-ea"/>
                          <a:cs typeface="+mn-cs"/>
                        </a:rPr>
                        <a:t>ruminjie_912</a:t>
                      </a:r>
                      <a:endParaRPr lang="zh-CN" altLang="en-US" dirty="0"/>
                    </a:p>
                  </a:txBody>
                  <a:tcPr/>
                </a:tc>
                <a:tc>
                  <a:txBody>
                    <a:bodyPr/>
                    <a:lstStyle/>
                    <a:p>
                      <a:r>
                        <a:rPr lang="en-US" sz="1800" u="sng" kern="1200" dirty="0" smtClean="0">
                          <a:solidFill>
                            <a:schemeClr val="dk1"/>
                          </a:solidFill>
                          <a:latin typeface="+mn-lt"/>
                          <a:ea typeface="+mn-ea"/>
                          <a:cs typeface="+mn-cs"/>
                          <a:hlinkClick r:id="rId2"/>
                        </a:rPr>
                        <a:t>31401340@stu.zucc.edu.cn</a:t>
                      </a:r>
                      <a:endParaRPr lang="zh-CN" altLang="en-US" dirty="0"/>
                    </a:p>
                  </a:txBody>
                  <a:tcPr/>
                </a:tc>
              </a:tr>
              <a:tr h="370840">
                <a:tc>
                  <a:txBody>
                    <a:bodyPr/>
                    <a:lstStyle/>
                    <a:p>
                      <a:r>
                        <a:rPr lang="zh-CN" altLang="en-US" sz="1800" kern="1200" dirty="0" smtClean="0">
                          <a:solidFill>
                            <a:schemeClr val="dk1"/>
                          </a:solidFill>
                          <a:latin typeface="+mn-lt"/>
                          <a:ea typeface="+mn-ea"/>
                          <a:cs typeface="+mn-cs"/>
                        </a:rPr>
                        <a:t>薛雅文</a:t>
                      </a:r>
                      <a:endParaRPr lang="zh-CN" altLang="en-US" dirty="0"/>
                    </a:p>
                  </a:txBody>
                  <a:tcPr/>
                </a:tc>
                <a:tc>
                  <a:txBody>
                    <a:bodyPr/>
                    <a:lstStyle/>
                    <a:p>
                      <a:r>
                        <a:rPr lang="zh-CN" altLang="en-US" sz="1800" kern="1200" dirty="0" smtClean="0">
                          <a:solidFill>
                            <a:schemeClr val="dk1"/>
                          </a:solidFill>
                          <a:latin typeface="+mn-lt"/>
                          <a:ea typeface="+mn-ea"/>
                          <a:cs typeface="+mn-cs"/>
                        </a:rPr>
                        <a:t>软件工程组</a:t>
                      </a:r>
                      <a:endParaRPr lang="zh-CN" altLang="en-US" dirty="0"/>
                    </a:p>
                  </a:txBody>
                  <a:tcPr/>
                </a:tc>
                <a:tc>
                  <a:txBody>
                    <a:bodyPr/>
                    <a:lstStyle/>
                    <a:p>
                      <a:r>
                        <a:rPr lang="en-US" sz="1800" kern="1200" dirty="0" smtClean="0">
                          <a:solidFill>
                            <a:schemeClr val="dk1"/>
                          </a:solidFill>
                          <a:latin typeface="+mn-lt"/>
                          <a:ea typeface="+mn-ea"/>
                          <a:cs typeface="+mn-cs"/>
                        </a:rPr>
                        <a:t>18368883625</a:t>
                      </a:r>
                      <a:endParaRPr lang="zh-CN" altLang="en-US" dirty="0"/>
                    </a:p>
                  </a:txBody>
                  <a:tcPr/>
                </a:tc>
                <a:tc>
                  <a:txBody>
                    <a:bodyPr/>
                    <a:lstStyle/>
                    <a:p>
                      <a:r>
                        <a:rPr lang="en-US" sz="1800" kern="1200" dirty="0" smtClean="0">
                          <a:solidFill>
                            <a:schemeClr val="dk1"/>
                          </a:solidFill>
                          <a:latin typeface="+mn-lt"/>
                          <a:ea typeface="+mn-ea"/>
                          <a:cs typeface="+mn-cs"/>
                        </a:rPr>
                        <a:t>2396671274</a:t>
                      </a:r>
                      <a:endParaRPr lang="zh-CN" altLang="en-US" dirty="0"/>
                    </a:p>
                  </a:txBody>
                  <a:tcPr/>
                </a:tc>
                <a:tc>
                  <a:txBody>
                    <a:bodyPr/>
                    <a:lstStyle/>
                    <a:p>
                      <a:r>
                        <a:rPr lang="en-US" sz="1800" kern="1200" dirty="0" err="1" smtClean="0">
                          <a:solidFill>
                            <a:schemeClr val="dk1"/>
                          </a:solidFill>
                          <a:latin typeface="+mn-lt"/>
                          <a:ea typeface="+mn-ea"/>
                          <a:cs typeface="+mn-cs"/>
                        </a:rPr>
                        <a:t>xueyawendwx</a:t>
                      </a:r>
                      <a:endParaRPr lang="zh-CN" altLang="en-US" dirty="0"/>
                    </a:p>
                  </a:txBody>
                  <a:tcPr/>
                </a:tc>
                <a:tc>
                  <a:txBody>
                    <a:bodyPr/>
                    <a:lstStyle/>
                    <a:p>
                      <a:r>
                        <a:rPr lang="en-US" sz="1800" u="sng" kern="1200" dirty="0" smtClean="0">
                          <a:solidFill>
                            <a:schemeClr val="dk1"/>
                          </a:solidFill>
                          <a:latin typeface="+mn-lt"/>
                          <a:ea typeface="+mn-ea"/>
                          <a:cs typeface="+mn-cs"/>
                          <a:hlinkClick r:id="rId2"/>
                        </a:rPr>
                        <a:t>31401322@stu.zucc.edu.cn</a:t>
                      </a:r>
                      <a:endParaRPr lang="zh-CN" altLang="en-US" dirty="0"/>
                    </a:p>
                  </a:txBody>
                  <a:tcPr/>
                </a:tc>
              </a:tr>
              <a:tr h="370840">
                <a:tc>
                  <a:txBody>
                    <a:bodyPr/>
                    <a:lstStyle/>
                    <a:p>
                      <a:r>
                        <a:rPr lang="zh-CN" altLang="en-US" sz="1800" kern="1200" dirty="0" smtClean="0">
                          <a:solidFill>
                            <a:schemeClr val="dk1"/>
                          </a:solidFill>
                          <a:latin typeface="+mn-lt"/>
                          <a:ea typeface="+mn-ea"/>
                          <a:cs typeface="+mn-cs"/>
                        </a:rPr>
                        <a:t>王敏星</a:t>
                      </a:r>
                      <a:endParaRPr lang="zh-CN" altLang="en-US" dirty="0"/>
                    </a:p>
                  </a:txBody>
                  <a:tcPr/>
                </a:tc>
                <a:tc>
                  <a:txBody>
                    <a:bodyPr/>
                    <a:lstStyle/>
                    <a:p>
                      <a:r>
                        <a:rPr lang="en-US" sz="1800" kern="1200" dirty="0" smtClean="0">
                          <a:solidFill>
                            <a:schemeClr val="dk1"/>
                          </a:solidFill>
                          <a:latin typeface="+mn-lt"/>
                          <a:ea typeface="+mn-ea"/>
                          <a:cs typeface="+mn-cs"/>
                        </a:rPr>
                        <a:t>QA</a:t>
                      </a:r>
                      <a:r>
                        <a:rPr lang="zh-CN" altLang="en-US" sz="1800" kern="1200" dirty="0" smtClean="0">
                          <a:solidFill>
                            <a:schemeClr val="dk1"/>
                          </a:solidFill>
                          <a:latin typeface="+mn-lt"/>
                          <a:ea typeface="+mn-ea"/>
                          <a:cs typeface="+mn-cs"/>
                        </a:rPr>
                        <a:t>工程师</a:t>
                      </a:r>
                      <a:endParaRPr lang="zh-CN" altLang="en-US" dirty="0"/>
                    </a:p>
                  </a:txBody>
                  <a:tcPr/>
                </a:tc>
                <a:tc>
                  <a:txBody>
                    <a:bodyPr/>
                    <a:lstStyle/>
                    <a:p>
                      <a:r>
                        <a:rPr lang="en-US" sz="1800" kern="1200" dirty="0" smtClean="0">
                          <a:solidFill>
                            <a:schemeClr val="dk1"/>
                          </a:solidFill>
                          <a:latin typeface="+mn-lt"/>
                          <a:ea typeface="+mn-ea"/>
                          <a:cs typeface="+mn-cs"/>
                        </a:rPr>
                        <a:t>18368883521</a:t>
                      </a:r>
                      <a:endParaRPr lang="zh-CN" altLang="en-US" dirty="0"/>
                    </a:p>
                  </a:txBody>
                  <a:tcPr/>
                </a:tc>
                <a:tc>
                  <a:txBody>
                    <a:bodyPr/>
                    <a:lstStyle/>
                    <a:p>
                      <a:r>
                        <a:rPr lang="en-US" sz="1800" kern="1200" dirty="0" smtClean="0">
                          <a:solidFill>
                            <a:schemeClr val="dk1"/>
                          </a:solidFill>
                          <a:latin typeface="+mn-lt"/>
                          <a:ea typeface="+mn-ea"/>
                          <a:cs typeface="+mn-cs"/>
                        </a:rPr>
                        <a:t>764545418</a:t>
                      </a:r>
                      <a:endParaRPr lang="zh-CN" altLang="en-US" dirty="0"/>
                    </a:p>
                  </a:txBody>
                  <a:tcPr/>
                </a:tc>
                <a:tc>
                  <a:txBody>
                    <a:bodyPr/>
                    <a:lstStyle/>
                    <a:p>
                      <a:r>
                        <a:rPr lang="en-US" sz="1800" kern="1200" dirty="0" smtClean="0">
                          <a:solidFill>
                            <a:schemeClr val="dk1"/>
                          </a:solidFill>
                          <a:latin typeface="+mn-lt"/>
                          <a:ea typeface="+mn-ea"/>
                          <a:cs typeface="+mn-cs"/>
                        </a:rPr>
                        <a:t>Azure</a:t>
                      </a:r>
                      <a:r>
                        <a:rPr lang="zh-CN" altLang="en-US" sz="1800" kern="1200" dirty="0" smtClean="0">
                          <a:solidFill>
                            <a:schemeClr val="dk1"/>
                          </a:solidFill>
                          <a:latin typeface="+mn-lt"/>
                          <a:ea typeface="+mn-ea"/>
                          <a:cs typeface="+mn-cs"/>
                        </a:rPr>
                        <a:t>「」</a:t>
                      </a:r>
                      <a:endParaRPr lang="zh-CN" altLang="en-US" dirty="0"/>
                    </a:p>
                  </a:txBody>
                  <a:tcPr/>
                </a:tc>
                <a:tc>
                  <a:txBody>
                    <a:bodyPr/>
                    <a:lstStyle/>
                    <a:p>
                      <a:r>
                        <a:rPr lang="en-US" sz="1800" u="sng" kern="1200" dirty="0" smtClean="0">
                          <a:solidFill>
                            <a:schemeClr val="dk1"/>
                          </a:solidFill>
                          <a:latin typeface="+mn-lt"/>
                          <a:ea typeface="+mn-ea"/>
                          <a:cs typeface="+mn-cs"/>
                          <a:hlinkClick r:id="rId2"/>
                        </a:rPr>
                        <a:t>31401321@stu.zucc.edu.cn</a:t>
                      </a:r>
                      <a:endParaRPr lang="zh-CN" altLang="en-US" dirty="0"/>
                    </a:p>
                  </a:txBody>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沟通管理计划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P28</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pic>
        <p:nvPicPr>
          <p:cNvPr id="25602" name="Picture 2"/>
          <p:cNvPicPr>
            <a:picLocks noGrp="1" noChangeAspect="1" noChangeArrowheads="1"/>
          </p:cNvPicPr>
          <p:nvPr>
            <p:ph idx="1"/>
          </p:nvPr>
        </p:nvPicPr>
        <p:blipFill>
          <a:blip r:embed="rId2"/>
          <a:srcRect/>
          <a:stretch>
            <a:fillRect/>
          </a:stretch>
        </p:blipFill>
        <p:spPr bwMode="auto">
          <a:xfrm>
            <a:off x="2765597" y="649312"/>
            <a:ext cx="6496050" cy="3276600"/>
          </a:xfrm>
          <a:prstGeom prst="rect">
            <a:avLst/>
          </a:prstGeom>
          <a:noFill/>
          <a:ln w="9525">
            <a:noFill/>
            <a:miter lim="800000"/>
            <a:headEnd/>
            <a:tailEnd/>
          </a:ln>
          <a:effectLst/>
        </p:spPr>
      </p:pic>
      <p:pic>
        <p:nvPicPr>
          <p:cNvPr id="25604" name="Picture 4"/>
          <p:cNvPicPr>
            <a:picLocks noChangeAspect="1" noChangeArrowheads="1"/>
          </p:cNvPicPr>
          <p:nvPr/>
        </p:nvPicPr>
        <p:blipFill>
          <a:blip r:embed="rId3"/>
          <a:srcRect/>
          <a:stretch>
            <a:fillRect/>
          </a:stretch>
        </p:blipFill>
        <p:spPr bwMode="auto">
          <a:xfrm>
            <a:off x="2763348" y="3925912"/>
            <a:ext cx="6524625" cy="1847850"/>
          </a:xfrm>
          <a:prstGeom prst="rect">
            <a:avLst/>
          </a:prstGeom>
          <a:noFill/>
          <a:ln w="9525">
            <a:noFill/>
            <a:miter lim="800000"/>
            <a:headEnd/>
            <a:tailEnd/>
          </a:ln>
          <a:effectLst/>
        </p:spPr>
      </p:pic>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沟通管理计划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P28</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fontScale="77500" lnSpcReduction="20000"/>
          </a:bodyPr>
          <a:lstStyle/>
          <a:p>
            <a:r>
              <a:rPr lang="zh-CN" altLang="en-US" sz="3600" b="1" dirty="0" smtClean="0"/>
              <a:t>开发者与客户沟通计划</a:t>
            </a:r>
          </a:p>
          <a:p>
            <a:r>
              <a:rPr lang="zh-CN" altLang="en-US" sz="3600" dirty="0" smtClean="0"/>
              <a:t>在本次项目中，客户为杨枨老师，与客户的沟通计划为进行至少二次的谈话，谈话的时间与地点可以通过电子邮件或见面沟通来确定。其他沟通途径可以通过微信与短信电话来进行。</a:t>
            </a:r>
          </a:p>
          <a:p>
            <a:r>
              <a:rPr lang="zh-CN" altLang="en-US" sz="3600" b="1" dirty="0" smtClean="0"/>
              <a:t>开发者与用户沟通计划</a:t>
            </a:r>
          </a:p>
          <a:p>
            <a:r>
              <a:rPr lang="zh-CN" altLang="en-US" sz="3600" dirty="0" smtClean="0"/>
              <a:t>在本次项目中，用户为使用网站的教师、学生、游客及管理员，在需求开发过程中，需求分析员与用户的沟通计划为进行至少十次的谈话，谈话的时间与地点可以通过电子邮件或见面沟通来确定。其他沟通途径可以通过微信与短信电话来进行。</a:t>
            </a:r>
          </a:p>
          <a:p>
            <a:r>
              <a:rPr lang="zh-CN" altLang="en-US" sz="3600" b="1" dirty="0" smtClean="0"/>
              <a:t>开发者内部沟通计划</a:t>
            </a:r>
          </a:p>
          <a:p>
            <a:pPr>
              <a:buNone/>
            </a:pPr>
            <a:r>
              <a:rPr lang="zh-CN" altLang="en-US" sz="3600" dirty="0" smtClean="0"/>
              <a:t>              详见：甘特图</a:t>
            </a:r>
          </a:p>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沟通管理计划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P28</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fontScale="92500"/>
          </a:bodyPr>
          <a:lstStyle/>
          <a:p>
            <a:pPr lvl="1">
              <a:lnSpc>
                <a:spcPct val="120000"/>
              </a:lnSpc>
              <a:spcBef>
                <a:spcPts val="600"/>
              </a:spcBef>
              <a:spcAft>
                <a:spcPts val="600"/>
              </a:spcAft>
              <a:buNone/>
            </a:pPr>
            <a:r>
              <a:rPr lang="zh-CN" altLang="en-US" sz="2800" b="1" dirty="0" smtClean="0">
                <a:latin typeface="微软雅黑" panose="020B0503020204020204" pitchFamily="34" charset="-122"/>
                <a:ea typeface="微软雅黑" panose="020B0503020204020204" pitchFamily="34" charset="-122"/>
              </a:rPr>
              <a:t>沟通细则：</a:t>
            </a:r>
            <a:endParaRPr lang="zh-CN" altLang="en-US" sz="2800" b="1" dirty="0">
              <a:latin typeface="微软雅黑" panose="020B0503020204020204" pitchFamily="34" charset="-122"/>
              <a:ea typeface="微软雅黑" panose="020B0503020204020204" pitchFamily="34" charset="-122"/>
            </a:endParaRPr>
          </a:p>
          <a:p>
            <a:pPr lvl="0"/>
            <a:r>
              <a:rPr lang="zh-CN" altLang="en-US" sz="2400" b="1" dirty="0" smtClean="0"/>
              <a:t>内部沟通</a:t>
            </a:r>
            <a:endParaRPr lang="zh-CN" altLang="en-US" sz="2400" dirty="0" smtClean="0"/>
          </a:p>
          <a:p>
            <a:r>
              <a:rPr lang="en-US" sz="2400" dirty="0" smtClean="0"/>
              <a:t>    G05</a:t>
            </a:r>
            <a:r>
              <a:rPr lang="zh-CN" altLang="en-US" sz="2400" dirty="0" smtClean="0"/>
              <a:t>组员需要根据实际情况对所分配的任务进行完成情况的任务报告，任务报告需要通过</a:t>
            </a:r>
            <a:r>
              <a:rPr lang="en-US" sz="2400" dirty="0" smtClean="0"/>
              <a:t>Email</a:t>
            </a:r>
            <a:r>
              <a:rPr lang="zh-CN" altLang="en-US" sz="2400" dirty="0" smtClean="0"/>
              <a:t>的形式进行，把任务的执行情况及时报告给相应的负责人。报告对象根据项目的组织结构，由下至上的进行。</a:t>
            </a:r>
          </a:p>
          <a:p>
            <a:pPr lvl="0"/>
            <a:r>
              <a:rPr lang="zh-CN" altLang="en-US" sz="2400" b="1" dirty="0" smtClean="0"/>
              <a:t>外部沟通</a:t>
            </a:r>
            <a:endParaRPr lang="zh-CN" altLang="en-US" sz="2400" dirty="0" smtClean="0"/>
          </a:p>
          <a:p>
            <a:r>
              <a:rPr lang="en-US" sz="2400" dirty="0" smtClean="0"/>
              <a:t>    </a:t>
            </a:r>
            <a:r>
              <a:rPr lang="zh-CN" altLang="en-US" sz="2400" dirty="0" smtClean="0"/>
              <a:t>所有外部沟通由项目经理负责，其他项目成员除非具有项目经理的授权与指派，不得与项目外部人员（包括客户）进行直接沟通（需求调研除外）与承诺。</a:t>
            </a:r>
          </a:p>
          <a:p>
            <a:pPr lvl="0"/>
            <a:r>
              <a:rPr lang="en-US" sz="2400" dirty="0" smtClean="0"/>
              <a:t>  </a:t>
            </a:r>
            <a:r>
              <a:rPr lang="zh-CN" altLang="en-US" sz="2400" b="1" dirty="0" smtClean="0"/>
              <a:t>公开</a:t>
            </a:r>
            <a:r>
              <a:rPr lang="en-US" sz="2400" b="1" dirty="0" smtClean="0"/>
              <a:t>   </a:t>
            </a:r>
            <a:endParaRPr lang="zh-CN" altLang="en-US" sz="2400" dirty="0" smtClean="0"/>
          </a:p>
          <a:p>
            <a:r>
              <a:rPr lang="en-US" sz="2400" dirty="0" smtClean="0"/>
              <a:t>    </a:t>
            </a:r>
            <a:r>
              <a:rPr lang="zh-CN" altLang="en-US" sz="2400" dirty="0" smtClean="0"/>
              <a:t>任何与项目相关的信息公开活动，统一由项目经理发起与负责，其他项目成员 除非具有项目经理的授权与指派，不得擅自进行任何公开活动。</a:t>
            </a:r>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solidFill>
                  <a:prstClr val="black"/>
                </a:solidFill>
                <a:latin typeface="微软雅黑" panose="020B0503020204020204" pitchFamily="34" charset="-122"/>
                <a:ea typeface="微软雅黑" panose="020B0503020204020204" pitchFamily="34" charset="-122"/>
              </a:rPr>
              <a:t>风险管理计划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38554"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P10</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801692" y="951390"/>
            <a:ext cx="10310192" cy="5632311"/>
          </a:xfrm>
          <a:prstGeom prst="rect">
            <a:avLst/>
          </a:prstGeom>
          <a:noFill/>
        </p:spPr>
        <p:txBody>
          <a:bodyPr wrap="square" rtlCol="0">
            <a:spAutoFit/>
          </a:bodyPr>
          <a:lstStyle/>
          <a:p>
            <a:r>
              <a:rPr lang="zh-CN" altLang="en-US" sz="2800" b="1" dirty="0" smtClean="0">
                <a:solidFill>
                  <a:prstClr val="black"/>
                </a:solidFill>
                <a:latin typeface="宋体" panose="02010600030101010101" pitchFamily="2" charset="-122"/>
              </a:rPr>
              <a:t>输入输出：</a:t>
            </a:r>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r>
              <a:rPr lang="zh-CN" altLang="en-US" sz="2800" b="1" dirty="0" smtClean="0">
                <a:solidFill>
                  <a:prstClr val="black"/>
                </a:solidFill>
                <a:latin typeface="宋体" panose="02010600030101010101" pitchFamily="2" charset="-122"/>
              </a:rPr>
              <a:t>输入：</a:t>
            </a:r>
            <a:r>
              <a:rPr lang="zh-CN" altLang="en-US" sz="2800" b="1" dirty="0">
                <a:solidFill>
                  <a:prstClr val="black"/>
                </a:solidFill>
                <a:latin typeface="宋体" panose="02010600030101010101" pitchFamily="2" charset="-122"/>
              </a:rPr>
              <a:t>项目</a:t>
            </a:r>
            <a:r>
              <a:rPr lang="zh-CN" altLang="en-US" sz="2800" b="1" dirty="0" smtClean="0">
                <a:solidFill>
                  <a:prstClr val="black"/>
                </a:solidFill>
                <a:latin typeface="宋体" panose="02010600030101010101" pitchFamily="2" charset="-122"/>
              </a:rPr>
              <a:t>章程，干系人登记册。</a:t>
            </a:r>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r>
              <a:rPr lang="zh-CN" altLang="en-US" sz="2800" b="1" dirty="0" smtClean="0">
                <a:solidFill>
                  <a:prstClr val="black"/>
                </a:solidFill>
                <a:latin typeface="宋体" panose="02010600030101010101" pitchFamily="2" charset="-122"/>
              </a:rPr>
              <a:t>输出：风险管理计划</a:t>
            </a:r>
            <a:endParaRPr lang="en-US" altLang="zh-CN" sz="2800" b="1" dirty="0" smtClean="0">
              <a:solidFill>
                <a:prstClr val="black"/>
              </a:solidFill>
              <a:latin typeface="宋体" panose="02010600030101010101" pitchFamily="2" charset="-122"/>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Tree>
    <p:extLst>
      <p:ext uri="{BB962C8B-B14F-4D97-AF65-F5344CB8AC3E}">
        <p14:creationId xmlns:p14="http://schemas.microsoft.com/office/powerpoint/2010/main" val="42446674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P29</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fontScale="92500"/>
          </a:bodyPr>
          <a:lstStyle/>
          <a:p>
            <a:r>
              <a:rPr lang="zh-CN" altLang="en-US" sz="3200" dirty="0" smtClean="0">
                <a:latin typeface="微软雅黑" panose="020B0503020204020204" pitchFamily="34" charset="-122"/>
                <a:ea typeface="微软雅黑" panose="020B0503020204020204" pitchFamily="34" charset="-122"/>
              </a:rPr>
              <a:t>引言：</a:t>
            </a:r>
            <a:endParaRPr lang="en-US" altLang="zh-CN" sz="3200" dirty="0" smtClean="0"/>
          </a:p>
          <a:p>
            <a:r>
              <a:rPr lang="zh-CN" altLang="en-US" sz="3200" dirty="0" smtClean="0"/>
              <a:t>产品开发过程中，由于产品需求本身的隐含性、用户与开发者之间的沟通障碍，以及需求随着时间、用户的变化而变更等原因，可能使需求分析偏离实际需求而最终导致产品开发的失败，这种可能性称为需求风险。</a:t>
            </a:r>
          </a:p>
          <a:p>
            <a:r>
              <a:rPr lang="zh-CN" altLang="en-US" sz="3200" dirty="0" smtClean="0"/>
              <a:t>需求分析的关键是使隐含的需求明确，使变更的需求可控，采用座谈会、需求调查表、需求启发、角色扮演等方法可以使需求明确化；采用面向对象的方法及</a:t>
            </a:r>
            <a:r>
              <a:rPr lang="en-US" sz="3200" dirty="0" smtClean="0"/>
              <a:t>UML</a:t>
            </a:r>
            <a:r>
              <a:rPr lang="zh-CN" altLang="en-US" sz="3200" dirty="0" smtClean="0"/>
              <a:t>工具、领域专家的全程参与、需求分级等方法可以使需求变更处于可控范围内。</a:t>
            </a:r>
          </a:p>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P30</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041009"/>
            <a:ext cx="10058400" cy="4980485"/>
          </a:xfrm>
          <a:prstGeom prst="rect">
            <a:avLst/>
          </a:prstGeom>
        </p:spPr>
        <p:txBody>
          <a:bodyPr vert="horz" lIns="91440" tIns="45720" rIns="91440" bIns="45720" rtlCol="0">
            <a:normAutofit lnSpcReduction="10000"/>
          </a:bodyPr>
          <a:lstStyle/>
          <a:p>
            <a:r>
              <a:rPr lang="zh-CN" altLang="en-US" sz="2800" b="1" dirty="0" smtClean="0">
                <a:latin typeface="微软雅黑" pitchFamily="34" charset="-122"/>
                <a:ea typeface="微软雅黑" pitchFamily="34" charset="-122"/>
              </a:rPr>
              <a:t>需求风险的来源：</a:t>
            </a:r>
            <a:endParaRPr lang="en-US" altLang="zh-CN" sz="2800" b="1" dirty="0" smtClean="0">
              <a:latin typeface="微软雅黑" pitchFamily="34" charset="-122"/>
              <a:ea typeface="微软雅黑" pitchFamily="34" charset="-122"/>
            </a:endParaRPr>
          </a:p>
          <a:p>
            <a:r>
              <a:rPr lang="zh-CN" altLang="en-US" b="1" dirty="0" smtClean="0"/>
              <a:t>软件开发项目风险中与客户相关的风险因素有：</a:t>
            </a:r>
          </a:p>
          <a:p>
            <a:pPr lvl="0"/>
            <a:r>
              <a:rPr lang="en-US" altLang="zh-CN" dirty="0" smtClean="0"/>
              <a:t>1.</a:t>
            </a:r>
            <a:r>
              <a:rPr lang="zh-CN" altLang="en-US" dirty="0" smtClean="0"/>
              <a:t>对软件产品缺少清晰的认识</a:t>
            </a:r>
          </a:p>
          <a:p>
            <a:pPr lvl="0"/>
            <a:r>
              <a:rPr lang="en-US" altLang="zh-CN" dirty="0" smtClean="0"/>
              <a:t>2.</a:t>
            </a:r>
            <a:r>
              <a:rPr lang="zh-CN" altLang="en-US" dirty="0" smtClean="0"/>
              <a:t>用户不能正确表达自身的需求。</a:t>
            </a:r>
          </a:p>
          <a:p>
            <a:pPr lvl="0"/>
            <a:r>
              <a:rPr lang="en-US" altLang="zh-CN" dirty="0" smtClean="0"/>
              <a:t>3.</a:t>
            </a:r>
            <a:r>
              <a:rPr lang="zh-CN" altLang="en-US" dirty="0" smtClean="0"/>
              <a:t>对产品需求缺少认同，</a:t>
            </a:r>
          </a:p>
          <a:p>
            <a:pPr lvl="0"/>
            <a:r>
              <a:rPr lang="en-US" altLang="zh-CN" dirty="0" smtClean="0"/>
              <a:t>4.</a:t>
            </a:r>
            <a:r>
              <a:rPr lang="zh-CN" altLang="en-US" dirty="0" smtClean="0"/>
              <a:t>开发者在做需求调查中客户参与不够</a:t>
            </a:r>
          </a:p>
          <a:p>
            <a:pPr lvl="0"/>
            <a:r>
              <a:rPr lang="en-US" altLang="zh-CN" dirty="0" smtClean="0"/>
              <a:t>5.</a:t>
            </a:r>
            <a:r>
              <a:rPr lang="zh-CN" altLang="en-US" dirty="0" smtClean="0"/>
              <a:t>用户需求的不断变更。</a:t>
            </a:r>
          </a:p>
          <a:p>
            <a:pPr lvl="0"/>
            <a:r>
              <a:rPr lang="en-US" altLang="zh-CN" dirty="0" smtClean="0"/>
              <a:t>6.</a:t>
            </a:r>
            <a:r>
              <a:rPr lang="zh-CN" altLang="en-US" dirty="0" smtClean="0"/>
              <a:t>缺少有效的需求变化管理过程</a:t>
            </a:r>
          </a:p>
          <a:p>
            <a:pPr lvl="0"/>
            <a:r>
              <a:rPr lang="en-US" altLang="zh-CN" dirty="0" smtClean="0"/>
              <a:t>7.</a:t>
            </a:r>
            <a:r>
              <a:rPr lang="zh-CN" altLang="en-US" dirty="0" smtClean="0"/>
              <a:t>对需求的变化缺少相关分析等。</a:t>
            </a:r>
          </a:p>
          <a:p>
            <a:pPr lvl="0"/>
            <a:r>
              <a:rPr lang="en-US" altLang="zh-CN" dirty="0" smtClean="0"/>
              <a:t>8.</a:t>
            </a:r>
            <a:r>
              <a:rPr lang="zh-CN" altLang="en-US" dirty="0" smtClean="0"/>
              <a:t>忽略了用户的特点分析。</a:t>
            </a:r>
          </a:p>
          <a:p>
            <a:pPr lvl="0"/>
            <a:r>
              <a:rPr lang="en-US" altLang="zh-CN" dirty="0" smtClean="0"/>
              <a:t>9.</a:t>
            </a:r>
            <a:r>
              <a:rPr lang="zh-CN" altLang="en-US" dirty="0" smtClean="0"/>
              <a:t>需求描述的多义性</a:t>
            </a:r>
          </a:p>
          <a:p>
            <a:pPr lvl="0"/>
            <a:r>
              <a:rPr lang="en-US" altLang="zh-CN" dirty="0" smtClean="0"/>
              <a:t>10.</a:t>
            </a:r>
            <a:r>
              <a:rPr lang="zh-CN" altLang="en-US" dirty="0" smtClean="0"/>
              <a:t>忽略了用户的特点分析。</a:t>
            </a:r>
          </a:p>
          <a:p>
            <a:r>
              <a:rPr lang="zh-CN" altLang="en-US" b="1" dirty="0" smtClean="0"/>
              <a:t>软件开发项目风险中与项目小组相关的风险因素有：</a:t>
            </a:r>
          </a:p>
          <a:p>
            <a:pPr lvl="0"/>
            <a:r>
              <a:rPr lang="en-US" altLang="zh-CN" dirty="0" smtClean="0"/>
              <a:t>1.</a:t>
            </a:r>
            <a:r>
              <a:rPr lang="zh-CN" altLang="en-US" dirty="0" smtClean="0"/>
              <a:t>技术不完备</a:t>
            </a:r>
          </a:p>
          <a:p>
            <a:pPr lvl="0"/>
            <a:r>
              <a:rPr lang="en-US" altLang="zh-CN" dirty="0" smtClean="0"/>
              <a:t>2.</a:t>
            </a:r>
            <a:r>
              <a:rPr lang="zh-CN" altLang="en-US" dirty="0" smtClean="0"/>
              <a:t>经验缺乏</a:t>
            </a:r>
          </a:p>
          <a:p>
            <a:pPr lvl="0"/>
            <a:r>
              <a:rPr lang="en-US" altLang="zh-CN" dirty="0" smtClean="0"/>
              <a:t>3.</a:t>
            </a:r>
            <a:r>
              <a:rPr lang="zh-CN" altLang="en-US" dirty="0" smtClean="0"/>
              <a:t>项目管理不完善</a:t>
            </a:r>
          </a:p>
          <a:p>
            <a:pPr lvl="0"/>
            <a:r>
              <a:rPr lang="en-US" altLang="zh-CN" dirty="0" smtClean="0"/>
              <a:t>4.</a:t>
            </a:r>
            <a:r>
              <a:rPr lang="zh-CN" altLang="en-US" dirty="0" smtClean="0"/>
              <a:t>缺乏有效的分析技术</a:t>
            </a:r>
          </a:p>
          <a:p>
            <a:pPr lvl="0"/>
            <a:r>
              <a:rPr lang="en-US" altLang="zh-CN" dirty="0" smtClean="0"/>
              <a:t>5.</a:t>
            </a:r>
            <a:r>
              <a:rPr lang="zh-CN" altLang="en-US" dirty="0" smtClean="0"/>
              <a:t>小组人员配合力度不够。</a:t>
            </a:r>
          </a:p>
          <a:p>
            <a:pPr lvl="0"/>
            <a:r>
              <a:rPr lang="en-US" altLang="zh-CN" dirty="0" smtClean="0"/>
              <a:t>6.</a:t>
            </a:r>
            <a:r>
              <a:rPr lang="zh-CN" altLang="en-US" dirty="0" smtClean="0"/>
              <a:t>需求开发的时间保障。</a:t>
            </a:r>
          </a:p>
          <a:p>
            <a:pPr marL="685800" marR="0" lvl="1" indent="-228600" algn="l" defTabSz="914400" rtl="0" eaLnBrk="1" fontAlgn="auto" latinLnBrk="0" hangingPunct="1">
              <a:lnSpc>
                <a:spcPct val="120000"/>
              </a:lnSpc>
              <a:spcBef>
                <a:spcPts val="600"/>
              </a:spcBef>
              <a:spcAft>
                <a:spcPts val="600"/>
              </a:spcAft>
              <a:buClrTx/>
              <a:buSzTx/>
              <a:buFont typeface="Arial" panose="020B0604020202020204" pitchFamily="34" charset="0"/>
              <a:buNone/>
              <a:tabLst/>
              <a:defRPr/>
            </a:pP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引言</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823247"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P4</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898148" y="723366"/>
            <a:ext cx="10310192" cy="10218182"/>
          </a:xfrm>
          <a:prstGeom prst="rect">
            <a:avLst/>
          </a:prstGeom>
          <a:noFill/>
        </p:spPr>
        <p:txBody>
          <a:bodyPr wrap="square" rtlCol="0">
            <a:spAutoFit/>
          </a:bodyPr>
          <a:lstStyle/>
          <a:p>
            <a:r>
              <a:rPr lang="zh-CN" altLang="en-US" sz="2800" b="1" dirty="0" smtClean="0"/>
              <a:t>项目约束：</a:t>
            </a:r>
            <a:endParaRPr lang="en-US" altLang="zh-CN" dirty="0" smtClean="0"/>
          </a:p>
          <a:p>
            <a:r>
              <a:rPr lang="zh-CN" altLang="en-US" b="1" dirty="0" smtClean="0"/>
              <a:t>时间日程约束</a:t>
            </a:r>
          </a:p>
          <a:p>
            <a:r>
              <a:rPr lang="zh-CN" altLang="en-US" dirty="0" smtClean="0"/>
              <a:t>本项目中只有</a:t>
            </a:r>
            <a:r>
              <a:rPr lang="en-US" dirty="0" smtClean="0"/>
              <a:t>3</a:t>
            </a:r>
            <a:r>
              <a:rPr lang="zh-CN" altLang="en-US" dirty="0" smtClean="0"/>
              <a:t>周课程时间</a:t>
            </a:r>
            <a:r>
              <a:rPr lang="en-US" dirty="0" smtClean="0"/>
              <a:t>,</a:t>
            </a:r>
            <a:r>
              <a:rPr lang="zh-CN" altLang="en-US" dirty="0" smtClean="0"/>
              <a:t>要完成需求工程计划、。所以我们觉得时间是项目的主要约束。</a:t>
            </a:r>
          </a:p>
          <a:p>
            <a:r>
              <a:rPr lang="zh-CN" altLang="en-US" b="1" dirty="0" smtClean="0"/>
              <a:t>范围约束</a:t>
            </a:r>
          </a:p>
          <a:p>
            <a:pPr lvl="0"/>
            <a:r>
              <a:rPr lang="zh-CN" altLang="en-US" dirty="0" smtClean="0"/>
              <a:t>总任务：</a:t>
            </a:r>
          </a:p>
          <a:p>
            <a:r>
              <a:rPr lang="zh-CN" altLang="en-US" dirty="0" smtClean="0"/>
              <a:t>为了保障需求获取的准确性，制定了</a:t>
            </a:r>
            <a:r>
              <a:rPr lang="en-US" dirty="0" smtClean="0"/>
              <a:t>9</a:t>
            </a:r>
            <a:r>
              <a:rPr lang="zh-CN" altLang="en-US" dirty="0" smtClean="0"/>
              <a:t>个子计划保障。</a:t>
            </a:r>
          </a:p>
          <a:p>
            <a:pPr lvl="0"/>
            <a:r>
              <a:rPr lang="zh-CN" altLang="en-US" dirty="0" smtClean="0"/>
              <a:t>阶段任务：</a:t>
            </a:r>
            <a:endParaRPr lang="en-US" altLang="zh-CN" dirty="0" smtClean="0"/>
          </a:p>
          <a:p>
            <a:pPr lvl="0"/>
            <a:endParaRPr lang="zh-CN" altLang="en-US"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r>
              <a:rPr lang="zh-CN" altLang="en-US" b="1" dirty="0" smtClean="0"/>
              <a:t>成本约束</a:t>
            </a:r>
          </a:p>
          <a:p>
            <a:r>
              <a:rPr lang="zh-CN" altLang="en-US" dirty="0" smtClean="0"/>
              <a:t>因为本项目没有成本，所有以成本约束就为时间日程约束</a:t>
            </a:r>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9" name="表格 8"/>
          <p:cNvGraphicFramePr>
            <a:graphicFrameLocks noGrp="1"/>
          </p:cNvGraphicFramePr>
          <p:nvPr/>
        </p:nvGraphicFramePr>
        <p:xfrm>
          <a:off x="2665047" y="2646939"/>
          <a:ext cx="8128000" cy="33832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阶段过程</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任务</a:t>
                      </a:r>
                    </a:p>
                    <a:p>
                      <a:endParaRPr lang="zh-CN" altLang="en-US" dirty="0"/>
                    </a:p>
                  </a:txBody>
                  <a:tcPr/>
                </a:tc>
              </a:tr>
              <a:tr h="370840">
                <a:tc>
                  <a:txBody>
                    <a:bodyPr/>
                    <a:lstStyle/>
                    <a:p>
                      <a:r>
                        <a:rPr lang="en-US" altLang="zh-CN" dirty="0" smtClean="0"/>
                        <a:t>M1</a:t>
                      </a:r>
                      <a:endParaRPr lang="zh-CN" altLang="en-US" dirty="0"/>
                    </a:p>
                  </a:txBody>
                  <a:tcPr/>
                </a:tc>
                <a:tc>
                  <a:txBody>
                    <a:bodyPr/>
                    <a:lstStyle/>
                    <a:p>
                      <a:r>
                        <a:rPr lang="en-US" altLang="zh-CN" sz="1400" dirty="0" smtClean="0"/>
                        <a:t>《</a:t>
                      </a:r>
                      <a:r>
                        <a:rPr lang="zh-CN" altLang="en-US" sz="1400" dirty="0" smtClean="0"/>
                        <a:t>需求工程</a:t>
                      </a:r>
                      <a:r>
                        <a:rPr lang="en-US" altLang="zh-CN" sz="1400" dirty="0" smtClean="0"/>
                        <a:t>-</a:t>
                      </a:r>
                      <a:r>
                        <a:rPr lang="zh-CN" altLang="en-US" sz="1400" dirty="0" smtClean="0"/>
                        <a:t>初步</a:t>
                      </a:r>
                      <a:r>
                        <a:rPr lang="en-US" altLang="zh-CN" sz="1400" dirty="0" smtClean="0"/>
                        <a:t>》</a:t>
                      </a:r>
                      <a:endParaRPr lang="zh-CN" altLang="en-US" sz="1400" dirty="0"/>
                    </a:p>
                  </a:txBody>
                  <a:tcPr/>
                </a:tc>
              </a:tr>
              <a:tr h="370840">
                <a:tc>
                  <a:txBody>
                    <a:bodyPr/>
                    <a:lstStyle/>
                    <a:p>
                      <a:r>
                        <a:rPr lang="en-US" altLang="zh-CN" dirty="0" smtClean="0"/>
                        <a:t>M2</a:t>
                      </a:r>
                      <a:endParaRPr lang="zh-CN" altLang="en-US" dirty="0"/>
                    </a:p>
                  </a:txBody>
                  <a:tcPr/>
                </a:tc>
                <a:tc>
                  <a:txBody>
                    <a:bodyPr/>
                    <a:lstStyle/>
                    <a:p>
                      <a:r>
                        <a:rPr lang="en-US" altLang="zh-CN" sz="1400" dirty="0" smtClean="0"/>
                        <a:t>《</a:t>
                      </a:r>
                      <a:r>
                        <a:rPr lang="zh-CN" altLang="en-US" sz="1400" dirty="0" smtClean="0"/>
                        <a:t>前景和范围文档</a:t>
                      </a:r>
                      <a:r>
                        <a:rPr lang="en-US" altLang="zh-CN" sz="1400" dirty="0" smtClean="0"/>
                        <a:t>》</a:t>
                      </a:r>
                      <a:r>
                        <a:rPr lang="zh-CN" altLang="en-US" sz="1400" dirty="0" smtClean="0"/>
                        <a:t>的撰写</a:t>
                      </a:r>
                      <a:r>
                        <a:rPr lang="en-US" altLang="zh-CN" sz="1400" dirty="0" smtClean="0"/>
                        <a:t>《</a:t>
                      </a:r>
                      <a:r>
                        <a:rPr lang="zh-CN" altLang="en-US" sz="1400" dirty="0" smtClean="0"/>
                        <a:t>需求工程计划</a:t>
                      </a:r>
                      <a:r>
                        <a:rPr lang="en-US" altLang="zh-CN" sz="1400" dirty="0" smtClean="0"/>
                        <a:t>》</a:t>
                      </a:r>
                      <a:r>
                        <a:rPr lang="zh-CN" altLang="en-US" sz="1400" dirty="0" smtClean="0"/>
                        <a:t>修改</a:t>
                      </a:r>
                      <a:endParaRPr lang="zh-CN" altLang="en-US" sz="1400" dirty="0"/>
                    </a:p>
                  </a:txBody>
                  <a:tcPr/>
                </a:tc>
              </a:tr>
              <a:tr h="370840">
                <a:tc>
                  <a:txBody>
                    <a:bodyPr/>
                    <a:lstStyle/>
                    <a:p>
                      <a:r>
                        <a:rPr lang="en-US" altLang="zh-CN" dirty="0" smtClean="0"/>
                        <a:t>M3</a:t>
                      </a:r>
                      <a:endParaRPr lang="zh-CN" altLang="en-US" dirty="0"/>
                    </a:p>
                  </a:txBody>
                  <a:tcPr/>
                </a:tc>
                <a:tc>
                  <a:txBody>
                    <a:bodyPr/>
                    <a:lstStyle/>
                    <a:p>
                      <a:r>
                        <a:rPr lang="en-US" altLang="zh-CN" sz="1400" dirty="0" smtClean="0"/>
                        <a:t>《</a:t>
                      </a:r>
                      <a:r>
                        <a:rPr lang="zh-CN" altLang="en-US" sz="1400" dirty="0" smtClean="0"/>
                        <a:t>需求工程计划</a:t>
                      </a:r>
                      <a:r>
                        <a:rPr lang="en-US" altLang="zh-CN" sz="1400" dirty="0" smtClean="0"/>
                        <a:t>》</a:t>
                      </a:r>
                      <a:r>
                        <a:rPr lang="zh-CN" altLang="en-US" sz="1400" dirty="0" smtClean="0"/>
                        <a:t>讲解</a:t>
                      </a:r>
                      <a:endParaRPr lang="zh-CN" altLang="en-US" sz="1400" dirty="0"/>
                    </a:p>
                  </a:txBody>
                  <a:tcPr/>
                </a:tc>
              </a:tr>
              <a:tr h="370840">
                <a:tc rowSpan="2">
                  <a:txBody>
                    <a:bodyPr/>
                    <a:lstStyle/>
                    <a:p>
                      <a:r>
                        <a:rPr lang="en-US" altLang="zh-CN" dirty="0" smtClean="0"/>
                        <a:t>M4</a:t>
                      </a:r>
                      <a:endParaRPr lang="zh-CN" altLang="en-US" dirty="0"/>
                    </a:p>
                  </a:txBody>
                  <a:tcPr/>
                </a:tc>
                <a:tc>
                  <a:txBody>
                    <a:bodyPr/>
                    <a:lstStyle/>
                    <a:p>
                      <a:r>
                        <a:rPr lang="en-US" altLang="zh-CN" sz="1400" dirty="0" smtClean="0"/>
                        <a:t>《</a:t>
                      </a:r>
                      <a:r>
                        <a:rPr lang="zh-CN" altLang="en-US" sz="1400" dirty="0" smtClean="0"/>
                        <a:t>软件需求规格说明书</a:t>
                      </a:r>
                      <a:r>
                        <a:rPr lang="en-US" altLang="zh-CN" sz="1400" dirty="0" smtClean="0"/>
                        <a:t>》</a:t>
                      </a:r>
                      <a:r>
                        <a:rPr lang="zh-CN" altLang="en-US" sz="1400" dirty="0" smtClean="0"/>
                        <a:t>的撰写</a:t>
                      </a:r>
                      <a:endParaRPr lang="zh-CN" altLang="en-US" sz="1400" dirty="0"/>
                    </a:p>
                  </a:txBody>
                  <a:tcPr/>
                </a:tc>
              </a:tr>
              <a:tr h="370840">
                <a:tc vMerge="1">
                  <a:txBody>
                    <a:bodyPr/>
                    <a:lstStyle/>
                    <a:p>
                      <a:endParaRPr lang="zh-CN" altLang="en-US" dirty="0"/>
                    </a:p>
                  </a:txBody>
                  <a:tcPr/>
                </a:tc>
                <a:tc>
                  <a:txBody>
                    <a:bodyPr/>
                    <a:lstStyle/>
                    <a:p>
                      <a:r>
                        <a:rPr lang="en-US" altLang="zh-CN" sz="1400" dirty="0" smtClean="0"/>
                        <a:t>《</a:t>
                      </a:r>
                      <a:r>
                        <a:rPr lang="zh-CN" altLang="en-US" sz="1400" dirty="0" smtClean="0"/>
                        <a:t>软件需求规格说明书</a:t>
                      </a:r>
                      <a:r>
                        <a:rPr lang="en-US" altLang="zh-CN" sz="1400" dirty="0" smtClean="0"/>
                        <a:t>》</a:t>
                      </a:r>
                      <a:r>
                        <a:rPr lang="zh-CN" altLang="en-US" sz="1400" dirty="0" smtClean="0"/>
                        <a:t>修改</a:t>
                      </a:r>
                      <a:endParaRPr lang="zh-CN" altLang="en-US" sz="1400" dirty="0"/>
                    </a:p>
                  </a:txBody>
                  <a:tcPr/>
                </a:tc>
              </a:tr>
              <a:tr h="370840">
                <a:tc rowSpan="2">
                  <a:txBody>
                    <a:bodyPr/>
                    <a:lstStyle/>
                    <a:p>
                      <a:r>
                        <a:rPr lang="en-US" altLang="zh-CN" dirty="0" smtClean="0"/>
                        <a:t>M5</a:t>
                      </a:r>
                      <a:endParaRPr lang="zh-CN" altLang="en-US" dirty="0"/>
                    </a:p>
                  </a:txBody>
                  <a:tcPr/>
                </a:tc>
                <a:tc>
                  <a:txBody>
                    <a:bodyPr/>
                    <a:lstStyle/>
                    <a:p>
                      <a:r>
                        <a:rPr lang="en-US" altLang="zh-CN" sz="1400" dirty="0" smtClean="0"/>
                        <a:t>《</a:t>
                      </a:r>
                      <a:r>
                        <a:rPr lang="zh-CN" altLang="en-US" sz="1400" dirty="0" smtClean="0"/>
                        <a:t>软件需求变更文档</a:t>
                      </a:r>
                      <a:r>
                        <a:rPr lang="en-US" altLang="zh-CN" sz="1400" dirty="0" smtClean="0"/>
                        <a:t>》</a:t>
                      </a:r>
                      <a:r>
                        <a:rPr lang="zh-CN" altLang="en-US" sz="1400" dirty="0" smtClean="0"/>
                        <a:t>的撰写</a:t>
                      </a:r>
                      <a:endParaRPr lang="zh-CN" altLang="en-US" sz="1400" dirty="0"/>
                    </a:p>
                  </a:txBody>
                  <a:tcPr/>
                </a:tc>
              </a:tr>
              <a:tr h="370840">
                <a:tc vMerge="1">
                  <a:txBody>
                    <a:bodyPr/>
                    <a:lstStyle/>
                    <a:p>
                      <a:endParaRPr lang="zh-CN" altLang="en-US" dirty="0"/>
                    </a:p>
                  </a:txBody>
                  <a:tcPr/>
                </a:tc>
                <a:tc>
                  <a:txBody>
                    <a:bodyPr/>
                    <a:lstStyle/>
                    <a:p>
                      <a:r>
                        <a:rPr lang="en-US" altLang="zh-CN" sz="1400" dirty="0" smtClean="0"/>
                        <a:t>《</a:t>
                      </a:r>
                      <a:r>
                        <a:rPr lang="zh-CN" altLang="en-US" sz="1400" dirty="0" smtClean="0"/>
                        <a:t>软件需求变更文档</a:t>
                      </a:r>
                      <a:r>
                        <a:rPr lang="en-US" altLang="zh-CN" sz="1400" dirty="0" smtClean="0"/>
                        <a:t>》</a:t>
                      </a:r>
                      <a:r>
                        <a:rPr lang="zh-CN" altLang="en-US" sz="1400" dirty="0" smtClean="0"/>
                        <a:t>修改</a:t>
                      </a:r>
                      <a:endParaRPr lang="zh-CN" altLang="en-US" sz="1400" dirty="0"/>
                    </a:p>
                  </a:txBody>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P31</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590844" y="942535"/>
            <a:ext cx="10058400" cy="4518596"/>
          </a:xfrm>
        </p:spPr>
        <p:txBody>
          <a:bodyPr>
            <a:normAutofit/>
          </a:bodyPr>
          <a:lstStyle/>
          <a:p>
            <a:pPr>
              <a:buNone/>
            </a:pPr>
            <a:r>
              <a:rPr lang="zh-CN" altLang="en-US" b="1" dirty="0" smtClean="0"/>
              <a:t>风</a:t>
            </a:r>
            <a:endParaRPr lang="en-US" altLang="zh-CN" b="1" dirty="0" smtClean="0"/>
          </a:p>
          <a:p>
            <a:pPr>
              <a:buNone/>
            </a:pPr>
            <a:r>
              <a:rPr lang="zh-CN" altLang="en-US" b="1" dirty="0" smtClean="0"/>
              <a:t>险</a:t>
            </a:r>
            <a:endParaRPr lang="en-US" altLang="zh-CN" b="1" dirty="0" smtClean="0"/>
          </a:p>
          <a:p>
            <a:pPr>
              <a:buNone/>
            </a:pPr>
            <a:r>
              <a:rPr lang="zh-CN" altLang="en-US" b="1" dirty="0" smtClean="0"/>
              <a:t>级</a:t>
            </a:r>
            <a:endParaRPr lang="en-US" altLang="zh-CN" b="1" dirty="0" smtClean="0"/>
          </a:p>
          <a:p>
            <a:pPr>
              <a:buNone/>
            </a:pPr>
            <a:r>
              <a:rPr lang="zh-CN" altLang="en-US" b="1" dirty="0" smtClean="0"/>
              <a:t>别</a:t>
            </a:r>
            <a:endParaRPr lang="en-US" altLang="zh-CN" b="1" dirty="0" smtClean="0"/>
          </a:p>
          <a:p>
            <a:pPr>
              <a:buNone/>
            </a:pPr>
            <a:r>
              <a:rPr lang="zh-CN" altLang="en-US" b="1" dirty="0" smtClean="0"/>
              <a:t>及</a:t>
            </a:r>
            <a:endParaRPr lang="en-US" altLang="zh-CN" b="1" dirty="0" smtClean="0"/>
          </a:p>
          <a:p>
            <a:pPr>
              <a:buNone/>
            </a:pPr>
            <a:r>
              <a:rPr lang="zh-CN" altLang="en-US" b="1" dirty="0" smtClean="0"/>
              <a:t>其</a:t>
            </a:r>
            <a:endParaRPr lang="en-US" altLang="zh-CN" b="1" dirty="0" smtClean="0"/>
          </a:p>
          <a:p>
            <a:pPr>
              <a:buNone/>
            </a:pPr>
            <a:r>
              <a:rPr lang="zh-CN" altLang="en-US" b="1" dirty="0" smtClean="0"/>
              <a:t>描</a:t>
            </a:r>
            <a:endParaRPr lang="en-US" altLang="zh-CN" b="1" dirty="0" smtClean="0"/>
          </a:p>
          <a:p>
            <a:pPr>
              <a:buNone/>
            </a:pPr>
            <a:r>
              <a:rPr lang="zh-CN" altLang="en-US" b="1" dirty="0" smtClean="0"/>
              <a:t>述</a:t>
            </a:r>
          </a:p>
          <a:p>
            <a:pPr>
              <a:buNone/>
            </a:pPr>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502898"/>
            <a:ext cx="10058400" cy="4518596"/>
          </a:xfrm>
          <a:prstGeom prst="rect">
            <a:avLst/>
          </a:prstGeom>
        </p:spPr>
        <p:txBody>
          <a:bodyPr vert="horz" lIns="91440" tIns="45720" rIns="91440" bIns="45720" rtlCol="0">
            <a:normAutofit/>
          </a:bodyPr>
          <a:lstStyle/>
          <a:p>
            <a:pPr marL="685800" marR="0" lvl="1" indent="-228600" algn="l" defTabSz="914400" rtl="0" eaLnBrk="1" fontAlgn="auto" latinLnBrk="0" hangingPunct="1">
              <a:lnSpc>
                <a:spcPct val="120000"/>
              </a:lnSpc>
              <a:spcBef>
                <a:spcPts val="600"/>
              </a:spcBef>
              <a:spcAft>
                <a:spcPts val="600"/>
              </a:spcAft>
              <a:buClrTx/>
              <a:buSzTx/>
              <a:buFont typeface="Arial" panose="020B0604020202020204" pitchFamily="34" charset="0"/>
              <a:buNone/>
              <a:tabLst/>
              <a:defRPr/>
            </a:pP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26626" name="Picture 2"/>
          <p:cNvPicPr>
            <a:picLocks noChangeAspect="1" noChangeArrowheads="1"/>
          </p:cNvPicPr>
          <p:nvPr/>
        </p:nvPicPr>
        <p:blipFill>
          <a:blip r:embed="rId2"/>
          <a:srcRect/>
          <a:stretch>
            <a:fillRect/>
          </a:stretch>
        </p:blipFill>
        <p:spPr bwMode="auto">
          <a:xfrm>
            <a:off x="1635369" y="710680"/>
            <a:ext cx="8840372" cy="5584613"/>
          </a:xfrm>
          <a:prstGeom prst="rect">
            <a:avLst/>
          </a:prstGeom>
          <a:noFill/>
          <a:ln w="9525">
            <a:noFill/>
            <a:miter lim="800000"/>
            <a:headEnd/>
            <a:tailEnd/>
          </a:ln>
          <a:effectLst/>
        </p:spPr>
      </p:pic>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P32</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79" y="956603"/>
            <a:ext cx="10496843" cy="5064891"/>
          </a:xfrm>
          <a:prstGeom prst="rect">
            <a:avLst/>
          </a:prstGeom>
        </p:spPr>
        <p:txBody>
          <a:bodyPr vert="horz" lIns="91440" tIns="45720" rIns="91440" bIns="45720" rtlCol="0">
            <a:normAutofit/>
          </a:bodyPr>
          <a:lstStyle/>
          <a:p>
            <a:r>
              <a:rPr lang="zh-CN" altLang="en-US" sz="2400" b="1" dirty="0" smtClean="0"/>
              <a:t>识别出的风险：</a:t>
            </a:r>
          </a:p>
          <a:p>
            <a:pPr marL="685800" marR="0" lvl="1" indent="-228600" algn="l" defTabSz="914400" rtl="0" eaLnBrk="1" fontAlgn="auto" latinLnBrk="0" hangingPunct="1">
              <a:lnSpc>
                <a:spcPct val="120000"/>
              </a:lnSpc>
              <a:spcBef>
                <a:spcPts val="600"/>
              </a:spcBef>
              <a:spcAft>
                <a:spcPts val="600"/>
              </a:spcAft>
              <a:buClrTx/>
              <a:buSzTx/>
              <a:buFont typeface="Arial" panose="020B0604020202020204" pitchFamily="34" charset="0"/>
              <a:buNone/>
              <a:tabLst/>
              <a:defRPr/>
            </a:pP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9" name="表格 8"/>
          <p:cNvGraphicFramePr>
            <a:graphicFrameLocks noGrp="1"/>
          </p:cNvGraphicFramePr>
          <p:nvPr/>
        </p:nvGraphicFramePr>
        <p:xfrm>
          <a:off x="1708443" y="1589649"/>
          <a:ext cx="9095544" cy="3924888"/>
        </p:xfrm>
        <a:graphic>
          <a:graphicData uri="http://schemas.openxmlformats.org/drawingml/2006/table">
            <a:tbl>
              <a:tblPr firstRow="1" bandRow="1">
                <a:tableStyleId>{5C22544A-7EE6-4342-B048-85BDC9FD1C3A}</a:tableStyleId>
              </a:tblPr>
              <a:tblGrid>
                <a:gridCol w="2273886"/>
                <a:gridCol w="2273886"/>
                <a:gridCol w="2273886"/>
                <a:gridCol w="2273886"/>
              </a:tblGrid>
              <a:tr h="654148">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编号</a:t>
                      </a:r>
                      <a:endParaRPr lang="zh-CN" sz="1400" dirty="0">
                        <a:latin typeface="宋体"/>
                        <a:cs typeface="Times New Roman"/>
                      </a:endParaRPr>
                    </a:p>
                  </a:txBody>
                  <a:tcPr marL="68580" marR="68580" marT="0" marB="0"/>
                </a:tc>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风险</a:t>
                      </a:r>
                      <a:r>
                        <a:rPr lang="zh-CN" sz="1400" dirty="0">
                          <a:latin typeface="宋体"/>
                          <a:cs typeface="Times New Roman"/>
                        </a:rPr>
                        <a:t>名称</a:t>
                      </a:r>
                    </a:p>
                  </a:txBody>
                  <a:tcPr marL="68580" marR="68580" marT="0" marB="0"/>
                </a:tc>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风险</a:t>
                      </a:r>
                      <a:r>
                        <a:rPr lang="zh-CN" sz="1400" dirty="0">
                          <a:latin typeface="宋体"/>
                          <a:cs typeface="Times New Roman"/>
                        </a:rPr>
                        <a:t>识别情况</a:t>
                      </a:r>
                    </a:p>
                  </a:txBody>
                  <a:tcPr marL="68580" marR="68580" marT="0" marB="0"/>
                </a:tc>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风险</a:t>
                      </a:r>
                      <a:r>
                        <a:rPr lang="zh-CN" sz="1400" dirty="0">
                          <a:latin typeface="宋体"/>
                          <a:cs typeface="Times New Roman"/>
                        </a:rPr>
                        <a:t>源</a:t>
                      </a:r>
                    </a:p>
                  </a:txBody>
                  <a:tcPr marL="68580" marR="68580" marT="0" marB="0"/>
                </a:tc>
              </a:tr>
              <a:tr h="654148">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１</a:t>
                      </a:r>
                      <a:endParaRPr lang="zh-CN" sz="1400" dirty="0">
                        <a:latin typeface="宋体"/>
                        <a:cs typeface="Times New Roman"/>
                      </a:endParaRPr>
                    </a:p>
                  </a:txBody>
                  <a:tcPr marL="68580" marR="68580" marT="0" marB="0"/>
                </a:tc>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文档</a:t>
                      </a:r>
                      <a:r>
                        <a:rPr lang="zh-CN" sz="1400" dirty="0">
                          <a:latin typeface="宋体"/>
                          <a:cs typeface="Times New Roman"/>
                        </a:rPr>
                        <a:t>资料评审风险</a:t>
                      </a:r>
                    </a:p>
                  </a:txBody>
                  <a:tcPr marL="68580" marR="68580" marT="0" marB="0"/>
                </a:tc>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较低</a:t>
                      </a:r>
                      <a:endParaRPr lang="zh-CN" sz="1400" dirty="0">
                        <a:latin typeface="宋体"/>
                        <a:cs typeface="Times New Roman"/>
                      </a:endParaRPr>
                    </a:p>
                  </a:txBody>
                  <a:tcPr marL="68580" marR="68580" marT="0" marB="0"/>
                </a:tc>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项目管理</a:t>
                      </a:r>
                      <a:r>
                        <a:rPr lang="zh-CN" sz="1400" dirty="0">
                          <a:latin typeface="宋体"/>
                          <a:cs typeface="Times New Roman"/>
                        </a:rPr>
                        <a:t>的不完善</a:t>
                      </a:r>
                    </a:p>
                  </a:txBody>
                  <a:tcPr marL="68580" marR="68580" marT="0" marB="0"/>
                </a:tc>
              </a:tr>
              <a:tr h="654148">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２</a:t>
                      </a:r>
                      <a:endParaRPr lang="zh-CN" sz="1400" dirty="0">
                        <a:latin typeface="宋体"/>
                        <a:cs typeface="Times New Roman"/>
                      </a:endParaRPr>
                    </a:p>
                  </a:txBody>
                  <a:tcPr marL="68580" marR="68580" marT="0" marB="0"/>
                </a:tc>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成本</a:t>
                      </a:r>
                      <a:r>
                        <a:rPr lang="zh-CN" sz="1400" dirty="0">
                          <a:latin typeface="宋体"/>
                          <a:cs typeface="Times New Roman"/>
                        </a:rPr>
                        <a:t>及进度需求风险</a:t>
                      </a:r>
                    </a:p>
                  </a:txBody>
                  <a:tcPr marL="68580" marR="68580" marT="0" marB="0"/>
                </a:tc>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高</a:t>
                      </a:r>
                      <a:endParaRPr lang="zh-CN" sz="1400" dirty="0">
                        <a:latin typeface="宋体"/>
                        <a:cs typeface="Times New Roman"/>
                      </a:endParaRPr>
                    </a:p>
                  </a:txBody>
                  <a:tcPr marL="68580" marR="68580" marT="0" marB="0"/>
                </a:tc>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经验</a:t>
                      </a:r>
                      <a:r>
                        <a:rPr lang="zh-CN" sz="1400" dirty="0">
                          <a:latin typeface="宋体"/>
                          <a:cs typeface="Times New Roman"/>
                        </a:rPr>
                        <a:t>缺乏</a:t>
                      </a:r>
                    </a:p>
                  </a:txBody>
                  <a:tcPr marL="68580" marR="68580" marT="0" marB="0"/>
                </a:tc>
              </a:tr>
              <a:tr h="654148">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３</a:t>
                      </a:r>
                      <a:endParaRPr lang="zh-CN" sz="1400" dirty="0">
                        <a:latin typeface="宋体"/>
                        <a:cs typeface="Times New Roman"/>
                      </a:endParaRPr>
                    </a:p>
                  </a:txBody>
                  <a:tcPr marL="68580" marR="68580" marT="0" marB="0"/>
                </a:tc>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分析</a:t>
                      </a:r>
                      <a:r>
                        <a:rPr lang="zh-CN" sz="1400" dirty="0">
                          <a:latin typeface="宋体"/>
                          <a:cs typeface="Times New Roman"/>
                        </a:rPr>
                        <a:t>方法风险</a:t>
                      </a:r>
                    </a:p>
                  </a:txBody>
                  <a:tcPr marL="68580" marR="68580" marT="0" marB="0"/>
                </a:tc>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高</a:t>
                      </a:r>
                      <a:endParaRPr lang="zh-CN" sz="1400" dirty="0">
                        <a:latin typeface="宋体"/>
                        <a:cs typeface="Times New Roman"/>
                      </a:endParaRPr>
                    </a:p>
                  </a:txBody>
                  <a:tcPr marL="68580" marR="68580" marT="0" marB="0"/>
                </a:tc>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分析</a:t>
                      </a:r>
                      <a:r>
                        <a:rPr lang="zh-CN" sz="1400" dirty="0">
                          <a:latin typeface="宋体"/>
                          <a:cs typeface="Times New Roman"/>
                        </a:rPr>
                        <a:t>方法欠缺</a:t>
                      </a:r>
                    </a:p>
                  </a:txBody>
                  <a:tcPr marL="68580" marR="68580" marT="0" marB="0"/>
                </a:tc>
              </a:tr>
              <a:tr h="654148">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４</a:t>
                      </a:r>
                      <a:endParaRPr lang="zh-CN" sz="1400" dirty="0">
                        <a:latin typeface="宋体"/>
                        <a:cs typeface="Times New Roman"/>
                      </a:endParaRPr>
                    </a:p>
                  </a:txBody>
                  <a:tcPr marL="68580" marR="68580" marT="0" marB="0"/>
                </a:tc>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系统需求</a:t>
                      </a:r>
                      <a:r>
                        <a:rPr lang="zh-CN" sz="1400" dirty="0">
                          <a:latin typeface="宋体"/>
                          <a:cs typeface="Times New Roman"/>
                        </a:rPr>
                        <a:t>评审风险</a:t>
                      </a:r>
                    </a:p>
                  </a:txBody>
                  <a:tcPr marL="68580" marR="68580" marT="0" marB="0"/>
                </a:tc>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未知</a:t>
                      </a:r>
                      <a:endParaRPr lang="zh-CN" sz="1400" dirty="0">
                        <a:latin typeface="宋体"/>
                        <a:cs typeface="Times New Roman"/>
                      </a:endParaRPr>
                    </a:p>
                  </a:txBody>
                  <a:tcPr marL="68580" marR="68580" marT="0" marB="0"/>
                </a:tc>
                <a:tc>
                  <a:txBody>
                    <a:bodyPr/>
                    <a:lstStyle/>
                    <a:p>
                      <a:pPr>
                        <a:lnSpc>
                          <a:spcPts val="1200"/>
                        </a:lnSpc>
                        <a:spcAft>
                          <a:spcPts val="0"/>
                        </a:spcAft>
                      </a:pPr>
                      <a:endParaRPr lang="en-US" altLang="zh-CN" sz="1400" dirty="0" smtClean="0">
                        <a:latin typeface="宋体"/>
                        <a:cs typeface="Times New Roman"/>
                      </a:endParaRPr>
                    </a:p>
                    <a:p>
                      <a:pPr>
                        <a:lnSpc>
                          <a:spcPts val="1200"/>
                        </a:lnSpc>
                        <a:spcAft>
                          <a:spcPts val="0"/>
                        </a:spcAft>
                      </a:pPr>
                      <a:r>
                        <a:rPr lang="en-US" altLang="zh-CN" sz="1400" dirty="0" smtClean="0">
                          <a:latin typeface="宋体"/>
                          <a:cs typeface="Times New Roman"/>
                        </a:rPr>
                        <a:t>   </a:t>
                      </a:r>
                      <a:r>
                        <a:rPr lang="zh-CN" sz="1400" dirty="0" smtClean="0">
                          <a:latin typeface="宋体"/>
                          <a:cs typeface="Times New Roman"/>
                        </a:rPr>
                        <a:t>缺乏</a:t>
                      </a:r>
                      <a:r>
                        <a:rPr lang="zh-CN" sz="1400" dirty="0">
                          <a:latin typeface="宋体"/>
                          <a:cs typeface="Times New Roman"/>
                        </a:rPr>
                        <a:t>有效的分析技术</a:t>
                      </a:r>
                    </a:p>
                  </a:txBody>
                  <a:tcPr marL="68580" marR="68580" marT="0" marB="0"/>
                </a:tc>
              </a:tr>
              <a:tr h="654148">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５</a:t>
                      </a:r>
                      <a:endParaRPr lang="zh-CN" sz="1400" dirty="0">
                        <a:latin typeface="宋体"/>
                        <a:cs typeface="Times New Roman"/>
                      </a:endParaRPr>
                    </a:p>
                  </a:txBody>
                  <a:tcPr marL="68580" marR="68580" marT="0" marB="0"/>
                </a:tc>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功能需求</a:t>
                      </a:r>
                      <a:r>
                        <a:rPr lang="zh-CN" sz="1400" dirty="0">
                          <a:latin typeface="宋体"/>
                          <a:cs typeface="Times New Roman"/>
                        </a:rPr>
                        <a:t>风险</a:t>
                      </a:r>
                    </a:p>
                  </a:txBody>
                  <a:tcPr marL="68580" marR="68580" marT="0" marB="0"/>
                </a:tc>
                <a:tc>
                  <a:txBody>
                    <a:bodyPr/>
                    <a:lstStyle/>
                    <a:p>
                      <a:pPr indent="266700">
                        <a:lnSpc>
                          <a:spcPts val="1200"/>
                        </a:lnSpc>
                        <a:spcAft>
                          <a:spcPts val="600"/>
                        </a:spcAft>
                      </a:pPr>
                      <a:endParaRPr lang="en-US" altLang="zh-CN" sz="1400" dirty="0" smtClean="0">
                        <a:latin typeface="宋体"/>
                        <a:cs typeface="Times New Roman"/>
                      </a:endParaRPr>
                    </a:p>
                    <a:p>
                      <a:pPr indent="266700">
                        <a:lnSpc>
                          <a:spcPts val="1200"/>
                        </a:lnSpc>
                        <a:spcAft>
                          <a:spcPts val="600"/>
                        </a:spcAft>
                      </a:pPr>
                      <a:r>
                        <a:rPr lang="zh-CN" sz="1400" dirty="0" smtClean="0">
                          <a:latin typeface="宋体"/>
                          <a:cs typeface="Times New Roman"/>
                        </a:rPr>
                        <a:t>未知</a:t>
                      </a:r>
                      <a:endParaRPr lang="zh-CN" sz="1400" dirty="0">
                        <a:latin typeface="宋体"/>
                        <a:cs typeface="Times New Roman"/>
                      </a:endParaRPr>
                    </a:p>
                  </a:txBody>
                  <a:tcPr marL="68580" marR="68580" marT="0" marB="0"/>
                </a:tc>
                <a:tc>
                  <a:txBody>
                    <a:bodyPr/>
                    <a:lstStyle/>
                    <a:p>
                      <a:pPr>
                        <a:lnSpc>
                          <a:spcPts val="1200"/>
                        </a:lnSpc>
                        <a:spcAft>
                          <a:spcPts val="0"/>
                        </a:spcAft>
                      </a:pPr>
                      <a:endParaRPr lang="en-US" altLang="zh-CN" sz="1400" dirty="0" smtClean="0">
                        <a:latin typeface="宋体"/>
                        <a:cs typeface="Times New Roman"/>
                      </a:endParaRPr>
                    </a:p>
                    <a:p>
                      <a:pPr>
                        <a:lnSpc>
                          <a:spcPts val="1200"/>
                        </a:lnSpc>
                        <a:spcAft>
                          <a:spcPts val="0"/>
                        </a:spcAft>
                      </a:pPr>
                      <a:r>
                        <a:rPr lang="zh-CN" sz="1400" dirty="0" smtClean="0">
                          <a:latin typeface="宋体"/>
                          <a:cs typeface="Times New Roman"/>
                        </a:rPr>
                        <a:t>对</a:t>
                      </a:r>
                      <a:r>
                        <a:rPr lang="zh-CN" sz="1400" dirty="0">
                          <a:latin typeface="宋体"/>
                          <a:cs typeface="Times New Roman"/>
                        </a:rPr>
                        <a:t>需求的变化缺少相关分析</a:t>
                      </a:r>
                    </a:p>
                  </a:txBody>
                  <a:tcPr marL="68580" marR="68580" marT="0" marB="0"/>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P33</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502898"/>
            <a:ext cx="10058400" cy="4518596"/>
          </a:xfrm>
          <a:prstGeom prst="rect">
            <a:avLst/>
          </a:prstGeom>
        </p:spPr>
        <p:txBody>
          <a:bodyPr vert="horz" lIns="91440" tIns="45720" rIns="91440" bIns="45720" rtlCol="0">
            <a:normAutofit/>
          </a:bodyPr>
          <a:lstStyle/>
          <a:p>
            <a:r>
              <a:rPr lang="zh-CN" altLang="en-US" sz="3200" b="1" dirty="0" smtClean="0"/>
              <a:t>文档资料评审的风险</a:t>
            </a:r>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9" name="表格 8"/>
          <p:cNvGraphicFramePr>
            <a:graphicFrameLocks noGrp="1"/>
          </p:cNvGraphicFramePr>
          <p:nvPr/>
        </p:nvGraphicFramePr>
        <p:xfrm>
          <a:off x="1581832" y="2686927"/>
          <a:ext cx="8898598" cy="3108964"/>
        </p:xfrm>
        <a:graphic>
          <a:graphicData uri="http://schemas.openxmlformats.org/drawingml/2006/table">
            <a:tbl>
              <a:tblPr firstRow="1" bandRow="1">
                <a:tableStyleId>{5C22544A-7EE6-4342-B048-85BDC9FD1C3A}</a:tableStyleId>
              </a:tblPr>
              <a:tblGrid>
                <a:gridCol w="4449299"/>
                <a:gridCol w="4449299"/>
              </a:tblGrid>
              <a:tr h="777241">
                <a:tc>
                  <a:txBody>
                    <a:bodyPr/>
                    <a:lstStyle/>
                    <a:p>
                      <a:pPr>
                        <a:lnSpc>
                          <a:spcPts val="1200"/>
                        </a:lnSpc>
                        <a:spcAft>
                          <a:spcPts val="0"/>
                        </a:spcAft>
                      </a:pPr>
                      <a:endParaRPr lang="en-US" altLang="zh-CN" sz="1800" dirty="0" smtClean="0">
                        <a:latin typeface="宋体"/>
                        <a:cs typeface="Times New Roman"/>
                      </a:endParaRPr>
                    </a:p>
                    <a:p>
                      <a:pPr>
                        <a:lnSpc>
                          <a:spcPts val="1200"/>
                        </a:lnSpc>
                        <a:spcAft>
                          <a:spcPts val="0"/>
                        </a:spcAft>
                      </a:pPr>
                      <a:r>
                        <a:rPr lang="zh-CN" sz="1800" dirty="0" smtClean="0">
                          <a:latin typeface="宋体"/>
                          <a:cs typeface="Times New Roman"/>
                        </a:rPr>
                        <a:t>风险</a:t>
                      </a:r>
                      <a:r>
                        <a:rPr lang="zh-CN" sz="1800" dirty="0">
                          <a:latin typeface="宋体"/>
                          <a:cs typeface="Times New Roman"/>
                        </a:rPr>
                        <a:t>项</a:t>
                      </a:r>
                    </a:p>
                  </a:txBody>
                  <a:tcPr marL="68580" marR="68580" marT="0" marB="0"/>
                </a:tc>
                <a:tc>
                  <a:txBody>
                    <a:bodyPr/>
                    <a:lstStyle/>
                    <a:p>
                      <a:pPr>
                        <a:lnSpc>
                          <a:spcPts val="1200"/>
                        </a:lnSpc>
                        <a:spcAft>
                          <a:spcPts val="0"/>
                        </a:spcAft>
                      </a:pPr>
                      <a:endParaRPr lang="en-US" altLang="zh-CN" sz="1800" dirty="0" smtClean="0">
                        <a:latin typeface="宋体"/>
                        <a:cs typeface="Times New Roman"/>
                      </a:endParaRPr>
                    </a:p>
                    <a:p>
                      <a:pPr>
                        <a:lnSpc>
                          <a:spcPts val="1200"/>
                        </a:lnSpc>
                        <a:spcAft>
                          <a:spcPts val="0"/>
                        </a:spcAft>
                      </a:pPr>
                      <a:r>
                        <a:rPr lang="zh-CN" sz="1800" dirty="0" smtClean="0">
                          <a:latin typeface="宋体"/>
                          <a:cs typeface="Times New Roman"/>
                        </a:rPr>
                        <a:t>解决</a:t>
                      </a:r>
                      <a:r>
                        <a:rPr lang="zh-CN" sz="1800" dirty="0">
                          <a:latin typeface="宋体"/>
                          <a:cs typeface="Times New Roman"/>
                        </a:rPr>
                        <a:t>方案</a:t>
                      </a:r>
                    </a:p>
                  </a:txBody>
                  <a:tcPr marL="68580" marR="68580" marT="0" marB="0"/>
                </a:tc>
              </a:tr>
              <a:tr h="777241">
                <a:tc>
                  <a:txBody>
                    <a:bodyPr/>
                    <a:lstStyle/>
                    <a:p>
                      <a:pPr>
                        <a:lnSpc>
                          <a:spcPts val="1200"/>
                        </a:lnSpc>
                        <a:spcAft>
                          <a:spcPts val="0"/>
                        </a:spcAft>
                      </a:pPr>
                      <a:endParaRPr lang="en-US" altLang="zh-CN" sz="1800" dirty="0" smtClean="0">
                        <a:latin typeface="宋体"/>
                        <a:cs typeface="Times New Roman"/>
                      </a:endParaRPr>
                    </a:p>
                    <a:p>
                      <a:pPr>
                        <a:lnSpc>
                          <a:spcPts val="1200"/>
                        </a:lnSpc>
                        <a:spcAft>
                          <a:spcPts val="0"/>
                        </a:spcAft>
                      </a:pPr>
                      <a:r>
                        <a:rPr lang="zh-CN" sz="1800" dirty="0" smtClean="0">
                          <a:latin typeface="宋体"/>
                          <a:cs typeface="Times New Roman"/>
                        </a:rPr>
                        <a:t>《需求规格说明书》</a:t>
                      </a:r>
                      <a:r>
                        <a:rPr lang="zh-CN" sz="1800" dirty="0">
                          <a:latin typeface="宋体"/>
                          <a:cs typeface="Times New Roman"/>
                        </a:rPr>
                        <a:t>描述不准确</a:t>
                      </a:r>
                    </a:p>
                  </a:txBody>
                  <a:tcPr marL="68580" marR="68580" marT="0" marB="0"/>
                </a:tc>
                <a:tc>
                  <a:txBody>
                    <a:bodyPr/>
                    <a:lstStyle/>
                    <a:p>
                      <a:pPr>
                        <a:lnSpc>
                          <a:spcPts val="1200"/>
                        </a:lnSpc>
                        <a:spcAft>
                          <a:spcPts val="0"/>
                        </a:spcAft>
                      </a:pPr>
                      <a:endParaRPr lang="en-US" altLang="zh-CN" sz="1800" dirty="0" smtClean="0">
                        <a:latin typeface="宋体"/>
                        <a:cs typeface="Times New Roman"/>
                      </a:endParaRPr>
                    </a:p>
                    <a:p>
                      <a:pPr>
                        <a:lnSpc>
                          <a:spcPts val="1200"/>
                        </a:lnSpc>
                        <a:spcAft>
                          <a:spcPts val="0"/>
                        </a:spcAft>
                      </a:pPr>
                      <a:r>
                        <a:rPr lang="zh-CN" sz="1800" dirty="0" smtClean="0">
                          <a:latin typeface="宋体"/>
                          <a:cs typeface="Times New Roman"/>
                        </a:rPr>
                        <a:t>茹</a:t>
                      </a:r>
                      <a:r>
                        <a:rPr lang="zh-CN" sz="1800" dirty="0">
                          <a:latin typeface="宋体"/>
                          <a:cs typeface="Times New Roman"/>
                        </a:rPr>
                        <a:t>敏杰全权利负责</a:t>
                      </a:r>
                    </a:p>
                  </a:txBody>
                  <a:tcPr marL="68580" marR="68580" marT="0" marB="0"/>
                </a:tc>
              </a:tr>
              <a:tr h="777241">
                <a:tc>
                  <a:txBody>
                    <a:bodyPr/>
                    <a:lstStyle/>
                    <a:p>
                      <a:pPr>
                        <a:lnSpc>
                          <a:spcPts val="1200"/>
                        </a:lnSpc>
                        <a:spcAft>
                          <a:spcPts val="0"/>
                        </a:spcAft>
                      </a:pPr>
                      <a:endParaRPr lang="en-US" altLang="zh-CN" sz="1800" dirty="0" smtClean="0">
                        <a:latin typeface="宋体"/>
                        <a:cs typeface="Times New Roman"/>
                      </a:endParaRPr>
                    </a:p>
                    <a:p>
                      <a:pPr>
                        <a:lnSpc>
                          <a:spcPts val="1200"/>
                        </a:lnSpc>
                        <a:spcAft>
                          <a:spcPts val="0"/>
                        </a:spcAft>
                      </a:pPr>
                      <a:r>
                        <a:rPr lang="zh-CN" sz="1800" dirty="0" smtClean="0">
                          <a:latin typeface="宋体"/>
                          <a:cs typeface="Times New Roman"/>
                        </a:rPr>
                        <a:t>《软件需求变更文档》</a:t>
                      </a:r>
                      <a:r>
                        <a:rPr lang="zh-CN" sz="1800" dirty="0">
                          <a:latin typeface="宋体"/>
                          <a:cs typeface="Times New Roman"/>
                        </a:rPr>
                        <a:t>描述不准确</a:t>
                      </a:r>
                    </a:p>
                  </a:txBody>
                  <a:tcPr marL="68580" marR="68580" marT="0" marB="0"/>
                </a:tc>
                <a:tc>
                  <a:txBody>
                    <a:bodyPr/>
                    <a:lstStyle/>
                    <a:p>
                      <a:pPr>
                        <a:lnSpc>
                          <a:spcPts val="1200"/>
                        </a:lnSpc>
                        <a:spcAft>
                          <a:spcPts val="0"/>
                        </a:spcAft>
                      </a:pPr>
                      <a:endParaRPr lang="en-US" altLang="zh-CN" sz="1800" dirty="0" smtClean="0">
                        <a:latin typeface="宋体"/>
                        <a:cs typeface="Times New Roman"/>
                      </a:endParaRPr>
                    </a:p>
                    <a:p>
                      <a:pPr>
                        <a:lnSpc>
                          <a:spcPts val="1200"/>
                        </a:lnSpc>
                        <a:spcAft>
                          <a:spcPts val="0"/>
                        </a:spcAft>
                      </a:pPr>
                      <a:r>
                        <a:rPr lang="zh-CN" sz="1800" dirty="0" smtClean="0">
                          <a:latin typeface="宋体"/>
                          <a:cs typeface="Times New Roman"/>
                        </a:rPr>
                        <a:t>王</a:t>
                      </a:r>
                      <a:r>
                        <a:rPr lang="zh-CN" sz="1800" dirty="0">
                          <a:latin typeface="宋体"/>
                          <a:cs typeface="Times New Roman"/>
                        </a:rPr>
                        <a:t>家南全权负责</a:t>
                      </a:r>
                    </a:p>
                  </a:txBody>
                  <a:tcPr marL="68580" marR="68580" marT="0" marB="0"/>
                </a:tc>
              </a:tr>
              <a:tr h="777241">
                <a:tc>
                  <a:txBody>
                    <a:bodyPr/>
                    <a:lstStyle/>
                    <a:p>
                      <a:pPr>
                        <a:lnSpc>
                          <a:spcPts val="1200"/>
                        </a:lnSpc>
                        <a:spcAft>
                          <a:spcPts val="0"/>
                        </a:spcAft>
                      </a:pPr>
                      <a:endParaRPr lang="en-US" altLang="zh-CN" sz="1800" dirty="0" smtClean="0">
                        <a:latin typeface="宋体"/>
                        <a:cs typeface="Times New Roman"/>
                      </a:endParaRPr>
                    </a:p>
                    <a:p>
                      <a:pPr>
                        <a:lnSpc>
                          <a:spcPts val="1200"/>
                        </a:lnSpc>
                        <a:spcAft>
                          <a:spcPts val="0"/>
                        </a:spcAft>
                      </a:pPr>
                      <a:r>
                        <a:rPr lang="zh-CN" sz="1800" dirty="0" smtClean="0">
                          <a:latin typeface="宋体"/>
                          <a:cs typeface="Times New Roman"/>
                        </a:rPr>
                        <a:t>《需求工程计划》</a:t>
                      </a:r>
                      <a:r>
                        <a:rPr lang="zh-CN" sz="1800" dirty="0">
                          <a:latin typeface="宋体"/>
                          <a:cs typeface="Times New Roman"/>
                        </a:rPr>
                        <a:t>描述不准确</a:t>
                      </a:r>
                    </a:p>
                  </a:txBody>
                  <a:tcPr marL="68580" marR="68580" marT="0" marB="0"/>
                </a:tc>
                <a:tc>
                  <a:txBody>
                    <a:bodyPr/>
                    <a:lstStyle/>
                    <a:p>
                      <a:pPr>
                        <a:lnSpc>
                          <a:spcPts val="1200"/>
                        </a:lnSpc>
                        <a:spcAft>
                          <a:spcPts val="0"/>
                        </a:spcAft>
                      </a:pPr>
                      <a:endParaRPr lang="en-US" altLang="zh-CN" sz="1800" dirty="0" smtClean="0">
                        <a:latin typeface="宋体"/>
                        <a:cs typeface="Times New Roman"/>
                      </a:endParaRPr>
                    </a:p>
                    <a:p>
                      <a:pPr>
                        <a:lnSpc>
                          <a:spcPts val="1200"/>
                        </a:lnSpc>
                        <a:spcAft>
                          <a:spcPts val="0"/>
                        </a:spcAft>
                      </a:pPr>
                      <a:r>
                        <a:rPr lang="zh-CN" sz="1800" dirty="0" smtClean="0">
                          <a:latin typeface="宋体"/>
                          <a:cs typeface="Times New Roman"/>
                        </a:rPr>
                        <a:t>王</a:t>
                      </a:r>
                      <a:r>
                        <a:rPr lang="zh-CN" sz="1800" dirty="0">
                          <a:latin typeface="宋体"/>
                          <a:cs typeface="Times New Roman"/>
                        </a:rPr>
                        <a:t>敏星全权负责</a:t>
                      </a:r>
                    </a:p>
                  </a:txBody>
                  <a:tcPr marL="68580" marR="68580" marT="0" marB="0"/>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P34</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a:bodyPr>
          <a:lstStyle/>
          <a:p>
            <a:r>
              <a:rPr lang="zh-CN" altLang="en-US" sz="3200" b="1" dirty="0" smtClean="0"/>
              <a:t>成本及进度需求风险</a:t>
            </a:r>
            <a:endParaRPr lang="en-US" altLang="zh-CN" sz="3200" b="1" dirty="0" smtClean="0"/>
          </a:p>
          <a:p>
            <a:endParaRPr lang="en-US" altLang="zh-CN" sz="3200" b="1" dirty="0" smtClean="0"/>
          </a:p>
          <a:p>
            <a:endParaRPr lang="en-US" altLang="zh-CN" sz="3200" b="1" dirty="0" smtClean="0"/>
          </a:p>
          <a:p>
            <a:endParaRPr lang="en-US" altLang="zh-CN" sz="3200" b="1" dirty="0" smtClean="0"/>
          </a:p>
          <a:p>
            <a:endParaRPr lang="en-US" altLang="zh-CN" sz="3200" b="1" dirty="0" smtClean="0"/>
          </a:p>
          <a:p>
            <a:endParaRPr lang="en-US" altLang="zh-CN" sz="3200" b="1" dirty="0" smtClean="0"/>
          </a:p>
          <a:p>
            <a:r>
              <a:rPr lang="zh-CN" altLang="en-US" sz="3200" b="1" dirty="0" smtClean="0"/>
              <a:t>分析方法风险</a:t>
            </a:r>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9" name="表格 8"/>
          <p:cNvGraphicFramePr>
            <a:graphicFrameLocks noGrp="1"/>
          </p:cNvGraphicFramePr>
          <p:nvPr/>
        </p:nvGraphicFramePr>
        <p:xfrm>
          <a:off x="1849120" y="1631851"/>
          <a:ext cx="8128000" cy="2183880"/>
        </p:xfrm>
        <a:graphic>
          <a:graphicData uri="http://schemas.openxmlformats.org/drawingml/2006/table">
            <a:tbl>
              <a:tblPr firstRow="1" bandRow="1">
                <a:tableStyleId>{5C22544A-7EE6-4342-B048-85BDC9FD1C3A}</a:tableStyleId>
              </a:tblPr>
              <a:tblGrid>
                <a:gridCol w="4064000"/>
                <a:gridCol w="4064000"/>
              </a:tblGrid>
              <a:tr h="727960">
                <a:tc>
                  <a:txBody>
                    <a:bodyPr/>
                    <a:lstStyle/>
                    <a:p>
                      <a:pPr>
                        <a:lnSpc>
                          <a:spcPts val="1200"/>
                        </a:lnSpc>
                        <a:spcAft>
                          <a:spcPts val="0"/>
                        </a:spcAft>
                      </a:pPr>
                      <a:endParaRPr lang="en-US" altLang="zh-CN" sz="1400" dirty="0" smtClean="0">
                        <a:latin typeface="宋体"/>
                        <a:cs typeface="Times New Roman"/>
                      </a:endParaRPr>
                    </a:p>
                    <a:p>
                      <a:pPr>
                        <a:lnSpc>
                          <a:spcPts val="1200"/>
                        </a:lnSpc>
                        <a:spcAft>
                          <a:spcPts val="0"/>
                        </a:spcAft>
                      </a:pPr>
                      <a:r>
                        <a:rPr lang="zh-CN" sz="1400" dirty="0" smtClean="0">
                          <a:latin typeface="宋体"/>
                          <a:cs typeface="Times New Roman"/>
                        </a:rPr>
                        <a:t>风险</a:t>
                      </a:r>
                      <a:r>
                        <a:rPr lang="zh-CN" sz="1400" dirty="0">
                          <a:latin typeface="宋体"/>
                          <a:cs typeface="Times New Roman"/>
                        </a:rPr>
                        <a:t>项</a:t>
                      </a:r>
                    </a:p>
                  </a:txBody>
                  <a:tcPr marL="68580" marR="68580" marT="0" marB="0"/>
                </a:tc>
                <a:tc>
                  <a:txBody>
                    <a:bodyPr/>
                    <a:lstStyle/>
                    <a:p>
                      <a:pPr>
                        <a:lnSpc>
                          <a:spcPts val="1200"/>
                        </a:lnSpc>
                        <a:spcAft>
                          <a:spcPts val="0"/>
                        </a:spcAft>
                      </a:pPr>
                      <a:endParaRPr lang="en-US" altLang="zh-CN" sz="1400" dirty="0" smtClean="0">
                        <a:latin typeface="宋体"/>
                        <a:cs typeface="Times New Roman"/>
                      </a:endParaRPr>
                    </a:p>
                    <a:p>
                      <a:pPr>
                        <a:lnSpc>
                          <a:spcPts val="1200"/>
                        </a:lnSpc>
                        <a:spcAft>
                          <a:spcPts val="0"/>
                        </a:spcAft>
                      </a:pPr>
                      <a:r>
                        <a:rPr lang="zh-CN" sz="1400" dirty="0" smtClean="0">
                          <a:latin typeface="宋体"/>
                          <a:cs typeface="Times New Roman"/>
                        </a:rPr>
                        <a:t>解决</a:t>
                      </a:r>
                      <a:r>
                        <a:rPr lang="zh-CN" sz="1400" dirty="0">
                          <a:latin typeface="宋体"/>
                          <a:cs typeface="Times New Roman"/>
                        </a:rPr>
                        <a:t>方案</a:t>
                      </a:r>
                    </a:p>
                  </a:txBody>
                  <a:tcPr marL="68580" marR="68580" marT="0" marB="0"/>
                </a:tc>
              </a:tr>
              <a:tr h="727960">
                <a:tc>
                  <a:txBody>
                    <a:bodyPr/>
                    <a:lstStyle/>
                    <a:p>
                      <a:pPr>
                        <a:lnSpc>
                          <a:spcPts val="1200"/>
                        </a:lnSpc>
                        <a:spcAft>
                          <a:spcPts val="0"/>
                        </a:spcAft>
                      </a:pPr>
                      <a:endParaRPr lang="en-US" altLang="zh-CN" sz="1400" dirty="0" smtClean="0">
                        <a:latin typeface="宋体"/>
                        <a:cs typeface="Times New Roman"/>
                      </a:endParaRPr>
                    </a:p>
                    <a:p>
                      <a:pPr>
                        <a:lnSpc>
                          <a:spcPts val="1200"/>
                        </a:lnSpc>
                        <a:spcAft>
                          <a:spcPts val="0"/>
                        </a:spcAft>
                      </a:pPr>
                      <a:endParaRPr lang="en-US" altLang="zh-CN" sz="1400" dirty="0" smtClean="0">
                        <a:latin typeface="宋体"/>
                        <a:cs typeface="Times New Roman"/>
                      </a:endParaRPr>
                    </a:p>
                    <a:p>
                      <a:pPr>
                        <a:lnSpc>
                          <a:spcPts val="1200"/>
                        </a:lnSpc>
                        <a:spcAft>
                          <a:spcPts val="0"/>
                        </a:spcAft>
                      </a:pPr>
                      <a:r>
                        <a:rPr lang="zh-CN" sz="1400" dirty="0" smtClean="0">
                          <a:latin typeface="宋体"/>
                          <a:cs typeface="Times New Roman"/>
                        </a:rPr>
                        <a:t>无法</a:t>
                      </a:r>
                      <a:r>
                        <a:rPr lang="zh-CN" sz="1400" dirty="0">
                          <a:latin typeface="宋体"/>
                          <a:cs typeface="Times New Roman"/>
                        </a:rPr>
                        <a:t>准确分配时间资源</a:t>
                      </a:r>
                    </a:p>
                  </a:txBody>
                  <a:tcPr marL="68580" marR="68580" marT="0" marB="0"/>
                </a:tc>
                <a:tc>
                  <a:txBody>
                    <a:bodyPr/>
                    <a:lstStyle/>
                    <a:p>
                      <a:pPr marL="342900" lvl="0" indent="-342900">
                        <a:lnSpc>
                          <a:spcPts val="1200"/>
                        </a:lnSpc>
                        <a:spcAft>
                          <a:spcPts val="0"/>
                        </a:spcAft>
                        <a:buFont typeface="+mj-lt"/>
                        <a:buAutoNum type="arabicPeriod"/>
                      </a:pPr>
                      <a:endParaRPr lang="en-US" altLang="zh-CN" sz="1400" dirty="0" smtClean="0">
                        <a:latin typeface="宋体"/>
                        <a:cs typeface="Times New Roman"/>
                      </a:endParaRPr>
                    </a:p>
                    <a:p>
                      <a:pPr marL="342900" lvl="0" indent="-342900">
                        <a:lnSpc>
                          <a:spcPts val="1200"/>
                        </a:lnSpc>
                        <a:spcAft>
                          <a:spcPts val="0"/>
                        </a:spcAft>
                        <a:buFont typeface="+mj-lt"/>
                        <a:buAutoNum type="arabicPeriod"/>
                      </a:pPr>
                      <a:r>
                        <a:rPr lang="zh-CN" sz="1400" dirty="0" smtClean="0">
                          <a:latin typeface="宋体"/>
                          <a:cs typeface="Times New Roman"/>
                        </a:rPr>
                        <a:t>加大</a:t>
                      </a:r>
                      <a:r>
                        <a:rPr lang="zh-CN" sz="1400" dirty="0">
                          <a:latin typeface="宋体"/>
                          <a:cs typeface="Times New Roman"/>
                        </a:rPr>
                        <a:t>对关键路径上资源投入</a:t>
                      </a:r>
                    </a:p>
                    <a:p>
                      <a:pPr marL="342900" lvl="0" indent="-342900">
                        <a:lnSpc>
                          <a:spcPts val="1200"/>
                        </a:lnSpc>
                        <a:spcAft>
                          <a:spcPts val="0"/>
                        </a:spcAft>
                        <a:buFont typeface="+mj-lt"/>
                        <a:buAutoNum type="arabicPeriod"/>
                      </a:pPr>
                      <a:endParaRPr lang="en-US" altLang="zh-CN" sz="1400" dirty="0" smtClean="0">
                        <a:latin typeface="宋体"/>
                        <a:cs typeface="Times New Roman"/>
                      </a:endParaRPr>
                    </a:p>
                    <a:p>
                      <a:pPr marL="342900" lvl="0" indent="-342900">
                        <a:lnSpc>
                          <a:spcPts val="1200"/>
                        </a:lnSpc>
                        <a:spcAft>
                          <a:spcPts val="0"/>
                        </a:spcAft>
                        <a:buFont typeface="+mj-lt"/>
                        <a:buAutoNum type="arabicPeriod"/>
                      </a:pPr>
                      <a:r>
                        <a:rPr lang="zh-CN" sz="1400" dirty="0" smtClean="0">
                          <a:latin typeface="宋体"/>
                          <a:cs typeface="Times New Roman"/>
                        </a:rPr>
                        <a:t>将</a:t>
                      </a:r>
                      <a:r>
                        <a:rPr lang="zh-CN" sz="1400" dirty="0">
                          <a:latin typeface="宋体"/>
                          <a:cs typeface="Times New Roman"/>
                        </a:rPr>
                        <a:t>任务的浮动时间后移动</a:t>
                      </a:r>
                    </a:p>
                  </a:txBody>
                  <a:tcPr marL="68580" marR="68580" marT="0" marB="0"/>
                </a:tc>
              </a:tr>
              <a:tr h="727960">
                <a:tc>
                  <a:txBody>
                    <a:bodyPr/>
                    <a:lstStyle/>
                    <a:p>
                      <a:pPr>
                        <a:lnSpc>
                          <a:spcPts val="1200"/>
                        </a:lnSpc>
                        <a:spcAft>
                          <a:spcPts val="0"/>
                        </a:spcAft>
                      </a:pPr>
                      <a:endParaRPr lang="en-US" altLang="zh-CN" sz="1400" dirty="0" smtClean="0">
                        <a:latin typeface="宋体"/>
                        <a:cs typeface="Times New Roman"/>
                      </a:endParaRPr>
                    </a:p>
                    <a:p>
                      <a:pPr>
                        <a:lnSpc>
                          <a:spcPts val="1200"/>
                        </a:lnSpc>
                        <a:spcAft>
                          <a:spcPts val="0"/>
                        </a:spcAft>
                      </a:pPr>
                      <a:r>
                        <a:rPr lang="zh-CN" sz="1400" dirty="0" smtClean="0">
                          <a:latin typeface="宋体"/>
                          <a:cs typeface="Times New Roman"/>
                        </a:rPr>
                        <a:t>无法</a:t>
                      </a:r>
                      <a:r>
                        <a:rPr lang="zh-CN" sz="1400" dirty="0">
                          <a:latin typeface="宋体"/>
                          <a:cs typeface="Times New Roman"/>
                        </a:rPr>
                        <a:t>准确分配人力资源</a:t>
                      </a:r>
                    </a:p>
                  </a:txBody>
                  <a:tcPr marL="68580" marR="68580" marT="0" marB="0"/>
                </a:tc>
                <a:tc>
                  <a:txBody>
                    <a:bodyPr/>
                    <a:lstStyle/>
                    <a:p>
                      <a:pPr>
                        <a:lnSpc>
                          <a:spcPts val="1200"/>
                        </a:lnSpc>
                        <a:spcAft>
                          <a:spcPts val="0"/>
                        </a:spcAft>
                      </a:pPr>
                      <a:endParaRPr lang="en-US" altLang="zh-CN" sz="1400" dirty="0" smtClean="0">
                        <a:latin typeface="宋体"/>
                        <a:cs typeface="Times New Roman"/>
                      </a:endParaRPr>
                    </a:p>
                    <a:p>
                      <a:pPr>
                        <a:lnSpc>
                          <a:spcPts val="1200"/>
                        </a:lnSpc>
                        <a:spcAft>
                          <a:spcPts val="0"/>
                        </a:spcAft>
                      </a:pPr>
                      <a:r>
                        <a:rPr lang="zh-CN" sz="1400" dirty="0" smtClean="0">
                          <a:latin typeface="宋体"/>
                          <a:cs typeface="Times New Roman"/>
                        </a:rPr>
                        <a:t>加大</a:t>
                      </a:r>
                      <a:r>
                        <a:rPr lang="zh-CN" sz="1400" dirty="0">
                          <a:latin typeface="宋体"/>
                          <a:cs typeface="Times New Roman"/>
                        </a:rPr>
                        <a:t>团队交流程度，加深组员之间的了解</a:t>
                      </a:r>
                    </a:p>
                  </a:txBody>
                  <a:tcPr marL="68580" marR="68580" marT="0" marB="0"/>
                </a:tc>
              </a:tr>
            </a:tbl>
          </a:graphicData>
        </a:graphic>
      </p:graphicFrame>
      <p:graphicFrame>
        <p:nvGraphicFramePr>
          <p:cNvPr id="10" name="表格 9"/>
          <p:cNvGraphicFramePr>
            <a:graphicFrameLocks noGrp="1"/>
          </p:cNvGraphicFramePr>
          <p:nvPr/>
        </p:nvGraphicFramePr>
        <p:xfrm>
          <a:off x="1835052" y="4644552"/>
          <a:ext cx="8128000" cy="1615572"/>
        </p:xfrm>
        <a:graphic>
          <a:graphicData uri="http://schemas.openxmlformats.org/drawingml/2006/table">
            <a:tbl>
              <a:tblPr firstRow="1" bandRow="1">
                <a:tableStyleId>{5C22544A-7EE6-4342-B048-85BDC9FD1C3A}</a:tableStyleId>
              </a:tblPr>
              <a:tblGrid>
                <a:gridCol w="4064000"/>
                <a:gridCol w="4064000"/>
              </a:tblGrid>
              <a:tr h="538524">
                <a:tc>
                  <a:txBody>
                    <a:bodyPr/>
                    <a:lstStyle/>
                    <a:p>
                      <a:pPr>
                        <a:lnSpc>
                          <a:spcPts val="1200"/>
                        </a:lnSpc>
                        <a:spcAft>
                          <a:spcPts val="0"/>
                        </a:spcAft>
                      </a:pPr>
                      <a:endParaRPr lang="en-US" altLang="zh-CN" sz="1600" dirty="0" smtClean="0">
                        <a:latin typeface="宋体"/>
                        <a:cs typeface="Times New Roman"/>
                      </a:endParaRPr>
                    </a:p>
                    <a:p>
                      <a:pPr>
                        <a:lnSpc>
                          <a:spcPts val="1200"/>
                        </a:lnSpc>
                        <a:spcAft>
                          <a:spcPts val="0"/>
                        </a:spcAft>
                      </a:pPr>
                      <a:r>
                        <a:rPr lang="zh-CN" sz="1600" dirty="0" smtClean="0">
                          <a:latin typeface="宋体"/>
                          <a:cs typeface="Times New Roman"/>
                        </a:rPr>
                        <a:t>风险</a:t>
                      </a:r>
                      <a:r>
                        <a:rPr lang="zh-CN" sz="1600" dirty="0">
                          <a:latin typeface="宋体"/>
                          <a:cs typeface="Times New Roman"/>
                        </a:rPr>
                        <a:t>项</a:t>
                      </a:r>
                    </a:p>
                  </a:txBody>
                  <a:tcPr marL="68580" marR="68580" marT="0" marB="0"/>
                </a:tc>
                <a:tc>
                  <a:txBody>
                    <a:bodyPr/>
                    <a:lstStyle/>
                    <a:p>
                      <a:pPr>
                        <a:lnSpc>
                          <a:spcPts val="1200"/>
                        </a:lnSpc>
                        <a:spcAft>
                          <a:spcPts val="0"/>
                        </a:spcAft>
                      </a:pPr>
                      <a:endParaRPr lang="en-US" altLang="zh-CN" sz="1600" dirty="0" smtClean="0">
                        <a:latin typeface="宋体"/>
                        <a:cs typeface="Times New Roman"/>
                      </a:endParaRPr>
                    </a:p>
                    <a:p>
                      <a:pPr>
                        <a:lnSpc>
                          <a:spcPts val="1200"/>
                        </a:lnSpc>
                        <a:spcAft>
                          <a:spcPts val="0"/>
                        </a:spcAft>
                      </a:pPr>
                      <a:r>
                        <a:rPr lang="zh-CN" sz="1600" dirty="0" smtClean="0">
                          <a:latin typeface="宋体"/>
                          <a:cs typeface="Times New Roman"/>
                        </a:rPr>
                        <a:t>解决</a:t>
                      </a:r>
                      <a:r>
                        <a:rPr lang="zh-CN" sz="1600" dirty="0">
                          <a:latin typeface="宋体"/>
                          <a:cs typeface="Times New Roman"/>
                        </a:rPr>
                        <a:t>方案</a:t>
                      </a:r>
                    </a:p>
                  </a:txBody>
                  <a:tcPr marL="68580" marR="68580" marT="0" marB="0"/>
                </a:tc>
              </a:tr>
              <a:tr h="538524">
                <a:tc>
                  <a:txBody>
                    <a:bodyPr/>
                    <a:lstStyle/>
                    <a:p>
                      <a:pPr>
                        <a:lnSpc>
                          <a:spcPts val="1200"/>
                        </a:lnSpc>
                        <a:spcAft>
                          <a:spcPts val="0"/>
                        </a:spcAft>
                      </a:pPr>
                      <a:endParaRPr lang="en-US" altLang="zh-CN" sz="1600" dirty="0" smtClean="0">
                        <a:latin typeface="宋体"/>
                        <a:cs typeface="Times New Roman"/>
                      </a:endParaRPr>
                    </a:p>
                    <a:p>
                      <a:pPr>
                        <a:lnSpc>
                          <a:spcPts val="1200"/>
                        </a:lnSpc>
                        <a:spcAft>
                          <a:spcPts val="0"/>
                        </a:spcAft>
                      </a:pPr>
                      <a:r>
                        <a:rPr lang="zh-CN" sz="1600" dirty="0" smtClean="0">
                          <a:latin typeface="宋体"/>
                          <a:cs typeface="Times New Roman"/>
                        </a:rPr>
                        <a:t>没有</a:t>
                      </a:r>
                      <a:r>
                        <a:rPr lang="zh-CN" sz="1600" dirty="0">
                          <a:latin typeface="宋体"/>
                          <a:cs typeface="Times New Roman"/>
                        </a:rPr>
                        <a:t>明确的系统分析员</a:t>
                      </a:r>
                    </a:p>
                  </a:txBody>
                  <a:tcPr marL="68580" marR="68580" marT="0" marB="0"/>
                </a:tc>
                <a:tc>
                  <a:txBody>
                    <a:bodyPr/>
                    <a:lstStyle/>
                    <a:p>
                      <a:pPr>
                        <a:lnSpc>
                          <a:spcPts val="1200"/>
                        </a:lnSpc>
                        <a:spcAft>
                          <a:spcPts val="0"/>
                        </a:spcAft>
                      </a:pPr>
                      <a:endParaRPr lang="en-US" altLang="zh-CN" sz="1600" dirty="0" smtClean="0">
                        <a:latin typeface="宋体"/>
                        <a:cs typeface="Times New Roman"/>
                      </a:endParaRPr>
                    </a:p>
                    <a:p>
                      <a:pPr>
                        <a:lnSpc>
                          <a:spcPts val="1200"/>
                        </a:lnSpc>
                        <a:spcAft>
                          <a:spcPts val="0"/>
                        </a:spcAft>
                      </a:pPr>
                      <a:r>
                        <a:rPr lang="zh-CN" sz="1600" dirty="0" smtClean="0">
                          <a:latin typeface="宋体"/>
                          <a:cs typeface="Times New Roman"/>
                        </a:rPr>
                        <a:t>薛雅文</a:t>
                      </a:r>
                      <a:r>
                        <a:rPr lang="zh-CN" sz="1600" dirty="0">
                          <a:latin typeface="宋体"/>
                          <a:cs typeface="Times New Roman"/>
                        </a:rPr>
                        <a:t>为系统分析员</a:t>
                      </a:r>
                    </a:p>
                  </a:txBody>
                  <a:tcPr marL="68580" marR="68580" marT="0" marB="0"/>
                </a:tc>
              </a:tr>
              <a:tr h="538524">
                <a:tc>
                  <a:txBody>
                    <a:bodyPr/>
                    <a:lstStyle/>
                    <a:p>
                      <a:pPr>
                        <a:lnSpc>
                          <a:spcPts val="1200"/>
                        </a:lnSpc>
                        <a:spcAft>
                          <a:spcPts val="0"/>
                        </a:spcAft>
                      </a:pPr>
                      <a:endParaRPr lang="en-US" altLang="zh-CN" sz="1600" dirty="0" smtClean="0">
                        <a:latin typeface="宋体"/>
                        <a:cs typeface="Times New Roman"/>
                      </a:endParaRPr>
                    </a:p>
                    <a:p>
                      <a:pPr>
                        <a:lnSpc>
                          <a:spcPts val="1200"/>
                        </a:lnSpc>
                        <a:spcAft>
                          <a:spcPts val="0"/>
                        </a:spcAft>
                      </a:pPr>
                      <a:r>
                        <a:rPr lang="zh-CN" sz="1600" dirty="0" smtClean="0">
                          <a:latin typeface="宋体"/>
                          <a:cs typeface="Times New Roman"/>
                        </a:rPr>
                        <a:t>对</a:t>
                      </a:r>
                      <a:r>
                        <a:rPr lang="zh-CN" sz="1600" dirty="0">
                          <a:latin typeface="宋体"/>
                          <a:cs typeface="Times New Roman"/>
                        </a:rPr>
                        <a:t>分析技术了解有限</a:t>
                      </a:r>
                    </a:p>
                  </a:txBody>
                  <a:tcPr marL="68580" marR="68580" marT="0" marB="0"/>
                </a:tc>
                <a:tc>
                  <a:txBody>
                    <a:bodyPr/>
                    <a:lstStyle/>
                    <a:p>
                      <a:pPr>
                        <a:lnSpc>
                          <a:spcPts val="1200"/>
                        </a:lnSpc>
                        <a:spcAft>
                          <a:spcPts val="0"/>
                        </a:spcAft>
                      </a:pPr>
                      <a:endParaRPr lang="en-US" altLang="zh-CN" sz="1600" dirty="0" smtClean="0">
                        <a:latin typeface="宋体"/>
                        <a:cs typeface="Times New Roman"/>
                      </a:endParaRPr>
                    </a:p>
                    <a:p>
                      <a:pPr>
                        <a:lnSpc>
                          <a:spcPts val="1200"/>
                        </a:lnSpc>
                        <a:spcAft>
                          <a:spcPts val="0"/>
                        </a:spcAft>
                      </a:pPr>
                      <a:r>
                        <a:rPr lang="zh-CN" sz="1600" dirty="0" smtClean="0">
                          <a:latin typeface="宋体"/>
                          <a:cs typeface="Times New Roman"/>
                        </a:rPr>
                        <a:t>学习</a:t>
                      </a:r>
                      <a:r>
                        <a:rPr lang="zh-CN" sz="1600" dirty="0">
                          <a:latin typeface="宋体"/>
                          <a:cs typeface="Times New Roman"/>
                        </a:rPr>
                        <a:t>ＵＭＬ建模技术</a:t>
                      </a:r>
                    </a:p>
                  </a:txBody>
                  <a:tcPr marL="68580" marR="68580" marT="0" marB="0"/>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P34</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827647"/>
            <a:ext cx="10058400" cy="5362137"/>
          </a:xfrm>
          <a:prstGeom prst="rect">
            <a:avLst/>
          </a:prstGeom>
        </p:spPr>
        <p:txBody>
          <a:bodyPr vert="horz" lIns="91440" tIns="45720" rIns="91440" bIns="45720" rtlCol="0">
            <a:normAutofit/>
          </a:bodyPr>
          <a:lstStyle/>
          <a:p>
            <a:r>
              <a:rPr lang="zh-CN" altLang="en-US" sz="3200" b="1" dirty="0" smtClean="0"/>
              <a:t>系统需求评审风险</a:t>
            </a:r>
          </a:p>
          <a:p>
            <a:endParaRPr lang="en-US" altLang="zh-CN" sz="3200" b="1" dirty="0" smtClean="0"/>
          </a:p>
          <a:p>
            <a:endParaRPr lang="en-US" altLang="zh-CN" sz="3200" b="1" dirty="0" smtClean="0"/>
          </a:p>
          <a:p>
            <a:endParaRPr lang="en-US" altLang="zh-CN" sz="3200" b="1" dirty="0" smtClean="0"/>
          </a:p>
          <a:p>
            <a:endParaRPr lang="en-US" altLang="zh-CN" sz="3200" b="1" dirty="0" smtClean="0"/>
          </a:p>
          <a:p>
            <a:endParaRPr lang="en-US" altLang="zh-CN" sz="3200" b="1" dirty="0" smtClean="0"/>
          </a:p>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15" name="表格 14"/>
          <p:cNvGraphicFramePr>
            <a:graphicFrameLocks noGrp="1"/>
          </p:cNvGraphicFramePr>
          <p:nvPr/>
        </p:nvGraphicFramePr>
        <p:xfrm>
          <a:off x="1849120" y="1465254"/>
          <a:ext cx="8128000" cy="48514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sz="1800" b="1" kern="1200" dirty="0" smtClean="0">
                          <a:solidFill>
                            <a:schemeClr val="lt1"/>
                          </a:solidFill>
                          <a:latin typeface="+mn-lt"/>
                          <a:ea typeface="+mn-ea"/>
                          <a:cs typeface="+mn-cs"/>
                        </a:rPr>
                        <a:t>风险项</a:t>
                      </a:r>
                      <a:endParaRPr lang="zh-CN" altLang="en-US" dirty="0"/>
                    </a:p>
                  </a:txBody>
                  <a:tcPr/>
                </a:tc>
                <a:tc>
                  <a:txBody>
                    <a:bodyPr/>
                    <a:lstStyle/>
                    <a:p>
                      <a:r>
                        <a:rPr lang="zh-CN" altLang="en-US" sz="1800" b="1" kern="1200" dirty="0" smtClean="0">
                          <a:solidFill>
                            <a:schemeClr val="lt1"/>
                          </a:solidFill>
                          <a:latin typeface="+mn-lt"/>
                          <a:ea typeface="+mn-ea"/>
                          <a:cs typeface="+mn-cs"/>
                        </a:rPr>
                        <a:t>解决方案</a:t>
                      </a:r>
                      <a:endParaRPr lang="zh-CN" altLang="en-US" dirty="0"/>
                    </a:p>
                  </a:txBody>
                  <a:tcPr/>
                </a:tc>
              </a:tr>
              <a:tr h="370840">
                <a:tc>
                  <a:txBody>
                    <a:bodyPr/>
                    <a:lstStyle/>
                    <a:p>
                      <a:r>
                        <a:rPr lang="zh-CN" altLang="en-US" sz="1800" kern="1200" dirty="0" smtClean="0">
                          <a:solidFill>
                            <a:schemeClr val="dk1"/>
                          </a:solidFill>
                          <a:latin typeface="+mn-lt"/>
                          <a:ea typeface="+mn-ea"/>
                          <a:cs typeface="+mn-cs"/>
                        </a:rPr>
                        <a:t>忽视非功能需求引发的风险</a:t>
                      </a:r>
                      <a:endParaRPr lang="zh-CN" altLang="en-US" dirty="0"/>
                    </a:p>
                  </a:txBody>
                  <a:tcPr/>
                </a:tc>
                <a:tc>
                  <a:txBody>
                    <a:bodyPr/>
                    <a:lstStyle/>
                    <a:p>
                      <a:r>
                        <a:rPr lang="zh-CN" altLang="en-US" sz="1800" kern="1200" dirty="0" smtClean="0">
                          <a:solidFill>
                            <a:schemeClr val="dk1"/>
                          </a:solidFill>
                          <a:latin typeface="+mn-lt"/>
                          <a:ea typeface="+mn-ea"/>
                          <a:cs typeface="+mn-cs"/>
                        </a:rPr>
                        <a:t>向客户询问以获得相应的质量特性需求，例如性能、易使用性、完整性和可靠性需求。尽可能精确的在软件需求规格说明中，对这些非功能性需求及其验收标准编写文档。</a:t>
                      </a:r>
                      <a:endParaRPr lang="zh-CN" altLang="en-US" dirty="0"/>
                    </a:p>
                  </a:txBody>
                  <a:tcPr/>
                </a:tc>
              </a:tr>
              <a:tr h="370840">
                <a:tc>
                  <a:txBody>
                    <a:bodyPr/>
                    <a:lstStyle/>
                    <a:p>
                      <a:r>
                        <a:rPr lang="zh-CN" altLang="en-US" sz="1800" kern="1200" dirty="0" smtClean="0">
                          <a:solidFill>
                            <a:schemeClr val="dk1"/>
                          </a:solidFill>
                          <a:latin typeface="+mn-lt"/>
                          <a:ea typeface="+mn-ea"/>
                          <a:cs typeface="+mn-cs"/>
                        </a:rPr>
                        <a:t>未加说明的需求引发的风险</a:t>
                      </a:r>
                      <a:endParaRPr lang="zh-CN" altLang="en-US" dirty="0"/>
                    </a:p>
                  </a:txBody>
                  <a:tcPr/>
                </a:tc>
                <a:tc>
                  <a:txBody>
                    <a:bodyPr/>
                    <a:lstStyle/>
                    <a:p>
                      <a:r>
                        <a:rPr lang="zh-CN" altLang="en-US" sz="1800" kern="1200" dirty="0" smtClean="0">
                          <a:solidFill>
                            <a:schemeClr val="dk1"/>
                          </a:solidFill>
                          <a:latin typeface="+mn-lt"/>
                          <a:ea typeface="+mn-ea"/>
                          <a:cs typeface="+mn-cs"/>
                        </a:rPr>
                        <a:t>加强与客户之间的交流，尽量识别客户可能做出的任何假设。提出自由回答的问题来鼓励客户分享更多的想法、期望、主意、信息和关注点，而不是我们以其他方式所听到的。</a:t>
                      </a:r>
                      <a:endParaRPr lang="zh-CN" altLang="en-US" dirty="0"/>
                    </a:p>
                  </a:txBody>
                  <a:tcPr/>
                </a:tc>
              </a:tr>
              <a:tr h="370840">
                <a:tc>
                  <a:txBody>
                    <a:bodyPr/>
                    <a:lstStyle/>
                    <a:p>
                      <a:r>
                        <a:rPr lang="zh-CN" altLang="en-US" sz="1800" kern="1200" dirty="0" smtClean="0">
                          <a:solidFill>
                            <a:schemeClr val="dk1"/>
                          </a:solidFill>
                          <a:latin typeface="+mn-lt"/>
                          <a:ea typeface="+mn-ea"/>
                          <a:cs typeface="+mn-cs"/>
                        </a:rPr>
                        <a:t>根据用户提议的解决方案引发的风险</a:t>
                      </a:r>
                      <a:endParaRPr lang="zh-CN" altLang="en-US" dirty="0"/>
                    </a:p>
                  </a:txBody>
                  <a:tcPr/>
                </a:tc>
                <a:tc>
                  <a:txBody>
                    <a:bodyPr/>
                    <a:lstStyle/>
                    <a:p>
                      <a:r>
                        <a:rPr lang="zh-CN" altLang="en-US" sz="1800" kern="1200" dirty="0" smtClean="0">
                          <a:solidFill>
                            <a:schemeClr val="dk1"/>
                          </a:solidFill>
                          <a:latin typeface="+mn-lt"/>
                          <a:ea typeface="+mn-ea"/>
                          <a:cs typeface="+mn-cs"/>
                        </a:rPr>
                        <a:t>分析人员必须提炼出隐藏在客户提出的解决方案背后的真正意图。</a:t>
                      </a:r>
                      <a:endParaRPr lang="zh-CN" altLang="en-US" dirty="0"/>
                    </a:p>
                  </a:txBody>
                  <a:tcPr/>
                </a:tc>
              </a:tr>
              <a:tr h="370840">
                <a:tc>
                  <a:txBody>
                    <a:bodyPr/>
                    <a:lstStyle/>
                    <a:p>
                      <a:r>
                        <a:rPr lang="zh-CN" altLang="en-US" sz="1800" kern="1200" dirty="0" smtClean="0">
                          <a:solidFill>
                            <a:schemeClr val="dk1"/>
                          </a:solidFill>
                          <a:latin typeface="+mn-lt"/>
                          <a:ea typeface="+mn-ea"/>
                          <a:cs typeface="+mn-cs"/>
                        </a:rPr>
                        <a:t>需求开发所需的时间分配不合理引发的风险</a:t>
                      </a:r>
                      <a:endParaRPr lang="zh-CN" altLang="en-US" dirty="0"/>
                    </a:p>
                  </a:txBody>
                  <a:tcPr/>
                </a:tc>
                <a:tc>
                  <a:txBody>
                    <a:bodyPr/>
                    <a:lstStyle/>
                    <a:p>
                      <a:r>
                        <a:rPr lang="zh-CN" altLang="en-US" sz="1800" kern="1200" dirty="0" smtClean="0">
                          <a:solidFill>
                            <a:schemeClr val="dk1"/>
                          </a:solidFill>
                          <a:latin typeface="+mn-lt"/>
                          <a:ea typeface="+mn-ea"/>
                          <a:cs typeface="+mn-cs"/>
                        </a:rPr>
                        <a:t>合理安排需求开发所需的时间，需求开发活动的工作量应占项目总工作量的</a:t>
                      </a:r>
                      <a:r>
                        <a:rPr lang="en-US" sz="1800" kern="1200" dirty="0" smtClean="0">
                          <a:solidFill>
                            <a:schemeClr val="dk1"/>
                          </a:solidFill>
                          <a:latin typeface="+mn-lt"/>
                          <a:ea typeface="+mn-ea"/>
                          <a:cs typeface="+mn-cs"/>
                        </a:rPr>
                        <a:t>10%-15%</a:t>
                      </a:r>
                      <a:r>
                        <a:rPr lang="zh-CN" altLang="en-US" sz="1800" kern="1200" dirty="0" smtClean="0">
                          <a:solidFill>
                            <a:schemeClr val="dk1"/>
                          </a:solidFill>
                          <a:latin typeface="+mn-lt"/>
                          <a:ea typeface="+mn-ea"/>
                          <a:cs typeface="+mn-cs"/>
                        </a:rPr>
                        <a:t>。</a:t>
                      </a:r>
                      <a:endParaRPr lang="zh-CN" altLang="en-US" dirty="0"/>
                    </a:p>
                  </a:txBody>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P34</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647115"/>
            <a:ext cx="10058400" cy="5542670"/>
          </a:xfrm>
          <a:prstGeom prst="rect">
            <a:avLst/>
          </a:prstGeom>
        </p:spPr>
        <p:txBody>
          <a:bodyPr vert="horz" lIns="91440" tIns="45720" rIns="91440" bIns="45720" rtlCol="0">
            <a:normAutofit/>
          </a:bodyPr>
          <a:lstStyle/>
          <a:p>
            <a:r>
              <a:rPr lang="zh-CN" altLang="en-US" sz="3200" b="1" dirty="0" smtClean="0"/>
              <a:t>需求分析的风险</a:t>
            </a:r>
          </a:p>
          <a:p>
            <a:endParaRPr lang="en-US" altLang="zh-CN" sz="3200" b="1" dirty="0" smtClean="0"/>
          </a:p>
          <a:p>
            <a:endParaRPr lang="en-US" altLang="zh-CN" sz="3200" b="1" dirty="0" smtClean="0"/>
          </a:p>
          <a:p>
            <a:endParaRPr lang="en-US" altLang="zh-CN" sz="3200" b="1" dirty="0" smtClean="0"/>
          </a:p>
          <a:p>
            <a:endParaRPr lang="en-US" altLang="zh-CN" sz="3200" b="1" dirty="0" smtClean="0"/>
          </a:p>
          <a:p>
            <a:r>
              <a:rPr lang="zh-CN" altLang="en-US" sz="3200" b="1" dirty="0" smtClean="0"/>
              <a:t>编写需求规格说明方面</a:t>
            </a:r>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15" name="表格 14"/>
          <p:cNvGraphicFramePr>
            <a:graphicFrameLocks noGrp="1"/>
          </p:cNvGraphicFramePr>
          <p:nvPr/>
        </p:nvGraphicFramePr>
        <p:xfrm>
          <a:off x="970670" y="1212035"/>
          <a:ext cx="10339754" cy="1925320"/>
        </p:xfrm>
        <a:graphic>
          <a:graphicData uri="http://schemas.openxmlformats.org/drawingml/2006/table">
            <a:tbl>
              <a:tblPr firstRow="1" bandRow="1">
                <a:tableStyleId>{5C22544A-7EE6-4342-B048-85BDC9FD1C3A}</a:tableStyleId>
              </a:tblPr>
              <a:tblGrid>
                <a:gridCol w="3193366"/>
                <a:gridCol w="7146388"/>
              </a:tblGrid>
              <a:tr h="370840">
                <a:tc>
                  <a:txBody>
                    <a:bodyPr/>
                    <a:lstStyle/>
                    <a:p>
                      <a:r>
                        <a:rPr lang="zh-CN" altLang="en-US" sz="1800" b="1" kern="1200" dirty="0" smtClean="0">
                          <a:solidFill>
                            <a:schemeClr val="tx1"/>
                          </a:solidFill>
                          <a:latin typeface="+mn-lt"/>
                          <a:ea typeface="+mn-ea"/>
                          <a:cs typeface="+mn-cs"/>
                        </a:rPr>
                        <a:t>风险项</a:t>
                      </a:r>
                      <a:endParaRPr lang="zh-CN" altLang="en-US" dirty="0">
                        <a:solidFill>
                          <a:schemeClr val="tx1"/>
                        </a:solidFill>
                      </a:endParaRPr>
                    </a:p>
                  </a:txBody>
                  <a:tcPr/>
                </a:tc>
                <a:tc>
                  <a:txBody>
                    <a:bodyPr/>
                    <a:lstStyle/>
                    <a:p>
                      <a:r>
                        <a:rPr lang="zh-CN" altLang="en-US" sz="1800" b="1" kern="1200" dirty="0" smtClean="0">
                          <a:solidFill>
                            <a:schemeClr val="tx1"/>
                          </a:solidFill>
                          <a:latin typeface="+mn-lt"/>
                          <a:ea typeface="+mn-ea"/>
                          <a:cs typeface="+mn-cs"/>
                        </a:rPr>
                        <a:t>解决方案</a:t>
                      </a:r>
                      <a:endParaRPr lang="zh-CN" altLang="en-US" dirty="0">
                        <a:solidFill>
                          <a:schemeClr val="tx1"/>
                        </a:solidFill>
                      </a:endParaRPr>
                    </a:p>
                  </a:txBody>
                  <a:tcPr/>
                </a:tc>
              </a:tr>
              <a:tr h="370840">
                <a:tc>
                  <a:txBody>
                    <a:bodyPr/>
                    <a:lstStyle/>
                    <a:p>
                      <a:r>
                        <a:rPr lang="zh-CN" altLang="en-US" sz="1800" kern="1200" dirty="0" smtClean="0">
                          <a:solidFill>
                            <a:schemeClr val="dk1"/>
                          </a:solidFill>
                          <a:latin typeface="+mn-lt"/>
                          <a:ea typeface="+mn-ea"/>
                          <a:cs typeface="+mn-cs"/>
                        </a:rPr>
                        <a:t>无法确定需优先级</a:t>
                      </a:r>
                      <a:endParaRPr lang="zh-CN" altLang="en-US" sz="1800" kern="1200" dirty="0">
                        <a:solidFill>
                          <a:schemeClr val="dk1"/>
                        </a:solidFill>
                        <a:latin typeface="+mn-lt"/>
                        <a:ea typeface="+mn-ea"/>
                        <a:cs typeface="+mn-cs"/>
                      </a:endParaRPr>
                    </a:p>
                  </a:txBody>
                  <a:tcPr/>
                </a:tc>
                <a:tc>
                  <a:txBody>
                    <a:bodyPr/>
                    <a:lstStyle/>
                    <a:p>
                      <a:r>
                        <a:rPr lang="zh-CN" altLang="en-US" sz="1800" kern="1200" dirty="0" smtClean="0">
                          <a:solidFill>
                            <a:schemeClr val="dk1"/>
                          </a:solidFill>
                          <a:latin typeface="+mn-lt"/>
                          <a:ea typeface="+mn-ea"/>
                          <a:cs typeface="+mn-cs"/>
                        </a:rPr>
                        <a:t>划分出每项需求、特性或使用实例的优先级并安排在特定的产品版本或实现步骤巾。评估每项新需求的优先级并与已有的工作主体相对比以做出相应的决策</a:t>
                      </a:r>
                      <a:endParaRPr lang="zh-CN" altLang="en-US" dirty="0"/>
                    </a:p>
                  </a:txBody>
                  <a:tcPr/>
                </a:tc>
              </a:tr>
              <a:tr h="370840">
                <a:tc>
                  <a:txBody>
                    <a:bodyPr/>
                    <a:lstStyle/>
                    <a:p>
                      <a:r>
                        <a:rPr lang="zh-CN" altLang="en-US" sz="1800" kern="1200" dirty="0" smtClean="0">
                          <a:solidFill>
                            <a:schemeClr val="dk1"/>
                          </a:solidFill>
                          <a:latin typeface="+mn-lt"/>
                          <a:ea typeface="+mn-ea"/>
                          <a:cs typeface="+mn-cs"/>
                        </a:rPr>
                        <a:t>对每项需求是否可行不确定</a:t>
                      </a:r>
                      <a:endParaRPr lang="zh-CN" altLang="en-US" dirty="0"/>
                    </a:p>
                  </a:txBody>
                  <a:tcPr/>
                </a:tc>
                <a:tc>
                  <a:txBody>
                    <a:bodyPr/>
                    <a:lstStyle/>
                    <a:p>
                      <a:r>
                        <a:rPr lang="zh-CN" altLang="en-US" sz="1800" kern="1200" dirty="0" smtClean="0">
                          <a:solidFill>
                            <a:schemeClr val="dk1"/>
                          </a:solidFill>
                          <a:latin typeface="+mn-lt"/>
                          <a:ea typeface="+mn-ea"/>
                          <a:cs typeface="+mn-cs"/>
                        </a:rPr>
                        <a:t>对每项需求进行可行性分析以确定是否能按计划实现，运用项目状态跟踪的办法来管理那些落后于计划安排的需求，尽早采取措施纠正</a:t>
                      </a:r>
                      <a:endParaRPr lang="zh-CN" altLang="en-US" dirty="0"/>
                    </a:p>
                  </a:txBody>
                  <a:tcPr/>
                </a:tc>
              </a:tr>
            </a:tbl>
          </a:graphicData>
        </a:graphic>
      </p:graphicFrame>
      <p:graphicFrame>
        <p:nvGraphicFramePr>
          <p:cNvPr id="10" name="表格 9"/>
          <p:cNvGraphicFramePr>
            <a:graphicFrameLocks noGrp="1"/>
          </p:cNvGraphicFramePr>
          <p:nvPr/>
        </p:nvGraphicFramePr>
        <p:xfrm>
          <a:off x="942534" y="3657600"/>
          <a:ext cx="10818057" cy="3340868"/>
        </p:xfrm>
        <a:graphic>
          <a:graphicData uri="http://schemas.openxmlformats.org/drawingml/2006/table">
            <a:tbl>
              <a:tblPr firstRow="1" bandRow="1">
                <a:tableStyleId>{5C22544A-7EE6-4342-B048-85BDC9FD1C3A}</a:tableStyleId>
              </a:tblPr>
              <a:tblGrid>
                <a:gridCol w="2489983"/>
                <a:gridCol w="8328074"/>
              </a:tblGrid>
              <a:tr h="4359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tx1"/>
                          </a:solidFill>
                          <a:latin typeface="+mn-lt"/>
                          <a:ea typeface="+mn-ea"/>
                          <a:cs typeface="+mn-cs"/>
                        </a:rPr>
                        <a:t>风险项</a:t>
                      </a:r>
                      <a:endParaRPr lang="zh-CN" altLang="en-US" dirty="0" smtClean="0">
                        <a:solidFill>
                          <a:schemeClr val="tx1"/>
                        </a:solidFill>
                      </a:endParaRPr>
                    </a:p>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tx1"/>
                          </a:solidFill>
                          <a:latin typeface="+mn-lt"/>
                          <a:ea typeface="+mn-ea"/>
                          <a:cs typeface="+mn-cs"/>
                        </a:rPr>
                        <a:t>解决方案</a:t>
                      </a:r>
                      <a:endParaRPr lang="zh-CN" altLang="en-US" dirty="0" smtClean="0">
                        <a:solidFill>
                          <a:schemeClr val="tx1"/>
                        </a:solidFill>
                      </a:endParaRPr>
                    </a:p>
                    <a:p>
                      <a:endParaRPr lang="zh-CN" altLang="en-US" dirty="0"/>
                    </a:p>
                  </a:txBody>
                  <a:tcPr/>
                </a:tc>
              </a:tr>
              <a:tr h="435994">
                <a:tc>
                  <a:txBody>
                    <a:bodyPr/>
                    <a:lstStyle/>
                    <a:p>
                      <a:r>
                        <a:rPr lang="zh-CN" altLang="en-US" sz="1800" kern="1200" dirty="0" smtClean="0">
                          <a:solidFill>
                            <a:schemeClr val="dk1"/>
                          </a:solidFill>
                          <a:latin typeface="+mn-lt"/>
                          <a:ea typeface="+mn-ea"/>
                          <a:cs typeface="+mn-cs"/>
                        </a:rPr>
                        <a:t>需求不一致</a:t>
                      </a:r>
                      <a:endParaRPr lang="zh-CN" altLang="en-US" dirty="0"/>
                    </a:p>
                  </a:txBody>
                  <a:tcPr/>
                </a:tc>
                <a:tc>
                  <a:txBody>
                    <a:bodyPr/>
                    <a:lstStyle/>
                    <a:p>
                      <a:r>
                        <a:rPr lang="zh-CN" altLang="en-US" sz="1800" kern="1200" dirty="0" smtClean="0">
                          <a:solidFill>
                            <a:schemeClr val="dk1"/>
                          </a:solidFill>
                          <a:latin typeface="+mn-lt"/>
                          <a:ea typeface="+mn-ea"/>
                          <a:cs typeface="+mn-cs"/>
                        </a:rPr>
                        <a:t>记录下每项需求的来源</a:t>
                      </a:r>
                      <a:endParaRPr lang="zh-CN" altLang="en-US" dirty="0"/>
                    </a:p>
                  </a:txBody>
                  <a:tcPr/>
                </a:tc>
              </a:tr>
              <a:tr h="435994">
                <a:tc>
                  <a:txBody>
                    <a:bodyPr/>
                    <a:lstStyle/>
                    <a:p>
                      <a:r>
                        <a:rPr lang="zh-CN" altLang="en-US" sz="1800" kern="1200" dirty="0" smtClean="0">
                          <a:solidFill>
                            <a:schemeClr val="dk1"/>
                          </a:solidFill>
                          <a:latin typeface="+mn-lt"/>
                          <a:ea typeface="+mn-ea"/>
                          <a:cs typeface="+mn-cs"/>
                        </a:rPr>
                        <a:t>可修改性差</a:t>
                      </a:r>
                      <a:endParaRPr lang="zh-CN" altLang="en-US" dirty="0"/>
                    </a:p>
                  </a:txBody>
                  <a:tcPr/>
                </a:tc>
                <a:tc>
                  <a:txBody>
                    <a:bodyPr/>
                    <a:lstStyle/>
                    <a:p>
                      <a:r>
                        <a:rPr lang="zh-CN" altLang="en-US" sz="1800" kern="1200" dirty="0" smtClean="0">
                          <a:solidFill>
                            <a:schemeClr val="dk1"/>
                          </a:solidFill>
                          <a:latin typeface="+mn-lt"/>
                          <a:ea typeface="+mn-ea"/>
                          <a:cs typeface="+mn-cs"/>
                        </a:rPr>
                        <a:t>要求对每项需求进行唯一标识</a:t>
                      </a:r>
                      <a:endParaRPr lang="zh-CN" altLang="en-US" dirty="0"/>
                    </a:p>
                  </a:txBody>
                  <a:tcPr/>
                </a:tc>
              </a:tr>
              <a:tr h="435994">
                <a:tc>
                  <a:txBody>
                    <a:bodyPr/>
                    <a:lstStyle/>
                    <a:p>
                      <a:r>
                        <a:rPr lang="zh-CN" altLang="en-US" sz="1800" kern="1200" dirty="0" smtClean="0">
                          <a:solidFill>
                            <a:schemeClr val="dk1"/>
                          </a:solidFill>
                          <a:latin typeface="+mn-lt"/>
                          <a:ea typeface="+mn-ea"/>
                          <a:cs typeface="+mn-cs"/>
                        </a:rPr>
                        <a:t>需求理解偏差大</a:t>
                      </a:r>
                      <a:endParaRPr lang="zh-CN" altLang="en-US" dirty="0"/>
                    </a:p>
                  </a:txBody>
                  <a:tcPr/>
                </a:tc>
                <a:tc>
                  <a:txBody>
                    <a:bodyPr/>
                    <a:lstStyle/>
                    <a:p>
                      <a:r>
                        <a:rPr lang="zh-CN" altLang="en-US" sz="1800" kern="1200" dirty="0" smtClean="0">
                          <a:solidFill>
                            <a:schemeClr val="dk1"/>
                          </a:solidFill>
                          <a:latin typeface="+mn-lt"/>
                          <a:ea typeface="+mn-ea"/>
                          <a:cs typeface="+mn-cs"/>
                        </a:rPr>
                        <a:t>开发人员和客户对需求的不同理解会带来彼此问的期望差异， 将导致最终产品无法满足客户的要求。尽量使用需求模型和原型方法，从不同角度说明需求，这样可使一些模糊的需求变得清晰。</a:t>
                      </a:r>
                      <a:endParaRPr lang="zh-CN" altLang="en-US" dirty="0"/>
                    </a:p>
                  </a:txBody>
                  <a:tcPr/>
                </a:tc>
              </a:tr>
              <a:tr h="435994">
                <a:tc>
                  <a:txBody>
                    <a:bodyPr/>
                    <a:lstStyle/>
                    <a:p>
                      <a:r>
                        <a:rPr lang="zh-CN" altLang="en-US" sz="1800" kern="1200" dirty="0" smtClean="0">
                          <a:solidFill>
                            <a:schemeClr val="dk1"/>
                          </a:solidFill>
                          <a:latin typeface="+mn-lt"/>
                          <a:ea typeface="+mn-ea"/>
                          <a:cs typeface="+mn-cs"/>
                        </a:rPr>
                        <a:t>规定具有二义性的术语</a:t>
                      </a:r>
                      <a:endParaRPr lang="zh-CN" altLang="en-US" dirty="0"/>
                    </a:p>
                  </a:txBody>
                  <a:tcPr/>
                </a:tc>
                <a:tc>
                  <a:txBody>
                    <a:bodyPr/>
                    <a:lstStyle/>
                    <a:p>
                      <a:r>
                        <a:rPr lang="zh-CN" altLang="en-US" sz="1800" kern="1200" dirty="0" smtClean="0">
                          <a:solidFill>
                            <a:schemeClr val="dk1"/>
                          </a:solidFill>
                          <a:latin typeface="+mn-lt"/>
                          <a:ea typeface="+mn-ea"/>
                          <a:cs typeface="+mn-cs"/>
                        </a:rPr>
                        <a:t>建立一本术语和数据字典，用于定义所有的业务和技术词汇，以防止它被不同的读者理解为不同的意思。特别是要说明清楚那些既有普通含义又有专用领域含义的词语。</a:t>
                      </a:r>
                      <a:endParaRPr lang="zh-CN" altLang="en-US" dirty="0"/>
                    </a:p>
                  </a:txBody>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P34</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a:buNone/>
            </a:pPr>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647115"/>
            <a:ext cx="10058400" cy="5542670"/>
          </a:xfrm>
          <a:prstGeom prst="rect">
            <a:avLst/>
          </a:prstGeom>
        </p:spPr>
        <p:txBody>
          <a:bodyPr vert="horz" lIns="91440" tIns="45720" rIns="91440" bIns="45720" rtlCol="0">
            <a:normAutofit/>
          </a:bodyPr>
          <a:lstStyle/>
          <a:p>
            <a:r>
              <a:rPr lang="zh-CN" altLang="en-US" sz="3200" b="1" dirty="0" smtClean="0"/>
              <a:t>需求确认方面的风险</a:t>
            </a:r>
            <a:r>
              <a:rPr lang="en-US" sz="3200" b="1" dirty="0" smtClean="0"/>
              <a:t>  </a:t>
            </a:r>
            <a:endParaRPr lang="zh-CN" altLang="en-US" sz="3200" b="1" dirty="0" smtClean="0"/>
          </a:p>
          <a:p>
            <a:endParaRPr lang="zh-CN" altLang="en-US" sz="3200" b="1" dirty="0" smtClean="0"/>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15" name="表格 14"/>
          <p:cNvGraphicFramePr>
            <a:graphicFrameLocks noGrp="1"/>
          </p:cNvGraphicFramePr>
          <p:nvPr/>
        </p:nvGraphicFramePr>
        <p:xfrm>
          <a:off x="1195753" y="1915418"/>
          <a:ext cx="10339754" cy="3655387"/>
        </p:xfrm>
        <a:graphic>
          <a:graphicData uri="http://schemas.openxmlformats.org/drawingml/2006/table">
            <a:tbl>
              <a:tblPr firstRow="1" bandRow="1">
                <a:tableStyleId>{5C22544A-7EE6-4342-B048-85BDC9FD1C3A}</a:tableStyleId>
              </a:tblPr>
              <a:tblGrid>
                <a:gridCol w="3193366"/>
                <a:gridCol w="7146388"/>
              </a:tblGrid>
              <a:tr h="547933">
                <a:tc>
                  <a:txBody>
                    <a:bodyPr/>
                    <a:lstStyle/>
                    <a:p>
                      <a:r>
                        <a:rPr lang="zh-CN" altLang="en-US" sz="1800" b="1" kern="1200" dirty="0" smtClean="0">
                          <a:solidFill>
                            <a:schemeClr val="tx1"/>
                          </a:solidFill>
                          <a:latin typeface="+mn-lt"/>
                          <a:ea typeface="+mn-ea"/>
                          <a:cs typeface="+mn-cs"/>
                        </a:rPr>
                        <a:t>风险项</a:t>
                      </a:r>
                      <a:endParaRPr lang="zh-CN" altLang="en-US" dirty="0">
                        <a:solidFill>
                          <a:schemeClr val="tx1"/>
                        </a:solidFill>
                      </a:endParaRPr>
                    </a:p>
                  </a:txBody>
                  <a:tcPr/>
                </a:tc>
                <a:tc>
                  <a:txBody>
                    <a:bodyPr/>
                    <a:lstStyle/>
                    <a:p>
                      <a:r>
                        <a:rPr lang="zh-CN" altLang="en-US" sz="1800" b="1" kern="1200" dirty="0" smtClean="0">
                          <a:solidFill>
                            <a:schemeClr val="tx1"/>
                          </a:solidFill>
                          <a:latin typeface="+mn-lt"/>
                          <a:ea typeface="+mn-ea"/>
                          <a:cs typeface="+mn-cs"/>
                        </a:rPr>
                        <a:t>解决方案</a:t>
                      </a:r>
                      <a:endParaRPr lang="zh-CN" altLang="en-US" dirty="0">
                        <a:solidFill>
                          <a:schemeClr val="tx1"/>
                        </a:solidFill>
                      </a:endParaRPr>
                    </a:p>
                  </a:txBody>
                  <a:tcPr/>
                </a:tc>
              </a:tr>
              <a:tr h="1351067">
                <a:tc>
                  <a:txBody>
                    <a:bodyPr/>
                    <a:lstStyle/>
                    <a:p>
                      <a:r>
                        <a:rPr lang="zh-CN" altLang="en-US" sz="1800" kern="1200" dirty="0" smtClean="0">
                          <a:solidFill>
                            <a:schemeClr val="dk1"/>
                          </a:solidFill>
                          <a:latin typeface="+mn-lt"/>
                          <a:ea typeface="+mn-ea"/>
                          <a:cs typeface="+mn-cs"/>
                        </a:rPr>
                        <a:t>未经确认的需求引发的风险</a:t>
                      </a:r>
                      <a:endParaRPr lang="zh-CN" altLang="en-US" sz="1800" kern="1200" dirty="0">
                        <a:solidFill>
                          <a:schemeClr val="dk1"/>
                        </a:solidFill>
                        <a:latin typeface="+mn-lt"/>
                        <a:ea typeface="+mn-ea"/>
                        <a:cs typeface="+mn-cs"/>
                      </a:endParaRPr>
                    </a:p>
                  </a:txBody>
                  <a:tcPr/>
                </a:tc>
                <a:tc>
                  <a:txBody>
                    <a:bodyPr/>
                    <a:lstStyle/>
                    <a:p>
                      <a:r>
                        <a:rPr lang="zh-CN" altLang="en-US" sz="1800" kern="1200" dirty="0" smtClean="0">
                          <a:solidFill>
                            <a:schemeClr val="dk1"/>
                          </a:solidFill>
                          <a:latin typeface="+mn-lt"/>
                          <a:ea typeface="+mn-ea"/>
                          <a:cs typeface="+mn-cs"/>
                        </a:rPr>
                        <a:t>设计开始之前验证需求分析的正确性及其质量，将人人减少项目后期的返工现象。在项目计划中应为这些保证质量的活动预留时问并提供资源，尽早且通过非正式的评审逐渐到正式评审来找出其存在的问题。</a:t>
                      </a:r>
                      <a:endParaRPr lang="zh-CN" altLang="en-US" dirty="0"/>
                    </a:p>
                  </a:txBody>
                  <a:tcPr/>
                </a:tc>
              </a:tr>
              <a:tr h="1756387">
                <a:tc>
                  <a:txBody>
                    <a:bodyPr/>
                    <a:lstStyle/>
                    <a:p>
                      <a:r>
                        <a:rPr lang="zh-CN" altLang="en-US" sz="1800" kern="1200" dirty="0" smtClean="0">
                          <a:solidFill>
                            <a:schemeClr val="dk1"/>
                          </a:solidFill>
                          <a:latin typeface="+mn-lt"/>
                          <a:ea typeface="+mn-ea"/>
                          <a:cs typeface="+mn-cs"/>
                        </a:rPr>
                        <a:t>审查熟练程度引发的风险</a:t>
                      </a:r>
                      <a:endParaRPr lang="zh-CN" altLang="en-US" dirty="0"/>
                    </a:p>
                  </a:txBody>
                  <a:tcPr/>
                </a:tc>
                <a:tc>
                  <a:txBody>
                    <a:bodyPr/>
                    <a:lstStyle/>
                    <a:p>
                      <a:r>
                        <a:rPr lang="zh-CN" altLang="en-US" sz="1800" kern="1200" dirty="0" smtClean="0">
                          <a:solidFill>
                            <a:schemeClr val="dk1"/>
                          </a:solidFill>
                          <a:latin typeface="+mn-lt"/>
                          <a:ea typeface="+mn-ea"/>
                          <a:cs typeface="+mn-cs"/>
                        </a:rPr>
                        <a:t>如果评审人员不懂得怎样正确地评审需求文档和怎样 做到有效评市，那么很可能会遗留一些严重的问题。故要对参与需求文档评审的所有团队成员进行培训，请组织内部有经验的评审专家或外界的咨询顾问来讲课、授教以使评审工作更加有效</a:t>
                      </a:r>
                      <a:endParaRPr lang="zh-CN" altLang="en-US" dirty="0"/>
                    </a:p>
                  </a:txBody>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P34</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a:buNone/>
            </a:pPr>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647115"/>
            <a:ext cx="10058400" cy="5542670"/>
          </a:xfrm>
          <a:prstGeom prst="rect">
            <a:avLst/>
          </a:prstGeom>
        </p:spPr>
        <p:txBody>
          <a:bodyPr vert="horz" lIns="91440" tIns="45720" rIns="91440" bIns="45720" rtlCol="0">
            <a:normAutofit/>
          </a:bodyPr>
          <a:lstStyle/>
          <a:p>
            <a:r>
              <a:rPr lang="zh-CN" altLang="en-US" sz="3200" b="1" dirty="0" smtClean="0"/>
              <a:t>需求管理方面的风险</a:t>
            </a:r>
          </a:p>
          <a:p>
            <a:endParaRPr lang="zh-CN" altLang="en-US" sz="3200" b="1" dirty="0" smtClean="0"/>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15" name="表格 14"/>
          <p:cNvGraphicFramePr>
            <a:graphicFrameLocks noGrp="1"/>
          </p:cNvGraphicFramePr>
          <p:nvPr/>
        </p:nvGraphicFramePr>
        <p:xfrm>
          <a:off x="1195753" y="1915418"/>
          <a:ext cx="10381958" cy="3655387"/>
        </p:xfrm>
        <a:graphic>
          <a:graphicData uri="http://schemas.openxmlformats.org/drawingml/2006/table">
            <a:tbl>
              <a:tblPr firstRow="1" bandRow="1">
                <a:tableStyleId>{5C22544A-7EE6-4342-B048-85BDC9FD1C3A}</a:tableStyleId>
              </a:tblPr>
              <a:tblGrid>
                <a:gridCol w="3193366"/>
                <a:gridCol w="7188592"/>
              </a:tblGrid>
              <a:tr h="547933">
                <a:tc>
                  <a:txBody>
                    <a:bodyPr/>
                    <a:lstStyle/>
                    <a:p>
                      <a:r>
                        <a:rPr lang="zh-CN" altLang="en-US" sz="1800" b="1" kern="1200" dirty="0" smtClean="0">
                          <a:solidFill>
                            <a:schemeClr val="tx1"/>
                          </a:solidFill>
                          <a:latin typeface="+mn-lt"/>
                          <a:ea typeface="+mn-ea"/>
                          <a:cs typeface="+mn-cs"/>
                        </a:rPr>
                        <a:t>风险项</a:t>
                      </a:r>
                      <a:endParaRPr lang="zh-CN" altLang="en-US" dirty="0">
                        <a:solidFill>
                          <a:schemeClr val="tx1"/>
                        </a:solidFill>
                      </a:endParaRPr>
                    </a:p>
                  </a:txBody>
                  <a:tcPr/>
                </a:tc>
                <a:tc>
                  <a:txBody>
                    <a:bodyPr/>
                    <a:lstStyle/>
                    <a:p>
                      <a:r>
                        <a:rPr lang="zh-CN" altLang="en-US" sz="1800" b="1" kern="1200" dirty="0" smtClean="0">
                          <a:solidFill>
                            <a:schemeClr val="tx1"/>
                          </a:solidFill>
                          <a:latin typeface="+mn-lt"/>
                          <a:ea typeface="+mn-ea"/>
                          <a:cs typeface="+mn-cs"/>
                        </a:rPr>
                        <a:t>解决方案</a:t>
                      </a:r>
                      <a:endParaRPr lang="zh-CN" altLang="en-US" dirty="0">
                        <a:solidFill>
                          <a:schemeClr val="tx1"/>
                        </a:solidFill>
                      </a:endParaRPr>
                    </a:p>
                  </a:txBody>
                  <a:tcPr/>
                </a:tc>
              </a:tr>
              <a:tr h="1351067">
                <a:tc>
                  <a:txBody>
                    <a:bodyPr/>
                    <a:lstStyle/>
                    <a:p>
                      <a:r>
                        <a:rPr lang="zh-CN" altLang="en-US" sz="1800" kern="1200" dirty="0" smtClean="0">
                          <a:solidFill>
                            <a:schemeClr val="dk1"/>
                          </a:solidFill>
                          <a:latin typeface="+mn-lt"/>
                          <a:ea typeface="+mn-ea"/>
                          <a:cs typeface="+mn-cs"/>
                        </a:rPr>
                        <a:t>未经确认的需求引发的风险</a:t>
                      </a:r>
                      <a:endParaRPr lang="zh-CN" altLang="en-US" sz="1800" kern="1200" dirty="0">
                        <a:solidFill>
                          <a:schemeClr val="dk1"/>
                        </a:solidFill>
                        <a:latin typeface="+mn-lt"/>
                        <a:ea typeface="+mn-ea"/>
                        <a:cs typeface="+mn-cs"/>
                      </a:endParaRPr>
                    </a:p>
                  </a:txBody>
                  <a:tcPr/>
                </a:tc>
                <a:tc>
                  <a:txBody>
                    <a:bodyPr/>
                    <a:lstStyle/>
                    <a:p>
                      <a:r>
                        <a:rPr lang="zh-CN" altLang="en-US" sz="1800" kern="1200" dirty="0" smtClean="0">
                          <a:solidFill>
                            <a:schemeClr val="dk1"/>
                          </a:solidFill>
                          <a:latin typeface="+mn-lt"/>
                          <a:ea typeface="+mn-ea"/>
                          <a:cs typeface="+mn-cs"/>
                        </a:rPr>
                        <a:t>需求变更的风险来源于未曾明确的变更过程、无效变动机制、不按计划的过程来做出变更。预防这种需求变更风险的办法是项目建设之初就和用户书面约定好需求变更控制流程，记录并归档用户的需求变更申请。</a:t>
                      </a:r>
                      <a:endParaRPr lang="zh-CN" altLang="en-US" dirty="0"/>
                    </a:p>
                  </a:txBody>
                  <a:tcPr/>
                </a:tc>
              </a:tr>
              <a:tr h="1756387">
                <a:tc>
                  <a:txBody>
                    <a:bodyPr/>
                    <a:lstStyle/>
                    <a:p>
                      <a:r>
                        <a:rPr lang="zh-CN" altLang="en-US" sz="1800" kern="1200" dirty="0" smtClean="0">
                          <a:solidFill>
                            <a:schemeClr val="dk1"/>
                          </a:solidFill>
                          <a:latin typeface="+mn-lt"/>
                          <a:ea typeface="+mn-ea"/>
                          <a:cs typeface="+mn-cs"/>
                        </a:rPr>
                        <a:t>变更需求引发的风险 </a:t>
                      </a:r>
                      <a:endParaRPr lang="zh-CN" altLang="en-US" sz="1800" kern="1200" dirty="0">
                        <a:solidFill>
                          <a:schemeClr val="dk1"/>
                        </a:solidFill>
                        <a:latin typeface="+mn-lt"/>
                        <a:ea typeface="+mn-ea"/>
                        <a:cs typeface="+mn-cs"/>
                      </a:endParaRPr>
                    </a:p>
                  </a:txBody>
                  <a:tcPr/>
                </a:tc>
                <a:tc>
                  <a:txBody>
                    <a:bodyPr/>
                    <a:lstStyle/>
                    <a:p>
                      <a:r>
                        <a:rPr lang="zh-CN" altLang="en-US" sz="1800" kern="1200" dirty="0" smtClean="0">
                          <a:solidFill>
                            <a:schemeClr val="dk1"/>
                          </a:solidFill>
                          <a:latin typeface="+mn-lt"/>
                          <a:ea typeface="+mn-ea"/>
                          <a:cs typeface="+mn-cs"/>
                        </a:rPr>
                        <a:t>将项目视图与范围文档作为变更的参照可以减少项目范围的无休止化。用户的积极参与和良好合作精神可把需求变更减少近一半。为了减少需求变更的影响，将那些易于变更的需求用多种方案实现，并在设计时更要注重其可修改性。</a:t>
                      </a:r>
                      <a:endParaRPr lang="zh-CN" altLang="en-US" dirty="0"/>
                    </a:p>
                  </a:txBody>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P34</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a:buNone/>
            </a:pPr>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647115"/>
            <a:ext cx="10058400" cy="5542670"/>
          </a:xfrm>
          <a:prstGeom prst="rect">
            <a:avLst/>
          </a:prstGeom>
        </p:spPr>
        <p:txBody>
          <a:bodyPr vert="horz" lIns="91440" tIns="45720" rIns="91440" bIns="45720" rtlCol="0">
            <a:normAutofit/>
          </a:bodyPr>
          <a:lstStyle/>
          <a:p>
            <a:r>
              <a:rPr lang="zh-CN" altLang="en-US" sz="3200" b="1" dirty="0" smtClean="0"/>
              <a:t>需求风险控制</a:t>
            </a:r>
            <a:r>
              <a:rPr lang="en-US" sz="3200" b="1" dirty="0" smtClean="0"/>
              <a:t> </a:t>
            </a:r>
            <a:endParaRPr lang="zh-CN" altLang="en-US" sz="3200" b="1" dirty="0" smtClean="0"/>
          </a:p>
          <a:p>
            <a:r>
              <a:rPr lang="zh-CN" altLang="en-US" sz="2400" dirty="0" smtClean="0"/>
              <a:t>软件开发项目管理人员可以运用对风险管理来提高对造成项目损失的条件的警惕，在市场需求获取阶段要有用户的积极参与。精明的产品开发管理者不但能认识到它能带来风险的条件，而且将它编入风险清单，并依据以往产品开发项目的经验估计其可能性和影响。如果用户一直没有参与，风险危害值将会扩大以至危害项目的成功。即使不能控制项目可能遇到的所有风险，风险管理也能使软件开发项目管理者看清形势，做出的决策是有所依据。</a:t>
            </a:r>
          </a:p>
          <a:p>
            <a:endParaRPr lang="en-US" altLang="zh-CN" sz="3200" b="1" dirty="0" smtClean="0"/>
          </a:p>
          <a:p>
            <a:r>
              <a:rPr lang="zh-CN" altLang="en-US" sz="3200" b="1" dirty="0" smtClean="0"/>
              <a:t>应对措施</a:t>
            </a:r>
          </a:p>
          <a:p>
            <a:r>
              <a:rPr lang="en-US" altLang="zh-CN" sz="3200" b="1" dirty="0" smtClean="0"/>
              <a:t>1.</a:t>
            </a:r>
            <a:r>
              <a:rPr lang="zh-CN" altLang="en-US" sz="3200" b="1" dirty="0" smtClean="0"/>
              <a:t>风险规避措施</a:t>
            </a:r>
          </a:p>
          <a:p>
            <a:r>
              <a:rPr lang="zh-CN" altLang="en-US" sz="3200" dirty="0" smtClean="0"/>
              <a:t>对于存在不成熟的技术坚决不在项目实施中采用。</a:t>
            </a:r>
          </a:p>
          <a:p>
            <a:pPr marL="228600" marR="0" lvl="0" indent="-228600" algn="l" defTabSz="914400" rtl="0" eaLnBrk="1" fontAlgn="auto" latinLnBrk="0" hangingPunct="1">
              <a:lnSpc>
                <a:spcPct val="90000"/>
              </a:lnSpc>
              <a:spcBef>
                <a:spcPts val="1000"/>
              </a:spcBef>
              <a:spcAft>
                <a:spcPts val="0"/>
              </a:spcAft>
              <a:buClrTx/>
              <a:buSzTx/>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P34</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937760"/>
          </a:xfrm>
        </p:spPr>
        <p:txBody>
          <a:bodyPr>
            <a:normAutofit fontScale="77500" lnSpcReduction="20000"/>
          </a:bodyPr>
          <a:lstStyle/>
          <a:p>
            <a:r>
              <a:rPr lang="zh-CN" altLang="en-US" b="1" dirty="0" smtClean="0"/>
              <a:t>风险转移措施</a:t>
            </a:r>
          </a:p>
          <a:p>
            <a:r>
              <a:rPr lang="zh-CN" altLang="en-US" dirty="0" smtClean="0"/>
              <a:t>对于项目组织很难控制的项目风险，采取外包的方式转移风险。如小组</a:t>
            </a:r>
            <a:endParaRPr lang="en-US" altLang="zh-CN" dirty="0" smtClean="0"/>
          </a:p>
          <a:p>
            <a:pPr>
              <a:buNone/>
            </a:pPr>
            <a:r>
              <a:rPr lang="zh-CN" altLang="en-US" dirty="0" smtClean="0"/>
              <a:t>成员对于界面原型美工设计不熟悉，采取外包措施。</a:t>
            </a:r>
            <a:endParaRPr lang="zh-CN" altLang="en-US" sz="1800" dirty="0" smtClean="0"/>
          </a:p>
          <a:p>
            <a:r>
              <a:rPr lang="zh-CN" altLang="en-US" b="1" dirty="0" smtClean="0"/>
              <a:t>风险遏制措施</a:t>
            </a:r>
          </a:p>
          <a:p>
            <a:r>
              <a:rPr lang="zh-CN" altLang="en-US" dirty="0" smtClean="0"/>
              <a:t>这是从遏制项目风险引发原因的角度出发应对项目风险的一种措施。例如，对</a:t>
            </a:r>
            <a:endParaRPr lang="en-US" altLang="zh-CN" dirty="0" smtClean="0"/>
          </a:p>
          <a:p>
            <a:pPr>
              <a:buNone/>
            </a:pPr>
            <a:r>
              <a:rPr lang="zh-CN" altLang="en-US" dirty="0" smtClean="0"/>
              <a:t>可能因项目财务状况恶化而造成的项目风险</a:t>
            </a:r>
            <a:r>
              <a:rPr lang="en-US" dirty="0" smtClean="0"/>
              <a:t>(</a:t>
            </a:r>
            <a:r>
              <a:rPr lang="zh-CN" altLang="en-US" dirty="0" smtClean="0"/>
              <a:t>如因资金不足克扣员工工资等</a:t>
            </a:r>
            <a:r>
              <a:rPr lang="en-US" dirty="0" smtClean="0"/>
              <a:t>)</a:t>
            </a:r>
            <a:r>
              <a:rPr lang="zh-CN" altLang="en-US" dirty="0" smtClean="0"/>
              <a:t>，采</a:t>
            </a:r>
            <a:endParaRPr lang="en-US" altLang="zh-CN" dirty="0" smtClean="0"/>
          </a:p>
          <a:p>
            <a:pPr>
              <a:buNone/>
            </a:pPr>
            <a:r>
              <a:rPr lang="zh-CN" altLang="en-US" dirty="0" smtClean="0"/>
              <a:t>取注入新资金的保障措施就是一种典型的项目风险遏制措施。</a:t>
            </a:r>
          </a:p>
          <a:p>
            <a:r>
              <a:rPr lang="zh-CN" altLang="en-US" b="1" dirty="0" smtClean="0"/>
              <a:t>风险容忍措施</a:t>
            </a:r>
          </a:p>
          <a:p>
            <a:r>
              <a:rPr lang="zh-CN" altLang="en-US" dirty="0" smtClean="0"/>
              <a:t>针对那些项目风险发生概率很小而且项目风险所能造成的后果较轻的风险事件，</a:t>
            </a:r>
            <a:endParaRPr lang="en-US" altLang="zh-CN" dirty="0" smtClean="0"/>
          </a:p>
          <a:p>
            <a:pPr>
              <a:buNone/>
            </a:pPr>
            <a:r>
              <a:rPr lang="zh-CN" altLang="en-US" dirty="0" smtClean="0"/>
              <a:t>如小组成员因学院或班级任务参加小组例会迟到。</a:t>
            </a:r>
          </a:p>
          <a:p>
            <a:r>
              <a:rPr lang="zh-CN" altLang="en-US" b="1" dirty="0" smtClean="0"/>
              <a:t>风险分担措施</a:t>
            </a:r>
          </a:p>
          <a:p>
            <a:r>
              <a:rPr lang="zh-CN" altLang="en-US" dirty="0" smtClean="0"/>
              <a:t>根据项目风险的大小和项目相关利益者承担风险的能力大小，分别由不同的项</a:t>
            </a:r>
            <a:endParaRPr lang="en-US" altLang="zh-CN" dirty="0" smtClean="0"/>
          </a:p>
          <a:p>
            <a:pPr>
              <a:buNone/>
            </a:pPr>
            <a:r>
              <a:rPr lang="zh-CN" altLang="en-US" dirty="0" smtClean="0"/>
              <a:t>目相关利益主体合理分担项目风险，如与项目发起者或上层项目经理分担大风险。</a:t>
            </a: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a:buNone/>
            </a:pPr>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647115"/>
            <a:ext cx="10058400" cy="5542670"/>
          </a:xfrm>
          <a:prstGeom prst="rect">
            <a:avLst/>
          </a:prstGeom>
        </p:spPr>
        <p:txBody>
          <a:bodyPr vert="horz" lIns="91440" tIns="45720" rIns="91440" bIns="45720" rtlCol="0">
            <a:normAutofit/>
          </a:bodyPr>
          <a:lstStyle/>
          <a:p>
            <a:r>
              <a:rPr lang="zh-CN" altLang="en-US" sz="3200" b="1" dirty="0" smtClean="0"/>
              <a:t>应对措施</a:t>
            </a:r>
            <a:endParaRPr kumimoji="0" lang="en-US" altLang="zh-CN" sz="3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引言</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823247"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P5</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927651" y="1046923"/>
            <a:ext cx="10310192" cy="9110186"/>
          </a:xfrm>
          <a:prstGeom prst="rect">
            <a:avLst/>
          </a:prstGeom>
          <a:noFill/>
        </p:spPr>
        <p:txBody>
          <a:bodyPr wrap="square" rtlCol="0">
            <a:spAutoFit/>
          </a:bodyPr>
          <a:lstStyle/>
          <a:p>
            <a:r>
              <a:rPr lang="zh-CN" altLang="en-US" sz="2800" b="1" dirty="0" smtClean="0"/>
              <a:t>参考资料：</a:t>
            </a:r>
            <a:endParaRPr lang="en-US" altLang="zh-CN" dirty="0" smtClean="0"/>
          </a:p>
          <a:p>
            <a:pPr lvl="0"/>
            <a:r>
              <a:rPr lang="en-US" b="1" dirty="0" smtClean="0">
                <a:latin typeface="+mn-ea"/>
              </a:rPr>
              <a:t>1.G05-</a:t>
            </a:r>
            <a:r>
              <a:rPr lang="zh-CN" altLang="en-US" b="1" dirty="0" smtClean="0">
                <a:latin typeface="+mn-ea"/>
              </a:rPr>
              <a:t>项目章程</a:t>
            </a:r>
          </a:p>
          <a:p>
            <a:pPr lvl="0"/>
            <a:r>
              <a:rPr lang="en-US" altLang="zh-CN" b="1" dirty="0" smtClean="0">
                <a:latin typeface="+mn-ea"/>
              </a:rPr>
              <a:t>2.</a:t>
            </a:r>
            <a:r>
              <a:rPr lang="zh-CN" altLang="en-US" b="1" dirty="0" smtClean="0">
                <a:latin typeface="+mn-ea"/>
              </a:rPr>
              <a:t>百度文库：需求工程计划</a:t>
            </a:r>
            <a:r>
              <a:rPr lang="en-US" b="1" dirty="0" smtClean="0">
                <a:latin typeface="+mn-ea"/>
              </a:rPr>
              <a:t>-</a:t>
            </a:r>
            <a:r>
              <a:rPr lang="zh-CN" altLang="en-US" b="1" dirty="0" smtClean="0">
                <a:latin typeface="+mn-ea"/>
              </a:rPr>
              <a:t>初步模板</a:t>
            </a:r>
          </a:p>
          <a:p>
            <a:r>
              <a:rPr lang="en-US" b="1" dirty="0" smtClean="0">
                <a:latin typeface="+mn-ea"/>
              </a:rPr>
              <a:t>[http://wenku.baidu.com/link?url=o1I_Aj4t4PSrNRJXl0hUw4I53T5j-SmmV4TeEk3LDanYFvBK-g8a7q3YdQ8_ESWD2hAV3NkOUEGIA_E8GJB1dsyIv8XR7dqiIC7SjY-XpD7]</a:t>
            </a:r>
            <a:endParaRPr lang="zh-CN" altLang="en-US" b="1" dirty="0" smtClean="0">
              <a:latin typeface="+mn-ea"/>
            </a:endParaRPr>
          </a:p>
          <a:p>
            <a:r>
              <a:rPr lang="zh-CN" altLang="en-US" b="1" dirty="0" smtClean="0">
                <a:latin typeface="+mn-ea"/>
              </a:rPr>
              <a:t>配置状态报告两张表参考：</a:t>
            </a:r>
          </a:p>
          <a:p>
            <a:r>
              <a:rPr lang="en-US" b="1" dirty="0" smtClean="0">
                <a:latin typeface="+mn-ea"/>
              </a:rPr>
              <a:t>http://wenku.baidu.com/link?url=ZPAnemgtwnLe5x5CKhmrCh0bM1poKnM5ztaRKND2y9vii23GcfgbOTqr04ZZB3Xxc6nBu8oSE821k5FDRU0toq6u6wDHcT2jnG3mOxleOGu</a:t>
            </a:r>
            <a:endParaRPr lang="zh-CN" altLang="en-US" b="1" dirty="0" smtClean="0">
              <a:latin typeface="+mn-ea"/>
            </a:endParaRPr>
          </a:p>
          <a:p>
            <a:r>
              <a:rPr lang="zh-CN" altLang="en-US" b="1" dirty="0" smtClean="0">
                <a:latin typeface="+mn-ea"/>
              </a:rPr>
              <a:t>基线理解：</a:t>
            </a:r>
          </a:p>
          <a:p>
            <a:r>
              <a:rPr lang="en-US" b="1" dirty="0" smtClean="0">
                <a:latin typeface="+mn-ea"/>
              </a:rPr>
              <a:t>http://wenku.baidu.com/link?url=RkSo8LnPokB2svb0EIL6HgvPZN4-R-XakcWpyxpOIHOVYcuYpfhirWV1fAIoivVB2T1gwNJqr1xvK_hCcH0C2bvHR9V7Jk0jV1iEfIilIl3</a:t>
            </a:r>
            <a:endParaRPr lang="zh-CN" altLang="en-US" b="1" dirty="0" smtClean="0">
              <a:latin typeface="+mn-ea"/>
            </a:endParaRPr>
          </a:p>
          <a:p>
            <a:r>
              <a:rPr lang="zh-CN" altLang="en-US" b="1" dirty="0" smtClean="0">
                <a:latin typeface="+mn-ea"/>
              </a:rPr>
              <a:t>配置审核表参考：</a:t>
            </a:r>
          </a:p>
          <a:p>
            <a:r>
              <a:rPr lang="en-US" b="1" dirty="0" smtClean="0">
                <a:latin typeface="+mn-ea"/>
              </a:rPr>
              <a:t>http://wenku.baidu.com/link?url=t2SjlUOADrXnDtLQ05PW9O0NIwTqNGSa8fOsR3Q1qckPrz4-F6LwXwhwK1zNLWv0c3kdUVxqRR-HtCb2OQpmrTIoC9hh4TLlFQs4t7FOHk3</a:t>
            </a:r>
            <a:endParaRPr lang="zh-CN" altLang="en-US" b="1" dirty="0" smtClean="0">
              <a:latin typeface="+mn-ea"/>
            </a:endParaRPr>
          </a:p>
          <a:p>
            <a:pPr lvl="0"/>
            <a:r>
              <a:rPr lang="en-US" b="1" dirty="0" smtClean="0">
                <a:latin typeface="+mn-ea"/>
              </a:rPr>
              <a:t>3.GBT19001-2005</a:t>
            </a:r>
            <a:r>
              <a:rPr lang="zh-CN" altLang="en-US" b="1" dirty="0" smtClean="0">
                <a:latin typeface="+mn-ea"/>
              </a:rPr>
              <a:t>质量管理体系要求。</a:t>
            </a:r>
          </a:p>
          <a:p>
            <a:pPr lvl="0"/>
            <a:r>
              <a:rPr lang="en-US" b="1" dirty="0" smtClean="0">
                <a:latin typeface="+mn-ea"/>
              </a:rPr>
              <a:t>4.GB-T 8567-2006 </a:t>
            </a:r>
            <a:r>
              <a:rPr lang="zh-CN" altLang="en-US" b="1" dirty="0" smtClean="0">
                <a:latin typeface="+mn-ea"/>
              </a:rPr>
              <a:t>计算机软件文档编制规范。</a:t>
            </a:r>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风险管理计划</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P34</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69145" y="928467"/>
            <a:ext cx="10058400" cy="4937760"/>
          </a:xfrm>
        </p:spPr>
        <p:txBody>
          <a:bodyPr>
            <a:normAutofit/>
          </a:bodyPr>
          <a:lstStyle/>
          <a:p>
            <a:pPr>
              <a:buNone/>
            </a:pPr>
            <a:r>
              <a:rPr lang="zh-CN" altLang="en-US" sz="2400" b="1" dirty="0" smtClean="0"/>
              <a:t>团</a:t>
            </a:r>
            <a:endParaRPr lang="en-US" altLang="zh-CN" sz="2400" b="1" dirty="0" smtClean="0"/>
          </a:p>
          <a:p>
            <a:pPr>
              <a:buNone/>
            </a:pPr>
            <a:r>
              <a:rPr lang="zh-CN" altLang="en-US" sz="2400" b="1" dirty="0" smtClean="0"/>
              <a:t>队</a:t>
            </a:r>
            <a:endParaRPr lang="en-US" altLang="zh-CN" sz="2400" b="1" dirty="0" smtClean="0"/>
          </a:p>
          <a:p>
            <a:pPr>
              <a:buNone/>
            </a:pPr>
            <a:r>
              <a:rPr lang="zh-CN" altLang="en-US" sz="2400" b="1" dirty="0" smtClean="0"/>
              <a:t>内</a:t>
            </a:r>
            <a:endParaRPr lang="en-US" altLang="zh-CN" sz="2400" b="1" dirty="0" smtClean="0"/>
          </a:p>
          <a:p>
            <a:pPr>
              <a:buNone/>
            </a:pPr>
            <a:r>
              <a:rPr lang="zh-CN" altLang="en-US" sz="2400" b="1" dirty="0" smtClean="0"/>
              <a:t>部</a:t>
            </a:r>
            <a:endParaRPr lang="en-US" altLang="zh-CN" sz="2400" b="1" dirty="0" smtClean="0"/>
          </a:p>
          <a:p>
            <a:pPr>
              <a:buNone/>
            </a:pPr>
            <a:r>
              <a:rPr lang="zh-CN" altLang="en-US" sz="2400" b="1" dirty="0" smtClean="0"/>
              <a:t>人</a:t>
            </a:r>
            <a:endParaRPr lang="en-US" altLang="zh-CN" sz="2400" b="1" dirty="0" smtClean="0"/>
          </a:p>
          <a:p>
            <a:pPr>
              <a:buNone/>
            </a:pPr>
            <a:r>
              <a:rPr lang="zh-CN" altLang="en-US" sz="2400" b="1" dirty="0" smtClean="0"/>
              <a:t>员</a:t>
            </a:r>
            <a:endParaRPr lang="en-US" altLang="zh-CN" sz="2400" b="1" dirty="0" smtClean="0"/>
          </a:p>
          <a:p>
            <a:pPr>
              <a:buNone/>
            </a:pPr>
            <a:r>
              <a:rPr lang="zh-CN" altLang="en-US" sz="2400" b="1" dirty="0" smtClean="0"/>
              <a:t>的</a:t>
            </a:r>
            <a:endParaRPr lang="en-US" altLang="zh-CN" sz="2400" b="1" dirty="0" smtClean="0"/>
          </a:p>
          <a:p>
            <a:pPr>
              <a:buNone/>
            </a:pPr>
            <a:r>
              <a:rPr lang="zh-CN" altLang="en-US" sz="2400" b="1" dirty="0" smtClean="0"/>
              <a:t>风</a:t>
            </a:r>
            <a:endParaRPr lang="en-US" altLang="zh-CN" sz="2400" b="1" dirty="0" smtClean="0"/>
          </a:p>
          <a:p>
            <a:pPr>
              <a:buNone/>
            </a:pPr>
            <a:r>
              <a:rPr lang="zh-CN" altLang="en-US" sz="2400" b="1" dirty="0" smtClean="0"/>
              <a:t>险</a:t>
            </a:r>
          </a:p>
          <a:p>
            <a:pPr>
              <a:buNone/>
            </a:pPr>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179342" y="647115"/>
            <a:ext cx="10058400" cy="5542670"/>
          </a:xfrm>
          <a:prstGeom prst="rect">
            <a:avLst/>
          </a:prstGeom>
        </p:spPr>
        <p:txBody>
          <a:bodyPr vert="horz" lIns="91440" tIns="45720" rIns="91440" bIns="45720" rtlCol="0">
            <a:normAutofit/>
          </a:bodyPr>
          <a:lstStyle/>
          <a:p>
            <a:endParaRPr kumimoji="0" lang="en-US" altLang="zh-CN" sz="3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9" name="表格 8"/>
          <p:cNvGraphicFramePr>
            <a:graphicFrameLocks noGrp="1"/>
          </p:cNvGraphicFramePr>
          <p:nvPr/>
        </p:nvGraphicFramePr>
        <p:xfrm>
          <a:off x="2369624" y="787790"/>
          <a:ext cx="8128000" cy="5704710"/>
        </p:xfrm>
        <a:graphic>
          <a:graphicData uri="http://schemas.openxmlformats.org/drawingml/2006/table">
            <a:tbl>
              <a:tblPr firstRow="1" bandRow="1">
                <a:tableStyleId>{5C22544A-7EE6-4342-B048-85BDC9FD1C3A}</a:tableStyleId>
              </a:tblPr>
              <a:tblGrid>
                <a:gridCol w="4064000"/>
                <a:gridCol w="4064000"/>
              </a:tblGrid>
              <a:tr h="444444">
                <a:tc>
                  <a:txBody>
                    <a:bodyPr/>
                    <a:lstStyle/>
                    <a:p>
                      <a:r>
                        <a:rPr lang="zh-CN" altLang="en-US" sz="1800" b="1" kern="1200" dirty="0" smtClean="0">
                          <a:solidFill>
                            <a:schemeClr val="tx1"/>
                          </a:solidFill>
                          <a:latin typeface="+mn-lt"/>
                          <a:ea typeface="+mn-ea"/>
                          <a:cs typeface="+mn-cs"/>
                        </a:rPr>
                        <a:t>风险项</a:t>
                      </a:r>
                      <a:endParaRPr lang="zh-CN" altLang="en-US" dirty="0">
                        <a:solidFill>
                          <a:schemeClr val="tx1"/>
                        </a:solidFill>
                      </a:endParaRPr>
                    </a:p>
                  </a:txBody>
                  <a:tcPr/>
                </a:tc>
                <a:tc>
                  <a:txBody>
                    <a:bodyPr/>
                    <a:lstStyle/>
                    <a:p>
                      <a:r>
                        <a:rPr lang="zh-CN" altLang="en-US" sz="1800" b="1" kern="1200" dirty="0" smtClean="0">
                          <a:solidFill>
                            <a:schemeClr val="tx1"/>
                          </a:solidFill>
                          <a:latin typeface="+mn-lt"/>
                          <a:ea typeface="+mn-ea"/>
                          <a:cs typeface="+mn-cs"/>
                        </a:rPr>
                        <a:t>解决方法</a:t>
                      </a:r>
                      <a:endParaRPr lang="zh-CN" altLang="en-US" dirty="0">
                        <a:solidFill>
                          <a:schemeClr val="tx1"/>
                        </a:solidFill>
                      </a:endParaRPr>
                    </a:p>
                  </a:txBody>
                  <a:tcPr/>
                </a:tc>
              </a:tr>
              <a:tr h="767122">
                <a:tc>
                  <a:txBody>
                    <a:bodyPr/>
                    <a:lstStyle/>
                    <a:p>
                      <a:r>
                        <a:rPr lang="zh-CN" altLang="en-US" sz="1800" kern="1200" dirty="0" smtClean="0">
                          <a:solidFill>
                            <a:schemeClr val="dk1"/>
                          </a:solidFill>
                          <a:latin typeface="+mn-lt"/>
                          <a:ea typeface="+mn-ea"/>
                          <a:cs typeface="+mn-cs"/>
                        </a:rPr>
                        <a:t>组员不按时完成指定任务</a:t>
                      </a:r>
                      <a:endParaRPr lang="zh-CN" altLang="en-US" dirty="0"/>
                    </a:p>
                  </a:txBody>
                  <a:tcPr/>
                </a:tc>
                <a:tc>
                  <a:txBody>
                    <a:bodyPr/>
                    <a:lstStyle/>
                    <a:p>
                      <a:r>
                        <a:rPr lang="zh-CN" altLang="en-US" sz="1800" kern="1200" dirty="0" smtClean="0">
                          <a:solidFill>
                            <a:schemeClr val="dk1"/>
                          </a:solidFill>
                          <a:latin typeface="+mn-lt"/>
                          <a:ea typeface="+mn-ea"/>
                          <a:cs typeface="+mn-cs"/>
                        </a:rPr>
                        <a:t>负责人划分文档交付的时间要比实际需要交付的时间短，给出一个缓冲期。</a:t>
                      </a:r>
                      <a:endParaRPr lang="zh-CN" altLang="en-US" dirty="0"/>
                    </a:p>
                  </a:txBody>
                  <a:tcPr/>
                </a:tc>
              </a:tr>
              <a:tr h="1095889">
                <a:tc>
                  <a:txBody>
                    <a:bodyPr/>
                    <a:lstStyle/>
                    <a:p>
                      <a:r>
                        <a:rPr lang="zh-CN" altLang="en-US" sz="1800" kern="1200" dirty="0" smtClean="0">
                          <a:solidFill>
                            <a:schemeClr val="dk1"/>
                          </a:solidFill>
                          <a:latin typeface="+mn-lt"/>
                          <a:ea typeface="+mn-ea"/>
                          <a:cs typeface="+mn-cs"/>
                        </a:rPr>
                        <a:t>相关阶段负责人请假离开</a:t>
                      </a:r>
                      <a:endParaRPr lang="zh-CN" altLang="en-US" dirty="0"/>
                    </a:p>
                  </a:txBody>
                  <a:tcPr/>
                </a:tc>
                <a:tc>
                  <a:txBody>
                    <a:bodyPr/>
                    <a:lstStyle/>
                    <a:p>
                      <a:r>
                        <a:rPr lang="zh-CN" altLang="en-US" sz="1800" kern="1200" dirty="0" smtClean="0">
                          <a:solidFill>
                            <a:schemeClr val="dk1"/>
                          </a:solidFill>
                          <a:latin typeface="+mn-lt"/>
                          <a:ea typeface="+mn-ea"/>
                          <a:cs typeface="+mn-cs"/>
                        </a:rPr>
                        <a:t>项目经理在定义相关阶段负责人时还要定义一个预备负责人，以备负责人离开时，有相关人员代替工作。</a:t>
                      </a:r>
                      <a:endParaRPr lang="zh-CN" altLang="en-US" dirty="0"/>
                    </a:p>
                  </a:txBody>
                  <a:tcPr/>
                </a:tc>
              </a:tr>
              <a:tr h="767122">
                <a:tc>
                  <a:txBody>
                    <a:bodyPr/>
                    <a:lstStyle/>
                    <a:p>
                      <a:r>
                        <a:rPr lang="zh-CN" altLang="en-US" sz="1800" kern="1200" dirty="0" smtClean="0">
                          <a:solidFill>
                            <a:schemeClr val="dk1"/>
                          </a:solidFill>
                          <a:latin typeface="+mn-lt"/>
                          <a:ea typeface="+mn-ea"/>
                          <a:cs typeface="+mn-cs"/>
                        </a:rPr>
                        <a:t>项目经理管理不当</a:t>
                      </a:r>
                      <a:endParaRPr lang="zh-CN" altLang="en-US" dirty="0"/>
                    </a:p>
                  </a:txBody>
                  <a:tcPr/>
                </a:tc>
                <a:tc>
                  <a:txBody>
                    <a:bodyPr/>
                    <a:lstStyle/>
                    <a:p>
                      <a:r>
                        <a:rPr lang="zh-CN" altLang="en-US" sz="1800" kern="1200" dirty="0" smtClean="0">
                          <a:solidFill>
                            <a:schemeClr val="dk1"/>
                          </a:solidFill>
                          <a:latin typeface="+mn-lt"/>
                          <a:ea typeface="+mn-ea"/>
                          <a:cs typeface="+mn-cs"/>
                        </a:rPr>
                        <a:t>经组员投票决定更换项目经理，并第一时间向老师申请更换项目经理</a:t>
                      </a:r>
                      <a:endParaRPr lang="zh-CN" altLang="en-US" dirty="0"/>
                    </a:p>
                  </a:txBody>
                  <a:tcPr/>
                </a:tc>
              </a:tr>
              <a:tr h="767122">
                <a:tc>
                  <a:txBody>
                    <a:bodyPr/>
                    <a:lstStyle/>
                    <a:p>
                      <a:r>
                        <a:rPr lang="zh-CN" altLang="en-US" sz="1800" kern="1200" dirty="0" smtClean="0">
                          <a:solidFill>
                            <a:schemeClr val="dk1"/>
                          </a:solidFill>
                          <a:latin typeface="+mn-lt"/>
                          <a:ea typeface="+mn-ea"/>
                          <a:cs typeface="+mn-cs"/>
                        </a:rPr>
                        <a:t>组员打酱油</a:t>
                      </a:r>
                      <a:r>
                        <a:rPr lang="en-US" sz="1800" kern="1200" dirty="0" smtClean="0">
                          <a:solidFill>
                            <a:schemeClr val="dk1"/>
                          </a:solidFill>
                          <a:latin typeface="+mn-lt"/>
                          <a:ea typeface="+mn-ea"/>
                          <a:cs typeface="+mn-cs"/>
                        </a:rPr>
                        <a:t>,</a:t>
                      </a:r>
                      <a:r>
                        <a:rPr lang="zh-CN" altLang="en-US" sz="1800" kern="1200" dirty="0" smtClean="0">
                          <a:solidFill>
                            <a:schemeClr val="dk1"/>
                          </a:solidFill>
                          <a:latin typeface="+mn-lt"/>
                          <a:ea typeface="+mn-ea"/>
                          <a:cs typeface="+mn-cs"/>
                        </a:rPr>
                        <a:t>不认真工作</a:t>
                      </a:r>
                      <a:endParaRPr lang="zh-CN" altLang="en-US" dirty="0"/>
                    </a:p>
                  </a:txBody>
                  <a:tcPr/>
                </a:tc>
                <a:tc>
                  <a:txBody>
                    <a:bodyPr/>
                    <a:lstStyle/>
                    <a:p>
                      <a:r>
                        <a:rPr lang="zh-CN" altLang="en-US" sz="1800" kern="1200" dirty="0" smtClean="0">
                          <a:solidFill>
                            <a:schemeClr val="dk1"/>
                          </a:solidFill>
                          <a:latin typeface="+mn-lt"/>
                          <a:ea typeface="+mn-ea"/>
                          <a:cs typeface="+mn-cs"/>
                        </a:rPr>
                        <a:t>由项目经理向老师申请，将该组员去除</a:t>
                      </a:r>
                      <a:endParaRPr lang="zh-CN" altLang="en-US" dirty="0"/>
                    </a:p>
                  </a:txBody>
                  <a:tcPr/>
                </a:tc>
              </a:tr>
              <a:tr h="767122">
                <a:tc>
                  <a:txBody>
                    <a:bodyPr/>
                    <a:lstStyle/>
                    <a:p>
                      <a:r>
                        <a:rPr lang="zh-CN" altLang="en-US" sz="1800" kern="1200" dirty="0" smtClean="0">
                          <a:solidFill>
                            <a:schemeClr val="dk1"/>
                          </a:solidFill>
                          <a:latin typeface="+mn-lt"/>
                          <a:ea typeface="+mn-ea"/>
                          <a:cs typeface="+mn-cs"/>
                        </a:rPr>
                        <a:t>非相关阶段负责人的组员请假离开</a:t>
                      </a:r>
                      <a:endParaRPr lang="zh-CN" altLang="en-US" dirty="0"/>
                    </a:p>
                  </a:txBody>
                  <a:tcPr/>
                </a:tc>
                <a:tc>
                  <a:txBody>
                    <a:bodyPr/>
                    <a:lstStyle/>
                    <a:p>
                      <a:r>
                        <a:rPr lang="zh-CN" altLang="en-US" sz="1800" kern="1200" dirty="0" smtClean="0">
                          <a:solidFill>
                            <a:schemeClr val="dk1"/>
                          </a:solidFill>
                          <a:latin typeface="+mn-lt"/>
                          <a:ea typeface="+mn-ea"/>
                          <a:cs typeface="+mn-cs"/>
                        </a:rPr>
                        <a:t>由相关阶段负责人指定该组员的任务谁来顶替</a:t>
                      </a:r>
                      <a:endParaRPr lang="zh-CN" altLang="en-US" dirty="0"/>
                    </a:p>
                  </a:txBody>
                  <a:tcPr/>
                </a:tc>
              </a:tr>
              <a:tr h="1095889">
                <a:tc>
                  <a:txBody>
                    <a:bodyPr/>
                    <a:lstStyle/>
                    <a:p>
                      <a:r>
                        <a:rPr lang="zh-CN" altLang="en-US" sz="1800" kern="1200" dirty="0" smtClean="0">
                          <a:solidFill>
                            <a:schemeClr val="dk1"/>
                          </a:solidFill>
                          <a:latin typeface="+mn-lt"/>
                          <a:ea typeface="+mn-ea"/>
                          <a:cs typeface="+mn-cs"/>
                        </a:rPr>
                        <a:t>相关阶段负责人分配任务不合理</a:t>
                      </a:r>
                      <a:endParaRPr lang="zh-CN" altLang="en-US" dirty="0"/>
                    </a:p>
                  </a:txBody>
                  <a:tcPr/>
                </a:tc>
                <a:tc>
                  <a:txBody>
                    <a:bodyPr/>
                    <a:lstStyle/>
                    <a:p>
                      <a:r>
                        <a:rPr lang="zh-CN" altLang="en-US" sz="1800" kern="1200" dirty="0" smtClean="0">
                          <a:solidFill>
                            <a:schemeClr val="dk1"/>
                          </a:solidFill>
                          <a:latin typeface="+mn-lt"/>
                          <a:ea typeface="+mn-ea"/>
                          <a:cs typeface="+mn-cs"/>
                        </a:rPr>
                        <a:t>觉得自己无法胜任的组员第一时间向相关阶段负责人提出异议，相关阶段负责人重新分配任务</a:t>
                      </a:r>
                      <a:endParaRPr lang="zh-CN" altLang="en-US" dirty="0"/>
                    </a:p>
                  </a:txBody>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配置系统管理计划</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P35</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012874"/>
            <a:ext cx="10058400" cy="5008620"/>
          </a:xfrm>
          <a:prstGeom prst="rect">
            <a:avLst/>
          </a:prstGeom>
        </p:spPr>
        <p:txBody>
          <a:bodyPr vert="horz" lIns="91440" tIns="45720" rIns="91440" bIns="45720" rtlCol="0">
            <a:normAutofit fontScale="77500" lnSpcReduction="20000"/>
          </a:bodyPr>
          <a:lstStyle/>
          <a:p>
            <a:r>
              <a:rPr lang="zh-CN" altLang="en-US" sz="4100" b="1" dirty="0" smtClean="0"/>
              <a:t>配置标志</a:t>
            </a:r>
          </a:p>
          <a:p>
            <a:r>
              <a:rPr lang="zh-CN" altLang="en-US" sz="2800" dirty="0" smtClean="0"/>
              <a:t>软件项的标识基本按照</a:t>
            </a:r>
            <a:r>
              <a:rPr lang="en-US" altLang="zh-CN" sz="2800" dirty="0" smtClean="0"/>
              <a:t>《</a:t>
            </a:r>
            <a:r>
              <a:rPr lang="zh-CN" altLang="en-US" sz="2800" dirty="0" smtClean="0"/>
              <a:t>软件配置标识命名规则</a:t>
            </a:r>
            <a:r>
              <a:rPr lang="en-US" altLang="zh-CN" sz="2800" dirty="0" smtClean="0"/>
              <a:t>》</a:t>
            </a:r>
            <a:r>
              <a:rPr lang="zh-CN" altLang="en-US" sz="2800" dirty="0" smtClean="0"/>
              <a:t>进行。要通过标识能够确定软件项之间的相互联系。</a:t>
            </a:r>
          </a:p>
          <a:p>
            <a:r>
              <a:rPr lang="zh-CN" altLang="en-US" sz="4100" b="1" dirty="0" smtClean="0"/>
              <a:t>版本管理</a:t>
            </a:r>
          </a:p>
          <a:p>
            <a:r>
              <a:rPr lang="en-US" sz="2800" dirty="0" smtClean="0"/>
              <a:t>1.</a:t>
            </a:r>
            <a:r>
              <a:rPr lang="zh-CN" altLang="en-US" sz="2800" dirty="0" smtClean="0"/>
              <a:t>首先在</a:t>
            </a:r>
            <a:r>
              <a:rPr lang="en-US" sz="2800" dirty="0" err="1" smtClean="0"/>
              <a:t>GitHub</a:t>
            </a:r>
            <a:r>
              <a:rPr lang="zh-CN" altLang="en-US" sz="2800" dirty="0" smtClean="0"/>
              <a:t>服务器上建立一个目录，作为项目配置数据库。在此目录下按照每个项目组建一个分目录，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a:p>
            <a:r>
              <a:rPr lang="en-US" sz="2800" dirty="0" smtClean="0"/>
              <a:t>2.</a:t>
            </a:r>
            <a:r>
              <a:rPr lang="zh-CN" altLang="en-US" sz="2800" dirty="0" smtClean="0"/>
              <a:t>在项目开发的某一阶段结束时，通过了该阶段评审的这些开发文档交配置管理员保存到项目数据库，做为正式版本的第一版</a:t>
            </a:r>
            <a:r>
              <a:rPr lang="en-US" sz="2800" dirty="0" smtClean="0"/>
              <a:t>——1.0</a:t>
            </a:r>
            <a:r>
              <a:rPr lang="zh-CN" altLang="en-US" sz="2800" dirty="0" smtClean="0"/>
              <a:t>版本。</a:t>
            </a:r>
          </a:p>
          <a:p>
            <a:r>
              <a:rPr lang="en-US" sz="2800" dirty="0" smtClean="0"/>
              <a:t>3.</a:t>
            </a:r>
            <a:r>
              <a:rPr lang="zh-CN" altLang="en-US" sz="2800" dirty="0" smtClean="0"/>
              <a:t>在以后的开发中，如果项目需要修改，那修改后的项目文档可用多级编号来表示新版本</a:t>
            </a:r>
            <a:r>
              <a:rPr lang="en-US" sz="2800" dirty="0" smtClean="0"/>
              <a:t>——1.1</a:t>
            </a:r>
            <a:r>
              <a:rPr lang="zh-CN" altLang="en-US" sz="2800" dirty="0" smtClean="0"/>
              <a:t>、</a:t>
            </a:r>
            <a:r>
              <a:rPr lang="en-US" sz="2800" dirty="0" smtClean="0"/>
              <a:t>1.2</a:t>
            </a:r>
            <a:r>
              <a:rPr lang="zh-CN" altLang="en-US" sz="2800" dirty="0" smtClean="0"/>
              <a:t>等加以区别标识。</a:t>
            </a:r>
          </a:p>
          <a:p>
            <a:r>
              <a:rPr lang="en-US" sz="2800" dirty="0" smtClean="0"/>
              <a:t>4.</a:t>
            </a:r>
            <a:r>
              <a:rPr lang="zh-CN" altLang="en-US" sz="2800" dirty="0" smtClean="0"/>
              <a:t>在各个评审阶段产生的所有评审报告和修改报告都要进行编号保存，编号与相应文档的编号要对应。</a:t>
            </a:r>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配置系统管理计划</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P35</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012874"/>
            <a:ext cx="10058400" cy="5008620"/>
          </a:xfrm>
          <a:prstGeom prst="rect">
            <a:avLst/>
          </a:prstGeom>
        </p:spPr>
        <p:txBody>
          <a:bodyPr vert="horz" lIns="91440" tIns="45720" rIns="91440" bIns="45720" rtlCol="0">
            <a:normAutofit/>
          </a:bodyPr>
          <a:lstStyle/>
          <a:p>
            <a:r>
              <a:rPr lang="zh-CN" altLang="en-US" sz="3600" b="1" dirty="0" smtClean="0"/>
              <a:t>配置状态报告</a:t>
            </a:r>
          </a:p>
          <a:p>
            <a:r>
              <a:rPr lang="en-US" sz="2000" dirty="0" smtClean="0"/>
              <a:t>1.</a:t>
            </a:r>
            <a:r>
              <a:rPr lang="zh-CN" altLang="en-US" sz="2000" dirty="0" smtClean="0"/>
              <a:t>两份配置状态报告</a:t>
            </a:r>
            <a:r>
              <a:rPr lang="en-US" sz="2000" dirty="0" smtClean="0"/>
              <a:t>——</a:t>
            </a:r>
            <a:r>
              <a:rPr lang="en-US" altLang="zh-CN" sz="2000" dirty="0" smtClean="0"/>
              <a:t>《</a:t>
            </a:r>
            <a:r>
              <a:rPr lang="zh-CN" altLang="en-US" sz="2000" dirty="0" smtClean="0"/>
              <a:t>项目配置状态表</a:t>
            </a:r>
            <a:r>
              <a:rPr lang="en-US" altLang="zh-CN" sz="2000" dirty="0" smtClean="0"/>
              <a:t>》</a:t>
            </a:r>
            <a:r>
              <a:rPr lang="zh-CN" altLang="en-US" sz="2000" dirty="0" smtClean="0"/>
              <a:t>和</a:t>
            </a:r>
            <a:r>
              <a:rPr lang="en-US" altLang="zh-CN" sz="2000" dirty="0" smtClean="0"/>
              <a:t>《</a:t>
            </a:r>
            <a:r>
              <a:rPr lang="zh-CN" altLang="en-US" sz="2000" dirty="0" smtClean="0"/>
              <a:t>项目变更记录表</a:t>
            </a:r>
            <a:r>
              <a:rPr lang="en-US" altLang="zh-CN" sz="2000" dirty="0" smtClean="0"/>
              <a:t>》</a:t>
            </a:r>
            <a:r>
              <a:rPr lang="zh-CN" altLang="en-US" sz="2000" dirty="0" smtClean="0"/>
              <a:t>分别以电子表格的形式存放在项目分目录下，以便项目开发人员随时查询，了解项目的修改变化情况。</a:t>
            </a:r>
          </a:p>
          <a:p>
            <a:r>
              <a:rPr lang="en-US" sz="2000" dirty="0" smtClean="0"/>
              <a:t>2.</a:t>
            </a:r>
            <a:r>
              <a:rPr lang="en-US" altLang="zh-CN" sz="2000" dirty="0" smtClean="0"/>
              <a:t>《</a:t>
            </a:r>
            <a:r>
              <a:rPr lang="zh-CN" altLang="en-US" sz="2000" dirty="0" smtClean="0"/>
              <a:t>项目配置状态表</a:t>
            </a:r>
            <a:r>
              <a:rPr lang="en-US" altLang="zh-CN" sz="2000" dirty="0" smtClean="0"/>
              <a:t>》</a:t>
            </a:r>
            <a:r>
              <a:rPr lang="zh-CN" altLang="en-US" sz="2000" dirty="0" smtClean="0"/>
              <a:t>由配置管理员负责填写，主要反映项目中各软件项的配置情况。开发人员通过查阅该表可及时全面的了解项目中软件项的配置使用情况。</a:t>
            </a:r>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27650" name="Picture 2"/>
          <p:cNvPicPr>
            <a:picLocks noChangeAspect="1" noChangeArrowheads="1"/>
          </p:cNvPicPr>
          <p:nvPr/>
        </p:nvPicPr>
        <p:blipFill>
          <a:blip r:embed="rId2"/>
          <a:srcRect/>
          <a:stretch>
            <a:fillRect/>
          </a:stretch>
        </p:blipFill>
        <p:spPr bwMode="auto">
          <a:xfrm>
            <a:off x="1387718" y="2817129"/>
            <a:ext cx="8853561" cy="2124075"/>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a:srcRect/>
          <a:stretch>
            <a:fillRect/>
          </a:stretch>
        </p:blipFill>
        <p:spPr bwMode="auto">
          <a:xfrm>
            <a:off x="1440108" y="4912702"/>
            <a:ext cx="8716766" cy="971550"/>
          </a:xfrm>
          <a:prstGeom prst="rect">
            <a:avLst/>
          </a:prstGeom>
          <a:noFill/>
          <a:ln w="9525">
            <a:noFill/>
            <a:miter lim="800000"/>
            <a:headEnd/>
            <a:tailEnd/>
          </a:ln>
          <a:effectLst/>
        </p:spPr>
      </p:pic>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配置系统管理计划</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P35</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139483" y="1223889"/>
            <a:ext cx="10058400" cy="4518596"/>
          </a:xfrm>
        </p:spPr>
        <p:txBody>
          <a:bodyPr>
            <a:normAutofit/>
          </a:bodyPr>
          <a:lstStyle/>
          <a:p>
            <a:r>
              <a:rPr lang="zh-CN" altLang="en-US" b="1" dirty="0" smtClean="0"/>
              <a:t>配置审核</a:t>
            </a:r>
          </a:p>
          <a:p>
            <a:r>
              <a:rPr lang="en-US" dirty="0" smtClean="0"/>
              <a:t>    </a:t>
            </a:r>
            <a:r>
              <a:rPr lang="zh-CN" altLang="en-US" dirty="0" smtClean="0"/>
              <a:t>为保证各项产品在技术上和管理上的完整性，总经理室在软件开发过程中的详细设计阶段和测试阶段完成时，对配置情况进行抽查。老师先提出要审核的内容和各项指标，逐项审核完成后要作好记录，形成</a:t>
            </a:r>
            <a:r>
              <a:rPr lang="en-US" altLang="zh-CN" dirty="0" smtClean="0"/>
              <a:t>《</a:t>
            </a:r>
            <a:r>
              <a:rPr lang="zh-CN" altLang="en-US" dirty="0" smtClean="0"/>
              <a:t>配置审核报告</a:t>
            </a:r>
            <a:r>
              <a:rPr lang="en-US" altLang="zh-CN" dirty="0" smtClean="0"/>
              <a:t>》</a:t>
            </a:r>
            <a:r>
              <a:rPr lang="zh-CN" altLang="en-US" dirty="0" smtClean="0"/>
              <a:t>。</a:t>
            </a:r>
            <a:endParaRPr lang="zh-CN" altLang="en-US" sz="1800" dirty="0" smtClean="0"/>
          </a:p>
          <a:p>
            <a:r>
              <a:rPr lang="zh-CN" altLang="en-US" dirty="0" smtClean="0"/>
              <a:t>在这些条款或文档中，规定用于标识软件产品、控制和实现软件的修改、记录和报告修改实现的状态以及评审和检查配置管理工作等四方面的活动。在各个评审阶段产生的所有评审报告和修改报告都要进行编号保存，编号与相应文档的编号要对应。</a:t>
            </a:r>
            <a:endParaRPr lang="zh-CN" altLang="en-US" sz="1800" dirty="0" smtClean="0"/>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012874"/>
            <a:ext cx="10058400" cy="500862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配置系统管理计划</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P35</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139483" y="1223889"/>
            <a:ext cx="10058400" cy="4518596"/>
          </a:xfrm>
        </p:spPr>
        <p:txBody>
          <a:bodyPr>
            <a:normAutofit/>
          </a:bodyPr>
          <a:lstStyle/>
          <a:p>
            <a:pPr>
              <a:buNone/>
            </a:pPr>
            <a:r>
              <a:rPr lang="zh-CN" altLang="en-US" dirty="0" smtClean="0"/>
              <a:t>。</a:t>
            </a:r>
            <a:endParaRPr lang="zh-CN" altLang="en-US" sz="1800" dirty="0" smtClean="0"/>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012874"/>
            <a:ext cx="10058400" cy="500862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9" name="表格 8"/>
          <p:cNvGraphicFramePr>
            <a:graphicFrameLocks noGrp="1"/>
          </p:cNvGraphicFramePr>
          <p:nvPr/>
        </p:nvGraphicFramePr>
        <p:xfrm>
          <a:off x="1153551" y="717452"/>
          <a:ext cx="10145932" cy="5725160"/>
        </p:xfrm>
        <a:graphic>
          <a:graphicData uri="http://schemas.openxmlformats.org/drawingml/2006/table">
            <a:tbl>
              <a:tblPr firstRow="1" bandRow="1">
                <a:tableStyleId>{5C22544A-7EE6-4342-B048-85BDC9FD1C3A}</a:tableStyleId>
              </a:tblPr>
              <a:tblGrid>
                <a:gridCol w="3820333"/>
                <a:gridCol w="6325599"/>
              </a:tblGrid>
              <a:tr h="176106">
                <a:tc gridSpan="2">
                  <a:txBody>
                    <a:bodyPr/>
                    <a:lstStyle/>
                    <a:p>
                      <a:r>
                        <a:rPr lang="zh-CN" altLang="en-US" sz="1800" b="1" kern="1200" dirty="0" smtClean="0">
                          <a:solidFill>
                            <a:schemeClr val="lt1"/>
                          </a:solidFill>
                          <a:latin typeface="+mn-lt"/>
                          <a:ea typeface="+mn-ea"/>
                          <a:cs typeface="+mn-cs"/>
                        </a:rPr>
                        <a:t>                                                                                      </a:t>
                      </a:r>
                      <a:r>
                        <a:rPr lang="zh-CN" altLang="en-US" sz="1800" b="1" kern="1200" dirty="0" smtClean="0">
                          <a:solidFill>
                            <a:schemeClr val="tx1"/>
                          </a:solidFill>
                          <a:latin typeface="+mn-lt"/>
                          <a:ea typeface="+mn-ea"/>
                          <a:cs typeface="+mn-cs"/>
                        </a:rPr>
                        <a:t>配置审核</a:t>
                      </a:r>
                      <a:endParaRPr lang="zh-CN" altLang="en-US" dirty="0">
                        <a:solidFill>
                          <a:schemeClr val="tx1"/>
                        </a:solidFill>
                      </a:endParaRPr>
                    </a:p>
                  </a:txBody>
                  <a:tcPr/>
                </a:tc>
                <a:tc hMerge="1">
                  <a:txBody>
                    <a:bodyPr/>
                    <a:lstStyle/>
                    <a:p>
                      <a:endParaRPr lang="zh-CN" altLang="en-US" dirty="0"/>
                    </a:p>
                  </a:txBody>
                  <a:tcPr/>
                </a:tc>
              </a:tr>
              <a:tr h="370840">
                <a:tc>
                  <a:txBody>
                    <a:bodyPr/>
                    <a:lstStyle/>
                    <a:p>
                      <a:r>
                        <a:rPr lang="zh-CN" altLang="en-US" sz="1800" kern="1200" dirty="0" smtClean="0">
                          <a:solidFill>
                            <a:schemeClr val="dk1"/>
                          </a:solidFill>
                          <a:latin typeface="+mn-lt"/>
                          <a:ea typeface="+mn-ea"/>
                          <a:cs typeface="+mn-cs"/>
                        </a:rPr>
                        <a:t>配置审核</a:t>
                      </a:r>
                      <a:endParaRPr lang="zh-CN" altLang="en-US" dirty="0"/>
                    </a:p>
                  </a:txBody>
                  <a:tcPr/>
                </a:tc>
                <a:tc>
                  <a:txBody>
                    <a:bodyPr/>
                    <a:lstStyle/>
                    <a:p>
                      <a:r>
                        <a:rPr lang="zh-CN" altLang="en-US" sz="1800" kern="1200" dirty="0" smtClean="0">
                          <a:solidFill>
                            <a:schemeClr val="dk1"/>
                          </a:solidFill>
                          <a:latin typeface="+mn-lt"/>
                          <a:ea typeface="+mn-ea"/>
                          <a:cs typeface="+mn-cs"/>
                        </a:rPr>
                        <a:t>                             审核内容</a:t>
                      </a:r>
                      <a:endParaRPr lang="zh-CN" altLang="en-US" dirty="0"/>
                    </a:p>
                  </a:txBody>
                  <a:tcPr/>
                </a:tc>
              </a:tr>
              <a:tr h="370840">
                <a:tc rowSpan="3">
                  <a:txBody>
                    <a:bodyPr/>
                    <a:lstStyle/>
                    <a:p>
                      <a:endParaRPr lang="en-US" altLang="zh-CN" sz="1800" kern="1200" dirty="0" smtClean="0">
                        <a:solidFill>
                          <a:schemeClr val="dk1"/>
                        </a:solidFill>
                        <a:latin typeface="+mn-lt"/>
                        <a:ea typeface="+mn-ea"/>
                        <a:cs typeface="+mn-cs"/>
                      </a:endParaRPr>
                    </a:p>
                    <a:p>
                      <a:r>
                        <a:rPr lang="zh-CN" altLang="en-US" sz="1800" kern="1200" dirty="0" smtClean="0">
                          <a:solidFill>
                            <a:schemeClr val="dk1"/>
                          </a:solidFill>
                          <a:latin typeface="+mn-lt"/>
                          <a:ea typeface="+mn-ea"/>
                          <a:cs typeface="+mn-cs"/>
                        </a:rPr>
                        <a:t>发布审核</a:t>
                      </a:r>
                      <a:endParaRPr lang="zh-CN" altLang="en-US" dirty="0"/>
                    </a:p>
                  </a:txBody>
                  <a:tcPr/>
                </a:tc>
                <a:tc>
                  <a:txBody>
                    <a:bodyPr/>
                    <a:lstStyle/>
                    <a:p>
                      <a:r>
                        <a:rPr lang="en-US" altLang="zh-CN" sz="1800" kern="1200" dirty="0" smtClean="0">
                          <a:solidFill>
                            <a:schemeClr val="dk1"/>
                          </a:solidFill>
                          <a:latin typeface="+mn-lt"/>
                          <a:ea typeface="+mn-ea"/>
                          <a:cs typeface="+mn-cs"/>
                        </a:rPr>
                        <a:t>1.</a:t>
                      </a:r>
                      <a:r>
                        <a:rPr lang="zh-CN" altLang="en-US" sz="1800" kern="1200" dirty="0" smtClean="0">
                          <a:solidFill>
                            <a:schemeClr val="dk1"/>
                          </a:solidFill>
                          <a:latin typeface="+mn-lt"/>
                          <a:ea typeface="+mn-ea"/>
                          <a:cs typeface="+mn-cs"/>
                        </a:rPr>
                        <a:t>所有已经发现的缺陷或隐含差错是否均作记录？</a:t>
                      </a:r>
                      <a:endParaRPr lang="zh-CN" altLang="en-US" dirty="0"/>
                    </a:p>
                  </a:txBody>
                  <a:tcPr/>
                </a:tc>
              </a:tr>
              <a:tr h="370840">
                <a:tc vMerge="1">
                  <a:txBody>
                    <a:bodyPr/>
                    <a:lstStyle/>
                    <a:p>
                      <a:endParaRPr lang="zh-CN" altLang="en-US" dirty="0"/>
                    </a:p>
                  </a:txBody>
                  <a:tcPr/>
                </a:tc>
                <a:tc>
                  <a:txBody>
                    <a:bodyPr/>
                    <a:lstStyle/>
                    <a:p>
                      <a:r>
                        <a:rPr lang="en-US" sz="1800" kern="1200" dirty="0" smtClean="0">
                          <a:solidFill>
                            <a:schemeClr val="dk1"/>
                          </a:solidFill>
                          <a:latin typeface="+mn-lt"/>
                          <a:ea typeface="+mn-ea"/>
                          <a:cs typeface="+mn-cs"/>
                        </a:rPr>
                        <a:t>2</a:t>
                      </a:r>
                      <a:r>
                        <a:rPr lang="zh-CN" altLang="en-US" sz="1800" kern="1200" dirty="0" smtClean="0">
                          <a:solidFill>
                            <a:schemeClr val="dk1"/>
                          </a:solidFill>
                          <a:latin typeface="+mn-lt"/>
                          <a:ea typeface="+mn-ea"/>
                          <a:cs typeface="+mn-cs"/>
                        </a:rPr>
                        <a:t>、发行的产品是否从配置仓库取出的合适版本？</a:t>
                      </a:r>
                      <a:endParaRPr lang="zh-CN" altLang="en-US" dirty="0"/>
                    </a:p>
                  </a:txBody>
                  <a:tcPr/>
                </a:tc>
              </a:tr>
              <a:tr h="370840">
                <a:tc vMerge="1">
                  <a:txBody>
                    <a:bodyPr/>
                    <a:lstStyle/>
                    <a:p>
                      <a:endParaRPr lang="zh-CN" altLang="en-US" dirty="0"/>
                    </a:p>
                  </a:txBody>
                  <a:tcPr/>
                </a:tc>
                <a:tc>
                  <a:txBody>
                    <a:bodyPr/>
                    <a:lstStyle/>
                    <a:p>
                      <a:r>
                        <a:rPr lang="en-US" sz="1800" kern="1200" dirty="0" smtClean="0">
                          <a:solidFill>
                            <a:schemeClr val="dk1"/>
                          </a:solidFill>
                          <a:latin typeface="+mn-lt"/>
                          <a:ea typeface="+mn-ea"/>
                          <a:cs typeface="+mn-cs"/>
                        </a:rPr>
                        <a:t>3</a:t>
                      </a:r>
                      <a:r>
                        <a:rPr lang="zh-CN" altLang="en-US" sz="1800" kern="1200" dirty="0" smtClean="0">
                          <a:solidFill>
                            <a:schemeClr val="dk1"/>
                          </a:solidFill>
                          <a:latin typeface="+mn-lt"/>
                          <a:ea typeface="+mn-ea"/>
                          <a:cs typeface="+mn-cs"/>
                        </a:rPr>
                        <a:t>、文档是否保持统一的格式？</a:t>
                      </a:r>
                      <a:endParaRPr lang="zh-CN" altLang="en-US" dirty="0"/>
                    </a:p>
                  </a:txBody>
                  <a:tcPr/>
                </a:tc>
              </a:tr>
              <a:tr h="370840">
                <a:tc rowSpan="4">
                  <a:txBody>
                    <a:bodyPr/>
                    <a:lstStyle/>
                    <a:p>
                      <a:endParaRPr lang="en-US" altLang="zh-CN" sz="1800" kern="1200" dirty="0" smtClean="0">
                        <a:solidFill>
                          <a:schemeClr val="dk1"/>
                        </a:solidFill>
                        <a:latin typeface="+mn-lt"/>
                        <a:ea typeface="+mn-ea"/>
                        <a:cs typeface="+mn-cs"/>
                      </a:endParaRPr>
                    </a:p>
                    <a:p>
                      <a:endParaRPr lang="en-US" altLang="zh-CN" sz="1800" kern="1200" dirty="0" smtClean="0">
                        <a:solidFill>
                          <a:schemeClr val="dk1"/>
                        </a:solidFill>
                        <a:latin typeface="+mn-lt"/>
                        <a:ea typeface="+mn-ea"/>
                        <a:cs typeface="+mn-cs"/>
                      </a:endParaRPr>
                    </a:p>
                    <a:p>
                      <a:r>
                        <a:rPr lang="zh-CN" altLang="en-US" sz="1800" kern="1200" dirty="0" smtClean="0">
                          <a:solidFill>
                            <a:schemeClr val="dk1"/>
                          </a:solidFill>
                          <a:latin typeface="+mn-lt"/>
                          <a:ea typeface="+mn-ea"/>
                          <a:cs typeface="+mn-cs"/>
                        </a:rPr>
                        <a:t>配置项审核</a:t>
                      </a:r>
                      <a:endParaRPr lang="zh-CN" altLang="en-US" dirty="0"/>
                    </a:p>
                  </a:txBody>
                  <a:tcPr/>
                </a:tc>
                <a:tc>
                  <a:txBody>
                    <a:bodyPr/>
                    <a:lstStyle/>
                    <a:p>
                      <a:r>
                        <a:rPr lang="en-US" sz="1800" kern="1200" dirty="0" smtClean="0">
                          <a:solidFill>
                            <a:schemeClr val="dk1"/>
                          </a:solidFill>
                          <a:latin typeface="+mn-lt"/>
                          <a:ea typeface="+mn-ea"/>
                          <a:cs typeface="+mn-cs"/>
                        </a:rPr>
                        <a:t>1</a:t>
                      </a:r>
                      <a:r>
                        <a:rPr lang="zh-CN" altLang="en-US" sz="1800" kern="1200" dirty="0" smtClean="0">
                          <a:solidFill>
                            <a:schemeClr val="dk1"/>
                          </a:solidFill>
                          <a:latin typeface="+mn-lt"/>
                          <a:ea typeface="+mn-ea"/>
                          <a:cs typeface="+mn-cs"/>
                        </a:rPr>
                        <a:t>、配置项的命名是根据软件配置管理计划规定的命名方法吗？</a:t>
                      </a:r>
                      <a:endParaRPr lang="zh-CN" altLang="en-US" dirty="0"/>
                    </a:p>
                  </a:txBody>
                  <a:tcPr/>
                </a:tc>
              </a:tr>
              <a:tr h="370840">
                <a:tc vMerge="1">
                  <a:txBody>
                    <a:bodyPr/>
                    <a:lstStyle/>
                    <a:p>
                      <a:endParaRPr lang="zh-CN" altLang="en-US" dirty="0"/>
                    </a:p>
                  </a:txBody>
                  <a:tcPr/>
                </a:tc>
                <a:tc>
                  <a:txBody>
                    <a:bodyPr/>
                    <a:lstStyle/>
                    <a:p>
                      <a:r>
                        <a:rPr lang="en-US" sz="1800" kern="1200" dirty="0" smtClean="0">
                          <a:solidFill>
                            <a:schemeClr val="dk1"/>
                          </a:solidFill>
                          <a:latin typeface="+mn-lt"/>
                          <a:ea typeface="+mn-ea"/>
                          <a:cs typeface="+mn-cs"/>
                        </a:rPr>
                        <a:t>2</a:t>
                      </a:r>
                      <a:r>
                        <a:rPr lang="zh-CN" altLang="en-US" sz="1800" kern="1200" dirty="0" smtClean="0">
                          <a:solidFill>
                            <a:schemeClr val="dk1"/>
                          </a:solidFill>
                          <a:latin typeface="+mn-lt"/>
                          <a:ea typeface="+mn-ea"/>
                          <a:cs typeface="+mn-cs"/>
                        </a:rPr>
                        <a:t>、配置项的版本号是根据软件配置管理计划规定的吗？</a:t>
                      </a:r>
                      <a:endParaRPr lang="zh-CN" altLang="en-US" dirty="0"/>
                    </a:p>
                  </a:txBody>
                  <a:tcPr/>
                </a:tc>
              </a:tr>
              <a:tr h="370840">
                <a:tc vMerge="1">
                  <a:txBody>
                    <a:bodyPr/>
                    <a:lstStyle/>
                    <a:p>
                      <a:endParaRPr lang="zh-CN" altLang="en-US" dirty="0"/>
                    </a:p>
                  </a:txBody>
                  <a:tcPr/>
                </a:tc>
                <a:tc>
                  <a:txBody>
                    <a:bodyPr/>
                    <a:lstStyle/>
                    <a:p>
                      <a:r>
                        <a:rPr lang="en-US" sz="1800" kern="1200" dirty="0" smtClean="0">
                          <a:solidFill>
                            <a:schemeClr val="dk1"/>
                          </a:solidFill>
                          <a:latin typeface="+mn-lt"/>
                          <a:ea typeface="+mn-ea"/>
                          <a:cs typeface="+mn-cs"/>
                        </a:rPr>
                        <a:t>3</a:t>
                      </a:r>
                      <a:r>
                        <a:rPr lang="zh-CN" altLang="en-US" sz="1800" kern="1200" dirty="0" smtClean="0">
                          <a:solidFill>
                            <a:schemeClr val="dk1"/>
                          </a:solidFill>
                          <a:latin typeface="+mn-lt"/>
                          <a:ea typeface="+mn-ea"/>
                          <a:cs typeface="+mn-cs"/>
                        </a:rPr>
                        <a:t>、配置项是否正确标识、确定版本并记载变更历史吗？</a:t>
                      </a:r>
                      <a:endParaRPr lang="zh-CN" altLang="en-US" dirty="0"/>
                    </a:p>
                  </a:txBody>
                  <a:tcPr/>
                </a:tc>
              </a:tr>
              <a:tr h="370840">
                <a:tc vMerge="1">
                  <a:txBody>
                    <a:bodyPr/>
                    <a:lstStyle/>
                    <a:p>
                      <a:endParaRPr lang="zh-CN" altLang="en-US" dirty="0"/>
                    </a:p>
                  </a:txBody>
                  <a:tcPr/>
                </a:tc>
                <a:tc>
                  <a:txBody>
                    <a:bodyPr/>
                    <a:lstStyle/>
                    <a:p>
                      <a:r>
                        <a:rPr lang="en-US" sz="1800" kern="1200" dirty="0" smtClean="0">
                          <a:solidFill>
                            <a:schemeClr val="dk1"/>
                          </a:solidFill>
                          <a:latin typeface="+mn-lt"/>
                          <a:ea typeface="+mn-ea"/>
                          <a:cs typeface="+mn-cs"/>
                        </a:rPr>
                        <a:t>4</a:t>
                      </a:r>
                      <a:r>
                        <a:rPr lang="zh-CN" altLang="en-US" sz="1800" kern="1200" dirty="0" smtClean="0">
                          <a:solidFill>
                            <a:schemeClr val="dk1"/>
                          </a:solidFill>
                          <a:latin typeface="+mn-lt"/>
                          <a:ea typeface="+mn-ea"/>
                          <a:cs typeface="+mn-cs"/>
                        </a:rPr>
                        <a:t>、所有的配置管理计划是根据配置管理计划规定的条件纳入基线的吗？</a:t>
                      </a:r>
                      <a:endParaRPr lang="zh-CN" altLang="en-US" dirty="0"/>
                    </a:p>
                  </a:txBody>
                  <a:tcPr/>
                </a:tc>
              </a:tr>
              <a:tr h="370840">
                <a:tc rowSpan="4">
                  <a:txBody>
                    <a:bodyPr/>
                    <a:lstStyle/>
                    <a:p>
                      <a:endParaRPr lang="en-US" altLang="zh-CN" sz="1800" kern="1200" dirty="0" smtClean="0">
                        <a:solidFill>
                          <a:schemeClr val="dk1"/>
                        </a:solidFill>
                        <a:latin typeface="+mn-lt"/>
                        <a:ea typeface="+mn-ea"/>
                        <a:cs typeface="+mn-cs"/>
                      </a:endParaRPr>
                    </a:p>
                    <a:p>
                      <a:endParaRPr lang="en-US" altLang="zh-CN" sz="1800" kern="1200" dirty="0" smtClean="0">
                        <a:solidFill>
                          <a:schemeClr val="dk1"/>
                        </a:solidFill>
                        <a:latin typeface="+mn-lt"/>
                        <a:ea typeface="+mn-ea"/>
                        <a:cs typeface="+mn-cs"/>
                      </a:endParaRPr>
                    </a:p>
                    <a:p>
                      <a:r>
                        <a:rPr lang="zh-CN" altLang="en-US" sz="1800" kern="1200" dirty="0" smtClean="0">
                          <a:solidFill>
                            <a:schemeClr val="dk1"/>
                          </a:solidFill>
                          <a:latin typeface="+mn-lt"/>
                          <a:ea typeface="+mn-ea"/>
                          <a:cs typeface="+mn-cs"/>
                        </a:rPr>
                        <a:t>实施变更审核</a:t>
                      </a:r>
                      <a:endParaRPr lang="zh-CN" altLang="en-US" dirty="0"/>
                    </a:p>
                  </a:txBody>
                  <a:tcPr/>
                </a:tc>
                <a:tc>
                  <a:txBody>
                    <a:bodyPr/>
                    <a:lstStyle/>
                    <a:p>
                      <a:r>
                        <a:rPr lang="en-US" sz="1800" kern="1200" dirty="0" smtClean="0">
                          <a:solidFill>
                            <a:schemeClr val="dk1"/>
                          </a:solidFill>
                          <a:latin typeface="+mn-lt"/>
                          <a:ea typeface="+mn-ea"/>
                          <a:cs typeface="+mn-cs"/>
                        </a:rPr>
                        <a:t>1</a:t>
                      </a:r>
                      <a:r>
                        <a:rPr lang="zh-CN" altLang="en-US" sz="1800" kern="1200" dirty="0" smtClean="0">
                          <a:solidFill>
                            <a:schemeClr val="dk1"/>
                          </a:solidFill>
                          <a:latin typeface="+mn-lt"/>
                          <a:ea typeface="+mn-ea"/>
                          <a:cs typeface="+mn-cs"/>
                        </a:rPr>
                        <a:t>、变更请求是否列入所有要做变更的配置项？</a:t>
                      </a:r>
                      <a:endParaRPr lang="zh-CN" altLang="en-US" dirty="0"/>
                    </a:p>
                  </a:txBody>
                  <a:tcPr/>
                </a:tc>
              </a:tr>
              <a:tr h="370840">
                <a:tc vMerge="1">
                  <a:txBody>
                    <a:bodyPr/>
                    <a:lstStyle/>
                    <a:p>
                      <a:endParaRPr lang="zh-CN" altLang="en-US" dirty="0"/>
                    </a:p>
                  </a:txBody>
                  <a:tcPr/>
                </a:tc>
                <a:tc>
                  <a:txBody>
                    <a:bodyPr/>
                    <a:lstStyle/>
                    <a:p>
                      <a:r>
                        <a:rPr lang="en-US" sz="1800" kern="1200" dirty="0" smtClean="0">
                          <a:solidFill>
                            <a:schemeClr val="dk1"/>
                          </a:solidFill>
                          <a:latin typeface="+mn-lt"/>
                          <a:ea typeface="+mn-ea"/>
                          <a:cs typeface="+mn-cs"/>
                        </a:rPr>
                        <a:t>2</a:t>
                      </a:r>
                      <a:r>
                        <a:rPr lang="zh-CN" altLang="en-US" sz="1800" kern="1200" dirty="0" smtClean="0">
                          <a:solidFill>
                            <a:schemeClr val="dk1"/>
                          </a:solidFill>
                          <a:latin typeface="+mn-lt"/>
                          <a:ea typeface="+mn-ea"/>
                          <a:cs typeface="+mn-cs"/>
                        </a:rPr>
                        <a:t>、实施配置项的变更之前已经将变更请求文档化？</a:t>
                      </a:r>
                      <a:endParaRPr lang="zh-CN" altLang="en-US" dirty="0"/>
                    </a:p>
                  </a:txBody>
                  <a:tcPr/>
                </a:tc>
              </a:tr>
              <a:tr h="370840">
                <a:tc vMerge="1">
                  <a:txBody>
                    <a:bodyPr/>
                    <a:lstStyle/>
                    <a:p>
                      <a:endParaRPr lang="zh-CN" altLang="en-US" dirty="0"/>
                    </a:p>
                  </a:txBody>
                  <a:tcPr/>
                </a:tc>
                <a:tc>
                  <a:txBody>
                    <a:bodyPr/>
                    <a:lstStyle/>
                    <a:p>
                      <a:r>
                        <a:rPr lang="en-US" sz="1800" kern="1200" dirty="0" smtClean="0">
                          <a:solidFill>
                            <a:schemeClr val="dk1"/>
                          </a:solidFill>
                          <a:latin typeface="+mn-lt"/>
                          <a:ea typeface="+mn-ea"/>
                          <a:cs typeface="+mn-cs"/>
                        </a:rPr>
                        <a:t>3</a:t>
                      </a:r>
                      <a:r>
                        <a:rPr lang="zh-CN" altLang="en-US" sz="1800" kern="1200" dirty="0" smtClean="0">
                          <a:solidFill>
                            <a:schemeClr val="dk1"/>
                          </a:solidFill>
                          <a:latin typeface="+mn-lt"/>
                          <a:ea typeface="+mn-ea"/>
                          <a:cs typeface="+mn-cs"/>
                        </a:rPr>
                        <a:t>、对配置项进行变更之前，变更申请是否已经分析、评价和批准？</a:t>
                      </a:r>
                      <a:endParaRPr lang="zh-CN" altLang="en-US" dirty="0"/>
                    </a:p>
                  </a:txBody>
                  <a:tcPr/>
                </a:tc>
              </a:tr>
              <a:tr h="370840">
                <a:tc vMerge="1">
                  <a:txBody>
                    <a:bodyPr/>
                    <a:lstStyle/>
                    <a:p>
                      <a:endParaRPr lang="zh-CN" altLang="en-US" dirty="0"/>
                    </a:p>
                  </a:txBody>
                  <a:tcPr/>
                </a:tc>
                <a:tc>
                  <a:txBody>
                    <a:bodyPr/>
                    <a:lstStyle/>
                    <a:p>
                      <a:r>
                        <a:rPr lang="en-US" sz="1800" kern="1200" dirty="0" smtClean="0">
                          <a:solidFill>
                            <a:schemeClr val="dk1"/>
                          </a:solidFill>
                          <a:latin typeface="+mn-lt"/>
                          <a:ea typeface="+mn-ea"/>
                          <a:cs typeface="+mn-cs"/>
                        </a:rPr>
                        <a:t>4</a:t>
                      </a:r>
                      <a:r>
                        <a:rPr lang="zh-CN" altLang="en-US" sz="1800" kern="1200" dirty="0" smtClean="0">
                          <a:solidFill>
                            <a:schemeClr val="dk1"/>
                          </a:solidFill>
                          <a:latin typeface="+mn-lt"/>
                          <a:ea typeface="+mn-ea"/>
                          <a:cs typeface="+mn-cs"/>
                        </a:rPr>
                        <a:t>、所有的变更申请均已经处理了吗？</a:t>
                      </a:r>
                      <a:endParaRPr lang="zh-CN" altLang="en-US" dirty="0"/>
                    </a:p>
                  </a:txBody>
                  <a:tcPr/>
                </a:tc>
              </a:tr>
              <a:tr h="370840">
                <a:tc>
                  <a:txBody>
                    <a:bodyPr/>
                    <a:lstStyle/>
                    <a:p>
                      <a:r>
                        <a:rPr lang="zh-CN" altLang="en-US" sz="1800" kern="1200" dirty="0" smtClean="0">
                          <a:solidFill>
                            <a:schemeClr val="dk1"/>
                          </a:solidFill>
                          <a:latin typeface="+mn-lt"/>
                          <a:ea typeface="+mn-ea"/>
                          <a:cs typeface="+mn-cs"/>
                        </a:rPr>
                        <a:t>其他审核</a:t>
                      </a:r>
                      <a:endParaRPr lang="zh-CN" altLang="en-US" dirty="0"/>
                    </a:p>
                  </a:txBody>
                  <a:tcPr/>
                </a:tc>
                <a:tc>
                  <a:txBody>
                    <a:bodyPr/>
                    <a:lstStyle/>
                    <a:p>
                      <a:r>
                        <a:rPr lang="en-US" sz="1800" kern="1200" dirty="0" smtClean="0">
                          <a:solidFill>
                            <a:schemeClr val="dk1"/>
                          </a:solidFill>
                          <a:latin typeface="+mn-lt"/>
                          <a:ea typeface="+mn-ea"/>
                          <a:cs typeface="+mn-cs"/>
                        </a:rPr>
                        <a:t>1</a:t>
                      </a:r>
                      <a:r>
                        <a:rPr lang="zh-CN" altLang="en-US" sz="1800" kern="1200" dirty="0" smtClean="0">
                          <a:solidFill>
                            <a:schemeClr val="dk1"/>
                          </a:solidFill>
                          <a:latin typeface="+mn-lt"/>
                          <a:ea typeface="+mn-ea"/>
                          <a:cs typeface="+mn-cs"/>
                        </a:rPr>
                        <a:t>、配置仓库是否作了备份？</a:t>
                      </a:r>
                      <a:endParaRPr lang="zh-CN" altLang="en-US" dirty="0"/>
                    </a:p>
                  </a:txBody>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a:solidFill>
                  <a:prstClr val="black"/>
                </a:solidFill>
                <a:latin typeface="微软雅黑" panose="020B0503020204020204" pitchFamily="34" charset="-122"/>
                <a:ea typeface="微软雅黑" panose="020B0503020204020204" pitchFamily="34" charset="-122"/>
              </a:rPr>
              <a:t>采购</a:t>
            </a:r>
            <a:r>
              <a:rPr lang="zh-CN" altLang="en-US" sz="2800" dirty="0" smtClean="0">
                <a:solidFill>
                  <a:prstClr val="black"/>
                </a:solidFill>
                <a:latin typeface="微软雅黑" panose="020B0503020204020204" pitchFamily="34" charset="-122"/>
                <a:ea typeface="微软雅黑" panose="020B0503020204020204" pitchFamily="34" charset="-122"/>
              </a:rPr>
              <a:t>管理计划</a:t>
            </a:r>
            <a:endParaRPr lang="zh-CN" altLang="en-US" sz="2800" dirty="0">
              <a:solidFill>
                <a:prstClr val="black"/>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38554"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P10</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801692" y="951390"/>
            <a:ext cx="10310192" cy="5632311"/>
          </a:xfrm>
          <a:prstGeom prst="rect">
            <a:avLst/>
          </a:prstGeom>
          <a:noFill/>
        </p:spPr>
        <p:txBody>
          <a:bodyPr wrap="square" rtlCol="0">
            <a:spAutoFit/>
          </a:bodyPr>
          <a:lstStyle/>
          <a:p>
            <a:r>
              <a:rPr lang="zh-CN" altLang="en-US" sz="2800" b="1" dirty="0" smtClean="0">
                <a:solidFill>
                  <a:prstClr val="black"/>
                </a:solidFill>
                <a:latin typeface="宋体" panose="02010600030101010101" pitchFamily="2" charset="-122"/>
              </a:rPr>
              <a:t>输入输出：</a:t>
            </a:r>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r>
              <a:rPr lang="zh-CN" altLang="en-US" sz="2800" b="1" dirty="0" smtClean="0">
                <a:solidFill>
                  <a:prstClr val="black"/>
                </a:solidFill>
                <a:latin typeface="宋体" panose="02010600030101010101" pitchFamily="2" charset="-122"/>
              </a:rPr>
              <a:t>输入：成本管理计划，干系人登记册。</a:t>
            </a:r>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endParaRPr lang="en-US" altLang="zh-CN" sz="2800" b="1" dirty="0" smtClean="0">
              <a:solidFill>
                <a:prstClr val="black"/>
              </a:solidFill>
              <a:latin typeface="宋体" panose="02010600030101010101" pitchFamily="2" charset="-122"/>
            </a:endParaRPr>
          </a:p>
          <a:p>
            <a:r>
              <a:rPr lang="zh-CN" altLang="en-US" sz="2800" b="1" dirty="0" smtClean="0">
                <a:solidFill>
                  <a:prstClr val="black"/>
                </a:solidFill>
                <a:latin typeface="宋体" panose="02010600030101010101" pitchFamily="2" charset="-122"/>
              </a:rPr>
              <a:t>输出：采购管理计划</a:t>
            </a:r>
            <a:endParaRPr lang="en-US" altLang="zh-CN" sz="2800" b="1" dirty="0" smtClean="0">
              <a:solidFill>
                <a:prstClr val="black"/>
              </a:solidFill>
              <a:latin typeface="宋体" panose="02010600030101010101" pitchFamily="2" charset="-122"/>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en-US" altLang="zh-CN" dirty="0" smtClean="0">
              <a:solidFill>
                <a:prstClr val="black"/>
              </a:solidFill>
            </a:endParaRPr>
          </a:p>
          <a:p>
            <a:endParaRPr lang="zh-CN" altLang="en-US" dirty="0">
              <a:solidFill>
                <a:prstClr val="black"/>
              </a:solidFill>
            </a:endParaRPr>
          </a:p>
        </p:txBody>
      </p:sp>
    </p:spTree>
    <p:extLst>
      <p:ext uri="{BB962C8B-B14F-4D97-AF65-F5344CB8AC3E}">
        <p14:creationId xmlns:p14="http://schemas.microsoft.com/office/powerpoint/2010/main" val="19932341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采购管理计划</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P35</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801858"/>
            <a:ext cx="10058400" cy="5219636"/>
          </a:xfrm>
          <a:prstGeom prst="rect">
            <a:avLst/>
          </a:prstGeom>
        </p:spPr>
        <p:txBody>
          <a:bodyPr vert="horz" lIns="91440" tIns="45720" rIns="91440" bIns="45720" rtlCol="0">
            <a:normAutofit/>
          </a:bodyPr>
          <a:lstStyle/>
          <a:p>
            <a:r>
              <a:rPr lang="zh-CN" altLang="en-US" sz="2800" b="1" u="sng" dirty="0" smtClean="0"/>
              <a:t>引言</a:t>
            </a:r>
            <a:endParaRPr lang="zh-CN" altLang="en-US" sz="2800" b="1" dirty="0" smtClean="0"/>
          </a:p>
          <a:p>
            <a:r>
              <a:rPr lang="zh-CN" altLang="en-US" sz="2800" dirty="0" smtClean="0"/>
              <a:t>对采购可能发生的直接成本、间接成本、自行制造能力、采购评标能力等进行分析比较，并决定是否从单一的供应商或从多个供应商采购所需的全部或部分货物和服务，或者不从外部采购而自行制造。</a:t>
            </a:r>
          </a:p>
          <a:p>
            <a:pPr lvl="0"/>
            <a:endParaRPr lang="zh-CN" altLang="en-US" sz="1600" dirty="0" smtClean="0"/>
          </a:p>
          <a:p>
            <a:endParaRPr lang="en-US" altLang="zh-CN" sz="2400" dirty="0" smtClean="0"/>
          </a:p>
          <a:p>
            <a:endParaRPr lang="en-US" altLang="zh-CN" sz="2400" dirty="0" smtClean="0"/>
          </a:p>
          <a:p>
            <a:r>
              <a:rPr lang="zh-CN" altLang="en-US" sz="2400" dirty="0" smtClean="0"/>
              <a:t>采购物品：界面原型设计，</a:t>
            </a:r>
            <a:r>
              <a:rPr lang="en-US" sz="2400" dirty="0" smtClean="0"/>
              <a:t>Flash</a:t>
            </a:r>
            <a:r>
              <a:rPr lang="zh-CN" altLang="en-US" sz="2400" dirty="0" smtClean="0"/>
              <a:t>上传模块</a:t>
            </a:r>
            <a:r>
              <a:rPr lang="en-US" sz="2400" dirty="0" err="1" smtClean="0"/>
              <a:t>PLupload</a:t>
            </a:r>
            <a:r>
              <a:rPr lang="zh-CN" altLang="en-US" sz="2400" dirty="0" smtClean="0"/>
              <a:t>，</a:t>
            </a:r>
            <a:r>
              <a:rPr lang="en-US" sz="2400" dirty="0" smtClean="0"/>
              <a:t>Java</a:t>
            </a:r>
            <a:r>
              <a:rPr lang="zh-CN" altLang="en-US" sz="2400" dirty="0" smtClean="0"/>
              <a:t>论坛系统</a:t>
            </a:r>
            <a:r>
              <a:rPr lang="en-US" sz="2400" dirty="0" smtClean="0"/>
              <a:t> </a:t>
            </a:r>
            <a:r>
              <a:rPr lang="en-US" sz="2400" dirty="0" err="1" smtClean="0"/>
              <a:t>JForum</a:t>
            </a:r>
            <a:r>
              <a:rPr lang="zh-CN" altLang="en-US" sz="2400" dirty="0" smtClean="0"/>
              <a:t>，</a:t>
            </a:r>
            <a:r>
              <a:rPr lang="en-US" sz="2400" dirty="0" smtClean="0"/>
              <a:t>Web</a:t>
            </a:r>
            <a:r>
              <a:rPr lang="zh-CN" altLang="en-US" sz="2400" dirty="0" smtClean="0"/>
              <a:t>邮件系统</a:t>
            </a:r>
            <a:r>
              <a:rPr lang="en-US" sz="2400" dirty="0" smtClean="0"/>
              <a:t> </a:t>
            </a:r>
            <a:r>
              <a:rPr lang="en-US" sz="2400" dirty="0" err="1" smtClean="0"/>
              <a:t>SquirrelMail</a:t>
            </a:r>
            <a:r>
              <a:rPr lang="zh-CN" altLang="en-US" sz="2400" dirty="0" smtClean="0"/>
              <a:t>，</a:t>
            </a:r>
            <a:r>
              <a:rPr lang="en-US" sz="2400" dirty="0" smtClean="0"/>
              <a:t>Web</a:t>
            </a:r>
            <a:r>
              <a:rPr lang="zh-CN" altLang="en-US" sz="2400" dirty="0" smtClean="0"/>
              <a:t>的多媒体播放器</a:t>
            </a:r>
            <a:r>
              <a:rPr lang="en-US" sz="2400" dirty="0" smtClean="0"/>
              <a:t> html5media</a:t>
            </a:r>
            <a:r>
              <a:rPr lang="zh-CN" altLang="en-US" sz="2400" dirty="0" smtClean="0"/>
              <a:t>。</a:t>
            </a:r>
          </a:p>
          <a:p>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采购管理计划</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P35</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801858"/>
            <a:ext cx="10058400" cy="5219636"/>
          </a:xfrm>
          <a:prstGeom prst="rect">
            <a:avLst/>
          </a:prstGeom>
        </p:spPr>
        <p:txBody>
          <a:bodyPr vert="horz" lIns="91440" tIns="45720" rIns="91440" bIns="45720" rtlCol="0">
            <a:normAutofit/>
          </a:bodyPr>
          <a:lstStyle/>
          <a:p>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9" name="表格 8"/>
          <p:cNvGraphicFramePr>
            <a:graphicFrameLocks noGrp="1"/>
          </p:cNvGraphicFramePr>
          <p:nvPr/>
        </p:nvGraphicFramePr>
        <p:xfrm>
          <a:off x="2032000" y="719666"/>
          <a:ext cx="8128002" cy="5501640"/>
        </p:xfrm>
        <a:graphic>
          <a:graphicData uri="http://schemas.openxmlformats.org/drawingml/2006/table">
            <a:tbl>
              <a:tblPr firstRow="1" bandRow="1">
                <a:tableStyleId>{5C22544A-7EE6-4342-B048-85BDC9FD1C3A}</a:tableStyleId>
              </a:tblPr>
              <a:tblGrid>
                <a:gridCol w="1354667"/>
                <a:gridCol w="1354667"/>
                <a:gridCol w="1096758"/>
                <a:gridCol w="998806"/>
                <a:gridCol w="1968437"/>
                <a:gridCol w="1354667"/>
              </a:tblGrid>
              <a:tr h="370840">
                <a:tc gridSpan="6">
                  <a:txBody>
                    <a:bodyPr/>
                    <a:lstStyle/>
                    <a:p>
                      <a:r>
                        <a:rPr lang="zh-CN" altLang="en-US" sz="1800" b="1" kern="1200" dirty="0" smtClean="0">
                          <a:solidFill>
                            <a:schemeClr val="tx1"/>
                          </a:solidFill>
                          <a:latin typeface="+mn-lt"/>
                          <a:ea typeface="+mn-ea"/>
                          <a:cs typeface="+mn-cs"/>
                        </a:rPr>
                        <a:t>                                                                     采购表</a:t>
                      </a:r>
                      <a:endParaRPr lang="zh-CN" altLang="en-US" dirty="0">
                        <a:solidFill>
                          <a:schemeClr val="tx1"/>
                        </a:solidFill>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a:txBody>
                    <a:bodyPr/>
                    <a:lstStyle/>
                    <a:p>
                      <a:r>
                        <a:rPr lang="zh-CN" altLang="en-US" sz="1800" kern="1200" dirty="0" smtClean="0">
                          <a:solidFill>
                            <a:schemeClr val="dk1"/>
                          </a:solidFill>
                          <a:latin typeface="+mn-lt"/>
                          <a:ea typeface="+mn-ea"/>
                          <a:cs typeface="+mn-cs"/>
                        </a:rPr>
                        <a:t>商品名称</a:t>
                      </a:r>
                      <a:endParaRPr lang="zh-CN" altLang="en-US" dirty="0"/>
                    </a:p>
                  </a:txBody>
                  <a:tcPr/>
                </a:tc>
                <a:tc>
                  <a:txBody>
                    <a:bodyPr/>
                    <a:lstStyle/>
                    <a:p>
                      <a:r>
                        <a:rPr lang="zh-CN" altLang="en-US" sz="1800" kern="1200" dirty="0" smtClean="0">
                          <a:solidFill>
                            <a:schemeClr val="dk1"/>
                          </a:solidFill>
                          <a:latin typeface="+mn-lt"/>
                          <a:ea typeface="+mn-ea"/>
                          <a:cs typeface="+mn-cs"/>
                        </a:rPr>
                        <a:t>生产商</a:t>
                      </a:r>
                      <a:r>
                        <a:rPr lang="en-US" sz="1800" kern="1200" dirty="0" smtClean="0">
                          <a:solidFill>
                            <a:schemeClr val="dk1"/>
                          </a:solidFill>
                          <a:latin typeface="+mn-lt"/>
                          <a:ea typeface="+mn-ea"/>
                          <a:cs typeface="+mn-cs"/>
                        </a:rPr>
                        <a:t>/</a:t>
                      </a:r>
                      <a:r>
                        <a:rPr lang="zh-CN" altLang="en-US" sz="1800" kern="1200" dirty="0" smtClean="0">
                          <a:solidFill>
                            <a:schemeClr val="dk1"/>
                          </a:solidFill>
                          <a:latin typeface="+mn-lt"/>
                          <a:ea typeface="+mn-ea"/>
                          <a:cs typeface="+mn-cs"/>
                        </a:rPr>
                        <a:t>供货人</a:t>
                      </a:r>
                      <a:endParaRPr lang="zh-CN" altLang="en-US" dirty="0"/>
                    </a:p>
                  </a:txBody>
                  <a:tcPr/>
                </a:tc>
                <a:tc>
                  <a:txBody>
                    <a:bodyPr/>
                    <a:lstStyle/>
                    <a:p>
                      <a:r>
                        <a:rPr lang="zh-CN" altLang="en-US" sz="1800" kern="1200" dirty="0" smtClean="0">
                          <a:solidFill>
                            <a:schemeClr val="dk1"/>
                          </a:solidFill>
                          <a:latin typeface="+mn-lt"/>
                          <a:ea typeface="+mn-ea"/>
                          <a:cs typeface="+mn-cs"/>
                        </a:rPr>
                        <a:t>定价</a:t>
                      </a:r>
                      <a:r>
                        <a:rPr lang="en-US" sz="1800" kern="1200" dirty="0" smtClean="0">
                          <a:solidFill>
                            <a:schemeClr val="dk1"/>
                          </a:solidFill>
                          <a:latin typeface="+mn-lt"/>
                          <a:ea typeface="+mn-ea"/>
                          <a:cs typeface="+mn-cs"/>
                        </a:rPr>
                        <a:t>/</a:t>
                      </a:r>
                      <a:r>
                        <a:rPr lang="zh-CN" altLang="en-US" sz="1800" kern="1200" dirty="0" smtClean="0">
                          <a:solidFill>
                            <a:schemeClr val="dk1"/>
                          </a:solidFill>
                          <a:latin typeface="+mn-lt"/>
                          <a:ea typeface="+mn-ea"/>
                          <a:cs typeface="+mn-cs"/>
                        </a:rPr>
                        <a:t>元</a:t>
                      </a:r>
                      <a:endParaRPr lang="zh-CN" altLang="en-US" dirty="0"/>
                    </a:p>
                  </a:txBody>
                  <a:tcPr/>
                </a:tc>
                <a:tc>
                  <a:txBody>
                    <a:bodyPr/>
                    <a:lstStyle/>
                    <a:p>
                      <a:r>
                        <a:rPr lang="zh-CN" altLang="en-US" sz="1800" kern="1200" dirty="0" smtClean="0">
                          <a:solidFill>
                            <a:schemeClr val="dk1"/>
                          </a:solidFill>
                          <a:latin typeface="+mn-lt"/>
                          <a:ea typeface="+mn-ea"/>
                          <a:cs typeface="+mn-cs"/>
                        </a:rPr>
                        <a:t>数量</a:t>
                      </a:r>
                      <a:r>
                        <a:rPr lang="en-US" sz="1800" kern="1200" dirty="0" smtClean="0">
                          <a:solidFill>
                            <a:schemeClr val="dk1"/>
                          </a:solidFill>
                          <a:latin typeface="+mn-lt"/>
                          <a:ea typeface="+mn-ea"/>
                          <a:cs typeface="+mn-cs"/>
                        </a:rPr>
                        <a:t>/</a:t>
                      </a:r>
                      <a:r>
                        <a:rPr lang="zh-CN" altLang="en-US" sz="1800" kern="1200" dirty="0" smtClean="0">
                          <a:solidFill>
                            <a:schemeClr val="dk1"/>
                          </a:solidFill>
                          <a:latin typeface="+mn-lt"/>
                          <a:ea typeface="+mn-ea"/>
                          <a:cs typeface="+mn-cs"/>
                        </a:rPr>
                        <a:t>件</a:t>
                      </a:r>
                      <a:endParaRPr lang="zh-CN" altLang="en-US" dirty="0"/>
                    </a:p>
                  </a:txBody>
                  <a:tcPr/>
                </a:tc>
                <a:tc>
                  <a:txBody>
                    <a:bodyPr/>
                    <a:lstStyle/>
                    <a:p>
                      <a:r>
                        <a:rPr lang="zh-CN" altLang="en-US" sz="1800" kern="1200" dirty="0" smtClean="0">
                          <a:solidFill>
                            <a:schemeClr val="dk1"/>
                          </a:solidFill>
                          <a:latin typeface="+mn-lt"/>
                          <a:ea typeface="+mn-ea"/>
                          <a:cs typeface="+mn-cs"/>
                        </a:rPr>
                        <a:t>采购日期</a:t>
                      </a:r>
                      <a:endParaRPr lang="zh-CN" altLang="en-US" dirty="0"/>
                    </a:p>
                  </a:txBody>
                  <a:tcPr/>
                </a:tc>
                <a:tc>
                  <a:txBody>
                    <a:bodyPr/>
                    <a:lstStyle/>
                    <a:p>
                      <a:r>
                        <a:rPr lang="zh-CN" altLang="en-US" sz="1800" kern="1200" dirty="0" smtClean="0">
                          <a:solidFill>
                            <a:schemeClr val="dk1"/>
                          </a:solidFill>
                          <a:latin typeface="+mn-lt"/>
                          <a:ea typeface="+mn-ea"/>
                          <a:cs typeface="+mn-cs"/>
                        </a:rPr>
                        <a:t>确认人</a:t>
                      </a:r>
                      <a:endParaRPr lang="zh-CN" altLang="en-US" dirty="0"/>
                    </a:p>
                  </a:txBody>
                  <a:tcPr/>
                </a:tc>
              </a:tr>
              <a:tr h="370840">
                <a:tc>
                  <a:txBody>
                    <a:bodyPr/>
                    <a:lstStyle/>
                    <a:p>
                      <a:r>
                        <a:rPr lang="zh-CN" altLang="en-US" sz="1800" kern="1200" dirty="0" smtClean="0">
                          <a:solidFill>
                            <a:schemeClr val="dk1"/>
                          </a:solidFill>
                          <a:latin typeface="+mn-lt"/>
                          <a:ea typeface="+mn-ea"/>
                          <a:cs typeface="+mn-cs"/>
                        </a:rPr>
                        <a:t>界面原型设计</a:t>
                      </a:r>
                      <a:endParaRPr lang="zh-CN" altLang="en-US" dirty="0"/>
                    </a:p>
                  </a:txBody>
                  <a:tcPr/>
                </a:tc>
                <a:tc>
                  <a:txBody>
                    <a:bodyPr/>
                    <a:lstStyle/>
                    <a:p>
                      <a:r>
                        <a:rPr lang="zh-CN" altLang="en-US" sz="1800" kern="1200" dirty="0" smtClean="0">
                          <a:solidFill>
                            <a:schemeClr val="dk1"/>
                          </a:solidFill>
                          <a:latin typeface="+mn-lt"/>
                          <a:ea typeface="+mn-ea"/>
                          <a:cs typeface="+mn-cs"/>
                        </a:rPr>
                        <a:t>王仁杰（暂定）</a:t>
                      </a:r>
                      <a:endParaRPr lang="zh-CN" altLang="en-US" dirty="0"/>
                    </a:p>
                  </a:txBody>
                  <a:tcPr/>
                </a:tc>
                <a:tc>
                  <a:txBody>
                    <a:bodyPr/>
                    <a:lstStyle/>
                    <a:p>
                      <a:r>
                        <a:rPr lang="zh-CN" altLang="en-US" sz="1800" kern="1200" dirty="0" smtClean="0">
                          <a:solidFill>
                            <a:schemeClr val="dk1"/>
                          </a:solidFill>
                          <a:latin typeface="+mn-lt"/>
                          <a:ea typeface="+mn-ea"/>
                          <a:cs typeface="+mn-cs"/>
                        </a:rPr>
                        <a:t>一顿饭</a:t>
                      </a:r>
                      <a:endParaRPr lang="zh-CN" altLang="en-US" dirty="0"/>
                    </a:p>
                  </a:txBody>
                  <a:tcPr/>
                </a:tc>
                <a:tc>
                  <a:txBody>
                    <a:bodyPr/>
                    <a:lstStyle/>
                    <a:p>
                      <a:r>
                        <a:rPr lang="en-US" altLang="zh-CN" dirty="0" smtClean="0"/>
                        <a:t>1</a:t>
                      </a:r>
                      <a:endParaRPr lang="zh-CN" altLang="en-US" dirty="0"/>
                    </a:p>
                  </a:txBody>
                  <a:tcPr/>
                </a:tc>
                <a:tc>
                  <a:txBody>
                    <a:bodyPr/>
                    <a:lstStyle/>
                    <a:p>
                      <a:r>
                        <a:rPr lang="zh-CN" altLang="en-US" sz="1800" kern="1200" dirty="0" smtClean="0">
                          <a:solidFill>
                            <a:schemeClr val="dk1"/>
                          </a:solidFill>
                          <a:latin typeface="+mn-lt"/>
                          <a:ea typeface="+mn-ea"/>
                          <a:cs typeface="+mn-cs"/>
                        </a:rPr>
                        <a:t>未知</a:t>
                      </a:r>
                      <a:endParaRPr lang="zh-CN" altLang="en-US" dirty="0"/>
                    </a:p>
                  </a:txBody>
                  <a:tcPr/>
                </a:tc>
                <a:tc>
                  <a:txBody>
                    <a:bodyPr/>
                    <a:lstStyle/>
                    <a:p>
                      <a:r>
                        <a:rPr lang="zh-CN" altLang="en-US" sz="1800" kern="1200" dirty="0" smtClean="0">
                          <a:solidFill>
                            <a:schemeClr val="dk1"/>
                          </a:solidFill>
                          <a:latin typeface="+mn-lt"/>
                          <a:ea typeface="+mn-ea"/>
                          <a:cs typeface="+mn-cs"/>
                        </a:rPr>
                        <a:t>未知</a:t>
                      </a:r>
                      <a:endParaRPr lang="zh-CN" altLang="en-US" dirty="0"/>
                    </a:p>
                  </a:txBody>
                  <a:tcPr/>
                </a:tc>
              </a:tr>
              <a:tr h="370840">
                <a:tc>
                  <a:txBody>
                    <a:bodyPr/>
                    <a:lstStyle/>
                    <a:p>
                      <a:r>
                        <a:rPr lang="en-US" sz="1800" kern="1200" dirty="0" smtClean="0">
                          <a:solidFill>
                            <a:schemeClr val="dk1"/>
                          </a:solidFill>
                          <a:latin typeface="+mn-lt"/>
                          <a:ea typeface="+mn-ea"/>
                          <a:cs typeface="+mn-cs"/>
                        </a:rPr>
                        <a:t>Flash</a:t>
                      </a:r>
                      <a:r>
                        <a:rPr lang="zh-CN" altLang="en-US" sz="1800" kern="1200" dirty="0" smtClean="0">
                          <a:solidFill>
                            <a:schemeClr val="dk1"/>
                          </a:solidFill>
                          <a:latin typeface="+mn-lt"/>
                          <a:ea typeface="+mn-ea"/>
                          <a:cs typeface="+mn-cs"/>
                        </a:rPr>
                        <a:t>上传模块</a:t>
                      </a:r>
                      <a:r>
                        <a:rPr lang="en-US" sz="1800" kern="1200" dirty="0" err="1" smtClean="0">
                          <a:solidFill>
                            <a:schemeClr val="dk1"/>
                          </a:solidFill>
                          <a:latin typeface="+mn-lt"/>
                          <a:ea typeface="+mn-ea"/>
                          <a:cs typeface="+mn-cs"/>
                        </a:rPr>
                        <a:t>PLupload</a:t>
                      </a:r>
                      <a:endParaRPr lang="zh-CN" altLang="en-US" dirty="0"/>
                    </a:p>
                  </a:txBody>
                  <a:tcPr/>
                </a:tc>
                <a:tc>
                  <a:txBody>
                    <a:bodyPr/>
                    <a:lstStyle/>
                    <a:p>
                      <a:r>
                        <a:rPr lang="en-US" sz="1800" kern="1200" dirty="0" err="1" smtClean="0">
                          <a:solidFill>
                            <a:schemeClr val="dk1"/>
                          </a:solidFill>
                          <a:latin typeface="+mn-lt"/>
                          <a:ea typeface="+mn-ea"/>
                          <a:cs typeface="+mn-cs"/>
                        </a:rPr>
                        <a:t>oschina</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zh-CN" altLang="en-US" sz="1800" kern="1200" dirty="0" smtClean="0">
                          <a:solidFill>
                            <a:schemeClr val="dk1"/>
                          </a:solidFill>
                          <a:latin typeface="+mn-lt"/>
                          <a:ea typeface="+mn-ea"/>
                          <a:cs typeface="+mn-cs"/>
                        </a:rPr>
                        <a:t>未知</a:t>
                      </a:r>
                      <a:endParaRPr lang="zh-CN" altLang="en-US" dirty="0"/>
                    </a:p>
                  </a:txBody>
                  <a:tcPr/>
                </a:tc>
                <a:tc>
                  <a:txBody>
                    <a:bodyPr/>
                    <a:lstStyle/>
                    <a:p>
                      <a:r>
                        <a:rPr lang="zh-CN" altLang="en-US" sz="1800" kern="1200" dirty="0" smtClean="0">
                          <a:solidFill>
                            <a:schemeClr val="dk1"/>
                          </a:solidFill>
                          <a:latin typeface="+mn-lt"/>
                          <a:ea typeface="+mn-ea"/>
                          <a:cs typeface="+mn-cs"/>
                        </a:rPr>
                        <a:t>未知</a:t>
                      </a:r>
                      <a:endParaRPr lang="zh-CN" altLang="en-US" dirty="0"/>
                    </a:p>
                  </a:txBody>
                  <a:tcPr/>
                </a:tc>
              </a:tr>
              <a:tr h="370840">
                <a:tc>
                  <a:txBody>
                    <a:bodyPr/>
                    <a:lstStyle/>
                    <a:p>
                      <a:r>
                        <a:rPr lang="en-US" sz="1800" kern="1200" dirty="0" smtClean="0">
                          <a:solidFill>
                            <a:schemeClr val="dk1"/>
                          </a:solidFill>
                          <a:latin typeface="+mn-lt"/>
                          <a:ea typeface="+mn-ea"/>
                          <a:cs typeface="+mn-cs"/>
                        </a:rPr>
                        <a:t>Java</a:t>
                      </a:r>
                      <a:r>
                        <a:rPr lang="zh-CN" altLang="en-US" sz="1800" kern="1200" dirty="0" smtClean="0">
                          <a:solidFill>
                            <a:schemeClr val="dk1"/>
                          </a:solidFill>
                          <a:latin typeface="+mn-lt"/>
                          <a:ea typeface="+mn-ea"/>
                          <a:cs typeface="+mn-cs"/>
                        </a:rPr>
                        <a:t>论坛系统</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JForum</a:t>
                      </a:r>
                      <a:endParaRPr lang="zh-CN" altLang="en-US" dirty="0"/>
                    </a:p>
                  </a:txBody>
                  <a:tcPr/>
                </a:tc>
                <a:tc>
                  <a:txBody>
                    <a:bodyPr/>
                    <a:lstStyle/>
                    <a:p>
                      <a:r>
                        <a:rPr lang="en-US" sz="1800" kern="1200" dirty="0" err="1" smtClean="0">
                          <a:solidFill>
                            <a:schemeClr val="dk1"/>
                          </a:solidFill>
                          <a:latin typeface="+mn-lt"/>
                          <a:ea typeface="+mn-ea"/>
                          <a:cs typeface="+mn-cs"/>
                        </a:rPr>
                        <a:t>oschina</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zh-CN" altLang="en-US" sz="1800" kern="1200" dirty="0" smtClean="0">
                          <a:solidFill>
                            <a:schemeClr val="dk1"/>
                          </a:solidFill>
                          <a:latin typeface="+mn-lt"/>
                          <a:ea typeface="+mn-ea"/>
                          <a:cs typeface="+mn-cs"/>
                        </a:rPr>
                        <a:t>未知</a:t>
                      </a:r>
                      <a:endParaRPr lang="zh-CN" altLang="en-US" dirty="0"/>
                    </a:p>
                  </a:txBody>
                  <a:tcPr/>
                </a:tc>
                <a:tc>
                  <a:txBody>
                    <a:bodyPr/>
                    <a:lstStyle/>
                    <a:p>
                      <a:r>
                        <a:rPr lang="zh-CN" altLang="en-US" sz="1800" kern="1200" dirty="0" smtClean="0">
                          <a:solidFill>
                            <a:schemeClr val="dk1"/>
                          </a:solidFill>
                          <a:latin typeface="+mn-lt"/>
                          <a:ea typeface="+mn-ea"/>
                          <a:cs typeface="+mn-cs"/>
                        </a:rPr>
                        <a:t>未知</a:t>
                      </a:r>
                      <a:endParaRPr lang="zh-CN" altLang="en-US" dirty="0"/>
                    </a:p>
                  </a:txBody>
                  <a:tcPr/>
                </a:tc>
              </a:tr>
              <a:tr h="370840">
                <a:tc>
                  <a:txBody>
                    <a:bodyPr/>
                    <a:lstStyle/>
                    <a:p>
                      <a:r>
                        <a:rPr lang="en-US" sz="1800" kern="1200" dirty="0" smtClean="0">
                          <a:solidFill>
                            <a:schemeClr val="dk1"/>
                          </a:solidFill>
                          <a:latin typeface="+mn-lt"/>
                          <a:ea typeface="+mn-ea"/>
                          <a:cs typeface="+mn-cs"/>
                        </a:rPr>
                        <a:t>Web</a:t>
                      </a:r>
                      <a:r>
                        <a:rPr lang="zh-CN" altLang="en-US" sz="1800" kern="1200" dirty="0" smtClean="0">
                          <a:solidFill>
                            <a:schemeClr val="dk1"/>
                          </a:solidFill>
                          <a:latin typeface="+mn-lt"/>
                          <a:ea typeface="+mn-ea"/>
                          <a:cs typeface="+mn-cs"/>
                        </a:rPr>
                        <a:t>邮件系统</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SquirrelMail</a:t>
                      </a:r>
                      <a:endParaRPr lang="zh-CN" altLang="en-US" dirty="0"/>
                    </a:p>
                  </a:txBody>
                  <a:tcPr/>
                </a:tc>
                <a:tc>
                  <a:txBody>
                    <a:bodyPr/>
                    <a:lstStyle/>
                    <a:p>
                      <a:r>
                        <a:rPr lang="en-US" sz="1800" kern="1200" dirty="0" err="1" smtClean="0">
                          <a:solidFill>
                            <a:schemeClr val="dk1"/>
                          </a:solidFill>
                          <a:latin typeface="+mn-lt"/>
                          <a:ea typeface="+mn-ea"/>
                          <a:cs typeface="+mn-cs"/>
                        </a:rPr>
                        <a:t>oschina</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zh-CN" altLang="en-US" sz="1800" kern="1200" dirty="0" smtClean="0">
                          <a:solidFill>
                            <a:schemeClr val="dk1"/>
                          </a:solidFill>
                          <a:latin typeface="+mn-lt"/>
                          <a:ea typeface="+mn-ea"/>
                          <a:cs typeface="+mn-cs"/>
                        </a:rPr>
                        <a:t>未知</a:t>
                      </a:r>
                      <a:endParaRPr lang="zh-CN" altLang="en-US" dirty="0"/>
                    </a:p>
                  </a:txBody>
                  <a:tcPr/>
                </a:tc>
                <a:tc>
                  <a:txBody>
                    <a:bodyPr/>
                    <a:lstStyle/>
                    <a:p>
                      <a:r>
                        <a:rPr lang="zh-CN" altLang="en-US" sz="1800" kern="1200" dirty="0" smtClean="0">
                          <a:solidFill>
                            <a:schemeClr val="dk1"/>
                          </a:solidFill>
                          <a:latin typeface="+mn-lt"/>
                          <a:ea typeface="+mn-ea"/>
                          <a:cs typeface="+mn-cs"/>
                        </a:rPr>
                        <a:t>未知</a:t>
                      </a:r>
                      <a:endParaRPr lang="zh-CN" altLang="en-US" dirty="0"/>
                    </a:p>
                  </a:txBody>
                  <a:tcPr/>
                </a:tc>
              </a:tr>
              <a:tr h="370840">
                <a:tc>
                  <a:txBody>
                    <a:bodyPr/>
                    <a:lstStyle/>
                    <a:p>
                      <a:r>
                        <a:rPr lang="en-US" sz="1800" kern="1200" dirty="0" smtClean="0">
                          <a:solidFill>
                            <a:schemeClr val="dk1"/>
                          </a:solidFill>
                          <a:latin typeface="+mn-lt"/>
                          <a:ea typeface="+mn-ea"/>
                          <a:cs typeface="+mn-cs"/>
                        </a:rPr>
                        <a:t>Web</a:t>
                      </a:r>
                      <a:r>
                        <a:rPr lang="zh-CN" altLang="en-US" sz="1800" kern="1200" dirty="0" smtClean="0">
                          <a:solidFill>
                            <a:schemeClr val="dk1"/>
                          </a:solidFill>
                          <a:latin typeface="+mn-lt"/>
                          <a:ea typeface="+mn-ea"/>
                          <a:cs typeface="+mn-cs"/>
                        </a:rPr>
                        <a:t>的多媒体播放器</a:t>
                      </a:r>
                      <a:r>
                        <a:rPr lang="en-US" sz="1800" kern="1200" dirty="0" smtClean="0">
                          <a:solidFill>
                            <a:schemeClr val="dk1"/>
                          </a:solidFill>
                          <a:latin typeface="+mn-lt"/>
                          <a:ea typeface="+mn-ea"/>
                          <a:cs typeface="+mn-cs"/>
                        </a:rPr>
                        <a:t> html5media</a:t>
                      </a:r>
                      <a:endParaRPr lang="zh-CN" altLang="en-US" dirty="0"/>
                    </a:p>
                  </a:txBody>
                  <a:tcPr/>
                </a:tc>
                <a:tc>
                  <a:txBody>
                    <a:bodyPr/>
                    <a:lstStyle/>
                    <a:p>
                      <a:r>
                        <a:rPr lang="en-US" sz="1800" kern="1200" dirty="0" err="1" smtClean="0">
                          <a:solidFill>
                            <a:schemeClr val="dk1"/>
                          </a:solidFill>
                          <a:latin typeface="+mn-lt"/>
                          <a:ea typeface="+mn-ea"/>
                          <a:cs typeface="+mn-cs"/>
                        </a:rPr>
                        <a:t>oschina</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zh-CN" altLang="en-US" sz="1800" kern="1200" dirty="0" smtClean="0">
                          <a:solidFill>
                            <a:schemeClr val="dk1"/>
                          </a:solidFill>
                          <a:latin typeface="+mn-lt"/>
                          <a:ea typeface="+mn-ea"/>
                          <a:cs typeface="+mn-cs"/>
                        </a:rPr>
                        <a:t>未知</a:t>
                      </a:r>
                      <a:endParaRPr lang="zh-CN" altLang="en-US" dirty="0"/>
                    </a:p>
                  </a:txBody>
                  <a:tcPr/>
                </a:tc>
                <a:tc>
                  <a:txBody>
                    <a:bodyPr/>
                    <a:lstStyle/>
                    <a:p>
                      <a:r>
                        <a:rPr lang="zh-CN" altLang="en-US" sz="1800" kern="1200" dirty="0" smtClean="0">
                          <a:solidFill>
                            <a:schemeClr val="dk1"/>
                          </a:solidFill>
                          <a:latin typeface="+mn-lt"/>
                          <a:ea typeface="+mn-ea"/>
                          <a:cs typeface="+mn-cs"/>
                        </a:rPr>
                        <a:t>未知</a:t>
                      </a:r>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b="1" dirty="0" smtClean="0"/>
              <a:t>附件</a:t>
            </a:r>
            <a:endParaRPr lang="zh-CN" altLang="en-US" sz="2800" b="1"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P35</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1249680" y="1502898"/>
            <a:ext cx="10058400" cy="4518596"/>
          </a:xfrm>
          <a:prstGeom prst="rect">
            <a:avLst/>
          </a:prstGeom>
        </p:spPr>
        <p:txBody>
          <a:bodyPr vert="horz" lIns="91440" tIns="45720" rIns="91440" bIns="45720" rtlCol="0">
            <a:normAutofit/>
          </a:bodyPr>
          <a:lstStyle/>
          <a:p>
            <a:pPr>
              <a:buFont typeface="Wingdings" panose="05000000000000000000" pitchFamily="2" charset="2"/>
              <a:buChar char="n"/>
            </a:pPr>
            <a:r>
              <a:rPr lang="en-US" altLang="zh-CN" sz="2800" b="1" dirty="0" smtClean="0">
                <a:latin typeface="+mn-ea"/>
              </a:rPr>
              <a:t>WBS</a:t>
            </a:r>
            <a:r>
              <a:rPr lang="zh-CN" altLang="en-US" sz="2800" b="1" dirty="0" smtClean="0">
                <a:latin typeface="+mn-ea"/>
              </a:rPr>
              <a:t>图</a:t>
            </a:r>
          </a:p>
          <a:p>
            <a:r>
              <a:rPr lang="zh-CN" altLang="en-US" sz="2800" b="1" dirty="0" smtClean="0">
                <a:latin typeface="+mn-ea"/>
              </a:rPr>
              <a:t>详见：</a:t>
            </a:r>
            <a:r>
              <a:rPr lang="en-US" altLang="zh-CN" sz="2800" b="1" dirty="0" smtClean="0">
                <a:latin typeface="+mn-ea"/>
              </a:rPr>
              <a:t>G05-</a:t>
            </a:r>
            <a:r>
              <a:rPr lang="zh-CN" altLang="en-US" sz="2800" b="1" dirty="0" smtClean="0">
                <a:latin typeface="+mn-ea"/>
              </a:rPr>
              <a:t>需求工程计划</a:t>
            </a:r>
            <a:r>
              <a:rPr lang="en-US" altLang="zh-CN" sz="2800" b="1" dirty="0" smtClean="0">
                <a:latin typeface="+mn-ea"/>
              </a:rPr>
              <a:t>-WBS</a:t>
            </a:r>
            <a:r>
              <a:rPr lang="zh-CN" altLang="en-US" sz="2800" b="1" smtClean="0">
                <a:latin typeface="+mn-ea"/>
              </a:rPr>
              <a:t>图</a:t>
            </a:r>
            <a:endParaRPr lang="en-US" altLang="zh-CN" sz="2800" b="1" dirty="0" smtClean="0">
              <a:latin typeface="+mn-ea"/>
            </a:endParaRPr>
          </a:p>
          <a:p>
            <a:pPr>
              <a:buFont typeface="Wingdings" panose="05000000000000000000" pitchFamily="2" charset="2"/>
              <a:buChar char="n"/>
            </a:pPr>
            <a:r>
              <a:rPr lang="zh-CN" altLang="en-US" sz="2800" b="1" dirty="0" smtClean="0">
                <a:latin typeface="+mn-ea"/>
              </a:rPr>
              <a:t>甘特图</a:t>
            </a:r>
          </a:p>
          <a:p>
            <a:r>
              <a:rPr lang="zh-CN" altLang="en-US" sz="2800" b="1" dirty="0" smtClean="0">
                <a:latin typeface="+mn-ea"/>
              </a:rPr>
              <a:t>详见：</a:t>
            </a:r>
            <a:r>
              <a:rPr lang="en-US" altLang="zh-CN" sz="2800" b="1" dirty="0" smtClean="0">
                <a:latin typeface="+mn-ea"/>
              </a:rPr>
              <a:t>G05-</a:t>
            </a:r>
            <a:r>
              <a:rPr lang="zh-CN" altLang="en-US" sz="2800" b="1" dirty="0" smtClean="0">
                <a:latin typeface="+mn-ea"/>
              </a:rPr>
              <a:t>需求工程计划</a:t>
            </a:r>
            <a:r>
              <a:rPr lang="en-US" altLang="zh-CN" sz="2800" b="1" dirty="0" smtClean="0">
                <a:latin typeface="+mn-ea"/>
              </a:rPr>
              <a:t>-</a:t>
            </a:r>
            <a:r>
              <a:rPr lang="zh-CN" altLang="en-US" sz="2800" b="1" dirty="0" smtClean="0">
                <a:latin typeface="+mn-ea"/>
              </a:rPr>
              <a:t>甘特图</a:t>
            </a:r>
            <a:endParaRPr lang="en-US" altLang="zh-CN" sz="2800" b="1" dirty="0" smtClean="0">
              <a:latin typeface="+mn-ea"/>
            </a:endParaRPr>
          </a:p>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团队分工</a:t>
            </a:r>
            <a:endParaRPr lang="zh-CN" altLang="en-US" sz="2800" dirty="0"/>
          </a:p>
        </p:txBody>
      </p:sp>
      <p:sp>
        <p:nvSpPr>
          <p:cNvPr id="2" name="文本框 1"/>
          <p:cNvSpPr txBox="1"/>
          <p:nvPr/>
        </p:nvSpPr>
        <p:spPr>
          <a:xfrm>
            <a:off x="10595428" y="0"/>
            <a:ext cx="1066689"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P36</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12" name="内容占位符 2"/>
          <p:cNvSpPr>
            <a:spLocks noGrp="1"/>
          </p:cNvSpPr>
          <p:nvPr>
            <p:ph idx="1"/>
          </p:nvPr>
        </p:nvSpPr>
        <p:spPr>
          <a:xfrm>
            <a:off x="1097280" y="1350498"/>
            <a:ext cx="10058400" cy="4518596"/>
          </a:xfrm>
        </p:spPr>
        <p:txBody>
          <a:bodyPr>
            <a:normAutofit/>
          </a:bodyPr>
          <a:lstStyle/>
          <a:p>
            <a:pPr lvl="1">
              <a:lnSpc>
                <a:spcPct val="120000"/>
              </a:lnSpc>
              <a:spcBef>
                <a:spcPts val="600"/>
              </a:spcBef>
              <a:spcAft>
                <a:spcPts val="600"/>
              </a:spcAft>
              <a:buNone/>
            </a:pPr>
            <a:endParaRPr lang="zh-CN" altLang="en-US" sz="22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a:buNone/>
            </a:pPr>
            <a:r>
              <a:rPr lang="zh-CN" altLang="en-US" b="1" dirty="0" smtClean="0">
                <a:latin typeface="+mn-ea"/>
              </a:rPr>
              <a:t>王家南：资料查找、文档编写</a:t>
            </a:r>
            <a:endParaRPr lang="en-US" altLang="zh-CN" b="1" dirty="0" smtClean="0">
              <a:latin typeface="+mn-ea"/>
            </a:endParaRPr>
          </a:p>
          <a:p>
            <a:pPr>
              <a:buNone/>
            </a:pPr>
            <a:r>
              <a:rPr lang="zh-CN" altLang="en-US" b="1" dirty="0" smtClean="0">
                <a:latin typeface="+mn-ea"/>
              </a:rPr>
              <a:t>茹敏杰：资料查找、文档编写</a:t>
            </a:r>
            <a:endParaRPr lang="en-US" altLang="zh-CN" b="1" dirty="0" smtClean="0">
              <a:latin typeface="+mn-ea"/>
            </a:endParaRPr>
          </a:p>
          <a:p>
            <a:pPr>
              <a:buNone/>
            </a:pPr>
            <a:r>
              <a:rPr lang="zh-CN" altLang="en-US" b="1" dirty="0" smtClean="0">
                <a:latin typeface="+mn-ea"/>
              </a:rPr>
              <a:t>王浩楠：资料查找、</a:t>
            </a:r>
            <a:r>
              <a:rPr lang="en-US" altLang="zh-CN" b="1" dirty="0" smtClean="0">
                <a:latin typeface="+mn-ea"/>
              </a:rPr>
              <a:t>PPT</a:t>
            </a:r>
            <a:r>
              <a:rPr lang="zh-CN" altLang="en-US" b="1" dirty="0" smtClean="0">
                <a:latin typeface="+mn-ea"/>
              </a:rPr>
              <a:t>编写</a:t>
            </a:r>
          </a:p>
          <a:p>
            <a:pPr marL="0" indent="0">
              <a:buNone/>
            </a:pPr>
            <a:r>
              <a:rPr lang="zh-CN" altLang="en-US" b="1" dirty="0" smtClean="0">
                <a:latin typeface="+mn-ea"/>
              </a:rPr>
              <a:t>王敏星：资料查找、文档编写</a:t>
            </a:r>
            <a:endParaRPr lang="en-US" altLang="zh-CN" b="1" dirty="0" smtClean="0">
              <a:latin typeface="+mn-ea"/>
            </a:endParaRPr>
          </a:p>
          <a:p>
            <a:pPr marL="0" indent="0">
              <a:buNone/>
            </a:pPr>
            <a:r>
              <a:rPr lang="zh-CN" altLang="en-US" b="1" dirty="0" smtClean="0">
                <a:latin typeface="+mn-ea"/>
              </a:rPr>
              <a:t>薛雅文：资料查找、文档编写</a:t>
            </a:r>
            <a:endParaRPr lang="zh-CN" altLang="en-US" b="1" dirty="0">
              <a:latin typeface="+mn-ea"/>
            </a:endParaRPr>
          </a:p>
        </p:txBody>
      </p:sp>
      <p:sp>
        <p:nvSpPr>
          <p:cNvPr id="8" name="内容占位符 2"/>
          <p:cNvSpPr txBox="1">
            <a:spLocks/>
          </p:cNvSpPr>
          <p:nvPr/>
        </p:nvSpPr>
        <p:spPr>
          <a:xfrm>
            <a:off x="1249680" y="1502898"/>
            <a:ext cx="10058400" cy="4518596"/>
          </a:xfrm>
          <a:prstGeom prst="rect">
            <a:avLst/>
          </a:prstGeom>
        </p:spPr>
        <p:txBody>
          <a:bodyPr vert="horz" lIns="91440" tIns="45720" rIns="91440" bIns="45720" rtlCol="0">
            <a:normAutofit/>
          </a:bodyPr>
          <a:lstStyle/>
          <a:p>
            <a:pPr lvl="0"/>
            <a:endParaRPr lang="zh-CN" altLang="en-US" sz="1600" dirty="0" smtClean="0"/>
          </a:p>
          <a:p>
            <a:r>
              <a:rPr lang="en-US" b="1" dirty="0" smtClean="0"/>
              <a:t>  </a:t>
            </a:r>
            <a:endParaRPr kumimoji="0" lang="zh-CN" altLang="en-US" sz="2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项目概述</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823247"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P6</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927651" y="1046924"/>
            <a:ext cx="10310192" cy="4955203"/>
          </a:xfrm>
          <a:prstGeom prst="rect">
            <a:avLst/>
          </a:prstGeom>
          <a:noFill/>
        </p:spPr>
        <p:txBody>
          <a:bodyPr wrap="square" rtlCol="0">
            <a:spAutoFit/>
          </a:bodyPr>
          <a:lstStyle/>
          <a:p>
            <a:r>
              <a:rPr lang="zh-CN" altLang="en-US" sz="2800" b="1" dirty="0" smtClean="0"/>
              <a:t>需要移交的文件：</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2856208323"/>
              </p:ext>
            </p:extLst>
          </p:nvPr>
        </p:nvGraphicFramePr>
        <p:xfrm>
          <a:off x="3901243" y="1458937"/>
          <a:ext cx="5775019" cy="4553660"/>
        </p:xfrm>
        <a:graphic>
          <a:graphicData uri="http://schemas.openxmlformats.org/drawingml/2006/table">
            <a:tbl>
              <a:tblPr/>
              <a:tblGrid>
                <a:gridCol w="5775019"/>
              </a:tblGrid>
              <a:tr h="649027">
                <a:tc>
                  <a:txBody>
                    <a:bodyPr/>
                    <a:lstStyle/>
                    <a:p>
                      <a:pPr indent="127000" algn="just">
                        <a:lnSpc>
                          <a:spcPts val="2000"/>
                        </a:lnSpc>
                        <a:spcAft>
                          <a:spcPts val="0"/>
                        </a:spcAft>
                      </a:pPr>
                      <a:r>
                        <a:rPr lang="zh-CN" sz="1800" b="1" kern="100" dirty="0">
                          <a:latin typeface="微软雅黑" panose="020B0503020204020204" pitchFamily="34" charset="-122"/>
                          <a:ea typeface="微软雅黑" panose="020B0503020204020204" pitchFamily="34" charset="-122"/>
                          <a:cs typeface="宋体"/>
                        </a:rPr>
                        <a:t>《需求工程计划》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9027">
                <a:tc>
                  <a:txBody>
                    <a:bodyPr/>
                    <a:lstStyle/>
                    <a:p>
                      <a:pPr indent="127000" algn="just">
                        <a:lnSpc>
                          <a:spcPts val="2000"/>
                        </a:lnSpc>
                        <a:spcAft>
                          <a:spcPts val="0"/>
                        </a:spcAft>
                      </a:pPr>
                      <a:r>
                        <a:rPr lang="zh-CN" sz="1800" b="1" kern="100" dirty="0">
                          <a:latin typeface="微软雅黑" panose="020B0503020204020204" pitchFamily="34" charset="-122"/>
                          <a:ea typeface="微软雅黑" panose="020B0503020204020204" pitchFamily="34" charset="-122"/>
                          <a:cs typeface="宋体"/>
                        </a:rPr>
                        <a:t>《前景和范围文档》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9027">
                <a:tc>
                  <a:txBody>
                    <a:bodyPr/>
                    <a:lstStyle/>
                    <a:p>
                      <a:pPr indent="127000" algn="just">
                        <a:lnSpc>
                          <a:spcPts val="2000"/>
                        </a:lnSpc>
                        <a:spcAft>
                          <a:spcPts val="0"/>
                        </a:spcAft>
                      </a:pPr>
                      <a:r>
                        <a:rPr lang="zh-CN" sz="1800" b="1" kern="100" dirty="0">
                          <a:latin typeface="微软雅黑" panose="020B0503020204020204" pitchFamily="34" charset="-122"/>
                          <a:ea typeface="微软雅黑" panose="020B0503020204020204" pitchFamily="34" charset="-122"/>
                          <a:cs typeface="宋体"/>
                        </a:rPr>
                        <a:t>《软件需求规格说明书》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9027">
                <a:tc>
                  <a:txBody>
                    <a:bodyPr/>
                    <a:lstStyle/>
                    <a:p>
                      <a:pPr indent="127000" algn="just">
                        <a:lnSpc>
                          <a:spcPts val="2000"/>
                        </a:lnSpc>
                        <a:spcAft>
                          <a:spcPts val="0"/>
                        </a:spcAft>
                      </a:pPr>
                      <a:r>
                        <a:rPr lang="zh-CN" sz="1800" b="1" kern="100" dirty="0">
                          <a:latin typeface="微软雅黑" panose="020B0503020204020204" pitchFamily="34" charset="-122"/>
                          <a:ea typeface="微软雅黑" panose="020B0503020204020204" pitchFamily="34" charset="-122"/>
                          <a:cs typeface="宋体"/>
                        </a:rPr>
                        <a:t>《需求变更影响分析报告》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9027">
                <a:tc>
                  <a:txBody>
                    <a:bodyPr/>
                    <a:lstStyle/>
                    <a:p>
                      <a:pPr indent="127000" algn="just">
                        <a:lnSpc>
                          <a:spcPts val="2000"/>
                        </a:lnSpc>
                        <a:spcAft>
                          <a:spcPts val="0"/>
                        </a:spcAft>
                      </a:pPr>
                      <a:r>
                        <a:rPr lang="zh-CN" sz="1800" b="1" kern="100" dirty="0">
                          <a:latin typeface="微软雅黑" panose="020B0503020204020204" pitchFamily="34" charset="-122"/>
                          <a:ea typeface="微软雅黑" panose="020B0503020204020204" pitchFamily="34" charset="-122"/>
                          <a:cs typeface="宋体"/>
                        </a:rPr>
                        <a:t>《用户手册》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9498">
                <a:tc>
                  <a:txBody>
                    <a:bodyPr/>
                    <a:lstStyle/>
                    <a:p>
                      <a:pPr indent="127000" algn="just">
                        <a:lnSpc>
                          <a:spcPts val="2000"/>
                        </a:lnSpc>
                        <a:spcAft>
                          <a:spcPts val="0"/>
                        </a:spcAft>
                      </a:pPr>
                      <a:r>
                        <a:rPr lang="zh-CN" sz="1800" b="1" kern="100" dirty="0">
                          <a:latin typeface="微软雅黑" panose="020B0503020204020204" pitchFamily="34" charset="-122"/>
                          <a:ea typeface="微软雅黑" panose="020B0503020204020204" pitchFamily="34" charset="-122"/>
                          <a:cs typeface="宋体"/>
                        </a:rPr>
                        <a:t>《测试用例》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9027">
                <a:tc>
                  <a:txBody>
                    <a:bodyPr/>
                    <a:lstStyle/>
                    <a:p>
                      <a:pPr indent="127000" algn="just">
                        <a:lnSpc>
                          <a:spcPts val="2000"/>
                        </a:lnSpc>
                        <a:spcAft>
                          <a:spcPts val="0"/>
                        </a:spcAft>
                      </a:pPr>
                      <a:r>
                        <a:rPr lang="zh-CN" sz="1800" b="1" kern="100" dirty="0">
                          <a:latin typeface="微软雅黑" panose="020B0503020204020204" pitchFamily="34" charset="-122"/>
                          <a:ea typeface="微软雅黑" panose="020B0503020204020204" pitchFamily="34" charset="-122"/>
                          <a:cs typeface="宋体"/>
                        </a:rPr>
                        <a:t>《项目总结报告》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rot="16200000">
            <a:off x="-646839" y="-761429"/>
            <a:ext cx="3104288" cy="3104290"/>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CDB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rot="16200000">
            <a:off x="905305" y="-551879"/>
            <a:ext cx="3104288" cy="3104290"/>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73C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rot="16200000">
            <a:off x="-447245" y="790714"/>
            <a:ext cx="3104288" cy="3104290"/>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4E8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rot="16200000">
            <a:off x="-1999391" y="581164"/>
            <a:ext cx="3104288" cy="3104290"/>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73C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16200000">
            <a:off x="9354411" y="3895003"/>
            <a:ext cx="3104288" cy="3104290"/>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73C0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16200000">
            <a:off x="10906555" y="4104553"/>
            <a:ext cx="3104288" cy="3104290"/>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4E8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6200000">
            <a:off x="9554005" y="5447146"/>
            <a:ext cx="3104288" cy="3104290"/>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CDB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16200000">
            <a:off x="8001859" y="5237596"/>
            <a:ext cx="3104288" cy="3104290"/>
          </a:xfrm>
          <a:custGeom>
            <a:avLst/>
            <a:gdLst>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2816 w 6155141"/>
              <a:gd name="connsiteY11" fmla="*/ 3122815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32325 w 6155141"/>
              <a:gd name="connsiteY4" fmla="*/ 3032327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 name="connsiteX0" fmla="*/ 1351129 w 6155141"/>
              <a:gd name="connsiteY0" fmla="*/ 6155142 h 6155142"/>
              <a:gd name="connsiteX1" fmla="*/ 0 w 6155141"/>
              <a:gd name="connsiteY1" fmla="*/ 4804013 h 6155142"/>
              <a:gd name="connsiteX2" fmla="*/ 1351129 w 6155141"/>
              <a:gd name="connsiteY2" fmla="*/ 3452884 h 6155142"/>
              <a:gd name="connsiteX3" fmla="*/ 2987157 w 6155141"/>
              <a:gd name="connsiteY3" fmla="*/ 3055818 h 6155142"/>
              <a:gd name="connsiteX4" fmla="*/ 3018037 w 6155141"/>
              <a:gd name="connsiteY4" fmla="*/ 3025183 h 6155142"/>
              <a:gd name="connsiteX5" fmla="*/ 3055817 w 6155141"/>
              <a:gd name="connsiteY5" fmla="*/ 2987157 h 6155142"/>
              <a:gd name="connsiteX6" fmla="*/ 3452883 w 6155141"/>
              <a:gd name="connsiteY6" fmla="*/ 1351129 h 6155142"/>
              <a:gd name="connsiteX7" fmla="*/ 4804012 w 6155141"/>
              <a:gd name="connsiteY7" fmla="*/ 0 h 6155142"/>
              <a:gd name="connsiteX8" fmla="*/ 6155141 w 6155141"/>
              <a:gd name="connsiteY8" fmla="*/ 1351129 h 6155142"/>
              <a:gd name="connsiteX9" fmla="*/ 4804012 w 6155141"/>
              <a:gd name="connsiteY9" fmla="*/ 2702258 h 6155142"/>
              <a:gd name="connsiteX10" fmla="*/ 3167984 w 6155141"/>
              <a:gd name="connsiteY10" fmla="*/ 3099324 h 6155142"/>
              <a:gd name="connsiteX11" fmla="*/ 3125197 w 6155141"/>
              <a:gd name="connsiteY11" fmla="*/ 3125196 h 6155142"/>
              <a:gd name="connsiteX12" fmla="*/ 3099324 w 6155141"/>
              <a:gd name="connsiteY12" fmla="*/ 3167985 h 6155142"/>
              <a:gd name="connsiteX13" fmla="*/ 2702258 w 6155141"/>
              <a:gd name="connsiteY13" fmla="*/ 4804013 h 6155142"/>
              <a:gd name="connsiteX14" fmla="*/ 1351129 w 6155141"/>
              <a:gd name="connsiteY14" fmla="*/ 6155142 h 61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155141" h="6155142">
                <a:moveTo>
                  <a:pt x="1351129" y="6155142"/>
                </a:moveTo>
                <a:cubicBezTo>
                  <a:pt x="604921" y="6155142"/>
                  <a:pt x="0" y="5550221"/>
                  <a:pt x="0" y="4804013"/>
                </a:cubicBezTo>
                <a:cubicBezTo>
                  <a:pt x="0" y="4057805"/>
                  <a:pt x="604921" y="3452884"/>
                  <a:pt x="1351129" y="3452884"/>
                </a:cubicBezTo>
                <a:cubicBezTo>
                  <a:pt x="1896472" y="3452884"/>
                  <a:pt x="2441814" y="3320529"/>
                  <a:pt x="2987157" y="3055818"/>
                </a:cubicBezTo>
                <a:lnTo>
                  <a:pt x="3018037" y="3025183"/>
                </a:lnTo>
                <a:lnTo>
                  <a:pt x="3055817" y="2987157"/>
                </a:lnTo>
                <a:cubicBezTo>
                  <a:pt x="3320528" y="2441814"/>
                  <a:pt x="3452883" y="1896472"/>
                  <a:pt x="3452883" y="1351129"/>
                </a:cubicBezTo>
                <a:cubicBezTo>
                  <a:pt x="3452883" y="604921"/>
                  <a:pt x="4057804" y="0"/>
                  <a:pt x="4804012" y="0"/>
                </a:cubicBezTo>
                <a:cubicBezTo>
                  <a:pt x="5550220" y="0"/>
                  <a:pt x="6155141" y="604921"/>
                  <a:pt x="6155141" y="1351129"/>
                </a:cubicBezTo>
                <a:cubicBezTo>
                  <a:pt x="6155141" y="2097337"/>
                  <a:pt x="5550220" y="2702258"/>
                  <a:pt x="4804012" y="2702258"/>
                </a:cubicBezTo>
                <a:cubicBezTo>
                  <a:pt x="4258669" y="2702258"/>
                  <a:pt x="3713327" y="2834613"/>
                  <a:pt x="3167984" y="3099324"/>
                </a:cubicBezTo>
                <a:lnTo>
                  <a:pt x="3125197" y="3125196"/>
                </a:lnTo>
                <a:cubicBezTo>
                  <a:pt x="3117366" y="3140253"/>
                  <a:pt x="3107155" y="3152928"/>
                  <a:pt x="3099324" y="3167985"/>
                </a:cubicBezTo>
                <a:cubicBezTo>
                  <a:pt x="2834613" y="3713328"/>
                  <a:pt x="2702258" y="4258670"/>
                  <a:pt x="2702258" y="4804013"/>
                </a:cubicBezTo>
                <a:cubicBezTo>
                  <a:pt x="2702258" y="5550221"/>
                  <a:pt x="2097337" y="6155142"/>
                  <a:pt x="1351129" y="6155142"/>
                </a:cubicBezTo>
                <a:close/>
              </a:path>
            </a:pathLst>
          </a:custGeom>
          <a:solidFill>
            <a:srgbClr val="4E8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76600" y="2342859"/>
            <a:ext cx="6457950" cy="1862048"/>
          </a:xfrm>
          <a:prstGeom prst="rect">
            <a:avLst/>
          </a:prstGeom>
          <a:noFill/>
        </p:spPr>
        <p:txBody>
          <a:bodyPr wrap="square" rtlCol="0">
            <a:spAutoFit/>
          </a:bodyPr>
          <a:lstStyle/>
          <a:p>
            <a:r>
              <a:rPr lang="zh-CN" altLang="en-US" sz="11500" dirty="0" smtClean="0">
                <a:solidFill>
                  <a:srgbClr val="436A3E"/>
                </a:solidFill>
                <a:latin typeface="微软雅黑" panose="020B0503020204020204" pitchFamily="34" charset="-122"/>
                <a:ea typeface="微软雅黑" panose="020B0503020204020204" pitchFamily="34" charset="-122"/>
              </a:rPr>
              <a:t>感谢聆听</a:t>
            </a:r>
            <a:endParaRPr lang="zh-CN" altLang="en-US" sz="11500" dirty="0">
              <a:solidFill>
                <a:srgbClr val="436A3E"/>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276600" y="4104553"/>
            <a:ext cx="5905500" cy="646331"/>
          </a:xfrm>
          <a:prstGeom prst="rect">
            <a:avLst/>
          </a:prstGeom>
          <a:noFill/>
        </p:spPr>
        <p:txBody>
          <a:bodyPr wrap="square" rtlCol="0">
            <a:spAutoFit/>
          </a:bodyPr>
          <a:lstStyle/>
          <a:p>
            <a:pPr algn="ctr"/>
            <a:r>
              <a:rPr lang="en-US" altLang="zh-CN" sz="3600" spc="600" dirty="0" smtClean="0">
                <a:solidFill>
                  <a:srgbClr val="436A3E"/>
                </a:solidFill>
              </a:rPr>
              <a:t>Thanks For Listening</a:t>
            </a:r>
            <a:endParaRPr lang="zh-CN" altLang="en-US" sz="3600" spc="600" dirty="0">
              <a:solidFill>
                <a:srgbClr val="436A3E"/>
              </a:solidFill>
            </a:endParaRPr>
          </a:p>
        </p:txBody>
      </p:sp>
      <p:cxnSp>
        <p:nvCxnSpPr>
          <p:cNvPr id="13" name="直接连接符 12"/>
          <p:cNvCxnSpPr/>
          <p:nvPr/>
        </p:nvCxnSpPr>
        <p:spPr>
          <a:xfrm>
            <a:off x="3409950" y="4142653"/>
            <a:ext cx="5772150" cy="0"/>
          </a:xfrm>
          <a:prstGeom prst="line">
            <a:avLst/>
          </a:prstGeom>
          <a:ln w="28575">
            <a:solidFill>
              <a:srgbClr val="436A3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745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项目概述</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823247"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P7</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927651" y="1046924"/>
            <a:ext cx="10310192" cy="7232749"/>
          </a:xfrm>
          <a:prstGeom prst="rect">
            <a:avLst/>
          </a:prstGeom>
          <a:noFill/>
        </p:spPr>
        <p:txBody>
          <a:bodyPr wrap="square" rtlCol="0">
            <a:spAutoFit/>
          </a:bodyPr>
          <a:lstStyle/>
          <a:p>
            <a:r>
              <a:rPr lang="zh-CN" altLang="en-US" sz="2800" b="1" dirty="0" smtClean="0"/>
              <a:t>非移交的文件：</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r>
              <a:rPr lang="zh-CN" altLang="en-US" sz="2800" b="1" dirty="0" smtClean="0">
                <a:latin typeface="微软雅黑" panose="020B0503020204020204" pitchFamily="34" charset="-122"/>
                <a:ea typeface="微软雅黑" panose="020B0503020204020204" pitchFamily="34" charset="-122"/>
              </a:rPr>
              <a:t>需求开发结束后，以下文档开发人员不需要移交给客户：</a:t>
            </a:r>
            <a:endParaRPr lang="en-US" altLang="zh-CN" sz="2800" b="1" dirty="0" smtClean="0">
              <a:latin typeface="微软雅黑" panose="020B0503020204020204" pitchFamily="34" charset="-122"/>
              <a:ea typeface="微软雅黑" panose="020B0503020204020204" pitchFamily="34" charset="-122"/>
            </a:endParaRPr>
          </a:p>
          <a:p>
            <a:endParaRPr lang="zh-CN" altLang="en-US" sz="2800" b="1" dirty="0" smtClean="0">
              <a:latin typeface="微软雅黑" panose="020B0503020204020204" pitchFamily="34" charset="-122"/>
              <a:ea typeface="微软雅黑" panose="020B0503020204020204" pitchFamily="34" charset="-122"/>
            </a:endParaRPr>
          </a:p>
          <a:p>
            <a:r>
              <a:rPr lang="en-US" altLang="zh-CN" sz="2800" b="1" smtClean="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会议记录</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用户群分类文档</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用户代表确认文档</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等过程性文档。</a:t>
            </a:r>
          </a:p>
          <a:p>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项目概述</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823247"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P8</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927651" y="1046924"/>
            <a:ext cx="10310192" cy="5601533"/>
          </a:xfrm>
          <a:prstGeom prst="rect">
            <a:avLst/>
          </a:prstGeom>
          <a:noFill/>
        </p:spPr>
        <p:txBody>
          <a:bodyPr wrap="square" rtlCol="0">
            <a:spAutoFit/>
          </a:bodyPr>
          <a:lstStyle/>
          <a:p>
            <a:r>
              <a:rPr lang="zh-CN" altLang="en-US" sz="2800" b="1" dirty="0" smtClean="0"/>
              <a:t>验收标准：</a:t>
            </a:r>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10" name="表格 9"/>
          <p:cNvGraphicFramePr>
            <a:graphicFrameLocks noGrp="1"/>
          </p:cNvGraphicFramePr>
          <p:nvPr/>
        </p:nvGraphicFramePr>
        <p:xfrm>
          <a:off x="3378200" y="1447795"/>
          <a:ext cx="5105400" cy="4838704"/>
        </p:xfrm>
        <a:graphic>
          <a:graphicData uri="http://schemas.openxmlformats.org/drawingml/2006/table">
            <a:tbl>
              <a:tblPr/>
              <a:tblGrid>
                <a:gridCol w="2960938"/>
                <a:gridCol w="2144462"/>
              </a:tblGrid>
              <a:tr h="604838">
                <a:tc>
                  <a:txBody>
                    <a:bodyPr/>
                    <a:lstStyle/>
                    <a:p>
                      <a:pPr indent="127000" algn="just">
                        <a:lnSpc>
                          <a:spcPts val="2000"/>
                        </a:lnSpc>
                        <a:spcAft>
                          <a:spcPts val="0"/>
                        </a:spcAft>
                      </a:pPr>
                      <a:r>
                        <a:rPr lang="zh-CN" sz="1400" b="1" kern="100" dirty="0">
                          <a:latin typeface="Times New Roman"/>
                          <a:ea typeface="宋体"/>
                          <a:cs typeface="宋体"/>
                        </a:rPr>
                        <a:t>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400" b="1" kern="100">
                          <a:latin typeface="Times New Roman"/>
                          <a:ea typeface="宋体"/>
                          <a:cs typeface="宋体"/>
                        </a:rPr>
                        <a:t>验收标准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4838">
                <a:tc>
                  <a:txBody>
                    <a:bodyPr/>
                    <a:lstStyle/>
                    <a:p>
                      <a:pPr indent="127000" algn="just">
                        <a:lnSpc>
                          <a:spcPts val="2000"/>
                        </a:lnSpc>
                        <a:spcAft>
                          <a:spcPts val="0"/>
                        </a:spcAft>
                      </a:pPr>
                      <a:r>
                        <a:rPr lang="zh-CN" sz="1400" b="1" kern="100" dirty="0">
                          <a:latin typeface="Times New Roman"/>
                          <a:ea typeface="宋体"/>
                          <a:cs typeface="宋体"/>
                        </a:rPr>
                        <a:t>《需求工程计划》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400" b="1" kern="100">
                          <a:latin typeface="Times New Roman"/>
                          <a:ea typeface="宋体"/>
                          <a:cs typeface="宋体"/>
                        </a:rPr>
                        <a:t>文档规范，内容翔实</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4838">
                <a:tc>
                  <a:txBody>
                    <a:bodyPr/>
                    <a:lstStyle/>
                    <a:p>
                      <a:pPr indent="127000" algn="just">
                        <a:lnSpc>
                          <a:spcPts val="2000"/>
                        </a:lnSpc>
                        <a:spcAft>
                          <a:spcPts val="0"/>
                        </a:spcAft>
                      </a:pPr>
                      <a:r>
                        <a:rPr lang="zh-CN" sz="1400" b="1" kern="100" dirty="0">
                          <a:latin typeface="Times New Roman"/>
                          <a:ea typeface="宋体"/>
                          <a:cs typeface="宋体"/>
                        </a:rPr>
                        <a:t>《前景和范围文档》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400" b="1" kern="100">
                          <a:latin typeface="Times New Roman"/>
                          <a:ea typeface="宋体"/>
                          <a:cs typeface="宋体"/>
                        </a:rPr>
                        <a:t>文档规范，内容翔实</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4838">
                <a:tc>
                  <a:txBody>
                    <a:bodyPr/>
                    <a:lstStyle/>
                    <a:p>
                      <a:pPr indent="127000" algn="just">
                        <a:lnSpc>
                          <a:spcPts val="2000"/>
                        </a:lnSpc>
                        <a:spcAft>
                          <a:spcPts val="0"/>
                        </a:spcAft>
                      </a:pPr>
                      <a:r>
                        <a:rPr lang="zh-CN" sz="1400" b="1" kern="100" dirty="0">
                          <a:latin typeface="Times New Roman"/>
                          <a:ea typeface="宋体"/>
                          <a:cs typeface="宋体"/>
                        </a:rPr>
                        <a:t>《软件需求规格说明书》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400" b="1" kern="100">
                          <a:latin typeface="Times New Roman"/>
                          <a:ea typeface="宋体"/>
                          <a:cs typeface="宋体"/>
                        </a:rPr>
                        <a:t>文档规范，内容翔实</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4838">
                <a:tc>
                  <a:txBody>
                    <a:bodyPr/>
                    <a:lstStyle/>
                    <a:p>
                      <a:pPr indent="127000" algn="just">
                        <a:lnSpc>
                          <a:spcPts val="2000"/>
                        </a:lnSpc>
                        <a:spcAft>
                          <a:spcPts val="0"/>
                        </a:spcAft>
                      </a:pPr>
                      <a:r>
                        <a:rPr lang="zh-CN" sz="1400" b="1" kern="100" dirty="0">
                          <a:latin typeface="Times New Roman"/>
                          <a:ea typeface="宋体"/>
                          <a:cs typeface="宋体"/>
                        </a:rPr>
                        <a:t>《需求变更影响分析报告》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400" b="1" kern="100" dirty="0">
                          <a:latin typeface="Times New Roman"/>
                          <a:ea typeface="宋体"/>
                          <a:cs typeface="宋体"/>
                        </a:rPr>
                        <a:t>文档规范，内容翔实</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4838">
                <a:tc>
                  <a:txBody>
                    <a:bodyPr/>
                    <a:lstStyle/>
                    <a:p>
                      <a:pPr indent="127000" algn="just">
                        <a:lnSpc>
                          <a:spcPts val="2000"/>
                        </a:lnSpc>
                        <a:spcAft>
                          <a:spcPts val="0"/>
                        </a:spcAft>
                      </a:pPr>
                      <a:r>
                        <a:rPr lang="zh-CN" sz="1400" b="1" kern="100">
                          <a:latin typeface="Times New Roman"/>
                          <a:ea typeface="宋体"/>
                          <a:cs typeface="宋体"/>
                        </a:rPr>
                        <a:t>《用户手册》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400" b="1" kern="100" dirty="0">
                          <a:latin typeface="Times New Roman"/>
                          <a:ea typeface="宋体"/>
                          <a:cs typeface="宋体"/>
                        </a:rPr>
                        <a:t>文档规范，内容翔实</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4838">
                <a:tc>
                  <a:txBody>
                    <a:bodyPr/>
                    <a:lstStyle/>
                    <a:p>
                      <a:pPr indent="127000" algn="just">
                        <a:lnSpc>
                          <a:spcPts val="2000"/>
                        </a:lnSpc>
                        <a:spcAft>
                          <a:spcPts val="0"/>
                        </a:spcAft>
                      </a:pPr>
                      <a:r>
                        <a:rPr lang="zh-CN" sz="1400" b="1" kern="100">
                          <a:latin typeface="Times New Roman"/>
                          <a:ea typeface="宋体"/>
                          <a:cs typeface="宋体"/>
                        </a:rPr>
                        <a:t>《测试用例》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400" b="1" kern="100" dirty="0">
                          <a:latin typeface="Times New Roman"/>
                          <a:ea typeface="宋体"/>
                          <a:cs typeface="宋体"/>
                        </a:rPr>
                        <a:t>文档规范，内容翔实</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4838">
                <a:tc>
                  <a:txBody>
                    <a:bodyPr/>
                    <a:lstStyle/>
                    <a:p>
                      <a:pPr indent="127000" algn="just">
                        <a:lnSpc>
                          <a:spcPts val="2000"/>
                        </a:lnSpc>
                        <a:spcAft>
                          <a:spcPts val="0"/>
                        </a:spcAft>
                      </a:pPr>
                      <a:r>
                        <a:rPr lang="zh-CN" sz="1400" b="1" kern="100">
                          <a:latin typeface="Times New Roman"/>
                          <a:ea typeface="宋体"/>
                          <a:cs typeface="宋体"/>
                        </a:rPr>
                        <a:t>《项目总结报告》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400" b="1" kern="100" dirty="0">
                          <a:latin typeface="Times New Roman"/>
                          <a:ea typeface="宋体"/>
                          <a:cs typeface="宋体"/>
                        </a:rPr>
                        <a:t>文档规范，内容翔实</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209" y="278209"/>
            <a:ext cx="1293904" cy="737486"/>
          </a:xfrm>
          <a:custGeom>
            <a:avLst/>
            <a:gdLst>
              <a:gd name="connsiteX0" fmla="*/ 0 w 1039401"/>
              <a:gd name="connsiteY0" fmla="*/ 592428 h 592429"/>
              <a:gd name="connsiteX1" fmla="*/ 0 w 1039401"/>
              <a:gd name="connsiteY1" fmla="*/ 425086 h 592429"/>
              <a:gd name="connsiteX2" fmla="*/ 434327 w 1039401"/>
              <a:gd name="connsiteY2" fmla="*/ 0 h 592429"/>
              <a:gd name="connsiteX3" fmla="*/ 450761 w 1039401"/>
              <a:gd name="connsiteY3" fmla="*/ 0 h 592429"/>
              <a:gd name="connsiteX4" fmla="*/ 450761 w 1039401"/>
              <a:gd name="connsiteY4" fmla="*/ 3789 h 592429"/>
              <a:gd name="connsiteX5" fmla="*/ 1039401 w 1039401"/>
              <a:gd name="connsiteY5" fmla="*/ 592429 h 592429"/>
              <a:gd name="connsiteX6" fmla="*/ 446973 w 1039401"/>
              <a:gd name="connsiteY6" fmla="*/ 592429 h 592429"/>
              <a:gd name="connsiteX7" fmla="*/ 446973 w 1039401"/>
              <a:gd name="connsiteY7" fmla="*/ 592428 h 5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401" h="592429">
                <a:moveTo>
                  <a:pt x="0" y="592428"/>
                </a:moveTo>
                <a:lnTo>
                  <a:pt x="0" y="425086"/>
                </a:lnTo>
                <a:lnTo>
                  <a:pt x="434327" y="0"/>
                </a:lnTo>
                <a:lnTo>
                  <a:pt x="450761" y="0"/>
                </a:lnTo>
                <a:lnTo>
                  <a:pt x="450761" y="3789"/>
                </a:lnTo>
                <a:lnTo>
                  <a:pt x="1039401" y="592429"/>
                </a:lnTo>
                <a:lnTo>
                  <a:pt x="446973" y="592429"/>
                </a:lnTo>
                <a:lnTo>
                  <a:pt x="446973" y="592428"/>
                </a:lnTo>
                <a:close/>
              </a:path>
            </a:pathLst>
          </a:cu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694031" y="528684"/>
            <a:ext cx="10525514" cy="13414"/>
          </a:xfrm>
          <a:prstGeom prst="line">
            <a:avLst/>
          </a:prstGeom>
          <a:ln w="19050">
            <a:solidFill>
              <a:srgbClr val="436A3E"/>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194031" y="489240"/>
            <a:ext cx="92302" cy="92302"/>
          </a:xfrm>
          <a:prstGeom prst="ellipse">
            <a:avLst/>
          </a:prstGeom>
          <a:solidFill>
            <a:srgbClr val="436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25591" y="0"/>
            <a:ext cx="4009416"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项目概述</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595428" y="0"/>
            <a:ext cx="823247" cy="584775"/>
          </a:xfrm>
          <a:prstGeom prst="rect">
            <a:avLst/>
          </a:prstGeom>
          <a:noFill/>
        </p:spPr>
        <p:txBody>
          <a:bodyPr wrap="square" rtlCol="0">
            <a:spAutoFit/>
          </a:bodyPr>
          <a:lstStyle/>
          <a:p>
            <a:r>
              <a:rPr lang="en-US" altLang="zh-CN" sz="3200" b="1" dirty="0" smtClean="0">
                <a:solidFill>
                  <a:srgbClr val="436A3E"/>
                </a:solidFill>
                <a:latin typeface="微软雅黑" panose="020B0503020204020204" pitchFamily="34" charset="-122"/>
                <a:ea typeface="微软雅黑" panose="020B0503020204020204" pitchFamily="34" charset="-122"/>
              </a:rPr>
              <a:t>P9</a:t>
            </a:r>
            <a:endParaRPr lang="zh-CN" altLang="en-US" sz="3200" b="1" dirty="0">
              <a:solidFill>
                <a:srgbClr val="436A3E"/>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927651" y="1046924"/>
            <a:ext cx="10310192" cy="8617744"/>
          </a:xfrm>
          <a:prstGeom prst="rect">
            <a:avLst/>
          </a:prstGeom>
          <a:noFill/>
        </p:spPr>
        <p:txBody>
          <a:bodyPr wrap="square" rtlCol="0">
            <a:spAutoFit/>
          </a:bodyPr>
          <a:lstStyle/>
          <a:p>
            <a:r>
              <a:rPr lang="zh-CN" altLang="en-US" sz="2800" b="1" dirty="0" smtClean="0"/>
              <a:t>项目相关信息：</a:t>
            </a:r>
            <a:endParaRPr lang="en-US" altLang="zh-CN" sz="2800" b="1" dirty="0" smtClean="0"/>
          </a:p>
          <a:p>
            <a:endParaRPr lang="en-US" altLang="zh-CN" sz="2800" dirty="0" smtClean="0"/>
          </a:p>
          <a:p>
            <a:endParaRPr lang="en-US" altLang="zh-CN" sz="2800" dirty="0" smtClean="0"/>
          </a:p>
          <a:p>
            <a:endParaRPr lang="en-US" altLang="zh-CN" sz="2800" dirty="0" smtClean="0"/>
          </a:p>
          <a:p>
            <a:r>
              <a:rPr lang="en-US" altLang="zh-CN" sz="2800" dirty="0" smtClean="0"/>
              <a:t>     </a:t>
            </a:r>
            <a:r>
              <a:rPr lang="zh-CN" altLang="en-US" sz="2800" dirty="0" smtClean="0"/>
              <a:t>项目批准者：杨枨老师</a:t>
            </a:r>
          </a:p>
          <a:p>
            <a:r>
              <a:rPr lang="zh-CN" altLang="en-US" sz="2800" dirty="0" smtClean="0"/>
              <a:t>     项目批准日期：</a:t>
            </a:r>
            <a:r>
              <a:rPr lang="en-US" sz="2800" dirty="0" smtClean="0"/>
              <a:t>2016</a:t>
            </a:r>
            <a:r>
              <a:rPr lang="zh-CN" altLang="en-US" sz="2800" dirty="0" smtClean="0"/>
              <a:t>年</a:t>
            </a:r>
            <a:r>
              <a:rPr lang="en-US" sz="2800" dirty="0" smtClean="0"/>
              <a:t>10</a:t>
            </a:r>
            <a:r>
              <a:rPr lang="zh-CN" altLang="en-US" sz="2800" dirty="0" smtClean="0"/>
              <a:t>月</a:t>
            </a:r>
            <a:r>
              <a:rPr lang="en-US" sz="2800" dirty="0" smtClean="0"/>
              <a:t>30</a:t>
            </a:r>
            <a:r>
              <a:rPr lang="zh-CN" altLang="en-US" sz="2800" dirty="0" smtClean="0"/>
              <a:t>日</a:t>
            </a:r>
          </a:p>
          <a:p>
            <a:r>
              <a:rPr lang="zh-CN" altLang="en-US" sz="2800" dirty="0" smtClean="0"/>
              <a:t>     项目截止日期：</a:t>
            </a:r>
            <a:r>
              <a:rPr lang="en-US" sz="2800" dirty="0" smtClean="0"/>
              <a:t>2017</a:t>
            </a:r>
            <a:r>
              <a:rPr lang="zh-CN" altLang="en-US" sz="2800" dirty="0" smtClean="0"/>
              <a:t>年</a:t>
            </a:r>
            <a:r>
              <a:rPr lang="en-US" sz="2800" dirty="0" smtClean="0"/>
              <a:t>1</a:t>
            </a:r>
            <a:r>
              <a:rPr lang="zh-CN" altLang="en-US" sz="2800" dirty="0" smtClean="0"/>
              <a:t>月</a:t>
            </a:r>
            <a:r>
              <a:rPr lang="en-US" sz="2800" dirty="0" smtClean="0"/>
              <a:t>16</a:t>
            </a:r>
            <a:r>
              <a:rPr lang="zh-CN" altLang="en-US" sz="2800" dirty="0" smtClean="0"/>
              <a:t>日（暂定）</a:t>
            </a:r>
          </a:p>
          <a:p>
            <a:endParaRPr lang="en-US" altLang="zh-CN" sz="2800" b="1" dirty="0" smtClean="0"/>
          </a:p>
          <a:p>
            <a:r>
              <a:rPr lang="zh-CN" altLang="en-US" dirty="0" smtClean="0"/>
              <a:t>             </a:t>
            </a:r>
            <a:endParaRPr lang="en-US" altLang="zh-CN" dirty="0" smtClean="0"/>
          </a:p>
          <a:p>
            <a:r>
              <a:rPr lang="en-US" altLang="zh-CN" sz="2400" b="1" dirty="0" smtClean="0"/>
              <a:t>           </a:t>
            </a:r>
            <a:r>
              <a:rPr lang="zh-CN" altLang="en-US" sz="2400" b="1" dirty="0" smtClean="0"/>
              <a:t> </a:t>
            </a:r>
            <a:endParaRPr lang="en-US" altLang="zh-CN" dirty="0" smtClean="0"/>
          </a:p>
          <a:p>
            <a:pPr lvl="0"/>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937563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TotalTime>
  <Words>4541</Words>
  <Application>Microsoft Office PowerPoint</Application>
  <PresentationFormat>宽屏</PresentationFormat>
  <Paragraphs>1267</Paragraphs>
  <Slides>60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69" baseType="lpstr">
      <vt:lpstr>宋体</vt:lpstr>
      <vt:lpstr>微软雅黑</vt:lpstr>
      <vt:lpstr>Arial</vt:lpstr>
      <vt:lpstr>Calibri</vt:lpstr>
      <vt:lpstr>Calibri Light</vt:lpstr>
      <vt:lpstr>Times New Roman</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安</dc:creator>
  <cp:lastModifiedBy>rmj</cp:lastModifiedBy>
  <cp:revision>93</cp:revision>
  <dcterms:created xsi:type="dcterms:W3CDTF">2016-08-07T22:44:46Z</dcterms:created>
  <dcterms:modified xsi:type="dcterms:W3CDTF">2016-11-01T04:41:54Z</dcterms:modified>
</cp:coreProperties>
</file>