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0.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2.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1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2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1.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22.xml" ContentType="application/vnd.openxmlformats-officedocument.presentationml.notesSlide+xml"/>
  <Override PartName="/ppt/tags/tag138.xml" ContentType="application/vnd.openxmlformats-officedocument.presentationml.tags+xml"/>
  <Override PartName="/ppt/notesSlides/notesSlide23.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25.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26.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27.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28.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notesSlides/notesSlide29.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0.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31.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32.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notesSlides/notesSlide33.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34.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35.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36.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63" r:id="rId3"/>
    <p:sldId id="261" r:id="rId4"/>
    <p:sldId id="288" r:id="rId5"/>
    <p:sldId id="358" r:id="rId6"/>
    <p:sldId id="274" r:id="rId7"/>
    <p:sldId id="317" r:id="rId8"/>
    <p:sldId id="287" r:id="rId9"/>
    <p:sldId id="290" r:id="rId10"/>
    <p:sldId id="318" r:id="rId11"/>
    <p:sldId id="319" r:id="rId12"/>
    <p:sldId id="321" r:id="rId13"/>
    <p:sldId id="280" r:id="rId14"/>
    <p:sldId id="291" r:id="rId15"/>
    <p:sldId id="341" r:id="rId16"/>
    <p:sldId id="320" r:id="rId17"/>
    <p:sldId id="284" r:id="rId18"/>
    <p:sldId id="275" r:id="rId19"/>
    <p:sldId id="292" r:id="rId20"/>
    <p:sldId id="360" r:id="rId21"/>
    <p:sldId id="362" r:id="rId22"/>
    <p:sldId id="363" r:id="rId23"/>
    <p:sldId id="364" r:id="rId24"/>
    <p:sldId id="342" r:id="rId25"/>
    <p:sldId id="343" r:id="rId26"/>
    <p:sldId id="365" r:id="rId27"/>
    <p:sldId id="359" r:id="rId28"/>
    <p:sldId id="344" r:id="rId29"/>
    <p:sldId id="276" r:id="rId30"/>
    <p:sldId id="345" r:id="rId31"/>
    <p:sldId id="366" r:id="rId32"/>
    <p:sldId id="367" r:id="rId33"/>
    <p:sldId id="346" r:id="rId34"/>
    <p:sldId id="348" r:id="rId35"/>
    <p:sldId id="349" r:id="rId36"/>
    <p:sldId id="277" r:id="rId37"/>
    <p:sldId id="25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982"/>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6" autoAdjust="0"/>
    <p:restoredTop sz="94660"/>
  </p:normalViewPr>
  <p:slideViewPr>
    <p:cSldViewPr snapToGrid="0">
      <p:cViewPr varScale="1">
        <p:scale>
          <a:sx n="114" d="100"/>
          <a:sy n="114" d="100"/>
        </p:scale>
        <p:origin x="-40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t>2016/10/26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t>‹#›</a:t>
            </a:fld>
            <a:endParaRPr lang="zh-CN" altLang="en-US"/>
          </a:p>
        </p:txBody>
      </p:sp>
    </p:spTree>
    <p:extLst>
      <p:ext uri="{BB962C8B-B14F-4D97-AF65-F5344CB8AC3E}">
        <p14:creationId xmlns:p14="http://schemas.microsoft.com/office/powerpoint/2010/main" val="397388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10" name="MH_Number"/>
          <p:cNvSpPr/>
          <p:nvPr userDrawn="1">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11588"/>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811588"/>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411788"/>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2016/10/26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3.emf"/><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4.emf"/><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notesSlide" Target="../notesSlides/notesSlide16.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tags" Target="../tags/tag76.xml"/></Relationships>
</file>

<file path=ppt/slides/_rels/slide17.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3" Type="http://schemas.openxmlformats.org/officeDocument/2006/relationships/tags" Target="../tags/tag80.xml"/><Relationship Id="rId21" Type="http://schemas.openxmlformats.org/officeDocument/2006/relationships/tags" Target="../tags/tag98.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notesSlide" Target="../notesSlides/notesSlide17.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slideLayout" Target="../slideLayouts/slideLayout2.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10" Type="http://schemas.openxmlformats.org/officeDocument/2006/relationships/tags" Target="../tags/tag87.xml"/><Relationship Id="rId19" Type="http://schemas.openxmlformats.org/officeDocument/2006/relationships/tags" Target="../tags/tag96.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s>
</file>

<file path=ppt/slides/_rels/slide18.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slideLayout" Target="../slideLayouts/slideLayout2.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slideLayout" Target="../slideLayouts/slideLayout7.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slide" Target="slide1.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slide" Target="slide3.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notesSlide" Target="../notesSlides/notesSlide2.xml"/><Relationship Id="rId30"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18.xml"/></Relationships>
</file>

<file path=ppt/slides/_rels/slide21.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slideLayout" Target="../slideLayouts/slideLayout2.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tags" Target="../tags/tag135.xml"/><Relationship Id="rId2" Type="http://schemas.openxmlformats.org/officeDocument/2006/relationships/tags" Target="../tags/tag120.xml"/><Relationship Id="rId16" Type="http://schemas.openxmlformats.org/officeDocument/2006/relationships/tags" Target="../tags/tag134.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tags" Target="../tags/tag133.xml"/><Relationship Id="rId10" Type="http://schemas.openxmlformats.org/officeDocument/2006/relationships/tags" Target="../tags/tag128.xml"/><Relationship Id="rId19" Type="http://schemas.openxmlformats.org/officeDocument/2006/relationships/notesSlide" Target="../notesSlides/notesSlide21.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38.xml"/></Relationships>
</file>

<file path=ppt/slides/_rels/slide24.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14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5.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151.xml"/></Relationships>
</file>

<file path=ppt/slides/_rels/slide28.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6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image" Target="../media/image6.emf"/><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notesSlide" Target="../notesSlides/notesSlide34.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173.xml"/></Relationships>
</file>

<file path=ppt/slides/_rels/slide36.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notesSlide" Target="../notesSlides/notesSlide36.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838200" y="4816475"/>
            <a:ext cx="10515600" cy="676275"/>
          </a:xfrm>
        </p:spPr>
        <p:txBody>
          <a:bodyPr>
            <a:normAutofit/>
          </a:bodyPr>
          <a:lstStyle/>
          <a:p>
            <a:r>
              <a:rPr lang="en-US" altLang="zh-CN" dirty="0"/>
              <a:t>                                                                                                        </a:t>
            </a:r>
            <a:r>
              <a:rPr lang="zh-CN" altLang="en-US" sz="2800" b="1" dirty="0"/>
              <a:t>小组：</a:t>
            </a:r>
            <a:r>
              <a:rPr lang="en-US" altLang="zh-CN" sz="2800" b="1" dirty="0"/>
              <a:t>G05 </a:t>
            </a:r>
            <a:r>
              <a:rPr lang="en-US" altLang="zh-CN" sz="2800" dirty="0"/>
              <a:t> </a:t>
            </a:r>
            <a:r>
              <a:rPr lang="en-US" altLang="zh-CN" dirty="0"/>
              <a:t>            </a:t>
            </a:r>
          </a:p>
        </p:txBody>
      </p:sp>
      <p:sp>
        <p:nvSpPr>
          <p:cNvPr id="2" name="标题 1"/>
          <p:cNvSpPr>
            <a:spLocks noGrp="1"/>
          </p:cNvSpPr>
          <p:nvPr>
            <p:ph type="ctrTitle"/>
            <p:custDataLst>
              <p:tags r:id="rId3"/>
            </p:custDataLst>
          </p:nvPr>
        </p:nvSpPr>
        <p:spPr>
          <a:xfrm>
            <a:off x="838200" y="3881120"/>
            <a:ext cx="10515600" cy="1113155"/>
          </a:xfrm>
        </p:spPr>
        <p:txBody>
          <a:bodyPr>
            <a:normAutofit/>
          </a:bodyPr>
          <a:lstStyle/>
          <a:p>
            <a:r>
              <a:rPr lang="zh-CN" altLang="zh-CN" dirty="0"/>
              <a:t>系统可行性分析</a:t>
            </a:r>
          </a:p>
        </p:txBody>
      </p:sp>
      <p:sp>
        <p:nvSpPr>
          <p:cNvPr id="4" name="文本框 3"/>
          <p:cNvSpPr txBox="1"/>
          <p:nvPr/>
        </p:nvSpPr>
        <p:spPr>
          <a:xfrm>
            <a:off x="8787765" y="5608320"/>
            <a:ext cx="2696210" cy="1188720"/>
          </a:xfrm>
          <a:prstGeom prst="rect">
            <a:avLst/>
          </a:prstGeom>
          <a:noFill/>
        </p:spPr>
        <p:txBody>
          <a:bodyPr wrap="square" rtlCol="0">
            <a:spAutoFit/>
          </a:bodyPr>
          <a:lstStyle/>
          <a:p>
            <a:r>
              <a:rPr lang="zh-CN" altLang="en-US"/>
              <a:t>组长：王家南</a:t>
            </a:r>
          </a:p>
          <a:p>
            <a:r>
              <a:rPr lang="zh-CN" altLang="en-US"/>
              <a:t>成员：王敏星  薛雅文</a:t>
            </a:r>
          </a:p>
          <a:p>
            <a:r>
              <a:rPr lang="zh-CN" altLang="en-US"/>
              <a:t>           茹敏杰  王浩楠</a:t>
            </a:r>
            <a:r>
              <a:rPr lang="zh-CN" altLang="en-US" b="1" dirty="0" smtClean="0">
                <a:solidFill>
                  <a:schemeClr val="bg1"/>
                </a:solidFill>
                <a:latin typeface="+mn-ea"/>
                <a:sym typeface="+mn-ea"/>
              </a:rPr>
              <a:t>王家南</a:t>
            </a:r>
            <a:endParaRPr lang="zh-CN" altLang="en-US"/>
          </a:p>
        </p:txBody>
      </p:sp>
      <p:pic>
        <p:nvPicPr>
          <p:cNvPr id="6" name="图片 5" descr="zuhui"/>
          <p:cNvPicPr>
            <a:picLocks noChangeAspect="1"/>
          </p:cNvPicPr>
          <p:nvPr/>
        </p:nvPicPr>
        <p:blipFill>
          <a:blip r:embed="rId6"/>
          <a:stretch>
            <a:fillRect/>
          </a:stretch>
        </p:blipFill>
        <p:spPr>
          <a:xfrm>
            <a:off x="8913495" y="3301365"/>
            <a:ext cx="2174240" cy="1515110"/>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对现有系统的分析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03</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3.1功能图</a:t>
            </a:r>
          </a:p>
        </p:txBody>
      </p:sp>
      <p:sp>
        <p:nvSpPr>
          <p:cNvPr id="3" name="文本框 2"/>
          <p:cNvSpPr txBox="1"/>
          <p:nvPr/>
        </p:nvSpPr>
        <p:spPr>
          <a:xfrm>
            <a:off x="685165" y="1605280"/>
            <a:ext cx="2053590" cy="3931920"/>
          </a:xfrm>
          <a:prstGeom prst="rect">
            <a:avLst/>
          </a:prstGeom>
          <a:noFill/>
        </p:spPr>
        <p:txBody>
          <a:bodyPr wrap="square" rtlCol="0" anchor="t">
            <a:spAutoFit/>
          </a:bodyPr>
          <a:lstStyle/>
          <a:p>
            <a:r>
              <a:rPr lang="zh-CN" altLang="en-US"/>
              <a:t>内容资源管理——教师可以方便的发布、管理、组织教学内容</a:t>
            </a:r>
          </a:p>
          <a:p>
            <a:r>
              <a:rPr lang="zh-CN" altLang="en-US"/>
              <a:t>　　在线交流功能——异步和同步的交流协作工具</a:t>
            </a:r>
          </a:p>
          <a:p>
            <a:r>
              <a:rPr lang="zh-CN" altLang="en-US"/>
              <a:t>　　考核管理功能——自测、测验、考试、调查和记分册</a:t>
            </a:r>
          </a:p>
          <a:p>
            <a:r>
              <a:rPr lang="zh-CN" altLang="en-US"/>
              <a:t>　　系统管理功能——教务处老师的管理、统计功能</a:t>
            </a:r>
          </a:p>
        </p:txBody>
      </p:sp>
      <p:pic>
        <p:nvPicPr>
          <p:cNvPr id="5" name="图片 4"/>
          <p:cNvPicPr>
            <a:picLocks noChangeAspect="1"/>
          </p:cNvPicPr>
          <p:nvPr/>
        </p:nvPicPr>
        <p:blipFill>
          <a:blip r:embed="rId5"/>
          <a:stretch>
            <a:fillRect/>
          </a:stretch>
        </p:blipFill>
        <p:spPr>
          <a:xfrm>
            <a:off x="3082925" y="619760"/>
            <a:ext cx="8372475" cy="5750560"/>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所建议的系统</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04</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custDataLst>
              <p:tags r:id="rId2"/>
            </p:custDataLst>
          </p:nvPr>
        </p:nvCxnSpPr>
        <p:spPr>
          <a:xfrm>
            <a:off x="2704727" y="3684719"/>
            <a:ext cx="6782547"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custDataLst>
              <p:tags r:id="rId3"/>
            </p:custDataLst>
          </p:nvPr>
        </p:nvSpPr>
        <p:spPr>
          <a:xfrm>
            <a:off x="4186879" y="2539614"/>
            <a:ext cx="851489" cy="12065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01</a:t>
            </a:r>
            <a:endParaRPr lang="zh-CN" altLang="en-US" sz="2400" dirty="0">
              <a:solidFill>
                <a:schemeClr val="bg1"/>
              </a:solidFill>
            </a:endParaRPr>
          </a:p>
        </p:txBody>
      </p:sp>
      <p:sp>
        <p:nvSpPr>
          <p:cNvPr id="34" name="文本框 33"/>
          <p:cNvSpPr txBox="1"/>
          <p:nvPr>
            <p:custDataLst>
              <p:tags r:id="rId4"/>
            </p:custDataLst>
          </p:nvPr>
        </p:nvSpPr>
        <p:spPr>
          <a:xfrm>
            <a:off x="3206933" y="4051318"/>
            <a:ext cx="2811380" cy="1680573"/>
          </a:xfrm>
          <a:prstGeom prst="rect">
            <a:avLst/>
          </a:prstGeom>
          <a:noFill/>
        </p:spPr>
        <p:txBody>
          <a:bodyPr wrap="square" lIns="0" tIns="0" rIns="0" bIns="0" rtlCol="0" anchor="t" anchorCtr="0">
            <a:normAutofit/>
          </a:bodyPr>
          <a:lstStyle/>
          <a:p>
            <a:pPr algn="ctr">
              <a:lnSpc>
                <a:spcPct val="150000"/>
              </a:lnSpc>
            </a:pPr>
            <a:r>
              <a:rPr lang="en-US" altLang="zh-CN" dirty="0">
                <a:solidFill>
                  <a:schemeClr val="bg1">
                    <a:lumMod val="50000"/>
                  </a:schemeClr>
                </a:solidFill>
              </a:rPr>
              <a:t>在阿里云上租借服务器</a:t>
            </a:r>
          </a:p>
        </p:txBody>
      </p:sp>
      <p:sp>
        <p:nvSpPr>
          <p:cNvPr id="44" name="任意多边形 43"/>
          <p:cNvSpPr/>
          <p:nvPr>
            <p:custDataLst>
              <p:tags r:id="rId5"/>
            </p:custDataLst>
          </p:nvPr>
        </p:nvSpPr>
        <p:spPr>
          <a:xfrm>
            <a:off x="7406265" y="2539614"/>
            <a:ext cx="851489" cy="12065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02</a:t>
            </a:r>
            <a:endParaRPr lang="zh-CN" altLang="en-US" sz="2400">
              <a:solidFill>
                <a:schemeClr val="bg1"/>
              </a:solidFill>
            </a:endParaRPr>
          </a:p>
        </p:txBody>
      </p:sp>
      <p:sp>
        <p:nvSpPr>
          <p:cNvPr id="39" name="文本框 38"/>
          <p:cNvSpPr txBox="1"/>
          <p:nvPr>
            <p:custDataLst>
              <p:tags r:id="rId6"/>
            </p:custDataLst>
          </p:nvPr>
        </p:nvSpPr>
        <p:spPr>
          <a:xfrm>
            <a:off x="6426319" y="4051318"/>
            <a:ext cx="2811380" cy="1680573"/>
          </a:xfrm>
          <a:prstGeom prst="rect">
            <a:avLst/>
          </a:prstGeom>
          <a:noFill/>
        </p:spPr>
        <p:txBody>
          <a:bodyPr wrap="square" lIns="0" tIns="0" rIns="0" bIns="0" rtlCol="0" anchor="t" anchorCtr="0">
            <a:normAutofit/>
          </a:bodyPr>
          <a:lstStyle/>
          <a:p>
            <a:pPr algn="ctr">
              <a:lnSpc>
                <a:spcPct val="150000"/>
              </a:lnSpc>
            </a:pPr>
            <a:r>
              <a:rPr lang="en-US" altLang="zh-CN" dirty="0">
                <a:solidFill>
                  <a:schemeClr val="bg1">
                    <a:lumMod val="50000"/>
                  </a:schemeClr>
                </a:solidFill>
              </a:rPr>
              <a:t>	一些功能的实现采用开源的工具</a:t>
            </a:r>
          </a:p>
        </p:txBody>
      </p:sp>
      <p:sp>
        <p:nvSpPr>
          <p:cNvPr id="3" name="文本框 2"/>
          <p:cNvSpPr txBox="1"/>
          <p:nvPr>
            <p:custDataLst>
              <p:tags r:id="rId7"/>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说明</a:t>
            </a:r>
          </a:p>
        </p:txBody>
      </p:sp>
      <p:sp>
        <p:nvSpPr>
          <p:cNvPr id="2" name="文本框 1"/>
          <p:cNvSpPr txBox="1"/>
          <p:nvPr/>
        </p:nvSpPr>
        <p:spPr>
          <a:xfrm>
            <a:off x="838200" y="1212215"/>
            <a:ext cx="9571355" cy="365760"/>
          </a:xfrm>
          <a:prstGeom prst="rect">
            <a:avLst/>
          </a:prstGeom>
          <a:noFill/>
        </p:spPr>
        <p:txBody>
          <a:bodyPr wrap="square" rtlCol="0" anchor="t">
            <a:spAutoFit/>
          </a:bodyPr>
          <a:lstStyle/>
          <a:p>
            <a:r>
              <a:rPr lang="zh-CN" altLang="en-US"/>
              <a:t>现有系统（ＢＢ平台）基本满足我们基本满足所有的需求，可以成为我们所建议系统的参考</a:t>
            </a:r>
          </a:p>
        </p:txBody>
      </p:sp>
      <p:sp>
        <p:nvSpPr>
          <p:cNvPr id="4" name="TextBox 3"/>
          <p:cNvSpPr txBox="1"/>
          <p:nvPr/>
        </p:nvSpPr>
        <p:spPr>
          <a:xfrm>
            <a:off x="570451" y="2127241"/>
            <a:ext cx="3271706" cy="1477328"/>
          </a:xfrm>
          <a:prstGeom prst="rect">
            <a:avLst/>
          </a:prstGeom>
          <a:noFill/>
        </p:spPr>
        <p:txBody>
          <a:bodyPr wrap="square" rtlCol="0">
            <a:spAutoFit/>
          </a:bodyPr>
          <a:lstStyle/>
          <a:p>
            <a:r>
              <a:rPr lang="zh-CN" altLang="zh-CN" dirty="0"/>
              <a:t>现有平台的</a:t>
            </a:r>
            <a:r>
              <a:rPr lang="zh-CN" altLang="zh-CN" dirty="0" smtClean="0"/>
              <a:t>不足</a:t>
            </a:r>
            <a:r>
              <a:rPr lang="zh-CN" altLang="en-US" dirty="0" smtClean="0"/>
              <a:t>：</a:t>
            </a:r>
            <a:endParaRPr lang="en-US" altLang="zh-CN" dirty="0"/>
          </a:p>
          <a:p>
            <a:r>
              <a:rPr lang="en-US" altLang="zh-CN" dirty="0" smtClean="0"/>
              <a:t>1.bb</a:t>
            </a:r>
            <a:r>
              <a:rPr lang="zh-CN" altLang="zh-CN" dirty="0"/>
              <a:t>平台没有</a:t>
            </a:r>
            <a:r>
              <a:rPr lang="zh-CN" altLang="zh-CN" dirty="0" smtClean="0"/>
              <a:t>游客</a:t>
            </a:r>
            <a:r>
              <a:rPr lang="zh-CN" altLang="zh-CN" dirty="0"/>
              <a:t>登录功能</a:t>
            </a:r>
            <a:r>
              <a:rPr lang="zh-CN" altLang="zh-CN" dirty="0" smtClean="0"/>
              <a:t>。</a:t>
            </a:r>
            <a:endParaRPr lang="en-US" altLang="zh-CN" dirty="0" smtClean="0"/>
          </a:p>
          <a:p>
            <a:r>
              <a:rPr lang="en-US" altLang="zh-CN" dirty="0" smtClean="0"/>
              <a:t>2.</a:t>
            </a:r>
            <a:r>
              <a:rPr lang="zh-CN" altLang="zh-CN" dirty="0" smtClean="0"/>
              <a:t>没有</a:t>
            </a:r>
            <a:r>
              <a:rPr lang="zh-CN" altLang="zh-CN" dirty="0"/>
              <a:t>留言版</a:t>
            </a:r>
            <a:r>
              <a:rPr lang="zh-CN" altLang="zh-CN" dirty="0" smtClean="0"/>
              <a:t>功能</a:t>
            </a:r>
            <a:endParaRPr lang="en-US" altLang="zh-CN" dirty="0" smtClean="0"/>
          </a:p>
          <a:p>
            <a:r>
              <a:rPr lang="en-US" altLang="zh-CN" dirty="0" smtClean="0"/>
              <a:t>3.</a:t>
            </a:r>
            <a:r>
              <a:rPr lang="zh-CN" altLang="zh-CN" dirty="0" smtClean="0"/>
              <a:t>没有</a:t>
            </a:r>
            <a:r>
              <a:rPr lang="zh-CN" altLang="zh-CN" dirty="0"/>
              <a:t>多媒体播放功能</a:t>
            </a:r>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系统分析图</a:t>
            </a:r>
            <a:br>
              <a:rPr lang="zh-CN" altLang="en-US" dirty="0"/>
            </a:br>
            <a:r>
              <a:rPr lang="zh-CN" altLang="en-US" dirty="0"/>
              <a:t/>
            </a:r>
            <a:br>
              <a:rPr lang="zh-CN" altLang="en-US" dirty="0"/>
            </a:br>
            <a:endParaRPr lang="zh-CN" altLang="en-US" dirty="0"/>
          </a:p>
        </p:txBody>
      </p:sp>
      <p:pic>
        <p:nvPicPr>
          <p:cNvPr id="4" name="图片 3"/>
          <p:cNvPicPr>
            <a:picLocks noChangeAspect="1"/>
          </p:cNvPicPr>
          <p:nvPr/>
        </p:nvPicPr>
        <p:blipFill>
          <a:blip r:embed="rId5"/>
          <a:stretch>
            <a:fillRect/>
          </a:stretch>
        </p:blipFill>
        <p:spPr>
          <a:xfrm>
            <a:off x="839470" y="1472565"/>
            <a:ext cx="10367010" cy="4822190"/>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00417" y="402648"/>
            <a:ext cx="4165200" cy="1600200"/>
          </a:xfrm>
        </p:spPr>
        <p:txBody>
          <a:bodyPr/>
          <a:lstStyle/>
          <a:p>
            <a:r>
              <a:rPr lang="zh-CN" altLang="en-US" dirty="0"/>
              <a:t>顶层数据流图</a:t>
            </a:r>
            <a:br>
              <a:rPr lang="zh-CN" altLang="en-US" dirty="0"/>
            </a:br>
            <a:r>
              <a:rPr lang="zh-CN" altLang="en-US" dirty="0"/>
              <a:t/>
            </a:r>
            <a:br>
              <a:rPr lang="zh-CN" altLang="en-US" dirty="0"/>
            </a:br>
            <a:endParaRPr lang="zh-CN" altLang="en-US" dirty="0"/>
          </a:p>
        </p:txBody>
      </p:sp>
      <p:pic>
        <p:nvPicPr>
          <p:cNvPr id="5" name="图片 4"/>
          <p:cNvPicPr>
            <a:picLocks noChangeAspect="1"/>
          </p:cNvPicPr>
          <p:nvPr/>
        </p:nvPicPr>
        <p:blipFill>
          <a:blip r:embed="rId5"/>
          <a:stretch>
            <a:fillRect/>
          </a:stretch>
        </p:blipFill>
        <p:spPr>
          <a:xfrm>
            <a:off x="1129665" y="1459865"/>
            <a:ext cx="11095355" cy="5310505"/>
          </a:xfrm>
          <a:prstGeom prst="rect">
            <a:avLst/>
          </a:prstGeom>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310640" y="882876"/>
            <a:ext cx="10515599" cy="723445"/>
          </a:xfrm>
        </p:spPr>
        <p:txBody>
          <a:bodyPr/>
          <a:lstStyle/>
          <a:p>
            <a:r>
              <a:rPr lang="zh-CN" altLang="en-US" b="1" dirty="0">
                <a:sym typeface="+mn-ea"/>
              </a:rPr>
              <a:t>4.</a:t>
            </a:r>
            <a:r>
              <a:rPr lang="en-US" altLang="zh-CN" b="1" dirty="0">
                <a:sym typeface="+mn-ea"/>
              </a:rPr>
              <a:t>4 </a:t>
            </a:r>
            <a:r>
              <a:rPr lang="zh-CN" altLang="en-US" b="1" dirty="0">
                <a:sym typeface="+mn-ea"/>
              </a:rPr>
              <a:t>影响</a:t>
            </a:r>
          </a:p>
        </p:txBody>
      </p:sp>
      <p:sp>
        <p:nvSpPr>
          <p:cNvPr id="11" name="MH_Other_3"/>
          <p:cNvSpPr txBox="1"/>
          <p:nvPr>
            <p:custDataLst>
              <p:tags r:id="rId3"/>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4"/>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3" name="标题 1"/>
          <p:cNvSpPr>
            <a:spLocks noGrp="1"/>
          </p:cNvSpPr>
          <p:nvPr>
            <p:custDataLst>
              <p:tags r:id="rId5"/>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endParaRPr lang="zh-CN" altLang="en-US" dirty="0"/>
          </a:p>
        </p:txBody>
      </p:sp>
      <p:sp>
        <p:nvSpPr>
          <p:cNvPr id="5" name="文本框 4"/>
          <p:cNvSpPr txBox="1"/>
          <p:nvPr/>
        </p:nvSpPr>
        <p:spPr>
          <a:xfrm>
            <a:off x="1310640" y="1967230"/>
            <a:ext cx="8931910" cy="3108960"/>
          </a:xfrm>
          <a:prstGeom prst="rect">
            <a:avLst/>
          </a:prstGeom>
          <a:noFill/>
        </p:spPr>
        <p:txBody>
          <a:bodyPr wrap="square" rtlCol="0">
            <a:spAutoFit/>
          </a:bodyPr>
          <a:lstStyle/>
          <a:p>
            <a:endParaRPr lang="zh-CN" altLang="en-US" b="1" dirty="0"/>
          </a:p>
          <a:p>
            <a:r>
              <a:rPr lang="en-US" altLang="zh-CN" b="1" dirty="0"/>
              <a:t>1 </a:t>
            </a:r>
            <a:r>
              <a:rPr lang="zh-CN" altLang="en-US" b="1" dirty="0"/>
              <a:t>测评并提高学员学习效果。</a:t>
            </a:r>
          </a:p>
          <a:p>
            <a:r>
              <a:rPr lang="en-US" altLang="zh-CN" b="1" dirty="0"/>
              <a:t>2 </a:t>
            </a:r>
            <a:r>
              <a:rPr lang="zh-CN" altLang="en-US" b="1" dirty="0"/>
              <a:t>提高教师工作效率。</a:t>
            </a:r>
          </a:p>
          <a:p>
            <a:r>
              <a:rPr lang="en-US" altLang="zh-CN" b="1" dirty="0"/>
              <a:t>3 </a:t>
            </a:r>
            <a:r>
              <a:rPr lang="zh-CN" altLang="en-US" b="1" dirty="0"/>
              <a:t>实现基于课堂、网络辅助的教与学活动。</a:t>
            </a:r>
          </a:p>
          <a:p>
            <a:r>
              <a:rPr lang="en-US" altLang="zh-CN" b="1" dirty="0"/>
              <a:t>4 </a:t>
            </a:r>
            <a:r>
              <a:rPr lang="zh-CN" altLang="en-US" b="1" dirty="0"/>
              <a:t>实现远程教育。</a:t>
            </a:r>
          </a:p>
          <a:p>
            <a:r>
              <a:rPr lang="en-US" altLang="zh-CN" b="1" dirty="0"/>
              <a:t>5 </a:t>
            </a:r>
            <a:r>
              <a:rPr lang="zh-CN" altLang="en-US" b="1" dirty="0"/>
              <a:t>发挥网络优势，通过采用混合课程，完美结合面授学习与在线学习优势。</a:t>
            </a:r>
          </a:p>
          <a:p>
            <a:r>
              <a:rPr lang="en-US" altLang="zh-CN" b="1" dirty="0"/>
              <a:t>6 </a:t>
            </a:r>
            <a:r>
              <a:rPr lang="zh-CN" altLang="en-US" b="1" dirty="0"/>
              <a:t>利用一个平台框架，集成课程与学习管理功能，集成教学机构学生信息、安全性及认证协议。</a:t>
            </a:r>
          </a:p>
          <a:p>
            <a:endParaRPr lang="zh-CN" altLang="en-US" b="1" dirty="0"/>
          </a:p>
          <a:p>
            <a:endParaRPr lang="en-US" altLang="zh-CN" b="1" dirty="0"/>
          </a:p>
          <a:p>
            <a:endParaRPr lang="en-US" altLang="zh-CN" b="1" dirty="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custDataLst>
              <p:tags r:id="rId2"/>
            </p:custDataLst>
          </p:nvPr>
        </p:nvCxnSpPr>
        <p:spPr>
          <a:xfrm>
            <a:off x="705569" y="3785912"/>
            <a:ext cx="10780862"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custDataLst>
              <p:tags r:id="rId3"/>
            </p:custDataLst>
          </p:nvPr>
        </p:nvGrpSpPr>
        <p:grpSpPr>
          <a:xfrm>
            <a:off x="9567953" y="2594533"/>
            <a:ext cx="1565594" cy="3142878"/>
            <a:chOff x="850673" y="2594533"/>
            <a:chExt cx="1565594" cy="3142878"/>
          </a:xfrm>
        </p:grpSpPr>
        <p:sp>
          <p:nvSpPr>
            <p:cNvPr id="43" name="任意多边形 42"/>
            <p:cNvSpPr/>
            <p:nvPr>
              <p:custDataLst>
                <p:tags r:id="rId22"/>
              </p:custDataLst>
            </p:nvPr>
          </p:nvSpPr>
          <p:spPr>
            <a:xfrm>
              <a:off x="119052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4.4.7</a:t>
              </a:r>
            </a:p>
          </p:txBody>
        </p:sp>
        <p:sp>
          <p:nvSpPr>
            <p:cNvPr id="34" name="文本框 33"/>
            <p:cNvSpPr txBox="1"/>
            <p:nvPr>
              <p:custDataLst>
                <p:tags r:id="rId23"/>
              </p:custDataLst>
            </p:nvPr>
          </p:nvSpPr>
          <p:spPr>
            <a:xfrm>
              <a:off x="850673"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对经费开支的影响</a:t>
              </a:r>
            </a:p>
          </p:txBody>
        </p:sp>
      </p:grpSp>
      <p:sp>
        <p:nvSpPr>
          <p:cNvPr id="44" name="任意多边形 43"/>
          <p:cNvSpPr/>
          <p:nvPr>
            <p:custDataLst>
              <p:tags r:id="rId4"/>
            </p:custDataLst>
          </p:nvPr>
        </p:nvSpPr>
        <p:spPr>
          <a:xfrm>
            <a:off x="2555240" y="2594610"/>
            <a:ext cx="885825" cy="1255395"/>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4.4.2</a:t>
            </a:r>
          </a:p>
        </p:txBody>
      </p:sp>
      <p:sp>
        <p:nvSpPr>
          <p:cNvPr id="39" name="文本框 38"/>
          <p:cNvSpPr txBox="1"/>
          <p:nvPr>
            <p:custDataLst>
              <p:tags r:id="rId5"/>
            </p:custDataLst>
          </p:nvPr>
        </p:nvSpPr>
        <p:spPr>
          <a:xfrm>
            <a:off x="1875155" y="4153535"/>
            <a:ext cx="1565910" cy="1584325"/>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对软件的影响</a:t>
            </a:r>
          </a:p>
        </p:txBody>
      </p:sp>
      <p:grpSp>
        <p:nvGrpSpPr>
          <p:cNvPr id="13" name="组合 12"/>
          <p:cNvGrpSpPr/>
          <p:nvPr>
            <p:custDataLst>
              <p:tags r:id="rId6"/>
            </p:custDataLst>
          </p:nvPr>
        </p:nvGrpSpPr>
        <p:grpSpPr>
          <a:xfrm>
            <a:off x="3441139" y="2594533"/>
            <a:ext cx="1565594" cy="3142878"/>
            <a:chOff x="4456504" y="2594533"/>
            <a:chExt cx="1565594" cy="3142878"/>
          </a:xfrm>
        </p:grpSpPr>
        <p:sp>
          <p:nvSpPr>
            <p:cNvPr id="45" name="任意多边形 44"/>
            <p:cNvSpPr/>
            <p:nvPr>
              <p:custDataLst>
                <p:tags r:id="rId20"/>
              </p:custDataLst>
            </p:nvPr>
          </p:nvSpPr>
          <p:spPr>
            <a:xfrm>
              <a:off x="4957007"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4.4.3</a:t>
              </a:r>
            </a:p>
          </p:txBody>
        </p:sp>
        <p:sp>
          <p:nvSpPr>
            <p:cNvPr id="40" name="文本框 39"/>
            <p:cNvSpPr txBox="1"/>
            <p:nvPr>
              <p:custDataLst>
                <p:tags r:id="rId21"/>
              </p:custDataLst>
            </p:nvPr>
          </p:nvSpPr>
          <p:spPr>
            <a:xfrm>
              <a:off x="4456504"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对运行环境的影响</a:t>
              </a:r>
            </a:p>
          </p:txBody>
        </p:sp>
      </p:grpSp>
      <p:grpSp>
        <p:nvGrpSpPr>
          <p:cNvPr id="8" name="组合 7"/>
          <p:cNvGrpSpPr/>
          <p:nvPr>
            <p:custDataLst>
              <p:tags r:id="rId7"/>
            </p:custDataLst>
          </p:nvPr>
        </p:nvGrpSpPr>
        <p:grpSpPr>
          <a:xfrm>
            <a:off x="5373716" y="2594533"/>
            <a:ext cx="2782131" cy="3142878"/>
            <a:chOff x="5042881" y="2594533"/>
            <a:chExt cx="2782131" cy="3142878"/>
          </a:xfrm>
        </p:grpSpPr>
        <p:sp>
          <p:nvSpPr>
            <p:cNvPr id="46" name="任意多边形 45"/>
            <p:cNvSpPr/>
            <p:nvPr>
              <p:custDataLst>
                <p:tags r:id="rId18"/>
              </p:custDataLst>
            </p:nvPr>
          </p:nvSpPr>
          <p:spPr>
            <a:xfrm>
              <a:off x="504288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4.4.4</a:t>
              </a:r>
            </a:p>
          </p:txBody>
        </p:sp>
        <p:sp>
          <p:nvSpPr>
            <p:cNvPr id="41" name="文本框 40"/>
            <p:cNvSpPr txBox="1"/>
            <p:nvPr>
              <p:custDataLst>
                <p:tags r:id="rId19"/>
              </p:custDataLst>
            </p:nvPr>
          </p:nvSpPr>
          <p:spPr>
            <a:xfrm>
              <a:off x="6259418"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对开发的影响</a:t>
              </a:r>
            </a:p>
          </p:txBody>
        </p:sp>
      </p:grpSp>
      <p:grpSp>
        <p:nvGrpSpPr>
          <p:cNvPr id="7" name="组合 6"/>
          <p:cNvGrpSpPr/>
          <p:nvPr>
            <p:custDataLst>
              <p:tags r:id="rId8"/>
            </p:custDataLst>
          </p:nvPr>
        </p:nvGrpSpPr>
        <p:grpSpPr>
          <a:xfrm>
            <a:off x="5034018" y="2594533"/>
            <a:ext cx="2685609" cy="3142878"/>
            <a:chOff x="6602468" y="2594533"/>
            <a:chExt cx="2685609" cy="3142878"/>
          </a:xfrm>
        </p:grpSpPr>
        <p:sp>
          <p:nvSpPr>
            <p:cNvPr id="47" name="任意多边形 46"/>
            <p:cNvSpPr/>
            <p:nvPr>
              <p:custDataLst>
                <p:tags r:id="rId16"/>
              </p:custDataLst>
            </p:nvPr>
          </p:nvSpPr>
          <p:spPr>
            <a:xfrm>
              <a:off x="8402180"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4.4.5</a:t>
              </a:r>
            </a:p>
          </p:txBody>
        </p:sp>
        <p:sp>
          <p:nvSpPr>
            <p:cNvPr id="42" name="文本框 41"/>
            <p:cNvSpPr txBox="1"/>
            <p:nvPr>
              <p:custDataLst>
                <p:tags r:id="rId17"/>
              </p:custDataLst>
            </p:nvPr>
          </p:nvSpPr>
          <p:spPr>
            <a:xfrm>
              <a:off x="6602468"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对系统运行过程的影响</a:t>
              </a:r>
            </a:p>
          </p:txBody>
        </p:sp>
      </p:grpSp>
      <p:grpSp>
        <p:nvGrpSpPr>
          <p:cNvPr id="2" name="组合 1"/>
          <p:cNvGrpSpPr/>
          <p:nvPr>
            <p:custDataLst>
              <p:tags r:id="rId9"/>
            </p:custDataLst>
          </p:nvPr>
        </p:nvGrpSpPr>
        <p:grpSpPr>
          <a:xfrm>
            <a:off x="7992634" y="2594533"/>
            <a:ext cx="1565594" cy="3142878"/>
            <a:chOff x="9865249" y="2594533"/>
            <a:chExt cx="1565594" cy="3142878"/>
          </a:xfrm>
        </p:grpSpPr>
        <p:sp>
          <p:nvSpPr>
            <p:cNvPr id="24" name="任意多边形 23"/>
            <p:cNvSpPr/>
            <p:nvPr>
              <p:custDataLst>
                <p:tags r:id="rId14"/>
              </p:custDataLst>
            </p:nvPr>
          </p:nvSpPr>
          <p:spPr>
            <a:xfrm>
              <a:off x="10205097"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4.4.6</a:t>
              </a:r>
            </a:p>
          </p:txBody>
        </p:sp>
        <p:sp>
          <p:nvSpPr>
            <p:cNvPr id="26" name="文本框 25"/>
            <p:cNvSpPr txBox="1"/>
            <p:nvPr>
              <p:custDataLst>
                <p:tags r:id="rId15"/>
              </p:custDataLst>
            </p:nvPr>
          </p:nvSpPr>
          <p:spPr>
            <a:xfrm>
              <a:off x="9865249"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对地点和设施的影响</a:t>
              </a:r>
            </a:p>
          </p:txBody>
        </p:sp>
      </p:grpSp>
      <p:sp>
        <p:nvSpPr>
          <p:cNvPr id="6" name="文本框 5"/>
          <p:cNvSpPr txBox="1"/>
          <p:nvPr>
            <p:custDataLst>
              <p:tags r:id="rId10"/>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sym typeface="+mn-ea"/>
              </a:rPr>
              <a:t>所建议的系统</a:t>
            </a:r>
            <a:endParaRPr lang="zh-CN" altLang="en-US" dirty="0"/>
          </a:p>
          <a:p>
            <a:endParaRPr lang="zh-CN" altLang="en-US" dirty="0">
              <a:latin typeface="+mj-lt"/>
              <a:ea typeface="+mj-ea"/>
            </a:endParaRPr>
          </a:p>
        </p:txBody>
      </p:sp>
      <p:grpSp>
        <p:nvGrpSpPr>
          <p:cNvPr id="16" name="组合 15"/>
          <p:cNvGrpSpPr/>
          <p:nvPr>
            <p:custDataLst>
              <p:tags r:id="rId11"/>
            </p:custDataLst>
          </p:nvPr>
        </p:nvGrpSpPr>
        <p:grpSpPr>
          <a:xfrm>
            <a:off x="832258" y="2594533"/>
            <a:ext cx="1565594" cy="3142878"/>
            <a:chOff x="850673" y="2594533"/>
            <a:chExt cx="1565594" cy="3142878"/>
          </a:xfrm>
        </p:grpSpPr>
        <p:sp>
          <p:nvSpPr>
            <p:cNvPr id="17" name="任意多边形 16"/>
            <p:cNvSpPr/>
            <p:nvPr>
              <p:custDataLst>
                <p:tags r:id="rId12"/>
              </p:custDataLst>
            </p:nvPr>
          </p:nvSpPr>
          <p:spPr>
            <a:xfrm>
              <a:off x="119052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4.4.1</a:t>
              </a:r>
            </a:p>
          </p:txBody>
        </p:sp>
        <p:sp>
          <p:nvSpPr>
            <p:cNvPr id="18" name="文本框 17"/>
            <p:cNvSpPr txBox="1"/>
            <p:nvPr>
              <p:custDataLst>
                <p:tags r:id="rId13"/>
              </p:custDataLst>
            </p:nvPr>
          </p:nvSpPr>
          <p:spPr>
            <a:xfrm>
              <a:off x="850673" y="4153257"/>
              <a:ext cx="1565594" cy="1584154"/>
            </a:xfrm>
            <a:prstGeom prst="rect">
              <a:avLst/>
            </a:prstGeom>
            <a:noFill/>
          </p:spPr>
          <p:txBody>
            <a:bodyPr wrap="square" lIns="0" tIns="0" rIns="0" bIns="0" rtlCol="0" anchor="t" anchorCtr="0">
              <a:normAutofit/>
            </a:bodyPr>
            <a:lstStyle/>
            <a:p>
              <a:pPr algn="ctr">
                <a:lnSpc>
                  <a:spcPct val="130000"/>
                </a:lnSpc>
              </a:pPr>
              <a:r>
                <a:rPr lang="zh-CN" altLang="en-US" dirty="0">
                  <a:solidFill>
                    <a:schemeClr val="bg1">
                      <a:lumMod val="50000"/>
                    </a:schemeClr>
                  </a:solidFill>
                </a:rPr>
                <a:t>对设备的</a:t>
              </a:r>
            </a:p>
            <a:p>
              <a:pPr algn="ctr">
                <a:lnSpc>
                  <a:spcPct val="130000"/>
                </a:lnSpc>
              </a:pPr>
              <a:r>
                <a:rPr lang="zh-CN" altLang="en-US" dirty="0">
                  <a:solidFill>
                    <a:schemeClr val="bg1">
                      <a:lumMod val="50000"/>
                    </a:schemeClr>
                  </a:solidFill>
                </a:rPr>
                <a:t>影响</a:t>
              </a:r>
            </a:p>
          </p:txBody>
        </p:sp>
      </p:gr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3496479" y="1946738"/>
            <a:ext cx="5319692" cy="1490870"/>
            <a:chOff x="1984716" y="1278391"/>
            <a:chExt cx="3304381" cy="962818"/>
          </a:xfrm>
        </p:grpSpPr>
        <p:sp>
          <p:nvSpPr>
            <p:cNvPr id="8" name="五边形 23"/>
            <p:cNvSpPr/>
            <p:nvPr>
              <p:custDataLst>
                <p:tags r:id="rId9"/>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9" name="五边形 8"/>
            <p:cNvSpPr/>
            <p:nvPr>
              <p:custDataLst>
                <p:tags r:id="rId10"/>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a:solidFill>
                    <a:schemeClr val="bg1"/>
                  </a:solidFill>
                </a:rPr>
                <a:t>数据的设计不是很完整</a:t>
              </a:r>
            </a:p>
          </p:txBody>
        </p:sp>
        <p:sp>
          <p:nvSpPr>
            <p:cNvPr id="10" name="任意多边形 9"/>
            <p:cNvSpPr/>
            <p:nvPr>
              <p:custDataLst>
                <p:tags r:id="rId11"/>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1" name="任意多边形 10"/>
            <p:cNvSpPr/>
            <p:nvPr>
              <p:custDataLst>
                <p:tags r:id="rId12"/>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rPr>
                <a:t>01</a:t>
              </a:r>
              <a:endParaRPr lang="zh-CN" altLang="en-US" sz="2400">
                <a:solidFill>
                  <a:schemeClr val="bg1"/>
                </a:solidFill>
              </a:endParaRPr>
            </a:p>
          </p:txBody>
        </p:sp>
      </p:grpSp>
      <p:grpSp>
        <p:nvGrpSpPr>
          <p:cNvPr id="6" name="组合 5"/>
          <p:cNvGrpSpPr/>
          <p:nvPr>
            <p:custDataLst>
              <p:tags r:id="rId3"/>
            </p:custDataLst>
          </p:nvPr>
        </p:nvGrpSpPr>
        <p:grpSpPr>
          <a:xfrm>
            <a:off x="3496479" y="4234461"/>
            <a:ext cx="5319692" cy="1490870"/>
            <a:chOff x="3877016" y="2451024"/>
            <a:chExt cx="3304381" cy="962818"/>
          </a:xfrm>
        </p:grpSpPr>
        <p:sp>
          <p:nvSpPr>
            <p:cNvPr id="42" name="五边形 23"/>
            <p:cNvSpPr/>
            <p:nvPr>
              <p:custDataLst>
                <p:tags r:id="rId5"/>
              </p:custDataLst>
            </p:nvPr>
          </p:nvSpPr>
          <p:spPr>
            <a:xfrm>
              <a:off x="3885627" y="2499442"/>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3" name="五边形 42"/>
            <p:cNvSpPr/>
            <p:nvPr>
              <p:custDataLst>
                <p:tags r:id="rId6"/>
              </p:custDataLst>
            </p:nvPr>
          </p:nvSpPr>
          <p:spPr>
            <a:xfrm>
              <a:off x="3882572" y="2451024"/>
              <a:ext cx="3251200" cy="914400"/>
            </a:xfrm>
            <a:prstGeom prst="homePlate">
              <a:avLst>
                <a:gd name="adj" fmla="val 76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a:solidFill>
                    <a:schemeClr val="bg1"/>
                  </a:solidFill>
                </a:rPr>
                <a:t>面向的对象不是所有大众</a:t>
              </a:r>
            </a:p>
          </p:txBody>
        </p:sp>
        <p:sp>
          <p:nvSpPr>
            <p:cNvPr id="40" name="任意多边形 39"/>
            <p:cNvSpPr/>
            <p:nvPr>
              <p:custDataLst>
                <p:tags r:id="rId7"/>
              </p:custDataLst>
            </p:nvPr>
          </p:nvSpPr>
          <p:spPr>
            <a:xfrm>
              <a:off x="3887334" y="2924099"/>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1" name="任意多边形 40"/>
            <p:cNvSpPr/>
            <p:nvPr>
              <p:custDataLst>
                <p:tags r:id="rId8"/>
              </p:custDataLst>
            </p:nvPr>
          </p:nvSpPr>
          <p:spPr>
            <a:xfrm>
              <a:off x="3877016" y="2451024"/>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rPr>
                <a:t>02</a:t>
              </a:r>
              <a:endParaRPr lang="zh-CN" altLang="en-US" sz="2400">
                <a:solidFill>
                  <a:schemeClr val="bg1"/>
                </a:solidFill>
              </a:endParaRPr>
            </a:p>
          </p:txBody>
        </p:sp>
      </p:grpSp>
      <p:sp>
        <p:nvSpPr>
          <p:cNvPr id="3" name="文本框 2"/>
          <p:cNvSpPr txBox="1"/>
          <p:nvPr>
            <p:custDataLst>
              <p:tags r:id="rId4"/>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4.5 </a:t>
            </a:r>
            <a:r>
              <a:rPr lang="zh-CN" altLang="en-US" dirty="0">
                <a:latin typeface="+mj-lt"/>
                <a:ea typeface="+mj-ea"/>
              </a:rPr>
              <a:t>局限性</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2"/>
            </p:custDataLst>
          </p:nvPr>
        </p:nvSpPr>
        <p:spPr>
          <a:xfrm>
            <a:off x="1553330" y="211048"/>
            <a:ext cx="9082800" cy="939600"/>
          </a:xfrm>
          <a:prstGeom prst="rect">
            <a:avLst/>
          </a:prstGeom>
        </p:spPr>
        <p:txBody>
          <a:bodyPr vert="horz" lIns="91440" tIns="45720" rIns="91440" bIns="45720" rtlCol="0" anchor="ctr">
            <a:normAutofit/>
          </a:bodyPr>
          <a:lstStyle>
            <a:lvl1pPr defTabSz="685800">
              <a:lnSpc>
                <a:spcPct val="100000"/>
              </a:lnSpc>
              <a:spcBef>
                <a:spcPct val="0"/>
              </a:spcBef>
              <a:buNone/>
              <a:defRPr sz="3600" b="1" i="0" baseline="0">
                <a:solidFill>
                  <a:schemeClr val="accent1"/>
                </a:solidFill>
                <a:effectLst/>
                <a:latin typeface="+mj-lt"/>
                <a:ea typeface="+mj-ea"/>
                <a:cs typeface="+mj-cs"/>
              </a:defRPr>
            </a:lvl1pPr>
          </a:lstStyle>
          <a:p>
            <a:r>
              <a:rPr lang="en-US" altLang="zh-CN" sz="2800" b="0" dirty="0"/>
              <a:t>4.6 	可行性分析</a:t>
            </a:r>
          </a:p>
        </p:txBody>
      </p:sp>
      <p:graphicFrame>
        <p:nvGraphicFramePr>
          <p:cNvPr id="2" name="表格 1"/>
          <p:cNvGraphicFramePr/>
          <p:nvPr>
            <p:extLst>
              <p:ext uri="{D42A27DB-BD31-4B8C-83A1-F6EECF244321}">
                <p14:modId xmlns:p14="http://schemas.microsoft.com/office/powerpoint/2010/main" val="365749679"/>
              </p:ext>
            </p:extLst>
          </p:nvPr>
        </p:nvGraphicFramePr>
        <p:xfrm>
          <a:off x="1828800" y="968375"/>
          <a:ext cx="9218295" cy="5766435"/>
        </p:xfrm>
        <a:graphic>
          <a:graphicData uri="http://schemas.openxmlformats.org/drawingml/2006/table">
            <a:tbl>
              <a:tblPr firstRow="1" bandRow="1">
                <a:tableStyleId>{5C22544A-7EE6-4342-B048-85BDC9FD1C3A}</a:tableStyleId>
              </a:tblPr>
              <a:tblGrid>
                <a:gridCol w="2456180"/>
                <a:gridCol w="6762115"/>
              </a:tblGrid>
              <a:tr h="1203325">
                <a:tc>
                  <a:txBody>
                    <a:bodyPr/>
                    <a:lstStyle/>
                    <a:p>
                      <a:pPr>
                        <a:buNone/>
                      </a:pPr>
                      <a:r>
                        <a:rPr lang="zh-CN" altLang="en-US" dirty="0"/>
                        <a:t> </a:t>
                      </a:r>
                      <a:r>
                        <a:rPr lang="zh-CN" altLang="en-US" sz="1800" dirty="0">
                          <a:sym typeface="+mn-ea"/>
                        </a:rPr>
                        <a:t>采购的可能性</a:t>
                      </a:r>
                    </a:p>
                    <a:p>
                      <a:pPr>
                        <a:buNone/>
                      </a:pPr>
                      <a:endParaRPr lang="zh-CN" altLang="en-US" dirty="0"/>
                    </a:p>
                  </a:txBody>
                  <a:tcPr/>
                </a:tc>
                <a:tc>
                  <a:txBody>
                    <a:bodyPr/>
                    <a:lstStyle/>
                    <a:p>
                      <a:pPr>
                        <a:buNone/>
                      </a:pPr>
                      <a:r>
                        <a:rPr lang="en-US" altLang="zh-CN" dirty="0"/>
                        <a:t>ｋａｉＢＢ的公告板系统    Java论坛系统 JForum等如：</a:t>
                      </a:r>
                    </a:p>
                    <a:p>
                      <a:pPr>
                        <a:buNone/>
                      </a:pPr>
                      <a:r>
                        <a:rPr lang="en-US" altLang="zh-CN" dirty="0"/>
                        <a:t>1</a:t>
                      </a:r>
                      <a:r>
                        <a:rPr lang="zh-CN" altLang="en-US" dirty="0"/>
                        <a:t>） Flash上传模块PLupload </a:t>
                      </a:r>
                      <a:r>
                        <a:rPr lang="en-US" altLang="zh-CN" dirty="0"/>
                        <a:t>2</a:t>
                      </a:r>
                      <a:r>
                        <a:rPr lang="zh-CN" altLang="en-US" dirty="0"/>
                        <a:t>）Java论坛系统 JForum</a:t>
                      </a:r>
                    </a:p>
                    <a:p>
                      <a:pPr>
                        <a:buNone/>
                      </a:pPr>
                      <a:r>
                        <a:rPr lang="en-US" altLang="zh-CN" dirty="0"/>
                        <a:t>3</a:t>
                      </a:r>
                      <a:r>
                        <a:rPr lang="zh-CN" altLang="en-US" dirty="0"/>
                        <a:t>）Web邮件系统 SquirrelMail </a:t>
                      </a:r>
                      <a:r>
                        <a:rPr lang="en-US" altLang="zh-CN" dirty="0"/>
                        <a:t>4</a:t>
                      </a:r>
                      <a:r>
                        <a:rPr lang="zh-CN" altLang="en-US" dirty="0"/>
                        <a:t>）Web的多媒体播放器 html5media</a:t>
                      </a:r>
                    </a:p>
                  </a:txBody>
                  <a:tcPr/>
                </a:tc>
              </a:tr>
              <a:tr h="2011680">
                <a:tc rowSpan="3">
                  <a:txBody>
                    <a:bodyPr/>
                    <a:lstStyle/>
                    <a:p>
                      <a:pPr>
                        <a:buNone/>
                      </a:pPr>
                      <a:r>
                        <a:rPr lang="zh-CN" altLang="en-US" dirty="0"/>
                        <a:t>  </a:t>
                      </a:r>
                      <a:r>
                        <a:rPr lang="zh-CN" altLang="en-US" sz="1800" dirty="0">
                          <a:sym typeface="+mn-ea"/>
                        </a:rPr>
                        <a:t>技术可行性</a:t>
                      </a:r>
                    </a:p>
                    <a:p>
                      <a:pPr>
                        <a:buNone/>
                      </a:pPr>
                      <a:endParaRPr lang="zh-CN" altLang="en-US" dirty="0"/>
                    </a:p>
                  </a:txBody>
                  <a:tcPr/>
                </a:tc>
                <a:tc>
                  <a:txBody>
                    <a:bodyPr/>
                    <a:lstStyle/>
                    <a:p>
                      <a:pPr>
                        <a:buNone/>
                      </a:pPr>
                      <a:r>
                        <a:rPr lang="zh-CN" altLang="en-US"/>
                        <a:t>搭建网站的结构--HTML</a:t>
                      </a:r>
                      <a:r>
                        <a:rPr lang="en-US" altLang="zh-CN" dirty="0"/>
                        <a:t>5</a:t>
                      </a:r>
                    </a:p>
                    <a:p>
                      <a:pPr>
                        <a:buNone/>
                      </a:pPr>
                      <a:r>
                        <a:rPr lang="zh-CN" altLang="en-US"/>
                        <a:t>美化与布局网站的样式表--CSS</a:t>
                      </a:r>
                    </a:p>
                    <a:p>
                      <a:pPr>
                        <a:buNone/>
                      </a:pPr>
                      <a:r>
                        <a:rPr lang="zh-CN" altLang="en-US"/>
                        <a:t>客户端脚本语言--JavaScript</a:t>
                      </a:r>
                    </a:p>
                    <a:p>
                      <a:pPr>
                        <a:buNone/>
                      </a:pPr>
                      <a:r>
                        <a:rPr lang="zh-CN" altLang="en-US"/>
                        <a:t>服务器技术--ASP </a:t>
                      </a:r>
                    </a:p>
                    <a:p>
                      <a:pPr>
                        <a:buNone/>
                      </a:pPr>
                      <a:r>
                        <a:rPr lang="zh-CN" altLang="en-US"/>
                        <a:t>运行平台--IIS(Internet Information Server)</a:t>
                      </a:r>
                    </a:p>
                    <a:p>
                      <a:pPr>
                        <a:buNone/>
                      </a:pPr>
                      <a:r>
                        <a:rPr lang="zh-CN" altLang="en-US"/>
                        <a:t>服务器系统--Windows 2000 Server</a:t>
                      </a:r>
                    </a:p>
                    <a:p>
                      <a:pPr>
                        <a:buNone/>
                      </a:pPr>
                      <a:r>
                        <a:rPr lang="zh-CN" altLang="en-US" sz="1800">
                          <a:sym typeface="+mn-ea"/>
                        </a:rPr>
                        <a:t>数据库--Access数据库、SQL Server 2008数据库 </a:t>
                      </a:r>
                      <a:endParaRPr lang="zh-CN" altLang="en-US"/>
                    </a:p>
                  </a:txBody>
                  <a:tcPr/>
                </a:tc>
              </a:tr>
              <a:tr h="1737360">
                <a:tc vMerge="1">
                  <a:txBody>
                    <a:bodyPr/>
                    <a:lstStyle/>
                    <a:p>
                      <a:endParaRPr lang="zh-CN"/>
                    </a:p>
                  </a:txBody>
                  <a:tcPr/>
                </a:tc>
                <a:tc>
                  <a:txBody>
                    <a:bodyPr/>
                    <a:lstStyle/>
                    <a:p>
                      <a:pPr>
                        <a:buNone/>
                      </a:pPr>
                      <a:r>
                        <a:rPr lang="zh-CN" altLang="en-US"/>
                        <a:t>客户端交互技术--AJAX</a:t>
                      </a:r>
                    </a:p>
                    <a:p>
                      <a:pPr>
                        <a:buNone/>
                      </a:pPr>
                      <a:r>
                        <a:rPr lang="zh-CN" altLang="en-US"/>
                        <a:t>操作系统：windows</a:t>
                      </a:r>
                    </a:p>
                    <a:p>
                      <a:pPr>
                        <a:buNone/>
                      </a:pPr>
                      <a:r>
                        <a:rPr lang="zh-CN" altLang="en-US"/>
                        <a:t>软件：</a:t>
                      </a:r>
                    </a:p>
                    <a:p>
                      <a:pPr>
                        <a:buNone/>
                      </a:pPr>
                      <a:r>
                        <a:rPr lang="zh-CN" altLang="en-US"/>
                        <a:t>   </a:t>
                      </a:r>
                      <a:r>
                        <a:rPr lang="zh-CN" altLang="en-US" sz="1800">
                          <a:sym typeface="+mn-ea"/>
                        </a:rPr>
                        <a:t>网站设计软件：Dreamweaver</a:t>
                      </a:r>
                      <a:endParaRPr lang="zh-CN" altLang="en-US"/>
                    </a:p>
                    <a:p>
                      <a:pPr>
                        <a:buNone/>
                      </a:pPr>
                      <a:r>
                        <a:rPr lang="zh-CN" altLang="en-US"/>
                        <a:t>  </a:t>
                      </a:r>
                      <a:r>
                        <a:rPr lang="zh-CN" altLang="en-US" sz="1800">
                          <a:sym typeface="+mn-ea"/>
                        </a:rPr>
                        <a:t> 平面设计软件：Photoshop</a:t>
                      </a:r>
                      <a:endParaRPr lang="zh-CN" altLang="en-US"/>
                    </a:p>
                    <a:p>
                      <a:pPr>
                        <a:buNone/>
                      </a:pPr>
                      <a:r>
                        <a:rPr lang="zh-CN" altLang="en-US"/>
                        <a:t>  </a:t>
                      </a:r>
                      <a:r>
                        <a:rPr lang="zh-CN" altLang="en-US" sz="1800">
                          <a:sym typeface="+mn-ea"/>
                        </a:rPr>
                        <a:t> 网页图片设计和切图软件：Fireworks</a:t>
                      </a:r>
                      <a:endParaRPr lang="zh-CN" altLang="en-US"/>
                    </a:p>
                  </a:txBody>
                  <a:tcPr/>
                </a:tc>
              </a:tr>
              <a:tr h="814070">
                <a:tc vMerge="1">
                  <a:txBody>
                    <a:bodyPr/>
                    <a:lstStyle/>
                    <a:p>
                      <a:endParaRPr lang="zh-CN"/>
                    </a:p>
                  </a:txBody>
                  <a:tcPr/>
                </a:tc>
                <a:tc>
                  <a:txBody>
                    <a:bodyPr/>
                    <a:lstStyle/>
                    <a:p>
                      <a:pPr>
                        <a:buNone/>
                      </a:pPr>
                      <a:r>
                        <a:rPr lang="zh-CN" altLang="en-US" sz="1800">
                          <a:sym typeface="+mn-ea"/>
                        </a:rPr>
                        <a:t>   动画设计软件：Flash</a:t>
                      </a:r>
                    </a:p>
                    <a:p>
                      <a:pPr>
                        <a:buNone/>
                      </a:pPr>
                      <a:endParaRPr lang="zh-CN" altLang="en-US"/>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362" y="239021"/>
            <a:ext cx="0" cy="6136118"/>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3" name="组合 12"/>
          <p:cNvGrpSpPr/>
          <p:nvPr>
            <p:custDataLst>
              <p:tags r:id="rId3"/>
            </p:custDataLst>
          </p:nvPr>
        </p:nvGrpSpPr>
        <p:grpSpPr>
          <a:xfrm>
            <a:off x="4694436" y="608023"/>
            <a:ext cx="5643379" cy="561260"/>
            <a:chOff x="4694152" y="1083949"/>
            <a:chExt cx="5643648" cy="540000"/>
          </a:xfrm>
        </p:grpSpPr>
        <p:sp>
          <p:nvSpPr>
            <p:cNvPr id="17" name="MH_Entry_1">
              <a:hlinkClick r:id="rId28" action="ppaction://hlinksldjump"/>
            </p:cNvPr>
            <p:cNvSpPr txBox="1"/>
            <p:nvPr>
              <p:custDataLst>
                <p:tags r:id="rId24"/>
              </p:custDataLst>
            </p:nvPr>
          </p:nvSpPr>
          <p:spPr>
            <a:xfrm>
              <a:off x="5243320" y="1083949"/>
              <a:ext cx="5094480" cy="540000"/>
            </a:xfrm>
            <a:prstGeom prst="rect">
              <a:avLst/>
            </a:prstGeom>
            <a:noFill/>
          </p:spPr>
          <p:txBody>
            <a:bodyPr wrap="square" lIns="180000" anchor="ctr" anchorCtr="0">
              <a:normAutofit/>
            </a:bodyPr>
            <a:lstStyle/>
            <a:p>
              <a:pPr>
                <a:defRPr/>
              </a:pPr>
              <a:r>
                <a:rPr lang="zh-CN" altLang="zh-CN" sz="2000" kern="0" spc="100" dirty="0"/>
                <a:t>引言</a:t>
              </a:r>
            </a:p>
          </p:txBody>
        </p:sp>
        <p:sp>
          <p:nvSpPr>
            <p:cNvPr id="22" name="MH_Number_1">
              <a:hlinkClick r:id="rId28" action="ppaction://hlinksldjump"/>
            </p:cNvPr>
            <p:cNvSpPr/>
            <p:nvPr>
              <p:custDataLst>
                <p:tags r:id="rId25"/>
              </p:custDataLst>
            </p:nvPr>
          </p:nvSpPr>
          <p:spPr>
            <a:xfrm>
              <a:off x="4694152" y="11313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2" name="组合 11"/>
          <p:cNvGrpSpPr/>
          <p:nvPr>
            <p:custDataLst>
              <p:tags r:id="rId4"/>
            </p:custDataLst>
          </p:nvPr>
        </p:nvGrpSpPr>
        <p:grpSpPr>
          <a:xfrm>
            <a:off x="4694436" y="1435151"/>
            <a:ext cx="5643379" cy="561260"/>
            <a:chOff x="4694152" y="1910293"/>
            <a:chExt cx="5643648" cy="540000"/>
          </a:xfrm>
        </p:grpSpPr>
        <p:sp>
          <p:nvSpPr>
            <p:cNvPr id="27" name="MH_Entry_2">
              <a:hlinkClick r:id="rId29" action="ppaction://hlinksldjump"/>
            </p:cNvPr>
            <p:cNvSpPr txBox="1"/>
            <p:nvPr>
              <p:custDataLst>
                <p:tags r:id="rId22"/>
              </p:custDataLst>
            </p:nvPr>
          </p:nvSpPr>
          <p:spPr>
            <a:xfrm>
              <a:off x="5243320" y="1910293"/>
              <a:ext cx="5094480" cy="540000"/>
            </a:xfrm>
            <a:prstGeom prst="rect">
              <a:avLst/>
            </a:prstGeom>
            <a:noFill/>
          </p:spPr>
          <p:txBody>
            <a:bodyPr wrap="square" lIns="180000" anchor="ctr" anchorCtr="0">
              <a:normAutofit/>
            </a:bodyPr>
            <a:lstStyle/>
            <a:p>
              <a:pPr>
                <a:defRPr/>
              </a:pPr>
              <a:r>
                <a:rPr lang="zh-CN" altLang="en-US" sz="2000" kern="0" spc="100" dirty="0"/>
                <a:t>可行性研究的前提</a:t>
              </a:r>
            </a:p>
          </p:txBody>
        </p:sp>
        <p:sp>
          <p:nvSpPr>
            <p:cNvPr id="28" name="MH_Number_2">
              <a:hlinkClick r:id="rId29" action="ppaction://hlinksldjump"/>
            </p:cNvPr>
            <p:cNvSpPr/>
            <p:nvPr>
              <p:custDataLst>
                <p:tags r:id="rId23"/>
              </p:custDataLst>
            </p:nvPr>
          </p:nvSpPr>
          <p:spPr>
            <a:xfrm>
              <a:off x="4694152" y="195767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2</a:t>
              </a:r>
              <a:endParaRPr lang="zh-CN" altLang="en-US" sz="2400" kern="0" dirty="0">
                <a:solidFill>
                  <a:schemeClr val="bg1"/>
                </a:solidFill>
              </a:endParaRPr>
            </a:p>
          </p:txBody>
        </p:sp>
      </p:grpSp>
      <p:grpSp>
        <p:nvGrpSpPr>
          <p:cNvPr id="11" name="组合 10"/>
          <p:cNvGrpSpPr/>
          <p:nvPr>
            <p:custDataLst>
              <p:tags r:id="rId5"/>
            </p:custDataLst>
          </p:nvPr>
        </p:nvGrpSpPr>
        <p:grpSpPr>
          <a:xfrm>
            <a:off x="4694436" y="2261644"/>
            <a:ext cx="5643379" cy="561260"/>
            <a:chOff x="4694152" y="2736637"/>
            <a:chExt cx="5643648" cy="540000"/>
          </a:xfrm>
        </p:grpSpPr>
        <p:sp>
          <p:nvSpPr>
            <p:cNvPr id="30" name="MH_Entry_3">
              <a:hlinkClick r:id="rId30" action="ppaction://hlinksldjump"/>
            </p:cNvPr>
            <p:cNvSpPr txBox="1"/>
            <p:nvPr>
              <p:custDataLst>
                <p:tags r:id="rId20"/>
              </p:custDataLst>
            </p:nvPr>
          </p:nvSpPr>
          <p:spPr>
            <a:xfrm>
              <a:off x="5243320" y="2736637"/>
              <a:ext cx="5094480" cy="540000"/>
            </a:xfrm>
            <a:prstGeom prst="rect">
              <a:avLst/>
            </a:prstGeom>
            <a:noFill/>
          </p:spPr>
          <p:txBody>
            <a:bodyPr wrap="square" lIns="180000" anchor="ctr" anchorCtr="0">
              <a:normAutofit/>
            </a:bodyPr>
            <a:lstStyle/>
            <a:p>
              <a:pPr>
                <a:defRPr/>
              </a:pPr>
              <a:r>
                <a:rPr lang="zh-CN" altLang="en-US" sz="2000" kern="0" spc="100" dirty="0"/>
                <a:t>对现有系统的分析</a:t>
              </a:r>
            </a:p>
          </p:txBody>
        </p:sp>
        <p:sp>
          <p:nvSpPr>
            <p:cNvPr id="31" name="MH_Number_3">
              <a:hlinkClick r:id="rId30" action="ppaction://hlinksldjump"/>
            </p:cNvPr>
            <p:cNvSpPr/>
            <p:nvPr>
              <p:custDataLst>
                <p:tags r:id="rId21"/>
              </p:custDataLst>
            </p:nvPr>
          </p:nvSpPr>
          <p:spPr>
            <a:xfrm>
              <a:off x="4694152" y="2784023"/>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3</a:t>
              </a:r>
              <a:endParaRPr lang="zh-CN" altLang="en-US" sz="2400" kern="0" dirty="0">
                <a:solidFill>
                  <a:schemeClr val="bg1"/>
                </a:solidFill>
              </a:endParaRPr>
            </a:p>
          </p:txBody>
        </p:sp>
      </p:grpSp>
      <p:grpSp>
        <p:nvGrpSpPr>
          <p:cNvPr id="10" name="组合 9"/>
          <p:cNvGrpSpPr/>
          <p:nvPr>
            <p:custDataLst>
              <p:tags r:id="rId6"/>
            </p:custDataLst>
          </p:nvPr>
        </p:nvGrpSpPr>
        <p:grpSpPr>
          <a:xfrm>
            <a:off x="4694436" y="3047497"/>
            <a:ext cx="5643379" cy="561260"/>
            <a:chOff x="4694152" y="3562981"/>
            <a:chExt cx="5643648" cy="540000"/>
          </a:xfrm>
        </p:grpSpPr>
        <p:sp>
          <p:nvSpPr>
            <p:cNvPr id="33" name="MH_Entry_4">
              <a:hlinkClick r:id="rId29" action="ppaction://hlinksldjump"/>
            </p:cNvPr>
            <p:cNvSpPr txBox="1"/>
            <p:nvPr>
              <p:custDataLst>
                <p:tags r:id="rId18"/>
              </p:custDataLst>
            </p:nvPr>
          </p:nvSpPr>
          <p:spPr>
            <a:xfrm>
              <a:off x="5243320" y="3562981"/>
              <a:ext cx="5094480" cy="540000"/>
            </a:xfrm>
            <a:prstGeom prst="rect">
              <a:avLst/>
            </a:prstGeom>
            <a:noFill/>
          </p:spPr>
          <p:txBody>
            <a:bodyPr wrap="square" lIns="180000" anchor="ctr" anchorCtr="0">
              <a:normAutofit/>
            </a:bodyPr>
            <a:lstStyle/>
            <a:p>
              <a:pPr>
                <a:defRPr/>
              </a:pPr>
              <a:r>
                <a:rPr lang="zh-CN" altLang="en-US" sz="2000" kern="0" spc="100" dirty="0"/>
                <a:t>所建议的系统</a:t>
              </a:r>
            </a:p>
          </p:txBody>
        </p:sp>
        <p:sp>
          <p:nvSpPr>
            <p:cNvPr id="34" name="MH_Number_4">
              <a:hlinkClick r:id="rId29" action="ppaction://hlinksldjump"/>
            </p:cNvPr>
            <p:cNvSpPr/>
            <p:nvPr>
              <p:custDataLst>
                <p:tags r:id="rId19"/>
              </p:custDataLst>
            </p:nvPr>
          </p:nvSpPr>
          <p:spPr>
            <a:xfrm>
              <a:off x="4694152" y="3610367"/>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4</a:t>
              </a:r>
              <a:endParaRPr lang="zh-CN" altLang="en-US" sz="2400" kern="0" dirty="0">
                <a:solidFill>
                  <a:schemeClr val="bg1"/>
                </a:solidFill>
              </a:endParaRPr>
            </a:p>
          </p:txBody>
        </p:sp>
      </p:grpSp>
      <p:grpSp>
        <p:nvGrpSpPr>
          <p:cNvPr id="9" name="组合 8"/>
          <p:cNvGrpSpPr/>
          <p:nvPr>
            <p:custDataLst>
              <p:tags r:id="rId7"/>
            </p:custDataLst>
          </p:nvPr>
        </p:nvGrpSpPr>
        <p:grpSpPr>
          <a:xfrm>
            <a:off x="4692531" y="3950825"/>
            <a:ext cx="5643379" cy="561260"/>
            <a:chOff x="4694152" y="4389325"/>
            <a:chExt cx="5643648" cy="540000"/>
          </a:xfrm>
        </p:grpSpPr>
        <p:sp>
          <p:nvSpPr>
            <p:cNvPr id="36" name="MH_Entry_5">
              <a:hlinkClick r:id="rId29" action="ppaction://hlinksldjump"/>
            </p:cNvPr>
            <p:cNvSpPr txBox="1"/>
            <p:nvPr>
              <p:custDataLst>
                <p:tags r:id="rId16"/>
              </p:custDataLst>
            </p:nvPr>
          </p:nvSpPr>
          <p:spPr>
            <a:xfrm>
              <a:off x="5243320" y="4389325"/>
              <a:ext cx="5094480" cy="540000"/>
            </a:xfrm>
            <a:prstGeom prst="rect">
              <a:avLst/>
            </a:prstGeom>
            <a:noFill/>
          </p:spPr>
          <p:txBody>
            <a:bodyPr wrap="square" lIns="180000" anchor="ctr" anchorCtr="0">
              <a:normAutofit/>
            </a:bodyPr>
            <a:lstStyle/>
            <a:p>
              <a:pPr>
                <a:defRPr/>
              </a:pPr>
              <a:r>
                <a:rPr lang="zh-CN" altLang="en-US" sz="2000" kern="0" spc="100" dirty="0"/>
                <a:t>可选择的其他系统方案</a:t>
              </a:r>
            </a:p>
          </p:txBody>
        </p:sp>
        <p:sp>
          <p:nvSpPr>
            <p:cNvPr id="37" name="MH_Number_5">
              <a:hlinkClick r:id="rId29" action="ppaction://hlinksldjump"/>
            </p:cNvPr>
            <p:cNvSpPr/>
            <p:nvPr>
              <p:custDataLst>
                <p:tags r:id="rId17"/>
              </p:custDataLst>
            </p:nvPr>
          </p:nvSpPr>
          <p:spPr>
            <a:xfrm>
              <a:off x="4694152" y="4436711"/>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5</a:t>
              </a:r>
              <a:endParaRPr lang="zh-CN" altLang="en-US" sz="2400" kern="0" dirty="0">
                <a:solidFill>
                  <a:schemeClr val="bg1"/>
                </a:solidFill>
              </a:endParaRPr>
            </a:p>
          </p:txBody>
        </p:sp>
      </p:grpSp>
      <p:grpSp>
        <p:nvGrpSpPr>
          <p:cNvPr id="8" name="组合 7"/>
          <p:cNvGrpSpPr/>
          <p:nvPr>
            <p:custDataLst>
              <p:tags r:id="rId8"/>
            </p:custDataLst>
          </p:nvPr>
        </p:nvGrpSpPr>
        <p:grpSpPr>
          <a:xfrm>
            <a:off x="4694436" y="4852883"/>
            <a:ext cx="5643379" cy="561260"/>
            <a:chOff x="4694152" y="5215669"/>
            <a:chExt cx="5643648" cy="540000"/>
          </a:xfrm>
        </p:grpSpPr>
        <p:sp>
          <p:nvSpPr>
            <p:cNvPr id="39" name="MH_Entry_6">
              <a:hlinkClick r:id="rId29" action="ppaction://hlinksldjump"/>
            </p:cNvPr>
            <p:cNvSpPr txBox="1"/>
            <p:nvPr>
              <p:custDataLst>
                <p:tags r:id="rId14"/>
              </p:custDataLst>
            </p:nvPr>
          </p:nvSpPr>
          <p:spPr>
            <a:xfrm>
              <a:off x="5243320" y="5215669"/>
              <a:ext cx="5094480" cy="540000"/>
            </a:xfrm>
            <a:prstGeom prst="rect">
              <a:avLst/>
            </a:prstGeom>
            <a:noFill/>
          </p:spPr>
          <p:txBody>
            <a:bodyPr wrap="square" lIns="180000" anchor="ctr" anchorCtr="0">
              <a:normAutofit/>
            </a:bodyPr>
            <a:lstStyle/>
            <a:p>
              <a:pPr>
                <a:defRPr/>
              </a:pPr>
              <a:r>
                <a:rPr lang="zh-CN" altLang="en-US" sz="2000" kern="0" spc="100" dirty="0"/>
                <a:t>投资及效益分析</a:t>
              </a:r>
            </a:p>
          </p:txBody>
        </p:sp>
        <p:sp>
          <p:nvSpPr>
            <p:cNvPr id="40" name="MH_Number_6">
              <a:hlinkClick r:id="rId29" action="ppaction://hlinksldjump"/>
            </p:cNvPr>
            <p:cNvSpPr/>
            <p:nvPr>
              <p:custDataLst>
                <p:tags r:id="rId15"/>
              </p:custDataLst>
            </p:nvPr>
          </p:nvSpPr>
          <p:spPr>
            <a:xfrm>
              <a:off x="4694152" y="52630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6</a:t>
              </a:r>
              <a:endParaRPr lang="zh-CN" altLang="en-US" sz="2400" kern="0" dirty="0">
                <a:solidFill>
                  <a:schemeClr val="bg1"/>
                </a:solidFill>
              </a:endParaRPr>
            </a:p>
          </p:txBody>
        </p:sp>
      </p:grpSp>
      <p:sp>
        <p:nvSpPr>
          <p:cNvPr id="24" name="MH_Others_2"/>
          <p:cNvSpPr txBox="1"/>
          <p:nvPr>
            <p:custDataLst>
              <p:tags r:id="rId9"/>
            </p:custDataLst>
          </p:nvPr>
        </p:nvSpPr>
        <p:spPr>
          <a:xfrm>
            <a:off x="1720484" y="2822941"/>
            <a:ext cx="1766661" cy="785812"/>
          </a:xfrm>
          <a:prstGeom prst="rect">
            <a:avLst/>
          </a:prstGeom>
          <a:noFill/>
        </p:spPr>
        <p:txBody>
          <a:bodyPr wrap="square" anchor="ctr" anchorCtr="0">
            <a:normAutofit fontScale="92500" lnSpcReduction="10000"/>
          </a:bodyPr>
          <a:lstStyle/>
          <a:p>
            <a:pPr algn="ctr">
              <a:defRPr/>
            </a:pPr>
            <a:r>
              <a:rPr lang="zh-CN" altLang="en-US" sz="5400" b="1" kern="0" smtClean="0">
                <a:solidFill>
                  <a:schemeClr val="accent1"/>
                </a:solidFill>
                <a:latin typeface="+mj-lt"/>
                <a:ea typeface="+mj-ea"/>
                <a:cs typeface="+mj-cs"/>
              </a:rPr>
              <a:t>目录</a:t>
            </a:r>
            <a:endParaRPr lang="zh-CN" altLang="en-US" sz="5400" b="1" kern="0" dirty="0">
              <a:solidFill>
                <a:schemeClr val="accent1"/>
              </a:solidFill>
              <a:latin typeface="+mj-lt"/>
              <a:ea typeface="+mj-ea"/>
              <a:cs typeface="+mj-cs"/>
            </a:endParaRPr>
          </a:p>
        </p:txBody>
      </p:sp>
      <p:sp>
        <p:nvSpPr>
          <p:cNvPr id="25" name="MH_Others_3"/>
          <p:cNvSpPr txBox="1"/>
          <p:nvPr>
            <p:custDataLst>
              <p:tags r:id="rId10"/>
            </p:custDataLst>
          </p:nvPr>
        </p:nvSpPr>
        <p:spPr>
          <a:xfrm>
            <a:off x="1720484" y="3346217"/>
            <a:ext cx="1766661" cy="785812"/>
          </a:xfrm>
          <a:prstGeom prst="rect">
            <a:avLst/>
          </a:prstGeom>
          <a:noFill/>
        </p:spPr>
        <p:txBody>
          <a:bodyPr wrap="none" anchor="ctr" anchorCtr="0">
            <a:noAutofit/>
          </a:bodyPr>
          <a:lstStyle/>
          <a:p>
            <a:pPr algn="ctr">
              <a:defRPr/>
            </a:pPr>
            <a:r>
              <a:rPr lang="en-US" altLang="zh-CN" sz="2800" kern="0" spc="300" dirty="0">
                <a:solidFill>
                  <a:schemeClr val="tx1">
                    <a:lumMod val="20000"/>
                    <a:lumOff val="80000"/>
                  </a:schemeClr>
                </a:solidFill>
                <a:latin typeface="华文细黑" panose="02010600040101010101" pitchFamily="2" charset="-122"/>
                <a:ea typeface="华文细黑" panose="02010600040101010101" pitchFamily="2" charset="-122"/>
              </a:rPr>
              <a:t>CONTENTS</a:t>
            </a:r>
            <a:endParaRPr lang="zh-CN" altLang="en-US" sz="2800" kern="0" spc="300" dirty="0">
              <a:solidFill>
                <a:schemeClr val="tx1">
                  <a:lumMod val="20000"/>
                  <a:lumOff val="80000"/>
                </a:schemeClr>
              </a:solidFill>
              <a:latin typeface="华文细黑" panose="02010600040101010101" pitchFamily="2" charset="-122"/>
              <a:ea typeface="华文细黑" panose="02010600040101010101" pitchFamily="2" charset="-122"/>
            </a:endParaRPr>
          </a:p>
        </p:txBody>
      </p:sp>
      <p:grpSp>
        <p:nvGrpSpPr>
          <p:cNvPr id="3" name="组合 2"/>
          <p:cNvGrpSpPr/>
          <p:nvPr>
            <p:custDataLst>
              <p:tags r:id="rId11"/>
            </p:custDataLst>
          </p:nvPr>
        </p:nvGrpSpPr>
        <p:grpSpPr>
          <a:xfrm>
            <a:off x="4694555" y="5696585"/>
            <a:ext cx="5643245" cy="561340"/>
            <a:chOff x="4694152" y="5215669"/>
            <a:chExt cx="5643648" cy="540000"/>
          </a:xfrm>
        </p:grpSpPr>
        <p:sp>
          <p:nvSpPr>
            <p:cNvPr id="4" name="MH_Entry_6">
              <a:hlinkClick r:id="rId29" action="ppaction://hlinksldjump"/>
            </p:cNvPr>
            <p:cNvSpPr txBox="1"/>
            <p:nvPr>
              <p:custDataLst>
                <p:tags r:id="rId12"/>
              </p:custDataLst>
            </p:nvPr>
          </p:nvSpPr>
          <p:spPr>
            <a:xfrm>
              <a:off x="5243320" y="5215669"/>
              <a:ext cx="5094480" cy="540000"/>
            </a:xfrm>
            <a:prstGeom prst="rect">
              <a:avLst/>
            </a:prstGeom>
            <a:noFill/>
          </p:spPr>
          <p:txBody>
            <a:bodyPr wrap="square" lIns="180000" anchor="ctr" anchorCtr="0">
              <a:normAutofit/>
            </a:bodyPr>
            <a:lstStyle/>
            <a:p>
              <a:pPr>
                <a:defRPr/>
              </a:pPr>
              <a:r>
                <a:rPr lang="zh-CN" altLang="en-US" sz="2000" kern="0" spc="100" dirty="0"/>
                <a:t>项目小组</a:t>
              </a:r>
            </a:p>
          </p:txBody>
        </p:sp>
        <p:sp>
          <p:nvSpPr>
            <p:cNvPr id="5" name="MH_Number_6">
              <a:hlinkClick r:id="rId29" action="ppaction://hlinksldjump"/>
            </p:cNvPr>
            <p:cNvSpPr/>
            <p:nvPr>
              <p:custDataLst>
                <p:tags r:id="rId13"/>
              </p:custDataLst>
            </p:nvPr>
          </p:nvSpPr>
          <p:spPr>
            <a:xfrm>
              <a:off x="4694152" y="52630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7</a:t>
              </a: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操作、经济可行性</a:t>
            </a:r>
          </a:p>
        </p:txBody>
      </p:sp>
      <p:sp>
        <p:nvSpPr>
          <p:cNvPr id="5" name="文本框 4"/>
          <p:cNvSpPr txBox="1"/>
          <p:nvPr/>
        </p:nvSpPr>
        <p:spPr>
          <a:xfrm>
            <a:off x="1219200" y="1378585"/>
            <a:ext cx="9189720" cy="11887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a:t>操作可行性：客户端采用图形化界面，操作简单，功能明确.</a:t>
            </a:r>
          </a:p>
          <a:p>
            <a:endParaRPr lang="zh-CN" altLang="en-US"/>
          </a:p>
          <a:p>
            <a:r>
              <a:rPr lang="zh-CN" altLang="en-US"/>
              <a:t>经济可行性：</a:t>
            </a:r>
          </a:p>
          <a:p>
            <a:endParaRPr lang="zh-CN" altLang="en-US"/>
          </a:p>
        </p:txBody>
      </p:sp>
      <p:graphicFrame>
        <p:nvGraphicFramePr>
          <p:cNvPr id="2" name="表格 -1"/>
          <p:cNvGraphicFramePr/>
          <p:nvPr/>
        </p:nvGraphicFramePr>
        <p:xfrm>
          <a:off x="1690370" y="2743200"/>
          <a:ext cx="7425690" cy="3291849"/>
        </p:xfrm>
        <a:graphic>
          <a:graphicData uri="http://schemas.openxmlformats.org/drawingml/2006/table">
            <a:tbl>
              <a:tblPr firstRow="1" bandRow="1">
                <a:tableStyleId>{5940675A-B579-460E-94D1-54222C63F5DA}</a:tableStyleId>
              </a:tblPr>
              <a:tblGrid>
                <a:gridCol w="2528570"/>
                <a:gridCol w="2340610"/>
                <a:gridCol w="2556510"/>
              </a:tblGrid>
              <a:tr h="35115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成本名称</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费用</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预算</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242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域名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100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100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790">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服务器</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5100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6000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数据库系统</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1000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1000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242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采购书籍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500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500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网上学习</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150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200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790">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Team building</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1000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1000</a:t>
                      </a:r>
                      <a:r>
                        <a:rPr lang="zh-CN" altLang="en-US" sz="2400" b="0" u="none">
                          <a:latin typeface="宋体" panose="02010600030101010101" pitchFamily="2" charset="-122"/>
                          <a:ea typeface="宋体" panose="02010600030101010101" pitchFamily="2" charset="-122"/>
                          <a:cs typeface="宋体" panose="02010600030101010101" pitchFamily="2" charset="-122"/>
                        </a:rPr>
                        <a:t>元</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人员成本</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 </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lstStyle/>
                    <a:p>
                      <a:pPr marL="0" indent="0" algn="ctr">
                        <a:buNone/>
                      </a:pPr>
                      <a:r>
                        <a:rPr lang="zh-CN" altLang="en-US" sz="2400" b="0" u="none">
                          <a:latin typeface="宋体" panose="02010600030101010101" pitchFamily="2" charset="-122"/>
                          <a:ea typeface="宋体" panose="02010600030101010101" pitchFamily="2" charset="-122"/>
                          <a:cs typeface="宋体" panose="02010600030101010101" pitchFamily="2" charset="-122"/>
                        </a:rPr>
                        <a:t>总计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400" b="0" u="none" dirty="0">
                          <a:latin typeface="宋体" panose="02010600030101010101" pitchFamily="2" charset="-122"/>
                          <a:ea typeface="宋体" panose="02010600030101010101" pitchFamily="2" charset="-122"/>
                          <a:cs typeface="宋体" panose="02010600030101010101" pitchFamily="2" charset="-122"/>
                        </a:rPr>
                        <a:t> </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endParaRPr lang="zh-CN" altLang="en-US" sz="2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2352511" y="1485030"/>
            <a:ext cx="4168345" cy="1328403"/>
            <a:chOff x="1984716" y="1278391"/>
            <a:chExt cx="3304381" cy="962818"/>
          </a:xfrm>
        </p:grpSpPr>
        <p:sp>
          <p:nvSpPr>
            <p:cNvPr id="8" name="五边形 23"/>
            <p:cNvSpPr/>
            <p:nvPr>
              <p:custDataLst>
                <p:tags r:id="rId1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9" name="五边形 8"/>
            <p:cNvSpPr/>
            <p:nvPr>
              <p:custDataLst>
                <p:tags r:id="rId15"/>
              </p:custDataLst>
            </p:nvPr>
          </p:nvSpPr>
          <p:spPr>
            <a:xfrm>
              <a:off x="1990272" y="1278391"/>
              <a:ext cx="3251199"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smtClean="0">
                  <a:solidFill>
                    <a:schemeClr val="bg1"/>
                  </a:solidFill>
                </a:rPr>
                <a:t>团队内部风险</a:t>
              </a:r>
              <a:endParaRPr lang="zh-CN" altLang="en-US" sz="2000" dirty="0">
                <a:solidFill>
                  <a:schemeClr val="bg1"/>
                </a:solidFill>
              </a:endParaRPr>
            </a:p>
          </p:txBody>
        </p:sp>
        <p:sp>
          <p:nvSpPr>
            <p:cNvPr id="10" name="任意多边形 9"/>
            <p:cNvSpPr/>
            <p:nvPr>
              <p:custDataLst>
                <p:tags r:id="rId1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1" name="任意多边形 10"/>
            <p:cNvSpPr/>
            <p:nvPr>
              <p:custDataLst>
                <p:tags r:id="rId1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rPr>
                <a:t>01</a:t>
              </a:r>
              <a:endParaRPr lang="zh-CN" altLang="en-US" sz="2400">
                <a:solidFill>
                  <a:schemeClr val="bg1"/>
                </a:solidFill>
              </a:endParaRPr>
            </a:p>
          </p:txBody>
        </p:sp>
      </p:grpSp>
      <p:grpSp>
        <p:nvGrpSpPr>
          <p:cNvPr id="6" name="组合 5"/>
          <p:cNvGrpSpPr/>
          <p:nvPr>
            <p:custDataLst>
              <p:tags r:id="rId3"/>
            </p:custDataLst>
          </p:nvPr>
        </p:nvGrpSpPr>
        <p:grpSpPr>
          <a:xfrm>
            <a:off x="3509957" y="3320061"/>
            <a:ext cx="4316262" cy="1278833"/>
            <a:chOff x="3877016" y="2451024"/>
            <a:chExt cx="3304381" cy="962818"/>
          </a:xfrm>
        </p:grpSpPr>
        <p:sp>
          <p:nvSpPr>
            <p:cNvPr id="42" name="五边形 23"/>
            <p:cNvSpPr/>
            <p:nvPr>
              <p:custDataLst>
                <p:tags r:id="rId10"/>
              </p:custDataLst>
            </p:nvPr>
          </p:nvSpPr>
          <p:spPr>
            <a:xfrm>
              <a:off x="3885627" y="2499442"/>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3" name="五边形 42"/>
            <p:cNvSpPr/>
            <p:nvPr>
              <p:custDataLst>
                <p:tags r:id="rId11"/>
              </p:custDataLst>
            </p:nvPr>
          </p:nvSpPr>
          <p:spPr>
            <a:xfrm>
              <a:off x="3882572" y="2451024"/>
              <a:ext cx="3251200" cy="914400"/>
            </a:xfrm>
            <a:prstGeom prst="homePlate">
              <a:avLst>
                <a:gd name="adj" fmla="val 76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smtClean="0">
                  <a:solidFill>
                    <a:schemeClr val="bg1"/>
                  </a:solidFill>
                </a:rPr>
                <a:t>管理的风险</a:t>
              </a:r>
              <a:endParaRPr lang="zh-CN" altLang="en-US" sz="2000" dirty="0">
                <a:solidFill>
                  <a:schemeClr val="bg1"/>
                </a:solidFill>
              </a:endParaRPr>
            </a:p>
          </p:txBody>
        </p:sp>
        <p:sp>
          <p:nvSpPr>
            <p:cNvPr id="40" name="任意多边形 39"/>
            <p:cNvSpPr/>
            <p:nvPr>
              <p:custDataLst>
                <p:tags r:id="rId12"/>
              </p:custDataLst>
            </p:nvPr>
          </p:nvSpPr>
          <p:spPr>
            <a:xfrm>
              <a:off x="3887334" y="2924099"/>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1" name="任意多边形 40"/>
            <p:cNvSpPr/>
            <p:nvPr>
              <p:custDataLst>
                <p:tags r:id="rId13"/>
              </p:custDataLst>
            </p:nvPr>
          </p:nvSpPr>
          <p:spPr>
            <a:xfrm>
              <a:off x="3877016" y="2451024"/>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rPr>
                <a:t>02</a:t>
              </a:r>
              <a:endParaRPr lang="zh-CN" altLang="en-US" sz="2400">
                <a:solidFill>
                  <a:schemeClr val="bg1"/>
                </a:solidFill>
              </a:endParaRPr>
            </a:p>
          </p:txBody>
        </p:sp>
      </p:grpSp>
      <p:sp>
        <p:nvSpPr>
          <p:cNvPr id="3" name="文本框 2"/>
          <p:cNvSpPr txBox="1"/>
          <p:nvPr>
            <p:custDataLst>
              <p:tags r:id="rId4"/>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风险评估</a:t>
            </a:r>
            <a:endParaRPr lang="zh-CN" altLang="en-US" dirty="0">
              <a:latin typeface="+mj-lt"/>
              <a:ea typeface="+mj-ea"/>
            </a:endParaRPr>
          </a:p>
        </p:txBody>
      </p:sp>
      <p:grpSp>
        <p:nvGrpSpPr>
          <p:cNvPr id="13" name="组合 12"/>
          <p:cNvGrpSpPr/>
          <p:nvPr>
            <p:custDataLst>
              <p:tags r:id="rId5"/>
            </p:custDataLst>
          </p:nvPr>
        </p:nvGrpSpPr>
        <p:grpSpPr>
          <a:xfrm>
            <a:off x="4804358" y="4931960"/>
            <a:ext cx="4168345" cy="1328403"/>
            <a:chOff x="1984716" y="1278391"/>
            <a:chExt cx="3304381" cy="962818"/>
          </a:xfrm>
        </p:grpSpPr>
        <p:sp>
          <p:nvSpPr>
            <p:cNvPr id="14" name="五边形 23"/>
            <p:cNvSpPr/>
            <p:nvPr>
              <p:custDataLst>
                <p:tags r:id="rId6"/>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5" name="五边形 14"/>
            <p:cNvSpPr/>
            <p:nvPr>
              <p:custDataLst>
                <p:tags r:id="rId7"/>
              </p:custDataLst>
            </p:nvPr>
          </p:nvSpPr>
          <p:spPr>
            <a:xfrm>
              <a:off x="1990272" y="1278391"/>
              <a:ext cx="3251199"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zh-CN" altLang="en-US" sz="2000" dirty="0" smtClean="0">
                  <a:solidFill>
                    <a:schemeClr val="bg1"/>
                  </a:solidFill>
                </a:rPr>
                <a:t>     突发事件的风险</a:t>
              </a:r>
              <a:endParaRPr lang="zh-CN" altLang="en-US" sz="2000" dirty="0">
                <a:solidFill>
                  <a:schemeClr val="bg1"/>
                </a:solidFill>
              </a:endParaRPr>
            </a:p>
          </p:txBody>
        </p:sp>
        <p:sp>
          <p:nvSpPr>
            <p:cNvPr id="16" name="任意多边形 15"/>
            <p:cNvSpPr/>
            <p:nvPr>
              <p:custDataLst>
                <p:tags r:id="rId8"/>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7" name="任意多边形 16"/>
            <p:cNvSpPr/>
            <p:nvPr>
              <p:custDataLst>
                <p:tags r:id="rId9"/>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gr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smtClean="0"/>
              <a:t>团队内部的风险</a:t>
            </a:r>
            <a:endParaRPr lang="zh-CN" altLang="en-US" dirty="0"/>
          </a:p>
        </p:txBody>
      </p:sp>
      <p:graphicFrame>
        <p:nvGraphicFramePr>
          <p:cNvPr id="5" name="内容占位符 4"/>
          <p:cNvGraphicFramePr>
            <a:graphicFrameLocks noGrp="1"/>
          </p:cNvGraphicFramePr>
          <p:nvPr>
            <p:ph sz="half" idx="1"/>
          </p:nvPr>
        </p:nvGraphicFramePr>
        <p:xfrm>
          <a:off x="1139824" y="1117599"/>
          <a:ext cx="9779187" cy="5350435"/>
        </p:xfrm>
        <a:graphic>
          <a:graphicData uri="http://schemas.openxmlformats.org/drawingml/2006/table">
            <a:tbl>
              <a:tblPr firstRow="1" bandRow="1">
                <a:tableStyleId>{5C22544A-7EE6-4342-B048-85BDC9FD1C3A}</a:tableStyleId>
              </a:tblPr>
              <a:tblGrid>
                <a:gridCol w="2154540"/>
                <a:gridCol w="7624647"/>
              </a:tblGrid>
              <a:tr h="905254">
                <a:tc>
                  <a:txBody>
                    <a:bodyPr/>
                    <a:lstStyle/>
                    <a:p>
                      <a:pPr>
                        <a:buNone/>
                      </a:pPr>
                      <a:r>
                        <a:rPr lang="zh-CN" altLang="en-US" dirty="0" smtClean="0"/>
                        <a:t>团队内部风险</a:t>
                      </a:r>
                      <a:endParaRPr lang="zh-CN" altLang="en-US" dirty="0"/>
                    </a:p>
                  </a:txBody>
                  <a:tcPr/>
                </a:tc>
                <a:tc>
                  <a:txBody>
                    <a:bodyPr/>
                    <a:lstStyle/>
                    <a:p>
                      <a:pPr>
                        <a:buNone/>
                      </a:pPr>
                      <a:r>
                        <a:rPr lang="zh-CN" altLang="zh-CN" sz="1800" b="1" kern="1200" dirty="0" smtClean="0">
                          <a:solidFill>
                            <a:schemeClr val="lt1"/>
                          </a:solidFill>
                          <a:effectLst/>
                          <a:latin typeface="+mn-lt"/>
                          <a:ea typeface="+mn-ea"/>
                          <a:cs typeface="+mn-cs"/>
                        </a:rPr>
                        <a:t>应对措施</a:t>
                      </a:r>
                      <a:endParaRPr lang="zh-CN" altLang="en-US" dirty="0"/>
                    </a:p>
                  </a:txBody>
                  <a:tcPr/>
                </a:tc>
              </a:tr>
              <a:tr h="906034">
                <a:tc>
                  <a:txBody>
                    <a:bodyPr/>
                    <a:lstStyle/>
                    <a:p>
                      <a:pPr>
                        <a:buNone/>
                      </a:pPr>
                      <a:r>
                        <a:rPr lang="zh-CN" altLang="zh-CN" sz="1800" kern="1200" dirty="0" smtClean="0">
                          <a:solidFill>
                            <a:schemeClr val="dk1"/>
                          </a:solidFill>
                          <a:effectLst/>
                          <a:latin typeface="+mn-lt"/>
                          <a:ea typeface="+mn-ea"/>
                          <a:cs typeface="+mn-cs"/>
                        </a:rPr>
                        <a:t>成员不服从内部约定</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第一次由项目经理在会议上提出警告，第二次上报老师，第三次直接请离团队</a:t>
                      </a:r>
                      <a:endParaRPr lang="zh-CN" altLang="en-US" dirty="0"/>
                    </a:p>
                  </a:txBody>
                  <a:tcPr/>
                </a:tc>
              </a:tr>
              <a:tr h="1122796">
                <a:tc>
                  <a:txBody>
                    <a:bodyPr/>
                    <a:lstStyle/>
                    <a:p>
                      <a:r>
                        <a:rPr lang="zh-CN" altLang="zh-CN" sz="1800" kern="1200" dirty="0" smtClean="0">
                          <a:solidFill>
                            <a:schemeClr val="dk1"/>
                          </a:solidFill>
                          <a:effectLst/>
                          <a:latin typeface="+mn-lt"/>
                          <a:ea typeface="+mn-ea"/>
                          <a:cs typeface="+mn-cs"/>
                        </a:rPr>
                        <a:t>成员人身遇到突发事件</a:t>
                      </a:r>
                      <a:endParaRPr lang="zh-CN" altLang="zh-CN" sz="1800" kern="1200" dirty="0">
                        <a:solidFill>
                          <a:schemeClr val="dk1"/>
                        </a:solidFill>
                        <a:effectLst/>
                        <a:latin typeface="+mn-lt"/>
                        <a:ea typeface="+mn-ea"/>
                        <a:cs typeface="+mn-cs"/>
                      </a:endParaRPr>
                    </a:p>
                  </a:txBody>
                  <a:tcPr/>
                </a:tc>
                <a:tc>
                  <a:txBody>
                    <a:bodyPr/>
                    <a:lstStyle/>
                    <a:p>
                      <a:pPr>
                        <a:buNone/>
                      </a:pPr>
                      <a:r>
                        <a:rPr lang="zh-CN" altLang="zh-CN" sz="1800" kern="1200" dirty="0" smtClean="0">
                          <a:solidFill>
                            <a:schemeClr val="dk1"/>
                          </a:solidFill>
                          <a:effectLst/>
                          <a:latin typeface="+mn-lt"/>
                          <a:ea typeface="+mn-ea"/>
                          <a:cs typeface="+mn-cs"/>
                        </a:rPr>
                        <a:t>第一时间将情况反映给项目经理，由项目经理判断情况是否严重。根据具体情况，重新分配工作量。若情况导致团队无法按时完成任务，则向老师报告情况，由老师做出决定。</a:t>
                      </a:r>
                      <a:endParaRPr lang="zh-CN" altLang="en-US" dirty="0"/>
                    </a:p>
                  </a:txBody>
                  <a:tcPr/>
                </a:tc>
              </a:tr>
              <a:tr h="1122796">
                <a:tc>
                  <a:txBody>
                    <a:bodyPr/>
                    <a:lstStyle/>
                    <a:p>
                      <a:pPr>
                        <a:buNone/>
                      </a:pPr>
                      <a:r>
                        <a:rPr lang="zh-CN" altLang="zh-CN" sz="1800" kern="1200" dirty="0" smtClean="0">
                          <a:solidFill>
                            <a:schemeClr val="dk1"/>
                          </a:solidFill>
                          <a:effectLst/>
                          <a:latin typeface="+mn-lt"/>
                          <a:ea typeface="+mn-ea"/>
                          <a:cs typeface="+mn-cs"/>
                        </a:rPr>
                        <a:t>成员无法按时完成任务</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在成员意识到无法完成前，应主动及时的向向项目经理报告，并提出调整任务量。如超出最后提交期限，第一次提出警告，第二次上报老师，由老师做出决定。</a:t>
                      </a:r>
                      <a:endParaRPr lang="zh-CN" altLang="en-US" dirty="0"/>
                    </a:p>
                  </a:txBody>
                  <a:tcPr/>
                </a:tc>
              </a:tr>
              <a:tr h="1293555">
                <a:tc>
                  <a:txBody>
                    <a:bodyPr/>
                    <a:lstStyle/>
                    <a:p>
                      <a:pPr>
                        <a:buNone/>
                      </a:pPr>
                      <a:r>
                        <a:rPr lang="zh-CN" altLang="zh-CN" sz="1800" kern="1200" dirty="0" smtClean="0">
                          <a:solidFill>
                            <a:schemeClr val="dk1"/>
                          </a:solidFill>
                          <a:effectLst/>
                          <a:latin typeface="+mn-lt"/>
                          <a:ea typeface="+mn-ea"/>
                          <a:cs typeface="+mn-cs"/>
                        </a:rPr>
                        <a:t>成员具备的知识技能与所负责内容不匹配</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在发现后，该成员应主动学习或请求项目经理或技术指导等相关人员指导</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sz="half" idx="1"/>
          </p:nvPr>
        </p:nvGraphicFramePr>
        <p:xfrm>
          <a:off x="1086035" y="606611"/>
          <a:ext cx="9846423" cy="2757750"/>
        </p:xfrm>
        <a:graphic>
          <a:graphicData uri="http://schemas.openxmlformats.org/drawingml/2006/table">
            <a:tbl>
              <a:tblPr firstRow="1" bandRow="1">
                <a:tableStyleId>{5C22544A-7EE6-4342-B048-85BDC9FD1C3A}</a:tableStyleId>
              </a:tblPr>
              <a:tblGrid>
                <a:gridCol w="2169353"/>
                <a:gridCol w="7677070"/>
              </a:tblGrid>
              <a:tr h="822810">
                <a:tc>
                  <a:txBody>
                    <a:bodyPr/>
                    <a:lstStyle/>
                    <a:p>
                      <a:pPr>
                        <a:buNone/>
                      </a:pPr>
                      <a:r>
                        <a:rPr lang="zh-CN" altLang="zh-CN" sz="1800" b="1" kern="1200" dirty="0" smtClean="0">
                          <a:solidFill>
                            <a:schemeClr val="lt1"/>
                          </a:solidFill>
                          <a:effectLst/>
                          <a:latin typeface="+mn-lt"/>
                          <a:ea typeface="+mn-ea"/>
                          <a:cs typeface="+mn-cs"/>
                        </a:rPr>
                        <a:t>管理的风险</a:t>
                      </a:r>
                      <a:endParaRPr lang="zh-CN" altLang="en-US" dirty="0"/>
                    </a:p>
                  </a:txBody>
                  <a:tcPr/>
                </a:tc>
                <a:tc>
                  <a:txBody>
                    <a:bodyPr/>
                    <a:lstStyle/>
                    <a:p>
                      <a:pPr>
                        <a:buNone/>
                      </a:pPr>
                      <a:r>
                        <a:rPr lang="zh-CN" altLang="zh-CN" sz="1800" b="1" kern="1200" dirty="0" smtClean="0">
                          <a:solidFill>
                            <a:schemeClr val="lt1"/>
                          </a:solidFill>
                          <a:effectLst/>
                          <a:latin typeface="+mn-lt"/>
                          <a:ea typeface="+mn-ea"/>
                          <a:cs typeface="+mn-cs"/>
                        </a:rPr>
                        <a:t>应对措施</a:t>
                      </a:r>
                      <a:endParaRPr lang="zh-CN" altLang="en-US" dirty="0"/>
                    </a:p>
                  </a:txBody>
                  <a:tcPr/>
                </a:tc>
              </a:tr>
              <a:tr h="831123">
                <a:tc>
                  <a:txBody>
                    <a:bodyPr/>
                    <a:lstStyle/>
                    <a:p>
                      <a:pPr>
                        <a:buNone/>
                      </a:pPr>
                      <a:r>
                        <a:rPr lang="zh-CN" altLang="zh-CN" sz="1800" kern="1200" dirty="0" smtClean="0">
                          <a:solidFill>
                            <a:schemeClr val="dk1"/>
                          </a:solidFill>
                          <a:effectLst/>
                          <a:latin typeface="+mn-lt"/>
                          <a:ea typeface="+mn-ea"/>
                          <a:cs typeface="+mn-cs"/>
                        </a:rPr>
                        <a:t>版本管理工具中的更新日志缺失或遗漏的风险</a:t>
                      </a:r>
                      <a:endParaRPr lang="zh-CN" altLang="en-US" dirty="0"/>
                    </a:p>
                  </a:txBody>
                  <a:tcPr/>
                </a:tc>
                <a:tc rowSpan="2">
                  <a:txBody>
                    <a:bodyPr/>
                    <a:lstStyle/>
                    <a:p>
                      <a:pPr>
                        <a:buNone/>
                      </a:pPr>
                      <a:r>
                        <a:rPr lang="zh-CN" altLang="en-US" dirty="0" smtClean="0"/>
                        <a:t>尽力恢复文件。若无法实现，允许极少次数的发生，并应保证在之后的会议中加强对这两个的备份</a:t>
                      </a:r>
                      <a:endParaRPr lang="zh-CN" altLang="en-US" dirty="0"/>
                    </a:p>
                  </a:txBody>
                  <a:tcPr/>
                </a:tc>
              </a:tr>
              <a:tr h="1020540">
                <a:tc>
                  <a:txBody>
                    <a:bodyPr/>
                    <a:lstStyle/>
                    <a:p>
                      <a:r>
                        <a:rPr lang="zh-CN" altLang="zh-CN" sz="1800" kern="1200" dirty="0" smtClean="0">
                          <a:solidFill>
                            <a:schemeClr val="dk1"/>
                          </a:solidFill>
                          <a:effectLst/>
                          <a:latin typeface="+mn-lt"/>
                          <a:ea typeface="+mn-ea"/>
                          <a:cs typeface="+mn-cs"/>
                        </a:rPr>
                        <a:t>会议记录录音，文档的丢失或损坏的风险</a:t>
                      </a:r>
                      <a:endParaRPr lang="zh-CN" altLang="zh-CN" sz="1800" kern="1200" dirty="0">
                        <a:solidFill>
                          <a:schemeClr val="dk1"/>
                        </a:solidFill>
                        <a:effectLst/>
                        <a:latin typeface="+mn-lt"/>
                        <a:ea typeface="+mn-ea"/>
                        <a:cs typeface="+mn-cs"/>
                      </a:endParaRPr>
                    </a:p>
                  </a:txBody>
                  <a:tcPr/>
                </a:tc>
                <a:tc vMerge="1">
                  <a:txBody>
                    <a:bodyPr/>
                    <a:lstStyle/>
                    <a:p>
                      <a:endParaRPr lang="zh-CN"/>
                    </a:p>
                  </a:txBody>
                  <a:tcPr/>
                </a:tc>
              </a:tr>
            </a:tbl>
          </a:graphicData>
        </a:graphic>
      </p:graphicFrame>
      <p:graphicFrame>
        <p:nvGraphicFramePr>
          <p:cNvPr id="4" name="内容占位符 4"/>
          <p:cNvGraphicFramePr>
            <a:graphicFrameLocks noGrp="1"/>
          </p:cNvGraphicFramePr>
          <p:nvPr>
            <p:ph sz="half" idx="1"/>
          </p:nvPr>
        </p:nvGraphicFramePr>
        <p:xfrm>
          <a:off x="1157753" y="3677021"/>
          <a:ext cx="9855388" cy="2535519"/>
        </p:xfrm>
        <a:graphic>
          <a:graphicData uri="http://schemas.openxmlformats.org/drawingml/2006/table">
            <a:tbl>
              <a:tblPr firstRow="1" bandRow="1">
                <a:tableStyleId>{5C22544A-7EE6-4342-B048-85BDC9FD1C3A}</a:tableStyleId>
              </a:tblPr>
              <a:tblGrid>
                <a:gridCol w="2171329"/>
                <a:gridCol w="7684059"/>
              </a:tblGrid>
              <a:tr h="1096140">
                <a:tc>
                  <a:txBody>
                    <a:bodyPr/>
                    <a:lstStyle/>
                    <a:p>
                      <a:pPr>
                        <a:buNone/>
                      </a:pPr>
                      <a:r>
                        <a:rPr lang="zh-CN" altLang="en-US" sz="1800" b="1" kern="1200" dirty="0" smtClean="0">
                          <a:solidFill>
                            <a:schemeClr val="lt1"/>
                          </a:solidFill>
                          <a:effectLst/>
                          <a:latin typeface="+mn-lt"/>
                          <a:ea typeface="+mn-ea"/>
                          <a:cs typeface="+mn-cs"/>
                        </a:rPr>
                        <a:t>突发事件的风险</a:t>
                      </a:r>
                      <a:endParaRPr lang="zh-CN" altLang="en-US" dirty="0"/>
                    </a:p>
                  </a:txBody>
                  <a:tcPr/>
                </a:tc>
                <a:tc>
                  <a:txBody>
                    <a:bodyPr/>
                    <a:lstStyle/>
                    <a:p>
                      <a:pPr>
                        <a:buNone/>
                      </a:pPr>
                      <a:r>
                        <a:rPr lang="zh-CN" altLang="zh-CN" sz="1800" b="1" kern="1200" dirty="0" smtClean="0">
                          <a:solidFill>
                            <a:schemeClr val="lt1"/>
                          </a:solidFill>
                          <a:effectLst/>
                          <a:latin typeface="+mn-lt"/>
                          <a:ea typeface="+mn-ea"/>
                          <a:cs typeface="+mn-cs"/>
                        </a:rPr>
                        <a:t>应对措施</a:t>
                      </a:r>
                      <a:endParaRPr lang="zh-CN" altLang="en-US" dirty="0"/>
                    </a:p>
                  </a:txBody>
                  <a:tcPr/>
                </a:tc>
              </a:tr>
              <a:tr h="1439379">
                <a:tc>
                  <a:txBody>
                    <a:bodyPr/>
                    <a:lstStyle/>
                    <a:p>
                      <a:pPr>
                        <a:buNone/>
                      </a:pPr>
                      <a:r>
                        <a:rPr lang="zh-CN" altLang="en-US" sz="1800" kern="1200" dirty="0" smtClean="0">
                          <a:solidFill>
                            <a:schemeClr val="dk1"/>
                          </a:solidFill>
                          <a:effectLst/>
                          <a:latin typeface="+mn-lt"/>
                          <a:ea typeface="+mn-ea"/>
                          <a:cs typeface="+mn-cs"/>
                        </a:rPr>
                        <a:t>由于假期放假，节日或特殊情况造成事件冲突使项目进度延后的风险</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若项目紧急应进行加班。若可暂缓则可适当延迟项目进度</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	投资及效益分析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05</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592580" y="1244600"/>
            <a:ext cx="8931910" cy="4524315"/>
          </a:xfrm>
          <a:prstGeom prst="rect">
            <a:avLst/>
          </a:prstGeom>
          <a:noFill/>
        </p:spPr>
        <p:txBody>
          <a:bodyPr wrap="square" rtlCol="0">
            <a:spAutoFit/>
          </a:bodyPr>
          <a:lstStyle/>
          <a:p>
            <a:endParaRPr lang="zh-CN" altLang="en-US" b="1" dirty="0"/>
          </a:p>
          <a:p>
            <a:endParaRPr lang="zh-CN" altLang="en-US" b="1" dirty="0"/>
          </a:p>
          <a:p>
            <a:r>
              <a:rPr lang="zh-CN" altLang="en-US" b="1" dirty="0"/>
              <a:t>5.1.1设备成本</a:t>
            </a:r>
          </a:p>
          <a:p>
            <a:r>
              <a:rPr lang="zh-CN" altLang="en-US" b="1" dirty="0"/>
              <a:t>域名：100元/年</a:t>
            </a:r>
          </a:p>
          <a:p>
            <a:r>
              <a:rPr lang="zh-CN" altLang="en-US" b="1" dirty="0"/>
              <a:t>Windows 2000 Server服务器：5100元</a:t>
            </a:r>
          </a:p>
          <a:p>
            <a:r>
              <a:rPr lang="zh-CN" altLang="en-US" b="1" dirty="0"/>
              <a:t>数据库系统：1000元</a:t>
            </a:r>
          </a:p>
          <a:p>
            <a:endParaRPr lang="zh-CN" altLang="en-US" b="1" dirty="0"/>
          </a:p>
          <a:p>
            <a:r>
              <a:rPr lang="zh-CN" altLang="en-US" b="1" dirty="0"/>
              <a:t>5.1.2学习成本</a:t>
            </a:r>
          </a:p>
          <a:p>
            <a:r>
              <a:rPr lang="zh-CN" altLang="en-US" b="1" dirty="0"/>
              <a:t> 采购书籍：500元</a:t>
            </a:r>
          </a:p>
          <a:p>
            <a:r>
              <a:rPr lang="zh-CN" altLang="en-US" b="1" dirty="0"/>
              <a:t> 网上学习：150元</a:t>
            </a:r>
          </a:p>
          <a:p>
            <a:r>
              <a:rPr lang="zh-CN" altLang="en-US" b="1" dirty="0"/>
              <a:t>5.1.3 人员成本</a:t>
            </a:r>
          </a:p>
          <a:p>
            <a:r>
              <a:rPr lang="zh-CN" altLang="en-US" b="1" dirty="0"/>
              <a:t> </a:t>
            </a:r>
            <a:r>
              <a:rPr lang="zh-CN" altLang="en-US" b="1" dirty="0" smtClean="0"/>
              <a:t>  详见附件</a:t>
            </a:r>
            <a:endParaRPr lang="zh-CN" altLang="en-US" b="1" dirty="0"/>
          </a:p>
          <a:p>
            <a:r>
              <a:rPr lang="zh-CN" altLang="en-US" b="1" dirty="0"/>
              <a:t>5.1.4 其他成本</a:t>
            </a:r>
          </a:p>
          <a:p>
            <a:r>
              <a:rPr lang="zh-CN" altLang="en-US" b="1" dirty="0"/>
              <a:t>Team building :1000</a:t>
            </a:r>
            <a:r>
              <a:rPr lang="zh-CN" altLang="en-US" b="1" dirty="0" smtClean="0"/>
              <a:t>元</a:t>
            </a:r>
            <a:endParaRPr lang="en-US" altLang="zh-CN" b="1" dirty="0" smtClean="0"/>
          </a:p>
          <a:p>
            <a:r>
              <a:rPr lang="en-US" altLang="zh-CN" b="1" dirty="0" smtClean="0"/>
              <a:t>5.15 </a:t>
            </a:r>
            <a:r>
              <a:rPr lang="zh-CN" altLang="en-US" b="1" dirty="0" smtClean="0"/>
              <a:t>时间成本</a:t>
            </a:r>
            <a:endParaRPr lang="zh-CN" altLang="en-US" b="1" dirty="0"/>
          </a:p>
          <a:p>
            <a:endParaRPr lang="en-US" altLang="zh-CN" b="1" dirty="0"/>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5.1	支出</a:t>
            </a: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4957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时间成本</a:t>
            </a:r>
            <a:endParaRPr lang="zh-CN" altLang="en-US" dirty="0">
              <a:latin typeface="+mj-lt"/>
              <a:ea typeface="+mj-ea"/>
            </a:endParaRPr>
          </a:p>
        </p:txBody>
      </p:sp>
      <p:pic>
        <p:nvPicPr>
          <p:cNvPr id="6" name="图片 5"/>
          <p:cNvPicPr>
            <a:picLocks noChangeAspect="1"/>
          </p:cNvPicPr>
          <p:nvPr/>
        </p:nvPicPr>
        <p:blipFill>
          <a:blip r:embed="rId5"/>
          <a:stretch>
            <a:fillRect/>
          </a:stretch>
        </p:blipFill>
        <p:spPr>
          <a:xfrm>
            <a:off x="1063625" y="1102995"/>
            <a:ext cx="10290810" cy="3578860"/>
          </a:xfrm>
          <a:prstGeom prst="rect">
            <a:avLst/>
          </a:prstGeom>
        </p:spPr>
      </p:pic>
      <p:sp>
        <p:nvSpPr>
          <p:cNvPr id="7" name="文本框 6"/>
          <p:cNvSpPr txBox="1"/>
          <p:nvPr/>
        </p:nvSpPr>
        <p:spPr>
          <a:xfrm>
            <a:off x="1063625" y="4799965"/>
            <a:ext cx="10086340" cy="2308324"/>
          </a:xfrm>
          <a:prstGeom prst="rect">
            <a:avLst/>
          </a:prstGeom>
          <a:noFill/>
          <a:ln w="9525">
            <a:noFill/>
          </a:ln>
        </p:spPr>
        <p:txBody>
          <a:bodyPr wrap="square">
            <a:spAutoFit/>
          </a:bodyPr>
          <a:lstStyle/>
          <a:p>
            <a:r>
              <a:rPr lang="zh-CN" altLang="en-US" b="0" u="none" dirty="0">
                <a:latin typeface="宋体" panose="02010600030101010101" pitchFamily="2" charset="-122"/>
                <a:ea typeface="宋体" panose="02010600030101010101" pitchFamily="2" charset="-122"/>
                <a:cs typeface="宋体" panose="02010600030101010101" pitchFamily="2" charset="-122"/>
              </a:rPr>
              <a:t>具体时间安排</a:t>
            </a:r>
            <a:r>
              <a:rPr lang="zh-CN" altLang="en-US" b="0" u="none" dirty="0" smtClean="0">
                <a:latin typeface="宋体" panose="02010600030101010101" pitchFamily="2" charset="-122"/>
                <a:ea typeface="宋体" panose="02010600030101010101" pitchFamily="2" charset="-122"/>
                <a:cs typeface="宋体" panose="02010600030101010101" pitchFamily="2" charset="-122"/>
              </a:rPr>
              <a:t>：       </a:t>
            </a:r>
            <a:r>
              <a:rPr lang="en-US" altLang="zh-CN" dirty="0"/>
              <a:t>(</a:t>
            </a:r>
            <a:r>
              <a:rPr lang="zh-CN" altLang="zh-CN" dirty="0"/>
              <a:t>备注：必要时需进行紧急会议或加强进度措施</a:t>
            </a:r>
            <a:r>
              <a:rPr lang="en-US" altLang="zh-CN" dirty="0" smtClean="0"/>
              <a:t>)</a:t>
            </a:r>
            <a:endParaRPr lang="zh-CN" altLang="en-US" b="0" u="none" dirty="0">
              <a:latin typeface="宋体" panose="02010600030101010101" pitchFamily="2" charset="-122"/>
              <a:ea typeface="宋体" panose="02010600030101010101" pitchFamily="2" charset="-122"/>
              <a:cs typeface="宋体" panose="02010600030101010101" pitchFamily="2" charset="-122"/>
            </a:endParaRP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周一到周四（日常）</a:t>
            </a:r>
            <a:r>
              <a:rPr lang="en-US" altLang="zh-CN" b="0" u="none" dirty="0">
                <a:latin typeface="宋体" panose="02010600030101010101" pitchFamily="2" charset="-122"/>
                <a:ea typeface="宋体" panose="02010600030101010101" pitchFamily="2" charset="-122"/>
                <a:cs typeface="宋体" panose="02010600030101010101" pitchFamily="2" charset="-122"/>
              </a:rPr>
              <a:t>:</a:t>
            </a:r>
          </a:p>
          <a:p>
            <a:pPr marL="0" indent="0"/>
            <a:r>
              <a:rPr lang="en-US" altLang="zh-CN" b="0" u="none" dirty="0">
                <a:latin typeface="宋体" panose="02010600030101010101" pitchFamily="2" charset="-122"/>
                <a:ea typeface="宋体" panose="02010600030101010101" pitchFamily="2" charset="-122"/>
                <a:cs typeface="宋体" panose="02010600030101010101" pitchFamily="2" charset="-122"/>
              </a:rPr>
              <a:t>·20:00 </a:t>
            </a:r>
            <a:r>
              <a:rPr lang="zh-CN" altLang="en-US" b="0" u="none" dirty="0">
                <a:latin typeface="宋体" panose="02010600030101010101" pitchFamily="2" charset="-122"/>
                <a:ea typeface="宋体" panose="02010600030101010101" pitchFamily="2" charset="-122"/>
                <a:cs typeface="宋体" panose="02010600030101010101" pitchFamily="2" charset="-122"/>
              </a:rPr>
              <a:t>确认下一天的目标，并上传今天每个组员的进度</a:t>
            </a:r>
          </a:p>
          <a:p>
            <a:pPr marL="0" indent="0"/>
            <a:r>
              <a:rPr lang="en-US" altLang="zh-CN" b="0" u="none" dirty="0">
                <a:latin typeface="宋体" panose="02010600030101010101" pitchFamily="2" charset="-122"/>
                <a:ea typeface="宋体" panose="02010600030101010101" pitchFamily="2" charset="-122"/>
                <a:cs typeface="宋体" panose="02010600030101010101" pitchFamily="2" charset="-122"/>
              </a:rPr>
              <a:t>·20:20-21:00 </a:t>
            </a:r>
            <a:r>
              <a:rPr lang="zh-CN" altLang="en-US" b="0" u="none" dirty="0">
                <a:latin typeface="宋体" panose="02010600030101010101" pitchFamily="2" charset="-122"/>
                <a:ea typeface="宋体" panose="02010600030101010101" pitchFamily="2" charset="-122"/>
                <a:cs typeface="宋体" panose="02010600030101010101" pitchFamily="2" charset="-122"/>
              </a:rPr>
              <a:t>小组</a:t>
            </a:r>
            <a:r>
              <a:rPr lang="en-US" altLang="zh-CN" b="0" u="none" dirty="0">
                <a:latin typeface="宋体" panose="02010600030101010101" pitchFamily="2" charset="-122"/>
                <a:ea typeface="宋体" panose="02010600030101010101" pitchFamily="2" charset="-122"/>
                <a:cs typeface="宋体" panose="02010600030101010101" pitchFamily="2" charset="-122"/>
              </a:rPr>
              <a:t>qq</a:t>
            </a:r>
            <a:r>
              <a:rPr lang="zh-CN" altLang="en-US" b="0" u="none" dirty="0">
                <a:latin typeface="宋体" panose="02010600030101010101" pitchFamily="2" charset="-122"/>
                <a:ea typeface="宋体" panose="02010600030101010101" pitchFamily="2" charset="-122"/>
                <a:cs typeface="宋体" panose="02010600030101010101" pitchFamily="2" charset="-122"/>
              </a:rPr>
              <a:t>开会讨论，调整进度。</a:t>
            </a: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周五：</a:t>
            </a:r>
            <a:r>
              <a:rPr lang="en-US" altLang="zh-CN" b="0" u="none" dirty="0">
                <a:latin typeface="宋体" panose="02010600030101010101" pitchFamily="2" charset="-122"/>
                <a:ea typeface="宋体" panose="02010600030101010101" pitchFamily="2" charset="-122"/>
                <a:cs typeface="宋体" panose="02010600030101010101" pitchFamily="2" charset="-122"/>
              </a:rPr>
              <a:t>18:30 </a:t>
            </a:r>
            <a:r>
              <a:rPr lang="zh-CN" altLang="en-US" b="0" u="none" dirty="0">
                <a:latin typeface="宋体" panose="02010600030101010101" pitchFamily="2" charset="-122"/>
                <a:ea typeface="宋体" panose="02010600030101010101" pitchFamily="2" charset="-122"/>
                <a:cs typeface="宋体" panose="02010600030101010101" pitchFamily="2" charset="-122"/>
              </a:rPr>
              <a:t>小组一周进度汇总，改善</a:t>
            </a: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周六：改善部分内容，</a:t>
            </a:r>
            <a:r>
              <a:rPr lang="en-US" altLang="zh-CN" b="0" u="none" dirty="0">
                <a:latin typeface="宋体" panose="02010600030101010101" pitchFamily="2" charset="-122"/>
                <a:ea typeface="宋体" panose="02010600030101010101" pitchFamily="2" charset="-122"/>
                <a:cs typeface="宋体" panose="02010600030101010101" pitchFamily="2" charset="-122"/>
              </a:rPr>
              <a:t>18:00</a:t>
            </a:r>
            <a:r>
              <a:rPr lang="zh-CN" altLang="en-US" b="0" u="none" dirty="0">
                <a:latin typeface="宋体" panose="02010600030101010101" pitchFamily="2" charset="-122"/>
                <a:ea typeface="宋体" panose="02010600030101010101" pitchFamily="2" charset="-122"/>
                <a:cs typeface="宋体" panose="02010600030101010101" pitchFamily="2" charset="-122"/>
              </a:rPr>
              <a:t>点前上传讨论组，汇总。</a:t>
            </a: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周末：</a:t>
            </a:r>
            <a:r>
              <a:rPr lang="en-US" altLang="zh-CN" b="0" u="none" dirty="0">
                <a:latin typeface="宋体" panose="02010600030101010101" pitchFamily="2" charset="-122"/>
                <a:ea typeface="宋体" panose="02010600030101010101" pitchFamily="2" charset="-122"/>
                <a:cs typeface="宋体" panose="02010600030101010101" pitchFamily="2" charset="-122"/>
              </a:rPr>
              <a:t>19:00-20:00 </a:t>
            </a:r>
            <a:r>
              <a:rPr lang="zh-CN" altLang="en-US" b="0" u="none" dirty="0">
                <a:latin typeface="宋体" panose="02010600030101010101" pitchFamily="2" charset="-122"/>
                <a:ea typeface="宋体" panose="02010600030101010101" pitchFamily="2" charset="-122"/>
                <a:cs typeface="宋体" panose="02010600030101010101" pitchFamily="2" charset="-122"/>
              </a:rPr>
              <a:t>确认下一个星期总目标及周一到周四的小目标，分配具体任务</a:t>
            </a:r>
            <a:endParaRPr lang="zh-CN" altLang="en-US" sz="1200" b="0" u="none"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592580" y="1244600"/>
            <a:ext cx="8931910" cy="2743200"/>
          </a:xfrm>
          <a:prstGeom prst="rect">
            <a:avLst/>
          </a:prstGeom>
          <a:noFill/>
        </p:spPr>
        <p:txBody>
          <a:bodyPr wrap="square" rtlCol="0">
            <a:spAutoFit/>
          </a:bodyPr>
          <a:lstStyle/>
          <a:p>
            <a:endParaRPr lang="zh-CN" altLang="en-US" b="1"/>
          </a:p>
          <a:p>
            <a:endParaRPr lang="zh-CN" altLang="en-US" b="1"/>
          </a:p>
          <a:p>
            <a:r>
              <a:rPr lang="zh-CN" altLang="en-US" sz="2400" b="1"/>
              <a:t>开发出一个软件工程系列课程教学辅助网站。 让该专业学生与不是这个专业但对软件工程感兴趣的学生可以更加方便的听课，可以使学生与软件工程系列课程有更加紧密的联系，有更加深刻的认识。任课教师可以通过该网站与专业学生有更加实时的交流。通过这个网站，可以使那些对软件工程感兴趣的同学参与进来。</a:t>
            </a:r>
          </a:p>
          <a:p>
            <a:endParaRPr lang="en-US" altLang="zh-CN" b="1" dirty="0"/>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5.</a:t>
            </a:r>
            <a:r>
              <a:rPr lang="en-US" altLang="zh-CN" b="1" dirty="0"/>
              <a:t>2</a:t>
            </a:r>
            <a:r>
              <a:rPr lang="zh-CN" altLang="en-US" b="1" dirty="0"/>
              <a:t>	收益</a:t>
            </a:r>
            <a:endParaRPr lang="en-US" altLang="zh-CN" b="1" dirty="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	项目小组</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06</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6.1 </a:t>
            </a:r>
            <a:r>
              <a:rPr lang="zh-CN" altLang="en-US" dirty="0">
                <a:latin typeface="+mj-lt"/>
                <a:ea typeface="+mj-ea"/>
              </a:rPr>
              <a:t>小组成员</a:t>
            </a:r>
          </a:p>
        </p:txBody>
      </p:sp>
      <p:graphicFrame>
        <p:nvGraphicFramePr>
          <p:cNvPr id="2" name="表格 1"/>
          <p:cNvGraphicFramePr/>
          <p:nvPr/>
        </p:nvGraphicFramePr>
        <p:xfrm>
          <a:off x="1417955" y="1447800"/>
          <a:ext cx="8941435" cy="4678680"/>
        </p:xfrm>
        <a:graphic>
          <a:graphicData uri="http://schemas.openxmlformats.org/drawingml/2006/table">
            <a:tbl>
              <a:tblPr firstRow="1" bandRow="1">
                <a:tableStyleId>{5C22544A-7EE6-4342-B048-85BDC9FD1C3A}</a:tableStyleId>
              </a:tblPr>
              <a:tblGrid>
                <a:gridCol w="1490345"/>
                <a:gridCol w="1490345"/>
                <a:gridCol w="1490345"/>
                <a:gridCol w="1489710"/>
                <a:gridCol w="1490345"/>
                <a:gridCol w="1490345"/>
              </a:tblGrid>
              <a:tr h="779780">
                <a:tc>
                  <a:txBody>
                    <a:bodyPr/>
                    <a:lstStyle/>
                    <a:p>
                      <a:pPr>
                        <a:buNone/>
                      </a:pPr>
                      <a:r>
                        <a:rPr lang="zh-CN" altLang="en-US"/>
                        <a:t>分组编号</a:t>
                      </a:r>
                    </a:p>
                  </a:txBody>
                  <a:tcPr/>
                </a:tc>
                <a:tc>
                  <a:txBody>
                    <a:bodyPr/>
                    <a:lstStyle/>
                    <a:p>
                      <a:pPr>
                        <a:buNone/>
                      </a:pPr>
                      <a:r>
                        <a:rPr lang="zh-CN" altLang="en-US"/>
                        <a:t>姓名</a:t>
                      </a:r>
                    </a:p>
                  </a:txBody>
                  <a:tcPr/>
                </a:tc>
                <a:tc>
                  <a:txBody>
                    <a:bodyPr/>
                    <a:lstStyle/>
                    <a:p>
                      <a:pPr>
                        <a:buNone/>
                      </a:pPr>
                      <a:r>
                        <a:rPr lang="zh-CN" altLang="en-US"/>
                        <a:t>是否组长</a:t>
                      </a:r>
                    </a:p>
                  </a:txBody>
                  <a:tcPr/>
                </a:tc>
                <a:tc>
                  <a:txBody>
                    <a:bodyPr/>
                    <a:lstStyle/>
                    <a:p>
                      <a:pPr>
                        <a:buNone/>
                      </a:pPr>
                      <a:r>
                        <a:rPr lang="zh-CN" altLang="en-US"/>
                        <a:t>学号</a:t>
                      </a:r>
                    </a:p>
                  </a:txBody>
                  <a:tcPr/>
                </a:tc>
                <a:tc>
                  <a:txBody>
                    <a:bodyPr/>
                    <a:lstStyle/>
                    <a:p>
                      <a:pPr>
                        <a:buNone/>
                      </a:pPr>
                      <a:r>
                        <a:rPr lang="zh-CN" altLang="en-US"/>
                        <a:t>班级</a:t>
                      </a:r>
                    </a:p>
                  </a:txBody>
                  <a:tcPr/>
                </a:tc>
                <a:tc>
                  <a:txBody>
                    <a:bodyPr/>
                    <a:lstStyle/>
                    <a:p>
                      <a:pPr>
                        <a:buNone/>
                      </a:pPr>
                      <a:r>
                        <a:rPr lang="zh-CN" altLang="en-US"/>
                        <a:t>任课教师（选一个）</a:t>
                      </a:r>
                    </a:p>
                  </a:txBody>
                  <a:tcPr/>
                </a:tc>
              </a:tr>
              <a:tr h="779780">
                <a:tc>
                  <a:txBody>
                    <a:bodyPr/>
                    <a:lstStyle/>
                    <a:p>
                      <a:pPr>
                        <a:buNone/>
                      </a:pPr>
                      <a:r>
                        <a:rPr lang="zh-CN" altLang="en-US"/>
                        <a:t>PRD-G05</a:t>
                      </a:r>
                    </a:p>
                  </a:txBody>
                  <a:tcPr/>
                </a:tc>
                <a:tc>
                  <a:txBody>
                    <a:bodyPr/>
                    <a:lstStyle/>
                    <a:p>
                      <a:pPr>
                        <a:buNone/>
                      </a:pPr>
                      <a:r>
                        <a:rPr lang="zh-CN" altLang="en-US"/>
                        <a:t>王家南</a:t>
                      </a:r>
                    </a:p>
                  </a:txBody>
                  <a:tcPr/>
                </a:tc>
                <a:tc>
                  <a:txBody>
                    <a:bodyPr/>
                    <a:lstStyle/>
                    <a:p>
                      <a:pPr>
                        <a:buNone/>
                      </a:pPr>
                      <a:r>
                        <a:rPr lang="zh-CN" altLang="en-US"/>
                        <a:t>是</a:t>
                      </a:r>
                    </a:p>
                  </a:txBody>
                  <a:tcPr/>
                </a:tc>
                <a:tc>
                  <a:txBody>
                    <a:bodyPr/>
                    <a:lstStyle/>
                    <a:p>
                      <a:pPr>
                        <a:buNone/>
                      </a:pPr>
                      <a:r>
                        <a:rPr lang="zh-CN" altLang="en-US"/>
                        <a:t>31401343</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薛雅文</a:t>
                      </a:r>
                    </a:p>
                  </a:txBody>
                  <a:tcPr/>
                </a:tc>
                <a:tc>
                  <a:txBody>
                    <a:bodyPr/>
                    <a:lstStyle/>
                    <a:p>
                      <a:pPr>
                        <a:buNone/>
                      </a:pPr>
                      <a:r>
                        <a:rPr lang="zh-CN" altLang="en-US"/>
                        <a:t>否</a:t>
                      </a:r>
                    </a:p>
                  </a:txBody>
                  <a:tcPr/>
                </a:tc>
                <a:tc>
                  <a:txBody>
                    <a:bodyPr/>
                    <a:lstStyle/>
                    <a:p>
                      <a:pPr>
                        <a:buNone/>
                      </a:pPr>
                      <a:r>
                        <a:rPr lang="zh-CN" altLang="en-US"/>
                        <a:t>31401322</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王敏星</a:t>
                      </a:r>
                    </a:p>
                  </a:txBody>
                  <a:tcPr/>
                </a:tc>
                <a:tc>
                  <a:txBody>
                    <a:bodyPr/>
                    <a:lstStyle/>
                    <a:p>
                      <a:pPr>
                        <a:buNone/>
                      </a:pPr>
                      <a:r>
                        <a:rPr lang="zh-CN" altLang="en-US"/>
                        <a:t>否</a:t>
                      </a:r>
                    </a:p>
                  </a:txBody>
                  <a:tcPr/>
                </a:tc>
                <a:tc>
                  <a:txBody>
                    <a:bodyPr/>
                    <a:lstStyle/>
                    <a:p>
                      <a:pPr>
                        <a:buNone/>
                      </a:pPr>
                      <a:r>
                        <a:rPr lang="zh-CN" altLang="en-US"/>
                        <a:t>31401321</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茹敏杰</a:t>
                      </a:r>
                    </a:p>
                  </a:txBody>
                  <a:tcPr/>
                </a:tc>
                <a:tc>
                  <a:txBody>
                    <a:bodyPr/>
                    <a:lstStyle/>
                    <a:p>
                      <a:pPr>
                        <a:buNone/>
                      </a:pPr>
                      <a:r>
                        <a:rPr lang="zh-CN" altLang="en-US"/>
                        <a:t>否</a:t>
                      </a:r>
                    </a:p>
                  </a:txBody>
                  <a:tcPr/>
                </a:tc>
                <a:tc>
                  <a:txBody>
                    <a:bodyPr/>
                    <a:lstStyle/>
                    <a:p>
                      <a:pPr>
                        <a:buNone/>
                      </a:pPr>
                      <a:r>
                        <a:rPr lang="zh-CN" altLang="en-US"/>
                        <a:t>31401340</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王浩楠</a:t>
                      </a:r>
                    </a:p>
                  </a:txBody>
                  <a:tcPr/>
                </a:tc>
                <a:tc>
                  <a:txBody>
                    <a:bodyPr/>
                    <a:lstStyle/>
                    <a:p>
                      <a:pPr>
                        <a:buNone/>
                      </a:pPr>
                      <a:r>
                        <a:rPr lang="zh-CN" altLang="en-US"/>
                        <a:t>否</a:t>
                      </a:r>
                    </a:p>
                  </a:txBody>
                  <a:tcPr/>
                </a:tc>
                <a:tc>
                  <a:txBody>
                    <a:bodyPr/>
                    <a:lstStyle/>
                    <a:p>
                      <a:pPr>
                        <a:buNone/>
                      </a:pPr>
                      <a:r>
                        <a:rPr lang="zh-CN" altLang="en-US"/>
                        <a:t>31401342</a:t>
                      </a:r>
                    </a:p>
                  </a:txBody>
                  <a:tcPr/>
                </a:tc>
                <a:tc>
                  <a:txBody>
                    <a:bodyPr/>
                    <a:lstStyle/>
                    <a:p>
                      <a:pPr>
                        <a:buNone/>
                      </a:pPr>
                      <a:r>
                        <a:rPr lang="zh-CN" altLang="en-US"/>
                        <a:t>软件工程1402</a:t>
                      </a:r>
                    </a:p>
                  </a:txBody>
                  <a:tcPr/>
                </a:tc>
                <a:tc>
                  <a:txBody>
                    <a:bodyPr/>
                    <a:lstStyle/>
                    <a:p>
                      <a:pPr>
                        <a:buNone/>
                      </a:pPr>
                      <a:r>
                        <a:rPr lang="zh-CN" altLang="en-US"/>
                        <a:t>侯宏仑</a:t>
                      </a:r>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引言</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smtClean="0">
                <a:solidFill>
                  <a:schemeClr val="bg1"/>
                </a:solidFill>
              </a:rPr>
              <a:t>01</a:t>
            </a:r>
            <a:endParaRPr lang="zh-CN" altLang="en-US" sz="3200" dirty="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273810" y="1227455"/>
            <a:ext cx="8931910" cy="5852160"/>
          </a:xfrm>
          <a:prstGeom prst="rect">
            <a:avLst/>
          </a:prstGeom>
          <a:noFill/>
        </p:spPr>
        <p:txBody>
          <a:bodyPr wrap="square" rtlCol="0">
            <a:spAutoFit/>
          </a:bodyPr>
          <a:lstStyle/>
          <a:p>
            <a:endParaRPr lang="zh-CN" altLang="en-US" b="1" dirty="0"/>
          </a:p>
          <a:p>
            <a:r>
              <a:rPr lang="zh-CN" altLang="en-US" b="1" dirty="0"/>
              <a:t>优势分析：</a:t>
            </a:r>
          </a:p>
          <a:p>
            <a:r>
              <a:rPr lang="zh-CN" altLang="en-US" b="1" dirty="0"/>
              <a:t>	1：小组共5人(2女3男)有最佳的性别比例，可以优势互补。</a:t>
            </a:r>
          </a:p>
          <a:p>
            <a:r>
              <a:rPr lang="zh-CN" altLang="en-US" b="1" dirty="0"/>
              <a:t>	2：小组成员成绩出色，有较好的成绩基础。</a:t>
            </a:r>
          </a:p>
          <a:p>
            <a:r>
              <a:rPr lang="zh-CN" altLang="en-US" b="1" dirty="0"/>
              <a:t>	3：小组成员执行能力强并且有较强的资料搜集·理解能力。</a:t>
            </a:r>
          </a:p>
          <a:p>
            <a:r>
              <a:rPr lang="zh-CN" altLang="en-US" b="1" dirty="0"/>
              <a:t>	4：小组成员性格积极乐观，敢冒风险，愿意付出</a:t>
            </a:r>
          </a:p>
          <a:p>
            <a:r>
              <a:rPr lang="zh-CN" altLang="en-US" b="1" dirty="0"/>
              <a:t>	5：小组成员对于课程目标达成一致。</a:t>
            </a:r>
          </a:p>
          <a:p>
            <a:r>
              <a:rPr lang="zh-CN" altLang="en-US" b="1" dirty="0"/>
              <a:t>劣势分析：</a:t>
            </a:r>
          </a:p>
          <a:p>
            <a:r>
              <a:rPr lang="zh-CN" altLang="en-US" b="1" dirty="0"/>
              <a:t>	1：涉及到多项技术与工具需要熟练掌握，小组成员掌握程度不够</a:t>
            </a:r>
          </a:p>
          <a:p>
            <a:r>
              <a:rPr lang="zh-CN" altLang="en-US" b="1" dirty="0"/>
              <a:t>	2：对于软件项目开发的关键技术掌握不完全。</a:t>
            </a:r>
          </a:p>
          <a:p>
            <a:r>
              <a:rPr lang="zh-CN" altLang="en-US" b="1" dirty="0"/>
              <a:t>	3：总体编码能力不突出</a:t>
            </a:r>
          </a:p>
          <a:p>
            <a:r>
              <a:rPr lang="zh-CN" altLang="en-US" b="1" dirty="0"/>
              <a:t>	4：没有参与过软件工程化项目开发</a:t>
            </a:r>
          </a:p>
          <a:p>
            <a:r>
              <a:rPr lang="zh-CN" altLang="en-US" b="1" dirty="0"/>
              <a:t>机会分析：</a:t>
            </a:r>
          </a:p>
          <a:p>
            <a:r>
              <a:rPr lang="zh-CN" altLang="en-US" b="1" dirty="0"/>
              <a:t>	可以向实际参加开发过程的专业人员请教</a:t>
            </a:r>
          </a:p>
          <a:p>
            <a:r>
              <a:rPr lang="zh-CN" altLang="en-US" b="1" dirty="0"/>
              <a:t>威胁分析：</a:t>
            </a:r>
          </a:p>
          <a:p>
            <a:r>
              <a:rPr lang="zh-CN" altLang="en-US" b="1" dirty="0"/>
              <a:t>	1:某些小组有该类似经验。</a:t>
            </a:r>
          </a:p>
          <a:p>
            <a:r>
              <a:rPr lang="zh-CN" altLang="en-US" b="1" dirty="0"/>
              <a:t>	2:在开发管理过程中，用户需求随时发生改变导致进度偏移。</a:t>
            </a:r>
          </a:p>
          <a:p>
            <a:r>
              <a:rPr lang="zh-CN" altLang="en-US" b="1" dirty="0"/>
              <a:t>	3:与用户交流不够彻底，导致误解用户部分需求，项目进度发生偏差。</a:t>
            </a:r>
          </a:p>
          <a:p>
            <a:endParaRPr lang="zh-CN" altLang="en-US" b="1" dirty="0"/>
          </a:p>
          <a:p>
            <a:endParaRPr lang="en-US" altLang="zh-CN" b="1" dirty="0"/>
          </a:p>
          <a:p>
            <a:endParaRPr lang="en-US" altLang="zh-CN" b="1" dirty="0"/>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6.</a:t>
            </a:r>
            <a:r>
              <a:rPr lang="zh-CN" altLang="en-US" b="1" dirty="0" smtClean="0"/>
              <a:t>2</a:t>
            </a:r>
            <a:r>
              <a:rPr lang="en-US" altLang="zh-CN" b="1" dirty="0" smtClean="0"/>
              <a:t>.1</a:t>
            </a:r>
            <a:r>
              <a:rPr lang="zh-CN" altLang="en-US" b="1" dirty="0"/>
              <a:t>	小组SWOT分析</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smtClean="0">
                <a:latin typeface="+mj-lt"/>
                <a:ea typeface="+mj-ea"/>
              </a:rPr>
              <a:t>6.2.2 </a:t>
            </a:r>
            <a:r>
              <a:rPr lang="zh-CN" altLang="en-US" dirty="0">
                <a:latin typeface="+mj-lt"/>
                <a:ea typeface="+mj-ea"/>
              </a:rPr>
              <a:t>小组</a:t>
            </a:r>
            <a:r>
              <a:rPr lang="zh-CN" altLang="en-US" dirty="0" smtClean="0">
                <a:latin typeface="+mj-lt"/>
                <a:ea typeface="+mj-ea"/>
              </a:rPr>
              <a:t>成员</a:t>
            </a:r>
            <a:r>
              <a:rPr lang="en-US" altLang="zh-CN" dirty="0" smtClean="0">
                <a:latin typeface="+mj-lt"/>
                <a:ea typeface="+mj-ea"/>
              </a:rPr>
              <a:t>SWOT</a:t>
            </a:r>
            <a:r>
              <a:rPr lang="zh-CN" altLang="en-US" dirty="0" smtClean="0">
                <a:latin typeface="+mj-lt"/>
                <a:ea typeface="+mj-ea"/>
              </a:rPr>
              <a:t>分析</a:t>
            </a:r>
            <a:endParaRPr lang="zh-CN" altLang="en-US" dirty="0">
              <a:latin typeface="+mj-lt"/>
              <a:ea typeface="+mj-ea"/>
            </a:endParaRPr>
          </a:p>
        </p:txBody>
      </p:sp>
      <p:graphicFrame>
        <p:nvGraphicFramePr>
          <p:cNvPr id="4" name="表格 3"/>
          <p:cNvGraphicFramePr>
            <a:graphicFrameLocks noGrp="1"/>
          </p:cNvGraphicFramePr>
          <p:nvPr/>
        </p:nvGraphicFramePr>
        <p:xfrm>
          <a:off x="1131048" y="1499595"/>
          <a:ext cx="8128000" cy="41351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成员姓名</a:t>
                      </a:r>
                      <a:endParaRPr lang="zh-CN" altLang="en-US" dirty="0"/>
                    </a:p>
                  </a:txBody>
                  <a:tcPr/>
                </a:tc>
                <a:tc>
                  <a:txBody>
                    <a:bodyPr/>
                    <a:lstStyle/>
                    <a:p>
                      <a:r>
                        <a:rPr lang="zh-CN" altLang="en-US" dirty="0" smtClean="0"/>
                        <a:t>优势</a:t>
                      </a:r>
                      <a:endParaRPr lang="zh-CN" altLang="en-US" dirty="0"/>
                    </a:p>
                  </a:txBody>
                  <a:tcPr/>
                </a:tc>
              </a:tr>
              <a:tr h="370840">
                <a:tc>
                  <a:txBody>
                    <a:bodyPr/>
                    <a:lstStyle/>
                    <a:p>
                      <a:r>
                        <a:rPr lang="zh-CN" altLang="en-US" dirty="0" smtClean="0"/>
                        <a:t>王家南</a:t>
                      </a:r>
                      <a:endParaRPr lang="zh-CN" altLang="en-US" dirty="0"/>
                    </a:p>
                  </a:txBody>
                  <a:tcPr/>
                </a:tc>
                <a:tc>
                  <a:txBody>
                    <a:bodyPr/>
                    <a:lstStyle/>
                    <a:p>
                      <a:r>
                        <a:rPr lang="zh-CN" altLang="en-US" dirty="0" smtClean="0"/>
                        <a:t>有责任心</a:t>
                      </a:r>
                      <a:endParaRPr lang="zh-CN" altLang="en-US" dirty="0"/>
                    </a:p>
                  </a:txBody>
                  <a:tcPr/>
                </a:tc>
              </a:tr>
              <a:tr h="370840">
                <a:tc>
                  <a:txBody>
                    <a:bodyPr/>
                    <a:lstStyle/>
                    <a:p>
                      <a:r>
                        <a:rPr lang="zh-CN" altLang="en-US" dirty="0" smtClean="0"/>
                        <a:t>王敏星</a:t>
                      </a:r>
                      <a:endParaRPr lang="zh-CN" altLang="en-US" dirty="0"/>
                    </a:p>
                  </a:txBody>
                  <a:tcPr/>
                </a:tc>
                <a:tc>
                  <a:txBody>
                    <a:bodyPr/>
                    <a:lstStyle/>
                    <a:p>
                      <a:r>
                        <a:rPr lang="en-US" altLang="zh-CN" dirty="0" smtClean="0"/>
                        <a:t>1.</a:t>
                      </a:r>
                      <a:r>
                        <a:rPr lang="zh-CN" altLang="en-US" dirty="0" smtClean="0"/>
                        <a:t>乐观好学</a:t>
                      </a:r>
                    </a:p>
                    <a:p>
                      <a:r>
                        <a:rPr lang="en-US" altLang="zh-CN" dirty="0" smtClean="0"/>
                        <a:t>2.</a:t>
                      </a:r>
                      <a:r>
                        <a:rPr lang="zh-CN" altLang="en-US" dirty="0" smtClean="0"/>
                        <a:t>比较细心 擅长文档化的整理</a:t>
                      </a:r>
                    </a:p>
                    <a:p>
                      <a:r>
                        <a:rPr lang="en-US" altLang="zh-CN" dirty="0" smtClean="0"/>
                        <a:t>3.</a:t>
                      </a:r>
                      <a:r>
                        <a:rPr lang="zh-CN" altLang="en-US" dirty="0" smtClean="0"/>
                        <a:t>执行力强 发布的任务可以马上执行</a:t>
                      </a:r>
                    </a:p>
                    <a:p>
                      <a:endParaRPr lang="zh-CN" altLang="en-US" dirty="0"/>
                    </a:p>
                  </a:txBody>
                  <a:tcPr/>
                </a:tc>
              </a:tr>
              <a:tr h="370840">
                <a:tc>
                  <a:txBody>
                    <a:bodyPr/>
                    <a:lstStyle/>
                    <a:p>
                      <a:r>
                        <a:rPr lang="zh-CN" altLang="en-US" dirty="0" smtClean="0"/>
                        <a:t>薛雅文</a:t>
                      </a:r>
                      <a:endParaRPr lang="zh-CN" altLang="en-US" dirty="0"/>
                    </a:p>
                  </a:txBody>
                  <a:tcPr/>
                </a:tc>
                <a:tc>
                  <a:txBody>
                    <a:bodyPr/>
                    <a:lstStyle/>
                    <a:p>
                      <a:r>
                        <a:rPr lang="en-US" altLang="zh-CN" dirty="0" smtClean="0"/>
                        <a:t>1.</a:t>
                      </a:r>
                      <a:r>
                        <a:rPr lang="zh-CN" altLang="en-US" dirty="0" smtClean="0"/>
                        <a:t>虚心好学</a:t>
                      </a:r>
                    </a:p>
                    <a:p>
                      <a:r>
                        <a:rPr lang="en-US" altLang="zh-CN" dirty="0" smtClean="0"/>
                        <a:t>2.</a:t>
                      </a:r>
                      <a:r>
                        <a:rPr lang="zh-CN" altLang="en-US" dirty="0" smtClean="0"/>
                        <a:t>对文档的二义性比较敏感</a:t>
                      </a:r>
                    </a:p>
                    <a:p>
                      <a:r>
                        <a:rPr lang="en-US" altLang="zh-CN" dirty="0" smtClean="0"/>
                        <a:t>3.</a:t>
                      </a:r>
                      <a:r>
                        <a:rPr lang="zh-CN" altLang="en-US" dirty="0" smtClean="0"/>
                        <a:t>善于沟通</a:t>
                      </a:r>
                    </a:p>
                    <a:p>
                      <a:r>
                        <a:rPr lang="en-US" altLang="zh-CN" dirty="0" smtClean="0"/>
                        <a:t>4.</a:t>
                      </a:r>
                      <a:r>
                        <a:rPr lang="zh-CN" altLang="en-US" dirty="0" smtClean="0"/>
                        <a:t>执着细节问题</a:t>
                      </a:r>
                    </a:p>
                    <a:p>
                      <a:endParaRPr lang="zh-CN" altLang="en-US" dirty="0"/>
                    </a:p>
                  </a:txBody>
                  <a:tcPr/>
                </a:tc>
              </a:tr>
              <a:tr h="370840">
                <a:tc>
                  <a:txBody>
                    <a:bodyPr/>
                    <a:lstStyle/>
                    <a:p>
                      <a:r>
                        <a:rPr lang="zh-CN" altLang="en-US" dirty="0" smtClean="0"/>
                        <a:t>茹敏杰</a:t>
                      </a:r>
                      <a:endParaRPr lang="zh-CN" altLang="en-US" dirty="0"/>
                    </a:p>
                  </a:txBody>
                  <a:tcPr/>
                </a:tc>
                <a:tc>
                  <a:txBody>
                    <a:bodyPr/>
                    <a:lstStyle/>
                    <a:p>
                      <a:r>
                        <a:rPr lang="zh-CN" altLang="en-US" dirty="0" smtClean="0"/>
                        <a:t>能听从指挥，能尽力完成任务</a:t>
                      </a:r>
                      <a:endParaRPr lang="zh-CN" altLang="en-US" dirty="0"/>
                    </a:p>
                  </a:txBody>
                  <a:tcPr/>
                </a:tc>
              </a:tr>
              <a:tr h="370840">
                <a:tc>
                  <a:txBody>
                    <a:bodyPr/>
                    <a:lstStyle/>
                    <a:p>
                      <a:r>
                        <a:rPr lang="zh-CN" altLang="en-US" dirty="0" smtClean="0"/>
                        <a:t>王浩楠</a:t>
                      </a:r>
                      <a:endParaRPr lang="zh-CN" altLang="en-US" dirty="0"/>
                    </a:p>
                  </a:txBody>
                  <a:tcPr/>
                </a:tc>
                <a:tc>
                  <a:txBody>
                    <a:bodyPr/>
                    <a:lstStyle/>
                    <a:p>
                      <a:r>
                        <a:rPr lang="zh-CN" altLang="en-US" dirty="0" smtClean="0"/>
                        <a:t>积极服从安排</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smtClean="0">
                <a:latin typeface="+mj-lt"/>
                <a:ea typeface="+mj-ea"/>
              </a:rPr>
              <a:t>6.2.2 </a:t>
            </a:r>
            <a:r>
              <a:rPr lang="zh-CN" altLang="en-US" dirty="0">
                <a:latin typeface="+mj-lt"/>
                <a:ea typeface="+mj-ea"/>
              </a:rPr>
              <a:t>小组</a:t>
            </a:r>
            <a:r>
              <a:rPr lang="zh-CN" altLang="en-US" dirty="0" smtClean="0">
                <a:latin typeface="+mj-lt"/>
                <a:ea typeface="+mj-ea"/>
              </a:rPr>
              <a:t>成员</a:t>
            </a:r>
            <a:r>
              <a:rPr lang="en-US" altLang="zh-CN" dirty="0" smtClean="0">
                <a:latin typeface="+mj-lt"/>
                <a:ea typeface="+mj-ea"/>
              </a:rPr>
              <a:t>SWOT</a:t>
            </a:r>
            <a:r>
              <a:rPr lang="zh-CN" altLang="en-US" dirty="0" smtClean="0">
                <a:latin typeface="+mj-lt"/>
                <a:ea typeface="+mj-ea"/>
              </a:rPr>
              <a:t>分析</a:t>
            </a:r>
            <a:endParaRPr lang="zh-CN" altLang="en-US" dirty="0">
              <a:latin typeface="+mj-lt"/>
              <a:ea typeface="+mj-ea"/>
            </a:endParaRPr>
          </a:p>
        </p:txBody>
      </p:sp>
      <p:graphicFrame>
        <p:nvGraphicFramePr>
          <p:cNvPr id="4" name="表格 3"/>
          <p:cNvGraphicFramePr>
            <a:graphicFrameLocks noGrp="1"/>
          </p:cNvGraphicFramePr>
          <p:nvPr/>
        </p:nvGraphicFramePr>
        <p:xfrm>
          <a:off x="1131048" y="1499595"/>
          <a:ext cx="8128000" cy="30378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成员姓名</a:t>
                      </a:r>
                      <a:endParaRPr lang="zh-CN" altLang="en-US" dirty="0"/>
                    </a:p>
                  </a:txBody>
                  <a:tcPr/>
                </a:tc>
                <a:tc>
                  <a:txBody>
                    <a:bodyPr/>
                    <a:lstStyle/>
                    <a:p>
                      <a:r>
                        <a:rPr lang="zh-CN" altLang="en-US" dirty="0" smtClean="0"/>
                        <a:t>缺点</a:t>
                      </a:r>
                      <a:endParaRPr lang="zh-CN" altLang="en-US" dirty="0"/>
                    </a:p>
                  </a:txBody>
                  <a:tcPr/>
                </a:tc>
              </a:tr>
              <a:tr h="370840">
                <a:tc>
                  <a:txBody>
                    <a:bodyPr/>
                    <a:lstStyle/>
                    <a:p>
                      <a:r>
                        <a:rPr lang="zh-CN" altLang="en-US" dirty="0" smtClean="0"/>
                        <a:t>王家南</a:t>
                      </a:r>
                      <a:endParaRPr lang="zh-CN" altLang="en-US" dirty="0"/>
                    </a:p>
                  </a:txBody>
                  <a:tcPr/>
                </a:tc>
                <a:tc>
                  <a:txBody>
                    <a:bodyPr/>
                    <a:lstStyle/>
                    <a:p>
                      <a:r>
                        <a:rPr lang="zh-CN" altLang="zh-CN" sz="1800" kern="1200" dirty="0" smtClean="0">
                          <a:solidFill>
                            <a:schemeClr val="dk1"/>
                          </a:solidFill>
                          <a:effectLst/>
                          <a:latin typeface="+mn-lt"/>
                          <a:ea typeface="+mn-ea"/>
                          <a:cs typeface="+mn-cs"/>
                        </a:rPr>
                        <a:t>缺乏实际产品的开发经验</a:t>
                      </a:r>
                      <a:endParaRPr lang="zh-CN" altLang="en-US" dirty="0"/>
                    </a:p>
                  </a:txBody>
                  <a:tcPr/>
                </a:tc>
              </a:tr>
              <a:tr h="370840">
                <a:tc>
                  <a:txBody>
                    <a:bodyPr/>
                    <a:lstStyle/>
                    <a:p>
                      <a:r>
                        <a:rPr lang="zh-CN" altLang="en-US" dirty="0" smtClean="0"/>
                        <a:t>王敏星</a:t>
                      </a:r>
                      <a:endParaRPr lang="zh-CN" altLang="en-US" dirty="0"/>
                    </a:p>
                  </a:txBody>
                  <a:tcPr/>
                </a:tc>
                <a:tc>
                  <a:txBody>
                    <a:bodyPr/>
                    <a:lstStyle/>
                    <a:p>
                      <a:r>
                        <a:rPr lang="en-US" altLang="zh-CN" dirty="0" smtClean="0"/>
                        <a:t>1.</a:t>
                      </a:r>
                      <a:r>
                        <a:rPr lang="zh-CN" altLang="en-US" dirty="0" smtClean="0"/>
                        <a:t>编码能力较弱</a:t>
                      </a:r>
                    </a:p>
                    <a:p>
                      <a:r>
                        <a:rPr lang="en-US" altLang="zh-CN" dirty="0" smtClean="0"/>
                        <a:t>2.</a:t>
                      </a:r>
                      <a:r>
                        <a:rPr lang="zh-CN" altLang="en-US" dirty="0" smtClean="0"/>
                        <a:t>有时比较急躁</a:t>
                      </a:r>
                    </a:p>
                    <a:p>
                      <a:endParaRPr lang="zh-CN" altLang="en-US" dirty="0"/>
                    </a:p>
                  </a:txBody>
                  <a:tcPr/>
                </a:tc>
              </a:tr>
              <a:tr h="370840">
                <a:tc>
                  <a:txBody>
                    <a:bodyPr/>
                    <a:lstStyle/>
                    <a:p>
                      <a:r>
                        <a:rPr lang="zh-CN" altLang="en-US" dirty="0" smtClean="0"/>
                        <a:t>薛雅文</a:t>
                      </a:r>
                      <a:endParaRPr lang="zh-CN" altLang="en-US" dirty="0"/>
                    </a:p>
                  </a:txBody>
                  <a:tcPr/>
                </a:tc>
                <a:tc>
                  <a:txBody>
                    <a:bodyPr/>
                    <a:lstStyle/>
                    <a:p>
                      <a:r>
                        <a:rPr lang="zh-CN" altLang="en-US" dirty="0" smtClean="0"/>
                        <a:t>缺乏开发经验，对于未学习的开发工具使用不熟练</a:t>
                      </a:r>
                      <a:endParaRPr lang="zh-CN" altLang="en-US" dirty="0"/>
                    </a:p>
                  </a:txBody>
                  <a:tcPr/>
                </a:tc>
              </a:tr>
              <a:tr h="370840">
                <a:tc>
                  <a:txBody>
                    <a:bodyPr/>
                    <a:lstStyle/>
                    <a:p>
                      <a:r>
                        <a:rPr lang="zh-CN" altLang="en-US" dirty="0" smtClean="0"/>
                        <a:t>茹敏杰</a:t>
                      </a:r>
                      <a:endParaRPr lang="zh-CN" altLang="en-US" dirty="0"/>
                    </a:p>
                  </a:txBody>
                  <a:tcPr/>
                </a:tc>
                <a:tc>
                  <a:txBody>
                    <a:bodyPr/>
                    <a:lstStyle/>
                    <a:p>
                      <a:r>
                        <a:rPr lang="zh-CN" altLang="en-US" dirty="0" smtClean="0"/>
                        <a:t>缺乏开发经验，工具使用不熟练</a:t>
                      </a:r>
                      <a:endParaRPr lang="zh-CN" altLang="en-US" dirty="0"/>
                    </a:p>
                  </a:txBody>
                  <a:tcPr/>
                </a:tc>
              </a:tr>
              <a:tr h="370840">
                <a:tc>
                  <a:txBody>
                    <a:bodyPr/>
                    <a:lstStyle/>
                    <a:p>
                      <a:r>
                        <a:rPr lang="zh-CN" altLang="en-US" dirty="0" smtClean="0"/>
                        <a:t>王浩楠</a:t>
                      </a:r>
                      <a:endParaRPr lang="zh-CN" altLang="en-US" dirty="0"/>
                    </a:p>
                  </a:txBody>
                  <a:tcPr/>
                </a:tc>
                <a:tc>
                  <a:txBody>
                    <a:bodyPr/>
                    <a:lstStyle/>
                    <a:p>
                      <a:r>
                        <a:rPr lang="zh-CN" altLang="en-US" dirty="0" smtClean="0"/>
                        <a:t>个人的工作效率不高</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40939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6.3	小组目标</a:t>
            </a:r>
          </a:p>
        </p:txBody>
      </p:sp>
      <p:sp>
        <p:nvSpPr>
          <p:cNvPr id="4" name="文本框 3"/>
          <p:cNvSpPr txBox="1"/>
          <p:nvPr/>
        </p:nvSpPr>
        <p:spPr>
          <a:xfrm>
            <a:off x="1219200" y="1219200"/>
            <a:ext cx="9555480" cy="365760"/>
          </a:xfrm>
          <a:prstGeom prst="rect">
            <a:avLst/>
          </a:prstGeom>
          <a:noFill/>
        </p:spPr>
        <p:txBody>
          <a:bodyPr wrap="square" rtlCol="0">
            <a:spAutoFit/>
          </a:bodyPr>
          <a:lstStyle/>
          <a:p>
            <a:r>
              <a:rPr lang="zh-CN" altLang="en-US"/>
              <a:t>按照里程碑要求保质保量准时完成任务</a:t>
            </a:r>
          </a:p>
        </p:txBody>
      </p:sp>
      <p:pic>
        <p:nvPicPr>
          <p:cNvPr id="5" name="图片 4"/>
          <p:cNvPicPr>
            <a:picLocks noChangeAspect="1"/>
          </p:cNvPicPr>
          <p:nvPr/>
        </p:nvPicPr>
        <p:blipFill>
          <a:blip r:embed="rId5"/>
          <a:stretch>
            <a:fillRect/>
          </a:stretch>
        </p:blipFill>
        <p:spPr>
          <a:xfrm>
            <a:off x="1160145" y="1857375"/>
            <a:ext cx="10449560" cy="4483100"/>
          </a:xfrm>
          <a:prstGeom prst="rect">
            <a:avLst/>
          </a:prstGeom>
        </p:spPr>
      </p:pic>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结论</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07</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1837055"/>
            <a:ext cx="8201025" cy="2011680"/>
          </a:xfrm>
          <a:prstGeom prst="rect">
            <a:avLst/>
          </a:prstGeom>
          <a:noFill/>
        </p:spPr>
        <p:txBody>
          <a:bodyPr wrap="square" rtlCol="0">
            <a:spAutoFit/>
          </a:bodyPr>
          <a:lstStyle/>
          <a:p>
            <a:r>
              <a:rPr lang="zh-CN" altLang="en-US" sz="2400" b="1"/>
              <a:t>依据时间的可行性，技术的可行性，和经济的可行性下，我们觉得在加速进度与不断学习的前提下，软件工程系列课程教学辅助网站可以立即开始实行。</a:t>
            </a:r>
          </a:p>
          <a:p>
            <a:endParaRPr lang="zh-CN" altLang="en-US" b="1"/>
          </a:p>
          <a:p>
            <a:endParaRPr lang="en-US" altLang="zh-CN" b="1" dirty="0"/>
          </a:p>
          <a:p>
            <a:endParaRPr lang="en-US" altLang="zh-CN" b="1" dirty="0"/>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7.结论</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246236"/>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小组</a:t>
            </a:r>
            <a:r>
              <a:rPr lang="zh-CN" altLang="en-US" dirty="0">
                <a:latin typeface="+mj-lt"/>
                <a:ea typeface="+mj-ea"/>
              </a:rPr>
              <a:t>文档</a:t>
            </a:r>
            <a:r>
              <a:rPr lang="zh-CN" altLang="en-US" dirty="0" smtClean="0">
                <a:latin typeface="+mj-lt"/>
                <a:ea typeface="+mj-ea"/>
              </a:rPr>
              <a:t>分工</a:t>
            </a:r>
            <a:endParaRPr lang="zh-CN" altLang="en-US" dirty="0">
              <a:latin typeface="+mj-lt"/>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2281822286"/>
              </p:ext>
            </p:extLst>
          </p:nvPr>
        </p:nvGraphicFramePr>
        <p:xfrm>
          <a:off x="1249025" y="1004120"/>
          <a:ext cx="9693947" cy="2787951"/>
        </p:xfrm>
        <a:graphic>
          <a:graphicData uri="http://schemas.openxmlformats.org/drawingml/2006/table">
            <a:tbl>
              <a:tblPr firstRow="1" bandRow="1">
                <a:tableStyleId>{5C22544A-7EE6-4342-B048-85BDC9FD1C3A}</a:tableStyleId>
              </a:tblPr>
              <a:tblGrid>
                <a:gridCol w="2130392"/>
                <a:gridCol w="7563555"/>
              </a:tblGrid>
              <a:tr h="289201">
                <a:tc>
                  <a:txBody>
                    <a:bodyPr/>
                    <a:lstStyle/>
                    <a:p>
                      <a:r>
                        <a:rPr lang="zh-CN" altLang="en-US" dirty="0" smtClean="0"/>
                        <a:t>成员</a:t>
                      </a:r>
                      <a:endParaRPr lang="zh-CN" altLang="en-US" dirty="0"/>
                    </a:p>
                  </a:txBody>
                  <a:tcPr/>
                </a:tc>
                <a:tc>
                  <a:txBody>
                    <a:bodyPr/>
                    <a:lstStyle/>
                    <a:p>
                      <a:r>
                        <a:rPr lang="zh-CN" altLang="en-US" dirty="0"/>
                        <a:t>具体内容</a:t>
                      </a:r>
                    </a:p>
                  </a:txBody>
                  <a:tcPr/>
                </a:tc>
              </a:tr>
              <a:tr h="499073">
                <a:tc>
                  <a:txBody>
                    <a:bodyPr/>
                    <a:lstStyle/>
                    <a:p>
                      <a:r>
                        <a:rPr lang="zh-CN" altLang="en-US" dirty="0" smtClean="0"/>
                        <a:t>王家南</a:t>
                      </a:r>
                      <a:endParaRPr lang="zh-CN" altLang="en-US" dirty="0"/>
                    </a:p>
                  </a:txBody>
                  <a:tcPr/>
                </a:tc>
                <a:tc>
                  <a:txBody>
                    <a:bodyPr/>
                    <a:lstStyle/>
                    <a:p>
                      <a:r>
                        <a:rPr lang="zh-CN" altLang="en-US" sz="1800" dirty="0">
                          <a:sym typeface="+mn-ea"/>
                        </a:rPr>
                        <a:t>协作组员工作与部分数据流图 功能图 部分细节的修改</a:t>
                      </a:r>
                      <a:endParaRPr lang="zh-CN" altLang="en-US" dirty="0"/>
                    </a:p>
                  </a:txBody>
                  <a:tcPr/>
                </a:tc>
              </a:tr>
              <a:tr h="490986">
                <a:tc>
                  <a:txBody>
                    <a:bodyPr/>
                    <a:lstStyle/>
                    <a:p>
                      <a:r>
                        <a:rPr lang="zh-CN" altLang="en-US" dirty="0" smtClean="0"/>
                        <a:t>王敏星</a:t>
                      </a:r>
                      <a:endParaRPr lang="zh-CN" altLang="en-US" dirty="0"/>
                    </a:p>
                  </a:txBody>
                  <a:tcPr/>
                </a:tc>
                <a:tc>
                  <a:txBody>
                    <a:bodyPr/>
                    <a:lstStyle/>
                    <a:p>
                      <a:r>
                        <a:rPr lang="zh-CN" altLang="en-US" sz="1800" dirty="0" smtClean="0">
                          <a:sym typeface="+mn-ea"/>
                        </a:rPr>
                        <a:t>第一</a:t>
                      </a:r>
                      <a:r>
                        <a:rPr lang="zh-CN" altLang="en-US" sz="1800" dirty="0">
                          <a:sym typeface="+mn-ea"/>
                        </a:rPr>
                        <a:t>，</a:t>
                      </a:r>
                      <a:r>
                        <a:rPr lang="zh-CN" altLang="en-US" sz="1800" dirty="0" smtClean="0">
                          <a:sym typeface="+mn-ea"/>
                        </a:rPr>
                        <a:t>五章内容，对经济</a:t>
                      </a:r>
                      <a:r>
                        <a:rPr lang="zh-CN" altLang="en-US" sz="1800" dirty="0">
                          <a:sym typeface="+mn-ea"/>
                        </a:rPr>
                        <a:t>，操作，技术</a:t>
                      </a:r>
                      <a:r>
                        <a:rPr lang="zh-CN" altLang="en-US" sz="1800" dirty="0" smtClean="0">
                          <a:sym typeface="+mn-ea"/>
                        </a:rPr>
                        <a:t>可</a:t>
                      </a:r>
                      <a:r>
                        <a:rPr lang="en-US" altLang="zh-CN" sz="1800" dirty="0" smtClean="0">
                          <a:sym typeface="+mn-ea"/>
                        </a:rPr>
                        <a:t> </a:t>
                      </a:r>
                      <a:r>
                        <a:rPr lang="zh-CN" altLang="en-US" sz="1800" dirty="0" smtClean="0">
                          <a:sym typeface="+mn-ea"/>
                        </a:rPr>
                        <a:t>行</a:t>
                      </a:r>
                      <a:r>
                        <a:rPr lang="zh-CN" altLang="en-US" sz="1800" dirty="0">
                          <a:sym typeface="+mn-ea"/>
                        </a:rPr>
                        <a:t>性</a:t>
                      </a:r>
                      <a:r>
                        <a:rPr lang="zh-CN" altLang="en-US" sz="1800" dirty="0" smtClean="0">
                          <a:sym typeface="+mn-ea"/>
                        </a:rPr>
                        <a:t>分析，成本费用，成员</a:t>
                      </a:r>
                      <a:r>
                        <a:rPr lang="en-US" altLang="zh-CN" sz="1800" dirty="0" smtClean="0">
                          <a:sym typeface="+mn-ea"/>
                        </a:rPr>
                        <a:t>swot</a:t>
                      </a:r>
                      <a:r>
                        <a:rPr lang="zh-CN" altLang="en-US" sz="1800" dirty="0" smtClean="0">
                          <a:sym typeface="+mn-ea"/>
                        </a:rPr>
                        <a:t>分析</a:t>
                      </a:r>
                      <a:endParaRPr lang="zh-CN" altLang="en-US" dirty="0"/>
                    </a:p>
                  </a:txBody>
                  <a:tcPr/>
                </a:tc>
              </a:tr>
              <a:tr h="498688">
                <a:tc>
                  <a:txBody>
                    <a:bodyPr/>
                    <a:lstStyle/>
                    <a:p>
                      <a:r>
                        <a:rPr lang="zh-CN" altLang="en-US" dirty="0" smtClean="0"/>
                        <a:t>薛雅文</a:t>
                      </a:r>
                      <a:endParaRPr lang="zh-CN" altLang="en-US" dirty="0"/>
                    </a:p>
                  </a:txBody>
                  <a:tcPr/>
                </a:tc>
                <a:tc>
                  <a:txBody>
                    <a:bodyPr/>
                    <a:lstStyle/>
                    <a:p>
                      <a:r>
                        <a:rPr lang="zh-CN" altLang="en-US" sz="1800" dirty="0">
                          <a:sym typeface="+mn-ea"/>
                        </a:rPr>
                        <a:t>第二</a:t>
                      </a:r>
                      <a:r>
                        <a:rPr lang="zh-CN" altLang="en-US" sz="1800" dirty="0" smtClean="0">
                          <a:sym typeface="+mn-ea"/>
                        </a:rPr>
                        <a:t>章内容，风险评估，时间可行性，制作</a:t>
                      </a:r>
                      <a:r>
                        <a:rPr lang="en-US" altLang="zh-CN" sz="1800" dirty="0" smtClean="0">
                          <a:sym typeface="+mn-ea"/>
                        </a:rPr>
                        <a:t>PPT</a:t>
                      </a:r>
                      <a:r>
                        <a:rPr lang="zh-CN" altLang="en-US" sz="1800" dirty="0" smtClean="0">
                          <a:sym typeface="+mn-ea"/>
                        </a:rPr>
                        <a:t>，</a:t>
                      </a:r>
                      <a:r>
                        <a:rPr lang="zh-CN" altLang="en-US" sz="1800" dirty="0">
                          <a:sym typeface="+mn-ea"/>
                        </a:rPr>
                        <a:t>提出       </a:t>
                      </a:r>
                      <a:r>
                        <a:rPr lang="zh-CN" altLang="en-US" sz="1800" dirty="0" smtClean="0">
                          <a:sym typeface="+mn-ea"/>
                        </a:rPr>
                        <a:t>意见</a:t>
                      </a:r>
                      <a:r>
                        <a:rPr lang="zh-CN" altLang="en-US" sz="1800" dirty="0">
                          <a:sym typeface="+mn-ea"/>
                        </a:rPr>
                        <a:t> </a:t>
                      </a:r>
                      <a:endParaRPr lang="zh-CN" altLang="en-US" dirty="0"/>
                    </a:p>
                  </a:txBody>
                  <a:tcPr/>
                </a:tc>
              </a:tr>
              <a:tr h="418590">
                <a:tc>
                  <a:txBody>
                    <a:bodyPr/>
                    <a:lstStyle/>
                    <a:p>
                      <a:r>
                        <a:rPr lang="zh-CN" altLang="en-US" dirty="0" smtClean="0"/>
                        <a:t>茹敏杰</a:t>
                      </a:r>
                      <a:endParaRPr lang="zh-CN" altLang="en-US" dirty="0"/>
                    </a:p>
                  </a:txBody>
                  <a:tcPr/>
                </a:tc>
                <a:tc>
                  <a:txBody>
                    <a:bodyPr/>
                    <a:lstStyle/>
                    <a:p>
                      <a:r>
                        <a:rPr lang="zh-CN" altLang="en-US" sz="1800" dirty="0" smtClean="0">
                          <a:sym typeface="+mn-ea"/>
                        </a:rPr>
                        <a:t>部分</a:t>
                      </a:r>
                      <a:r>
                        <a:rPr lang="zh-CN" altLang="en-US" sz="1800" dirty="0">
                          <a:sym typeface="+mn-ea"/>
                        </a:rPr>
                        <a:t>流程图，技术可行性调查</a:t>
                      </a:r>
                      <a:endParaRPr lang="zh-CN" altLang="en-US" dirty="0"/>
                    </a:p>
                  </a:txBody>
                  <a:tcPr/>
                </a:tc>
              </a:tr>
              <a:tr h="252281">
                <a:tc>
                  <a:txBody>
                    <a:bodyPr/>
                    <a:lstStyle/>
                    <a:p>
                      <a:r>
                        <a:rPr lang="zh-CN" altLang="en-US" dirty="0" smtClean="0"/>
                        <a:t>王浩楠</a:t>
                      </a:r>
                      <a:endParaRPr lang="zh-CN" altLang="en-US" dirty="0"/>
                    </a:p>
                  </a:txBody>
                  <a:tcPr/>
                </a:tc>
                <a:tc>
                  <a:txBody>
                    <a:bodyPr/>
                    <a:lstStyle/>
                    <a:p>
                      <a:r>
                        <a:rPr lang="zh-CN" altLang="en-US" sz="1800" dirty="0" smtClean="0">
                          <a:sym typeface="+mn-ea"/>
                        </a:rPr>
                        <a:t>4</a:t>
                      </a:r>
                      <a:r>
                        <a:rPr lang="zh-CN" altLang="en-US" sz="1800" dirty="0">
                          <a:sym typeface="+mn-ea"/>
                        </a:rPr>
                        <a:t>.4影响，4.5局限性，和部分可行性分析</a:t>
                      </a:r>
                      <a:endParaRPr lang="zh-CN" altLang="en-US" dirty="0"/>
                    </a:p>
                  </a:txBody>
                  <a:tcPr/>
                </a:tc>
              </a:tr>
            </a:tbl>
          </a:graphicData>
        </a:graphic>
      </p:graphicFrame>
      <p:sp>
        <p:nvSpPr>
          <p:cNvPr id="4" name="文本框 2"/>
          <p:cNvSpPr txBox="1"/>
          <p:nvPr>
            <p:custDataLst>
              <p:tags r:id="rId3"/>
            </p:custDataLst>
          </p:nvPr>
        </p:nvSpPr>
        <p:spPr>
          <a:xfrm>
            <a:off x="986117" y="3876447"/>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小组工具分工</a:t>
            </a:r>
            <a:endParaRPr lang="zh-CN" altLang="en-US" dirty="0">
              <a:latin typeface="+mj-lt"/>
              <a:ea typeface="+mj-ea"/>
            </a:endParaRPr>
          </a:p>
        </p:txBody>
      </p:sp>
      <p:sp>
        <p:nvSpPr>
          <p:cNvPr id="2" name="矩形 1"/>
          <p:cNvSpPr/>
          <p:nvPr/>
        </p:nvSpPr>
        <p:spPr>
          <a:xfrm>
            <a:off x="1333498" y="4632560"/>
            <a:ext cx="9820835" cy="1754326"/>
          </a:xfrm>
          <a:prstGeom prst="rect">
            <a:avLst/>
          </a:prstGeom>
        </p:spPr>
        <p:txBody>
          <a:bodyPr wrap="square">
            <a:spAutoFit/>
          </a:bodyPr>
          <a:lstStyle/>
          <a:p>
            <a:r>
              <a:rPr lang="zh-CN" altLang="zh-CN" dirty="0"/>
              <a:t>具体技术工具分工</a:t>
            </a:r>
            <a:r>
              <a:rPr lang="en-US" altLang="zh-CN" dirty="0"/>
              <a:t>:</a:t>
            </a:r>
            <a:r>
              <a:rPr lang="zh-CN" altLang="zh-CN" dirty="0"/>
              <a:t>王家南：解决客户端交互技术</a:t>
            </a:r>
            <a:r>
              <a:rPr lang="en-US" altLang="zh-CN" dirty="0"/>
              <a:t>—</a:t>
            </a:r>
            <a:r>
              <a:rPr lang="en-US" altLang="zh-CN" dirty="0"/>
              <a:t>Jquery</a:t>
            </a:r>
            <a:r>
              <a:rPr lang="zh-CN" altLang="zh-CN" dirty="0"/>
              <a:t>，</a:t>
            </a:r>
            <a:r>
              <a:rPr lang="en-US" altLang="zh-CN" dirty="0"/>
              <a:t> AJAX</a:t>
            </a:r>
            <a:r>
              <a:rPr lang="zh-CN" altLang="zh-CN" dirty="0"/>
              <a:t>的操作 使用工具 </a:t>
            </a:r>
            <a:r>
              <a:rPr lang="en-US" altLang="zh-CN" dirty="0"/>
              <a:t>Dreamweaver</a:t>
            </a:r>
            <a:endParaRPr lang="zh-CN" altLang="zh-CN" dirty="0"/>
          </a:p>
          <a:p>
            <a:r>
              <a:rPr lang="en-US" altLang="zh-CN" dirty="0"/>
              <a:t>                  </a:t>
            </a:r>
            <a:r>
              <a:rPr lang="zh-CN" altLang="zh-CN" dirty="0"/>
              <a:t>王敏星：搭建网站的结构</a:t>
            </a:r>
            <a:r>
              <a:rPr lang="en-US" altLang="zh-CN" dirty="0"/>
              <a:t>HTML</a:t>
            </a:r>
            <a:r>
              <a:rPr lang="zh-CN" altLang="zh-CN" dirty="0"/>
              <a:t>，美化与布局网站</a:t>
            </a:r>
            <a:r>
              <a:rPr lang="en-US" altLang="zh-CN" dirty="0"/>
              <a:t>CSS</a:t>
            </a:r>
            <a:r>
              <a:rPr lang="zh-CN" altLang="zh-CN" dirty="0"/>
              <a:t>，使用工具 </a:t>
            </a:r>
            <a:r>
              <a:rPr lang="en-US" altLang="zh-CN" dirty="0"/>
              <a:t>Dreamweaver</a:t>
            </a:r>
            <a:endParaRPr lang="zh-CN" altLang="zh-CN" dirty="0"/>
          </a:p>
          <a:p>
            <a:r>
              <a:rPr lang="en-US" altLang="zh-CN" dirty="0"/>
              <a:t>                  </a:t>
            </a:r>
            <a:r>
              <a:rPr lang="zh-CN" altLang="zh-CN" dirty="0"/>
              <a:t>薛雅文：客户端脚本语言</a:t>
            </a:r>
            <a:r>
              <a:rPr lang="en-US" altLang="zh-CN" dirty="0"/>
              <a:t>JS</a:t>
            </a:r>
            <a:r>
              <a:rPr lang="zh-CN" altLang="zh-CN" dirty="0"/>
              <a:t>，使用工具：</a:t>
            </a:r>
            <a:r>
              <a:rPr lang="en-US" altLang="zh-CN" dirty="0"/>
              <a:t>Eclipse</a:t>
            </a:r>
            <a:endParaRPr lang="zh-CN" altLang="zh-CN" dirty="0"/>
          </a:p>
          <a:p>
            <a:r>
              <a:rPr lang="en-US" altLang="zh-CN" dirty="0"/>
              <a:t>                  </a:t>
            </a:r>
            <a:r>
              <a:rPr lang="zh-CN" altLang="zh-CN" dirty="0"/>
              <a:t>茹敏杰：服务器技术</a:t>
            </a:r>
            <a:r>
              <a:rPr lang="en-US" altLang="zh-CN" dirty="0"/>
              <a:t>—ASP</a:t>
            </a:r>
            <a:r>
              <a:rPr lang="zh-CN" altLang="zh-CN" dirty="0"/>
              <a:t>，使用工具 </a:t>
            </a:r>
            <a:r>
              <a:rPr lang="en-US" altLang="zh-CN" dirty="0"/>
              <a:t>Dreamweaver</a:t>
            </a:r>
            <a:endParaRPr lang="zh-CN" altLang="zh-CN" dirty="0"/>
          </a:p>
          <a:p>
            <a:r>
              <a:rPr lang="en-US" altLang="zh-CN" dirty="0"/>
              <a:t>                  </a:t>
            </a:r>
            <a:r>
              <a:rPr lang="zh-CN" altLang="zh-CN" dirty="0"/>
              <a:t>王浩楠：数据库技术，使用工具</a:t>
            </a:r>
            <a:r>
              <a:rPr lang="en-US" altLang="zh-CN" dirty="0"/>
              <a:t>SQL Server 2008</a:t>
            </a:r>
            <a:r>
              <a:rPr lang="zh-CN" altLang="zh-CN" dirty="0"/>
              <a:t>。</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p:nvPr>
            <p:custDataLst>
              <p:tags r:id="rId2"/>
            </p:custDataLst>
          </p:nvPr>
        </p:nvSpPr>
        <p:spPr bwMode="auto">
          <a:xfrm>
            <a:off x="3594761" y="4641851"/>
            <a:ext cx="5002479" cy="880408"/>
          </a:xfrm>
          <a:custGeom>
            <a:avLst/>
            <a:gdLst>
              <a:gd name="T0" fmla="*/ 883871 w 2156199"/>
              <a:gd name="T1" fmla="*/ 284555 h 380596"/>
              <a:gd name="T2" fmla="*/ 902119 w 2156199"/>
              <a:gd name="T3" fmla="*/ 312818 h 380596"/>
              <a:gd name="T4" fmla="*/ 976894 w 2156199"/>
              <a:gd name="T5" fmla="*/ 304449 h 380596"/>
              <a:gd name="T6" fmla="*/ 965094 w 2156199"/>
              <a:gd name="T7" fmla="*/ 265210 h 380596"/>
              <a:gd name="T8" fmla="*/ 1025737 w 2156199"/>
              <a:gd name="T9" fmla="*/ 110996 h 380596"/>
              <a:gd name="T10" fmla="*/ 1074992 w 2156199"/>
              <a:gd name="T11" fmla="*/ 286750 h 380596"/>
              <a:gd name="T12" fmla="*/ 974973 w 2156199"/>
              <a:gd name="T13" fmla="*/ 364269 h 380596"/>
              <a:gd name="T14" fmla="*/ 859999 w 2156199"/>
              <a:gd name="T15" fmla="*/ 379224 h 380596"/>
              <a:gd name="T16" fmla="*/ 785910 w 2156199"/>
              <a:gd name="T17" fmla="*/ 304312 h 380596"/>
              <a:gd name="T18" fmla="*/ 796886 w 2156199"/>
              <a:gd name="T19" fmla="*/ 237358 h 380596"/>
              <a:gd name="T20" fmla="*/ 946847 w 2156199"/>
              <a:gd name="T21" fmla="*/ 210467 h 380596"/>
              <a:gd name="T22" fmla="*/ 979226 w 2156199"/>
              <a:gd name="T23" fmla="*/ 201274 h 380596"/>
              <a:gd name="T24" fmla="*/ 940947 w 2156199"/>
              <a:gd name="T25" fmla="*/ 167934 h 380596"/>
              <a:gd name="T26" fmla="*/ 893201 w 2156199"/>
              <a:gd name="T27" fmla="*/ 181654 h 380596"/>
              <a:gd name="T28" fmla="*/ 801277 w 2156199"/>
              <a:gd name="T29" fmla="*/ 144473 h 380596"/>
              <a:gd name="T30" fmla="*/ 878246 w 2156199"/>
              <a:gd name="T31" fmla="*/ 106880 h 380596"/>
              <a:gd name="T32" fmla="*/ 1307446 w 2156199"/>
              <a:gd name="T33" fmla="*/ 103999 h 380596"/>
              <a:gd name="T34" fmla="*/ 1412816 w 2156199"/>
              <a:gd name="T35" fmla="*/ 145845 h 380596"/>
              <a:gd name="T36" fmla="*/ 1424341 w 2156199"/>
              <a:gd name="T37" fmla="*/ 301568 h 380596"/>
              <a:gd name="T38" fmla="*/ 1326379 w 2156199"/>
              <a:gd name="T39" fmla="*/ 235986 h 380596"/>
              <a:gd name="T40" fmla="*/ 1268755 w 2156199"/>
              <a:gd name="T41" fmla="*/ 182478 h 380596"/>
              <a:gd name="T42" fmla="*/ 1227595 w 2156199"/>
              <a:gd name="T43" fmla="*/ 302666 h 380596"/>
              <a:gd name="T44" fmla="*/ 1131828 w 2156199"/>
              <a:gd name="T45" fmla="*/ 244767 h 380596"/>
              <a:gd name="T46" fmla="*/ 1240766 w 2156199"/>
              <a:gd name="T47" fmla="*/ 120737 h 380596"/>
              <a:gd name="T48" fmla="*/ 1942988 w 2156199"/>
              <a:gd name="T49" fmla="*/ 102352 h 380596"/>
              <a:gd name="T50" fmla="*/ 2131777 w 2156199"/>
              <a:gd name="T51" fmla="*/ 127048 h 380596"/>
              <a:gd name="T52" fmla="*/ 2041773 w 2156199"/>
              <a:gd name="T53" fmla="*/ 177264 h 380596"/>
              <a:gd name="T54" fmla="*/ 2002671 w 2156199"/>
              <a:gd name="T55" fmla="*/ 161897 h 380596"/>
              <a:gd name="T56" fmla="*/ 1959727 w 2156199"/>
              <a:gd name="T57" fmla="*/ 179734 h 380596"/>
              <a:gd name="T58" fmla="*/ 1991146 w 2156199"/>
              <a:gd name="T59" fmla="*/ 205527 h 380596"/>
              <a:gd name="T60" fmla="*/ 2100769 w 2156199"/>
              <a:gd name="T61" fmla="*/ 208820 h 380596"/>
              <a:gd name="T62" fmla="*/ 2156199 w 2156199"/>
              <a:gd name="T63" fmla="*/ 277146 h 380596"/>
              <a:gd name="T64" fmla="*/ 2119840 w 2156199"/>
              <a:gd name="T65" fmla="*/ 365366 h 380596"/>
              <a:gd name="T66" fmla="*/ 1926113 w 2156199"/>
              <a:gd name="T67" fmla="*/ 378675 h 380596"/>
              <a:gd name="T68" fmla="*/ 1856552 w 2156199"/>
              <a:gd name="T69" fmla="*/ 292513 h 380596"/>
              <a:gd name="T70" fmla="*/ 1974133 w 2156199"/>
              <a:gd name="T71" fmla="*/ 313504 h 380596"/>
              <a:gd name="T72" fmla="*/ 2020370 w 2156199"/>
              <a:gd name="T73" fmla="*/ 318581 h 380596"/>
              <a:gd name="T74" fmla="*/ 2049868 w 2156199"/>
              <a:gd name="T75" fmla="*/ 284555 h 380596"/>
              <a:gd name="T76" fmla="*/ 1996908 w 2156199"/>
              <a:gd name="T77" fmla="*/ 272756 h 380596"/>
              <a:gd name="T78" fmla="*/ 1895380 w 2156199"/>
              <a:gd name="T79" fmla="*/ 265347 h 380596"/>
              <a:gd name="T80" fmla="*/ 1857238 w 2156199"/>
              <a:gd name="T81" fmla="*/ 189338 h 380596"/>
              <a:gd name="T82" fmla="*/ 1907453 w 2156199"/>
              <a:gd name="T83" fmla="*/ 107154 h 380596"/>
              <a:gd name="T84" fmla="*/ 1583312 w 2156199"/>
              <a:gd name="T85" fmla="*/ 204430 h 380596"/>
              <a:gd name="T86" fmla="*/ 1732313 w 2156199"/>
              <a:gd name="T87" fmla="*/ 171502 h 380596"/>
              <a:gd name="T88" fmla="*/ 1625570 w 2156199"/>
              <a:gd name="T89" fmla="*/ 326676 h 380596"/>
              <a:gd name="T90" fmla="*/ 1524590 w 2156199"/>
              <a:gd name="T91" fmla="*/ 374559 h 380596"/>
              <a:gd name="T92" fmla="*/ 357820 w 2156199"/>
              <a:gd name="T93" fmla="*/ 38691 h 380596"/>
              <a:gd name="T94" fmla="*/ 184124 w 2156199"/>
              <a:gd name="T95" fmla="*/ 371815 h 380596"/>
              <a:gd name="T96" fmla="*/ 0 w 2156199"/>
              <a:gd name="T97" fmla="*/ 45002 h 380596"/>
              <a:gd name="T98" fmla="*/ 536797 w 2156199"/>
              <a:gd name="T99" fmla="*/ 126774 h 380596"/>
              <a:gd name="T100" fmla="*/ 632701 w 2156199"/>
              <a:gd name="T101" fmla="*/ 102489 h 380596"/>
              <a:gd name="T102" fmla="*/ 723665 w 2156199"/>
              <a:gd name="T103" fmla="*/ 172325 h 380596"/>
              <a:gd name="T104" fmla="*/ 664531 w 2156199"/>
              <a:gd name="T105" fmla="*/ 371266 h 380596"/>
              <a:gd name="T106" fmla="*/ 600596 w 2156199"/>
              <a:gd name="T107" fmla="*/ 176578 h 380596"/>
              <a:gd name="T108" fmla="*/ 541599 w 2156199"/>
              <a:gd name="T109" fmla="*/ 193179 h 380596"/>
              <a:gd name="T110" fmla="*/ 480957 w 2156199"/>
              <a:gd name="T111" fmla="*/ 371266 h 380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56199" h="380596">
                <a:moveTo>
                  <a:pt x="914330" y="263426"/>
                </a:moveTo>
                <a:cubicBezTo>
                  <a:pt x="911769" y="263426"/>
                  <a:pt x="907607" y="264295"/>
                  <a:pt x="901845" y="266033"/>
                </a:cubicBezTo>
                <a:cubicBezTo>
                  <a:pt x="896082" y="267771"/>
                  <a:pt x="891738" y="270058"/>
                  <a:pt x="888811" y="272893"/>
                </a:cubicBezTo>
                <a:cubicBezTo>
                  <a:pt x="885884" y="275728"/>
                  <a:pt x="884237" y="279616"/>
                  <a:pt x="883871" y="284555"/>
                </a:cubicBezTo>
                <a:cubicBezTo>
                  <a:pt x="883506" y="289494"/>
                  <a:pt x="883551" y="292604"/>
                  <a:pt x="884009" y="293885"/>
                </a:cubicBezTo>
                <a:cubicBezTo>
                  <a:pt x="884466" y="295165"/>
                  <a:pt x="884969" y="296903"/>
                  <a:pt x="885518" y="299098"/>
                </a:cubicBezTo>
                <a:cubicBezTo>
                  <a:pt x="886067" y="301294"/>
                  <a:pt x="887713" y="303672"/>
                  <a:pt x="890457" y="306233"/>
                </a:cubicBezTo>
                <a:cubicBezTo>
                  <a:pt x="893201" y="308794"/>
                  <a:pt x="897089" y="310989"/>
                  <a:pt x="902119" y="312818"/>
                </a:cubicBezTo>
                <a:cubicBezTo>
                  <a:pt x="907150" y="314648"/>
                  <a:pt x="911312" y="315563"/>
                  <a:pt x="914605" y="315563"/>
                </a:cubicBezTo>
                <a:lnTo>
                  <a:pt x="945338" y="315563"/>
                </a:lnTo>
                <a:cubicBezTo>
                  <a:pt x="951740" y="315563"/>
                  <a:pt x="957777" y="314922"/>
                  <a:pt x="963448" y="313642"/>
                </a:cubicBezTo>
                <a:cubicBezTo>
                  <a:pt x="969119" y="312361"/>
                  <a:pt x="973601" y="309297"/>
                  <a:pt x="976894" y="304449"/>
                </a:cubicBezTo>
                <a:cubicBezTo>
                  <a:pt x="980187" y="299601"/>
                  <a:pt x="981559" y="294845"/>
                  <a:pt x="981010" y="290180"/>
                </a:cubicBezTo>
                <a:cubicBezTo>
                  <a:pt x="980461" y="285515"/>
                  <a:pt x="980004" y="281811"/>
                  <a:pt x="979638" y="279067"/>
                </a:cubicBezTo>
                <a:cubicBezTo>
                  <a:pt x="979272" y="276323"/>
                  <a:pt x="977946" y="273625"/>
                  <a:pt x="975659" y="270972"/>
                </a:cubicBezTo>
                <a:cubicBezTo>
                  <a:pt x="973372" y="268320"/>
                  <a:pt x="969851" y="266399"/>
                  <a:pt x="965094" y="265210"/>
                </a:cubicBezTo>
                <a:cubicBezTo>
                  <a:pt x="960338" y="264021"/>
                  <a:pt x="955125" y="263426"/>
                  <a:pt x="949454" y="263426"/>
                </a:cubicBezTo>
                <a:lnTo>
                  <a:pt x="914330" y="263426"/>
                </a:lnTo>
                <a:close/>
                <a:moveTo>
                  <a:pt x="1001590" y="106194"/>
                </a:moveTo>
                <a:cubicBezTo>
                  <a:pt x="1006895" y="106194"/>
                  <a:pt x="1014944" y="107795"/>
                  <a:pt x="1025737" y="110996"/>
                </a:cubicBezTo>
                <a:cubicBezTo>
                  <a:pt x="1036530" y="114197"/>
                  <a:pt x="1045815" y="120234"/>
                  <a:pt x="1053589" y="129106"/>
                </a:cubicBezTo>
                <a:cubicBezTo>
                  <a:pt x="1061364" y="137979"/>
                  <a:pt x="1066898" y="149229"/>
                  <a:pt x="1070190" y="162858"/>
                </a:cubicBezTo>
                <a:cubicBezTo>
                  <a:pt x="1073483" y="176487"/>
                  <a:pt x="1075130" y="188240"/>
                  <a:pt x="1075130" y="198119"/>
                </a:cubicBezTo>
                <a:cubicBezTo>
                  <a:pt x="1075130" y="208180"/>
                  <a:pt x="1075084" y="237724"/>
                  <a:pt x="1074992" y="286750"/>
                </a:cubicBezTo>
                <a:cubicBezTo>
                  <a:pt x="1074901" y="335777"/>
                  <a:pt x="1058940" y="364132"/>
                  <a:pt x="1027109" y="371815"/>
                </a:cubicBezTo>
                <a:cubicBezTo>
                  <a:pt x="1010828" y="375839"/>
                  <a:pt x="998663" y="377852"/>
                  <a:pt x="990614" y="377852"/>
                </a:cubicBezTo>
                <a:cubicBezTo>
                  <a:pt x="983114" y="377852"/>
                  <a:pt x="979363" y="376022"/>
                  <a:pt x="979363" y="372364"/>
                </a:cubicBezTo>
                <a:cubicBezTo>
                  <a:pt x="979363" y="365046"/>
                  <a:pt x="977900" y="362348"/>
                  <a:pt x="974973" y="364269"/>
                </a:cubicBezTo>
                <a:cubicBezTo>
                  <a:pt x="972046" y="366190"/>
                  <a:pt x="967930" y="368522"/>
                  <a:pt x="962625" y="371266"/>
                </a:cubicBezTo>
                <a:cubicBezTo>
                  <a:pt x="957320" y="374010"/>
                  <a:pt x="950505" y="376022"/>
                  <a:pt x="942182" y="377303"/>
                </a:cubicBezTo>
                <a:cubicBezTo>
                  <a:pt x="933859" y="378583"/>
                  <a:pt x="925855" y="379224"/>
                  <a:pt x="918172" y="379224"/>
                </a:cubicBezTo>
                <a:lnTo>
                  <a:pt x="859999" y="379224"/>
                </a:lnTo>
                <a:cubicBezTo>
                  <a:pt x="853962" y="379224"/>
                  <a:pt x="845730" y="378218"/>
                  <a:pt x="835303" y="376205"/>
                </a:cubicBezTo>
                <a:cubicBezTo>
                  <a:pt x="824875" y="374193"/>
                  <a:pt x="815683" y="369117"/>
                  <a:pt x="807725" y="360976"/>
                </a:cubicBezTo>
                <a:cubicBezTo>
                  <a:pt x="799767" y="352835"/>
                  <a:pt x="794371" y="344786"/>
                  <a:pt x="791535" y="336829"/>
                </a:cubicBezTo>
                <a:cubicBezTo>
                  <a:pt x="788700" y="328871"/>
                  <a:pt x="786825" y="318032"/>
                  <a:pt x="785910" y="304312"/>
                </a:cubicBezTo>
                <a:cubicBezTo>
                  <a:pt x="785361" y="297178"/>
                  <a:pt x="785087" y="291141"/>
                  <a:pt x="785087" y="286202"/>
                </a:cubicBezTo>
                <a:cubicBezTo>
                  <a:pt x="785087" y="281628"/>
                  <a:pt x="785270" y="277878"/>
                  <a:pt x="785636" y="274951"/>
                </a:cubicBezTo>
                <a:cubicBezTo>
                  <a:pt x="786550" y="269097"/>
                  <a:pt x="787419" y="263609"/>
                  <a:pt x="788242" y="258487"/>
                </a:cubicBezTo>
                <a:cubicBezTo>
                  <a:pt x="789066" y="253365"/>
                  <a:pt x="791947" y="246322"/>
                  <a:pt x="796886" y="237358"/>
                </a:cubicBezTo>
                <a:cubicBezTo>
                  <a:pt x="801825" y="228394"/>
                  <a:pt x="808960" y="221443"/>
                  <a:pt x="818290" y="216503"/>
                </a:cubicBezTo>
                <a:cubicBezTo>
                  <a:pt x="827619" y="211564"/>
                  <a:pt x="836217" y="209095"/>
                  <a:pt x="844083" y="209095"/>
                </a:cubicBezTo>
                <a:lnTo>
                  <a:pt x="925855" y="209095"/>
                </a:lnTo>
                <a:cubicBezTo>
                  <a:pt x="927136" y="209095"/>
                  <a:pt x="934133" y="209552"/>
                  <a:pt x="946847" y="210467"/>
                </a:cubicBezTo>
                <a:cubicBezTo>
                  <a:pt x="959561" y="211381"/>
                  <a:pt x="966512" y="212159"/>
                  <a:pt x="967701" y="212799"/>
                </a:cubicBezTo>
                <a:cubicBezTo>
                  <a:pt x="968890" y="213439"/>
                  <a:pt x="971131" y="214628"/>
                  <a:pt x="974424" y="216366"/>
                </a:cubicBezTo>
                <a:cubicBezTo>
                  <a:pt x="977717" y="218104"/>
                  <a:pt x="979363" y="217235"/>
                  <a:pt x="979363" y="213759"/>
                </a:cubicBezTo>
                <a:cubicBezTo>
                  <a:pt x="979363" y="210284"/>
                  <a:pt x="979318" y="206122"/>
                  <a:pt x="979226" y="201274"/>
                </a:cubicBezTo>
                <a:cubicBezTo>
                  <a:pt x="979135" y="196426"/>
                  <a:pt x="978312" y="191624"/>
                  <a:pt x="976757" y="186868"/>
                </a:cubicBezTo>
                <a:cubicBezTo>
                  <a:pt x="975202" y="182112"/>
                  <a:pt x="972137" y="178407"/>
                  <a:pt x="967564" y="175755"/>
                </a:cubicBezTo>
                <a:cubicBezTo>
                  <a:pt x="962991" y="173102"/>
                  <a:pt x="958097" y="171136"/>
                  <a:pt x="952884" y="169855"/>
                </a:cubicBezTo>
                <a:cubicBezTo>
                  <a:pt x="947670" y="168575"/>
                  <a:pt x="943691" y="167934"/>
                  <a:pt x="940947" y="167934"/>
                </a:cubicBezTo>
                <a:lnTo>
                  <a:pt x="911037" y="167934"/>
                </a:lnTo>
                <a:cubicBezTo>
                  <a:pt x="908659" y="167934"/>
                  <a:pt x="905458" y="168712"/>
                  <a:pt x="901433" y="170267"/>
                </a:cubicBezTo>
                <a:cubicBezTo>
                  <a:pt x="897409" y="171822"/>
                  <a:pt x="895396" y="172919"/>
                  <a:pt x="895396" y="173560"/>
                </a:cubicBezTo>
                <a:cubicBezTo>
                  <a:pt x="895396" y="174200"/>
                  <a:pt x="894665" y="176898"/>
                  <a:pt x="893201" y="181654"/>
                </a:cubicBezTo>
                <a:lnTo>
                  <a:pt x="891280" y="188514"/>
                </a:lnTo>
                <a:cubicBezTo>
                  <a:pt x="828900" y="188514"/>
                  <a:pt x="797801" y="184490"/>
                  <a:pt x="797984" y="176441"/>
                </a:cubicBezTo>
                <a:cubicBezTo>
                  <a:pt x="798167" y="168392"/>
                  <a:pt x="798258" y="162446"/>
                  <a:pt x="798258" y="158605"/>
                </a:cubicBezTo>
                <a:cubicBezTo>
                  <a:pt x="798258" y="154763"/>
                  <a:pt x="799264" y="150052"/>
                  <a:pt x="801277" y="144473"/>
                </a:cubicBezTo>
                <a:cubicBezTo>
                  <a:pt x="803289" y="138893"/>
                  <a:pt x="806948" y="133451"/>
                  <a:pt x="812253" y="128146"/>
                </a:cubicBezTo>
                <a:cubicBezTo>
                  <a:pt x="817558" y="122841"/>
                  <a:pt x="824052" y="118451"/>
                  <a:pt x="831735" y="114975"/>
                </a:cubicBezTo>
                <a:cubicBezTo>
                  <a:pt x="839419" y="111499"/>
                  <a:pt x="847742" y="109304"/>
                  <a:pt x="856706" y="108389"/>
                </a:cubicBezTo>
                <a:cubicBezTo>
                  <a:pt x="865670" y="107474"/>
                  <a:pt x="872850" y="106971"/>
                  <a:pt x="878246" y="106880"/>
                </a:cubicBezTo>
                <a:cubicBezTo>
                  <a:pt x="883643" y="106788"/>
                  <a:pt x="904223" y="106651"/>
                  <a:pt x="939987" y="106468"/>
                </a:cubicBezTo>
                <a:cubicBezTo>
                  <a:pt x="975750" y="106285"/>
                  <a:pt x="996285" y="106194"/>
                  <a:pt x="1001590" y="106194"/>
                </a:cubicBezTo>
                <a:close/>
                <a:moveTo>
                  <a:pt x="1301958" y="103999"/>
                </a:moveTo>
                <a:lnTo>
                  <a:pt x="1307446" y="103999"/>
                </a:lnTo>
                <a:cubicBezTo>
                  <a:pt x="1316409" y="104365"/>
                  <a:pt x="1325648" y="104776"/>
                  <a:pt x="1335160" y="105233"/>
                </a:cubicBezTo>
                <a:cubicBezTo>
                  <a:pt x="1344673" y="105691"/>
                  <a:pt x="1354734" y="107246"/>
                  <a:pt x="1365344" y="109898"/>
                </a:cubicBezTo>
                <a:cubicBezTo>
                  <a:pt x="1375955" y="112551"/>
                  <a:pt x="1385467" y="117170"/>
                  <a:pt x="1393882" y="123756"/>
                </a:cubicBezTo>
                <a:cubicBezTo>
                  <a:pt x="1402297" y="130341"/>
                  <a:pt x="1408608" y="137704"/>
                  <a:pt x="1412816" y="145845"/>
                </a:cubicBezTo>
                <a:cubicBezTo>
                  <a:pt x="1417024" y="153986"/>
                  <a:pt x="1419905" y="163132"/>
                  <a:pt x="1421460" y="173285"/>
                </a:cubicBezTo>
                <a:cubicBezTo>
                  <a:pt x="1423014" y="183438"/>
                  <a:pt x="1423838" y="197844"/>
                  <a:pt x="1423929" y="216503"/>
                </a:cubicBezTo>
                <a:cubicBezTo>
                  <a:pt x="1424021" y="235163"/>
                  <a:pt x="1424158" y="263426"/>
                  <a:pt x="1424341" y="301294"/>
                </a:cubicBezTo>
                <a:lnTo>
                  <a:pt x="1424341" y="301568"/>
                </a:lnTo>
                <a:cubicBezTo>
                  <a:pt x="1424341" y="339253"/>
                  <a:pt x="1407968" y="362211"/>
                  <a:pt x="1375223" y="370443"/>
                </a:cubicBezTo>
                <a:cubicBezTo>
                  <a:pt x="1370101" y="371906"/>
                  <a:pt x="1365344" y="372638"/>
                  <a:pt x="1360954" y="372638"/>
                </a:cubicBezTo>
                <a:cubicBezTo>
                  <a:pt x="1337538" y="372638"/>
                  <a:pt x="1325922" y="353521"/>
                  <a:pt x="1326105" y="315288"/>
                </a:cubicBezTo>
                <a:cubicBezTo>
                  <a:pt x="1326288" y="270103"/>
                  <a:pt x="1326379" y="243669"/>
                  <a:pt x="1326379" y="235986"/>
                </a:cubicBezTo>
                <a:cubicBezTo>
                  <a:pt x="1326379" y="228303"/>
                  <a:pt x="1325099" y="219842"/>
                  <a:pt x="1322538" y="210604"/>
                </a:cubicBezTo>
                <a:cubicBezTo>
                  <a:pt x="1319977" y="201366"/>
                  <a:pt x="1315220" y="194277"/>
                  <a:pt x="1308269" y="189338"/>
                </a:cubicBezTo>
                <a:cubicBezTo>
                  <a:pt x="1301317" y="184398"/>
                  <a:pt x="1294594" y="181975"/>
                  <a:pt x="1288100" y="182066"/>
                </a:cubicBezTo>
                <a:cubicBezTo>
                  <a:pt x="1281606" y="182157"/>
                  <a:pt x="1275158" y="182295"/>
                  <a:pt x="1268755" y="182478"/>
                </a:cubicBezTo>
                <a:cubicBezTo>
                  <a:pt x="1262352" y="182661"/>
                  <a:pt x="1255629" y="185084"/>
                  <a:pt x="1248586" y="189749"/>
                </a:cubicBezTo>
                <a:cubicBezTo>
                  <a:pt x="1241544" y="194414"/>
                  <a:pt x="1236193" y="200497"/>
                  <a:pt x="1232534" y="207997"/>
                </a:cubicBezTo>
                <a:cubicBezTo>
                  <a:pt x="1228875" y="215497"/>
                  <a:pt x="1227092" y="224278"/>
                  <a:pt x="1227183" y="234340"/>
                </a:cubicBezTo>
                <a:cubicBezTo>
                  <a:pt x="1227275" y="244401"/>
                  <a:pt x="1227412" y="267176"/>
                  <a:pt x="1227595" y="302666"/>
                </a:cubicBezTo>
                <a:cubicBezTo>
                  <a:pt x="1227778" y="338155"/>
                  <a:pt x="1211862" y="360473"/>
                  <a:pt x="1179849" y="369620"/>
                </a:cubicBezTo>
                <a:cubicBezTo>
                  <a:pt x="1176922" y="370534"/>
                  <a:pt x="1174086" y="370992"/>
                  <a:pt x="1171342" y="370992"/>
                </a:cubicBezTo>
                <a:cubicBezTo>
                  <a:pt x="1144817" y="370992"/>
                  <a:pt x="1131554" y="329191"/>
                  <a:pt x="1131554" y="245590"/>
                </a:cubicBezTo>
                <a:cubicBezTo>
                  <a:pt x="1131554" y="245407"/>
                  <a:pt x="1131646" y="245133"/>
                  <a:pt x="1131828" y="244767"/>
                </a:cubicBezTo>
                <a:cubicBezTo>
                  <a:pt x="1131828" y="152568"/>
                  <a:pt x="1147835" y="106514"/>
                  <a:pt x="1179849" y="106606"/>
                </a:cubicBezTo>
                <a:cubicBezTo>
                  <a:pt x="1211862" y="106697"/>
                  <a:pt x="1227869" y="111225"/>
                  <a:pt x="1227869" y="120188"/>
                </a:cubicBezTo>
                <a:cubicBezTo>
                  <a:pt x="1227869" y="129152"/>
                  <a:pt x="1229104" y="132216"/>
                  <a:pt x="1231574" y="129381"/>
                </a:cubicBezTo>
                <a:cubicBezTo>
                  <a:pt x="1234043" y="126545"/>
                  <a:pt x="1237107" y="123664"/>
                  <a:pt x="1240766" y="120737"/>
                </a:cubicBezTo>
                <a:cubicBezTo>
                  <a:pt x="1244425" y="117810"/>
                  <a:pt x="1249684" y="114792"/>
                  <a:pt x="1256544" y="111682"/>
                </a:cubicBezTo>
                <a:cubicBezTo>
                  <a:pt x="1263404" y="108572"/>
                  <a:pt x="1271316" y="106468"/>
                  <a:pt x="1280280" y="105371"/>
                </a:cubicBezTo>
                <a:cubicBezTo>
                  <a:pt x="1287414" y="104456"/>
                  <a:pt x="1294640" y="103999"/>
                  <a:pt x="1301958" y="103999"/>
                </a:cubicBezTo>
                <a:close/>
                <a:moveTo>
                  <a:pt x="1942988" y="102352"/>
                </a:moveTo>
                <a:lnTo>
                  <a:pt x="2060432" y="102352"/>
                </a:lnTo>
                <a:cubicBezTo>
                  <a:pt x="2067750" y="102352"/>
                  <a:pt x="2075478" y="102764"/>
                  <a:pt x="2083619" y="103587"/>
                </a:cubicBezTo>
                <a:cubicBezTo>
                  <a:pt x="2091760" y="104410"/>
                  <a:pt x="2099946" y="106423"/>
                  <a:pt x="2108178" y="109624"/>
                </a:cubicBezTo>
                <a:cubicBezTo>
                  <a:pt x="2116410" y="112825"/>
                  <a:pt x="2124276" y="118633"/>
                  <a:pt x="2131777" y="127048"/>
                </a:cubicBezTo>
                <a:cubicBezTo>
                  <a:pt x="2139277" y="135463"/>
                  <a:pt x="2143073" y="142049"/>
                  <a:pt x="2143164" y="146805"/>
                </a:cubicBezTo>
                <a:cubicBezTo>
                  <a:pt x="2143256" y="151562"/>
                  <a:pt x="2143622" y="158559"/>
                  <a:pt x="2144262" y="167797"/>
                </a:cubicBezTo>
                <a:cubicBezTo>
                  <a:pt x="2144902" y="177035"/>
                  <a:pt x="2128210" y="181654"/>
                  <a:pt x="2094184" y="181654"/>
                </a:cubicBezTo>
                <a:cubicBezTo>
                  <a:pt x="2060158" y="181654"/>
                  <a:pt x="2042687" y="180191"/>
                  <a:pt x="2041773" y="177264"/>
                </a:cubicBezTo>
                <a:cubicBezTo>
                  <a:pt x="2040858" y="174337"/>
                  <a:pt x="2039395" y="171730"/>
                  <a:pt x="2037383" y="169444"/>
                </a:cubicBezTo>
                <a:cubicBezTo>
                  <a:pt x="2035370" y="167157"/>
                  <a:pt x="2032672" y="165328"/>
                  <a:pt x="2029288" y="163955"/>
                </a:cubicBezTo>
                <a:cubicBezTo>
                  <a:pt x="2025903" y="162583"/>
                  <a:pt x="2021650" y="161897"/>
                  <a:pt x="2016528" y="161897"/>
                </a:cubicBezTo>
                <a:cubicBezTo>
                  <a:pt x="2011406" y="161897"/>
                  <a:pt x="2006787" y="161897"/>
                  <a:pt x="2002671" y="161897"/>
                </a:cubicBezTo>
                <a:cubicBezTo>
                  <a:pt x="1998555" y="161897"/>
                  <a:pt x="1994164" y="161897"/>
                  <a:pt x="1989499" y="161897"/>
                </a:cubicBezTo>
                <a:cubicBezTo>
                  <a:pt x="1984835" y="161897"/>
                  <a:pt x="1979712" y="162812"/>
                  <a:pt x="1974133" y="164641"/>
                </a:cubicBezTo>
                <a:cubicBezTo>
                  <a:pt x="1968553" y="166471"/>
                  <a:pt x="1964712" y="168803"/>
                  <a:pt x="1962608" y="171639"/>
                </a:cubicBezTo>
                <a:cubicBezTo>
                  <a:pt x="1960504" y="174474"/>
                  <a:pt x="1959544" y="177173"/>
                  <a:pt x="1959727" y="179734"/>
                </a:cubicBezTo>
                <a:cubicBezTo>
                  <a:pt x="1959910" y="182295"/>
                  <a:pt x="1960047" y="184764"/>
                  <a:pt x="1960138" y="187142"/>
                </a:cubicBezTo>
                <a:cubicBezTo>
                  <a:pt x="1960230" y="189521"/>
                  <a:pt x="1961465" y="192402"/>
                  <a:pt x="1963843" y="195786"/>
                </a:cubicBezTo>
                <a:cubicBezTo>
                  <a:pt x="1966221" y="199170"/>
                  <a:pt x="1969605" y="201640"/>
                  <a:pt x="1973996" y="203195"/>
                </a:cubicBezTo>
                <a:cubicBezTo>
                  <a:pt x="1978386" y="204750"/>
                  <a:pt x="1984103" y="205527"/>
                  <a:pt x="1991146" y="205527"/>
                </a:cubicBezTo>
                <a:cubicBezTo>
                  <a:pt x="1998189" y="205527"/>
                  <a:pt x="2008662" y="205527"/>
                  <a:pt x="2022565" y="205527"/>
                </a:cubicBezTo>
                <a:cubicBezTo>
                  <a:pt x="2036468" y="205527"/>
                  <a:pt x="2045477" y="205527"/>
                  <a:pt x="2049593" y="205527"/>
                </a:cubicBezTo>
                <a:cubicBezTo>
                  <a:pt x="2053709" y="205527"/>
                  <a:pt x="2061301" y="205848"/>
                  <a:pt x="2072369" y="206488"/>
                </a:cubicBezTo>
                <a:cubicBezTo>
                  <a:pt x="2083436" y="207128"/>
                  <a:pt x="2092903" y="207906"/>
                  <a:pt x="2100769" y="208820"/>
                </a:cubicBezTo>
                <a:cubicBezTo>
                  <a:pt x="2108635" y="209735"/>
                  <a:pt x="2116273" y="212113"/>
                  <a:pt x="2123682" y="215955"/>
                </a:cubicBezTo>
                <a:cubicBezTo>
                  <a:pt x="2131091" y="219796"/>
                  <a:pt x="2137356" y="225101"/>
                  <a:pt x="2142478" y="231870"/>
                </a:cubicBezTo>
                <a:cubicBezTo>
                  <a:pt x="2147601" y="238639"/>
                  <a:pt x="2151076" y="244904"/>
                  <a:pt x="2152906" y="250666"/>
                </a:cubicBezTo>
                <a:cubicBezTo>
                  <a:pt x="2154735" y="256429"/>
                  <a:pt x="2155833" y="265255"/>
                  <a:pt x="2156199" y="277146"/>
                </a:cubicBezTo>
                <a:lnTo>
                  <a:pt x="2156199" y="301294"/>
                </a:lnTo>
                <a:cubicBezTo>
                  <a:pt x="2155833" y="305501"/>
                  <a:pt x="2155329" y="311446"/>
                  <a:pt x="2154689" y="319130"/>
                </a:cubicBezTo>
                <a:cubicBezTo>
                  <a:pt x="2154049" y="326813"/>
                  <a:pt x="2151076" y="335045"/>
                  <a:pt x="2145771" y="343826"/>
                </a:cubicBezTo>
                <a:cubicBezTo>
                  <a:pt x="2140466" y="352607"/>
                  <a:pt x="2131822" y="359787"/>
                  <a:pt x="2119840" y="365366"/>
                </a:cubicBezTo>
                <a:cubicBezTo>
                  <a:pt x="2107858" y="370946"/>
                  <a:pt x="2094092" y="374879"/>
                  <a:pt x="2078543" y="377166"/>
                </a:cubicBezTo>
                <a:cubicBezTo>
                  <a:pt x="2062993" y="379452"/>
                  <a:pt x="2051377" y="380596"/>
                  <a:pt x="2043694" y="380596"/>
                </a:cubicBezTo>
                <a:lnTo>
                  <a:pt x="1963843" y="380596"/>
                </a:lnTo>
                <a:cubicBezTo>
                  <a:pt x="1957074" y="380596"/>
                  <a:pt x="1944498" y="379955"/>
                  <a:pt x="1926113" y="378675"/>
                </a:cubicBezTo>
                <a:cubicBezTo>
                  <a:pt x="1907728" y="377394"/>
                  <a:pt x="1893824" y="373370"/>
                  <a:pt x="1884404" y="366601"/>
                </a:cubicBezTo>
                <a:cubicBezTo>
                  <a:pt x="1874982" y="359833"/>
                  <a:pt x="1868305" y="351509"/>
                  <a:pt x="1864372" y="341631"/>
                </a:cubicBezTo>
                <a:cubicBezTo>
                  <a:pt x="1860439" y="331752"/>
                  <a:pt x="1858427" y="325304"/>
                  <a:pt x="1858335" y="322285"/>
                </a:cubicBezTo>
                <a:cubicBezTo>
                  <a:pt x="1858244" y="319267"/>
                  <a:pt x="1857649" y="309343"/>
                  <a:pt x="1856552" y="292513"/>
                </a:cubicBezTo>
                <a:cubicBezTo>
                  <a:pt x="1856552" y="292513"/>
                  <a:pt x="1874159" y="292513"/>
                  <a:pt x="1909374" y="292513"/>
                </a:cubicBezTo>
                <a:cubicBezTo>
                  <a:pt x="1944589" y="292513"/>
                  <a:pt x="1962471" y="294022"/>
                  <a:pt x="1963020" y="297040"/>
                </a:cubicBezTo>
                <a:cubicBezTo>
                  <a:pt x="1963568" y="300059"/>
                  <a:pt x="1964757" y="303169"/>
                  <a:pt x="1966587" y="306370"/>
                </a:cubicBezTo>
                <a:cubicBezTo>
                  <a:pt x="1968416" y="309571"/>
                  <a:pt x="1970931" y="311950"/>
                  <a:pt x="1974133" y="313504"/>
                </a:cubicBezTo>
                <a:cubicBezTo>
                  <a:pt x="1977334" y="315059"/>
                  <a:pt x="1983417" y="316294"/>
                  <a:pt x="1992381" y="317209"/>
                </a:cubicBezTo>
                <a:cubicBezTo>
                  <a:pt x="2001344" y="318124"/>
                  <a:pt x="2006192" y="318581"/>
                  <a:pt x="2006924" y="318581"/>
                </a:cubicBezTo>
                <a:cubicBezTo>
                  <a:pt x="2007656" y="318581"/>
                  <a:pt x="2008479" y="318581"/>
                  <a:pt x="2009394" y="318581"/>
                </a:cubicBezTo>
                <a:cubicBezTo>
                  <a:pt x="2010308" y="318581"/>
                  <a:pt x="2013967" y="318581"/>
                  <a:pt x="2020370" y="318581"/>
                </a:cubicBezTo>
                <a:cubicBezTo>
                  <a:pt x="2026772" y="318581"/>
                  <a:pt x="2032901" y="317300"/>
                  <a:pt x="2038755" y="314739"/>
                </a:cubicBezTo>
                <a:cubicBezTo>
                  <a:pt x="2044608" y="312178"/>
                  <a:pt x="2048496" y="308977"/>
                  <a:pt x="2050417" y="305135"/>
                </a:cubicBezTo>
                <a:cubicBezTo>
                  <a:pt x="2052337" y="301294"/>
                  <a:pt x="2052886" y="297498"/>
                  <a:pt x="2052063" y="293748"/>
                </a:cubicBezTo>
                <a:cubicBezTo>
                  <a:pt x="2051240" y="289997"/>
                  <a:pt x="2050508" y="286933"/>
                  <a:pt x="2049868" y="284555"/>
                </a:cubicBezTo>
                <a:cubicBezTo>
                  <a:pt x="2049227" y="282177"/>
                  <a:pt x="2047855" y="279936"/>
                  <a:pt x="2045752" y="277832"/>
                </a:cubicBezTo>
                <a:cubicBezTo>
                  <a:pt x="2043648" y="275728"/>
                  <a:pt x="2039715" y="274356"/>
                  <a:pt x="2033953" y="273716"/>
                </a:cubicBezTo>
                <a:cubicBezTo>
                  <a:pt x="2028190" y="273076"/>
                  <a:pt x="2023159" y="272756"/>
                  <a:pt x="2018860" y="272756"/>
                </a:cubicBezTo>
                <a:cubicBezTo>
                  <a:pt x="2014561" y="272756"/>
                  <a:pt x="2007244" y="272756"/>
                  <a:pt x="1996908" y="272756"/>
                </a:cubicBezTo>
                <a:cubicBezTo>
                  <a:pt x="1986572" y="272756"/>
                  <a:pt x="1976603" y="272756"/>
                  <a:pt x="1966998" y="272756"/>
                </a:cubicBezTo>
                <a:cubicBezTo>
                  <a:pt x="1957394" y="272756"/>
                  <a:pt x="1947607" y="272298"/>
                  <a:pt x="1937637" y="271384"/>
                </a:cubicBezTo>
                <a:cubicBezTo>
                  <a:pt x="1927667" y="270469"/>
                  <a:pt x="1919893" y="269783"/>
                  <a:pt x="1914313" y="269326"/>
                </a:cubicBezTo>
                <a:cubicBezTo>
                  <a:pt x="1908734" y="268868"/>
                  <a:pt x="1902422" y="267542"/>
                  <a:pt x="1895380" y="265347"/>
                </a:cubicBezTo>
                <a:cubicBezTo>
                  <a:pt x="1888336" y="263152"/>
                  <a:pt x="1881751" y="258121"/>
                  <a:pt x="1875623" y="250255"/>
                </a:cubicBezTo>
                <a:cubicBezTo>
                  <a:pt x="1869494" y="242389"/>
                  <a:pt x="1865104" y="234568"/>
                  <a:pt x="1862451" y="226794"/>
                </a:cubicBezTo>
                <a:cubicBezTo>
                  <a:pt x="1859799" y="219019"/>
                  <a:pt x="1858198" y="212113"/>
                  <a:pt x="1857649" y="206076"/>
                </a:cubicBezTo>
                <a:cubicBezTo>
                  <a:pt x="1857101" y="200039"/>
                  <a:pt x="1856963" y="194460"/>
                  <a:pt x="1857238" y="189338"/>
                </a:cubicBezTo>
                <a:cubicBezTo>
                  <a:pt x="1857512" y="184215"/>
                  <a:pt x="1857787" y="178224"/>
                  <a:pt x="1858061" y="171364"/>
                </a:cubicBezTo>
                <a:cubicBezTo>
                  <a:pt x="1858335" y="164504"/>
                  <a:pt x="1859890" y="156364"/>
                  <a:pt x="1862726" y="146943"/>
                </a:cubicBezTo>
                <a:cubicBezTo>
                  <a:pt x="1865561" y="137521"/>
                  <a:pt x="1870866" y="129335"/>
                  <a:pt x="1878641" y="122384"/>
                </a:cubicBezTo>
                <a:cubicBezTo>
                  <a:pt x="1886416" y="115432"/>
                  <a:pt x="1896020" y="110356"/>
                  <a:pt x="1907453" y="107154"/>
                </a:cubicBezTo>
                <a:cubicBezTo>
                  <a:pt x="1918887" y="103953"/>
                  <a:pt x="1930732" y="102352"/>
                  <a:pt x="1942988" y="102352"/>
                </a:cubicBezTo>
                <a:close/>
                <a:moveTo>
                  <a:pt x="1530902" y="2744"/>
                </a:moveTo>
                <a:cubicBezTo>
                  <a:pt x="1562915" y="2744"/>
                  <a:pt x="1578876" y="36359"/>
                  <a:pt x="1578785" y="103587"/>
                </a:cubicBezTo>
                <a:cubicBezTo>
                  <a:pt x="1578693" y="170816"/>
                  <a:pt x="1580202" y="204430"/>
                  <a:pt x="1583312" y="204430"/>
                </a:cubicBezTo>
                <a:cubicBezTo>
                  <a:pt x="1586422" y="204430"/>
                  <a:pt x="1601240" y="187600"/>
                  <a:pt x="1627766" y="153940"/>
                </a:cubicBezTo>
                <a:cubicBezTo>
                  <a:pt x="1654291" y="120280"/>
                  <a:pt x="1687494" y="103450"/>
                  <a:pt x="1727373" y="103450"/>
                </a:cubicBezTo>
                <a:cubicBezTo>
                  <a:pt x="1748228" y="103450"/>
                  <a:pt x="1758655" y="109578"/>
                  <a:pt x="1758655" y="121835"/>
                </a:cubicBezTo>
                <a:cubicBezTo>
                  <a:pt x="1758655" y="133177"/>
                  <a:pt x="1749874" y="149732"/>
                  <a:pt x="1732313" y="171502"/>
                </a:cubicBezTo>
                <a:cubicBezTo>
                  <a:pt x="1695543" y="216869"/>
                  <a:pt x="1696092" y="262786"/>
                  <a:pt x="1733959" y="309251"/>
                </a:cubicBezTo>
                <a:cubicBezTo>
                  <a:pt x="1752070" y="331569"/>
                  <a:pt x="1761125" y="348491"/>
                  <a:pt x="1761125" y="360016"/>
                </a:cubicBezTo>
                <a:cubicBezTo>
                  <a:pt x="1761125" y="372821"/>
                  <a:pt x="1750240" y="379224"/>
                  <a:pt x="1728471" y="379224"/>
                </a:cubicBezTo>
                <a:cubicBezTo>
                  <a:pt x="1686762" y="379224"/>
                  <a:pt x="1652462" y="361708"/>
                  <a:pt x="1625570" y="326676"/>
                </a:cubicBezTo>
                <a:cubicBezTo>
                  <a:pt x="1598679" y="291644"/>
                  <a:pt x="1584181" y="274128"/>
                  <a:pt x="1582078" y="274128"/>
                </a:cubicBezTo>
                <a:cubicBezTo>
                  <a:pt x="1579974" y="274128"/>
                  <a:pt x="1578922" y="288442"/>
                  <a:pt x="1578922" y="317072"/>
                </a:cubicBezTo>
                <a:cubicBezTo>
                  <a:pt x="1578922" y="345701"/>
                  <a:pt x="1562915" y="364497"/>
                  <a:pt x="1530902" y="373461"/>
                </a:cubicBezTo>
                <a:cubicBezTo>
                  <a:pt x="1528706" y="374193"/>
                  <a:pt x="1526603" y="374559"/>
                  <a:pt x="1524590" y="374559"/>
                </a:cubicBezTo>
                <a:cubicBezTo>
                  <a:pt x="1496601" y="374559"/>
                  <a:pt x="1482607" y="314648"/>
                  <a:pt x="1482607" y="194826"/>
                </a:cubicBezTo>
                <a:cubicBezTo>
                  <a:pt x="1482607" y="66772"/>
                  <a:pt x="1498705" y="2744"/>
                  <a:pt x="1530902" y="2744"/>
                </a:cubicBezTo>
                <a:close/>
                <a:moveTo>
                  <a:pt x="186319" y="1098"/>
                </a:moveTo>
                <a:cubicBezTo>
                  <a:pt x="300653" y="1098"/>
                  <a:pt x="357820" y="13629"/>
                  <a:pt x="357820" y="38691"/>
                </a:cubicBezTo>
                <a:cubicBezTo>
                  <a:pt x="357820" y="40703"/>
                  <a:pt x="357454" y="42807"/>
                  <a:pt x="356722" y="45002"/>
                </a:cubicBezTo>
                <a:cubicBezTo>
                  <a:pt x="346295" y="74455"/>
                  <a:pt x="323428" y="89181"/>
                  <a:pt x="288122" y="89181"/>
                </a:cubicBezTo>
                <a:cubicBezTo>
                  <a:pt x="252815" y="89181"/>
                  <a:pt x="235162" y="133863"/>
                  <a:pt x="235162" y="223226"/>
                </a:cubicBezTo>
                <a:cubicBezTo>
                  <a:pt x="235162" y="312590"/>
                  <a:pt x="218149" y="362119"/>
                  <a:pt x="184124" y="371815"/>
                </a:cubicBezTo>
                <a:cubicBezTo>
                  <a:pt x="181014" y="372730"/>
                  <a:pt x="178087" y="373187"/>
                  <a:pt x="175343" y="373187"/>
                </a:cubicBezTo>
                <a:cubicBezTo>
                  <a:pt x="146988" y="373187"/>
                  <a:pt x="132810" y="328002"/>
                  <a:pt x="132810" y="237632"/>
                </a:cubicBezTo>
                <a:cubicBezTo>
                  <a:pt x="132810" y="138665"/>
                  <a:pt x="110675" y="89181"/>
                  <a:pt x="66405" y="89181"/>
                </a:cubicBezTo>
                <a:cubicBezTo>
                  <a:pt x="22135" y="89181"/>
                  <a:pt x="0" y="74455"/>
                  <a:pt x="0" y="45002"/>
                </a:cubicBezTo>
                <a:cubicBezTo>
                  <a:pt x="0" y="15733"/>
                  <a:pt x="62106" y="1098"/>
                  <a:pt x="186319" y="1098"/>
                </a:cubicBezTo>
                <a:close/>
                <a:moveTo>
                  <a:pt x="486719" y="0"/>
                </a:moveTo>
                <a:cubicBezTo>
                  <a:pt x="518733" y="0"/>
                  <a:pt x="534785" y="21587"/>
                  <a:pt x="534877" y="64759"/>
                </a:cubicBezTo>
                <a:cubicBezTo>
                  <a:pt x="534968" y="107932"/>
                  <a:pt x="535608" y="128603"/>
                  <a:pt x="536797" y="126774"/>
                </a:cubicBezTo>
                <a:cubicBezTo>
                  <a:pt x="537986" y="124945"/>
                  <a:pt x="540868" y="121560"/>
                  <a:pt x="545441" y="116621"/>
                </a:cubicBezTo>
                <a:cubicBezTo>
                  <a:pt x="550014" y="111682"/>
                  <a:pt x="559801" y="107886"/>
                  <a:pt x="574802" y="105233"/>
                </a:cubicBezTo>
                <a:cubicBezTo>
                  <a:pt x="589803" y="102581"/>
                  <a:pt x="601419" y="101392"/>
                  <a:pt x="609651" y="101666"/>
                </a:cubicBezTo>
                <a:cubicBezTo>
                  <a:pt x="617883" y="101941"/>
                  <a:pt x="625566" y="102215"/>
                  <a:pt x="632701" y="102489"/>
                </a:cubicBezTo>
                <a:cubicBezTo>
                  <a:pt x="639835" y="102764"/>
                  <a:pt x="648616" y="104044"/>
                  <a:pt x="659043" y="106331"/>
                </a:cubicBezTo>
                <a:cubicBezTo>
                  <a:pt x="669471" y="108618"/>
                  <a:pt x="679120" y="112231"/>
                  <a:pt x="687993" y="117170"/>
                </a:cubicBezTo>
                <a:cubicBezTo>
                  <a:pt x="696865" y="122109"/>
                  <a:pt x="704320" y="129335"/>
                  <a:pt x="710357" y="138848"/>
                </a:cubicBezTo>
                <a:cubicBezTo>
                  <a:pt x="716393" y="148360"/>
                  <a:pt x="720830" y="159519"/>
                  <a:pt x="723665" y="172325"/>
                </a:cubicBezTo>
                <a:cubicBezTo>
                  <a:pt x="726501" y="185130"/>
                  <a:pt x="727918" y="198301"/>
                  <a:pt x="727918" y="211839"/>
                </a:cubicBezTo>
                <a:cubicBezTo>
                  <a:pt x="727918" y="225559"/>
                  <a:pt x="727873" y="252862"/>
                  <a:pt x="727781" y="293748"/>
                </a:cubicBezTo>
                <a:cubicBezTo>
                  <a:pt x="727690" y="334633"/>
                  <a:pt x="711454" y="359650"/>
                  <a:pt x="679075" y="368796"/>
                </a:cubicBezTo>
                <a:cubicBezTo>
                  <a:pt x="673770" y="370443"/>
                  <a:pt x="668922" y="371266"/>
                  <a:pt x="664531" y="371266"/>
                </a:cubicBezTo>
                <a:cubicBezTo>
                  <a:pt x="641665" y="371266"/>
                  <a:pt x="630231" y="350869"/>
                  <a:pt x="630231" y="310074"/>
                </a:cubicBezTo>
                <a:cubicBezTo>
                  <a:pt x="630048" y="261597"/>
                  <a:pt x="629911" y="231138"/>
                  <a:pt x="629820" y="218699"/>
                </a:cubicBezTo>
                <a:cubicBezTo>
                  <a:pt x="629728" y="206259"/>
                  <a:pt x="626984" y="196426"/>
                  <a:pt x="621588" y="189200"/>
                </a:cubicBezTo>
                <a:cubicBezTo>
                  <a:pt x="616191" y="181975"/>
                  <a:pt x="609194" y="177767"/>
                  <a:pt x="600596" y="176578"/>
                </a:cubicBezTo>
                <a:cubicBezTo>
                  <a:pt x="591998" y="175389"/>
                  <a:pt x="585870" y="174932"/>
                  <a:pt x="582211" y="175206"/>
                </a:cubicBezTo>
                <a:cubicBezTo>
                  <a:pt x="578552" y="175480"/>
                  <a:pt x="574848" y="175801"/>
                  <a:pt x="571098" y="176166"/>
                </a:cubicBezTo>
                <a:cubicBezTo>
                  <a:pt x="567347" y="176532"/>
                  <a:pt x="562683" y="177859"/>
                  <a:pt x="557103" y="180145"/>
                </a:cubicBezTo>
                <a:cubicBezTo>
                  <a:pt x="551524" y="182432"/>
                  <a:pt x="546356" y="186777"/>
                  <a:pt x="541599" y="193179"/>
                </a:cubicBezTo>
                <a:cubicBezTo>
                  <a:pt x="536843" y="199582"/>
                  <a:pt x="534511" y="212296"/>
                  <a:pt x="534602" y="231321"/>
                </a:cubicBezTo>
                <a:cubicBezTo>
                  <a:pt x="534694" y="250346"/>
                  <a:pt x="534785" y="276140"/>
                  <a:pt x="534877" y="308702"/>
                </a:cubicBezTo>
                <a:cubicBezTo>
                  <a:pt x="534968" y="341265"/>
                  <a:pt x="519007" y="361845"/>
                  <a:pt x="486993" y="370443"/>
                </a:cubicBezTo>
                <a:cubicBezTo>
                  <a:pt x="484798" y="370992"/>
                  <a:pt x="482786" y="371266"/>
                  <a:pt x="480957" y="371266"/>
                </a:cubicBezTo>
                <a:cubicBezTo>
                  <a:pt x="452785" y="371266"/>
                  <a:pt x="438699" y="311355"/>
                  <a:pt x="438699" y="191533"/>
                </a:cubicBezTo>
                <a:cubicBezTo>
                  <a:pt x="438516" y="191350"/>
                  <a:pt x="438424" y="191076"/>
                  <a:pt x="438424" y="190710"/>
                </a:cubicBezTo>
                <a:cubicBezTo>
                  <a:pt x="438424" y="63570"/>
                  <a:pt x="454523" y="0"/>
                  <a:pt x="486719" y="0"/>
                </a:cubicBezTo>
                <a:close/>
              </a:path>
            </a:pathLst>
          </a:custGeom>
          <a:solidFill>
            <a:schemeClr val="accent4">
              <a:lumMod val="50000"/>
              <a:alpha val="54000"/>
            </a:schemeClr>
          </a:solidFill>
          <a:ln>
            <a:noFill/>
          </a:ln>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引言</a:t>
            </a:r>
          </a:p>
        </p:txBody>
      </p:sp>
      <p:sp>
        <p:nvSpPr>
          <p:cNvPr id="11" name="MH_Other_3"/>
          <p:cNvSpPr txBox="1"/>
          <p:nvPr>
            <p:custDataLst>
              <p:tags r:id="rId3"/>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4"/>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137285" y="1117600"/>
            <a:ext cx="9917430" cy="4480560"/>
          </a:xfrm>
          <a:prstGeom prst="rect">
            <a:avLst/>
          </a:prstGeom>
          <a:noFill/>
        </p:spPr>
        <p:txBody>
          <a:bodyPr wrap="square" rtlCol="0">
            <a:spAutoFit/>
          </a:bodyPr>
          <a:lstStyle/>
          <a:p>
            <a:r>
              <a:rPr lang="en-US" altLang="zh-CN" b="1" dirty="0"/>
              <a:t>1.1     </a:t>
            </a:r>
            <a:r>
              <a:rPr lang="zh-CN" altLang="en-US" b="1"/>
              <a:t>编写目的</a:t>
            </a:r>
            <a:r>
              <a:rPr lang="en-US" altLang="zh-CN" dirty="0"/>
              <a:t>:  1)</a:t>
            </a:r>
            <a:r>
              <a:rPr lang="zh-CN" altLang="en-US"/>
              <a:t>学生获得更多的资料</a:t>
            </a:r>
          </a:p>
          <a:p>
            <a:r>
              <a:rPr lang="en-US" altLang="zh-CN" dirty="0"/>
              <a:t>                           2)</a:t>
            </a:r>
            <a:r>
              <a:rPr lang="zh-CN" altLang="en-US"/>
              <a:t>师生更好的沟通</a:t>
            </a:r>
          </a:p>
          <a:p>
            <a:r>
              <a:rPr lang="zh-CN" altLang="en-US"/>
              <a:t>                           </a:t>
            </a:r>
            <a:r>
              <a:rPr lang="en-US" altLang="zh-CN" dirty="0"/>
              <a:t>3)</a:t>
            </a:r>
            <a:r>
              <a:rPr lang="zh-CN" altLang="en-US"/>
              <a:t>为对这系列课程有兴趣的人提供平台</a:t>
            </a:r>
          </a:p>
          <a:p>
            <a:endParaRPr lang="zh-CN" altLang="en-US"/>
          </a:p>
          <a:p>
            <a:endParaRPr lang="zh-CN" altLang="en-US"/>
          </a:p>
          <a:p>
            <a:endParaRPr lang="zh-CN" altLang="en-US"/>
          </a:p>
          <a:p>
            <a:r>
              <a:rPr lang="en-US" altLang="zh-CN" b="1" dirty="0"/>
              <a:t>1.2     </a:t>
            </a:r>
            <a:r>
              <a:rPr lang="zh-CN" altLang="en-US" b="1"/>
              <a:t>背景</a:t>
            </a:r>
          </a:p>
          <a:p>
            <a:r>
              <a:rPr lang="zh-CN" altLang="en-US"/>
              <a:t>         设置软件工程系列课程辅助网站</a:t>
            </a:r>
            <a:r>
              <a:rPr lang="en-US" altLang="zh-CN" dirty="0"/>
              <a:t>,</a:t>
            </a:r>
            <a:r>
              <a:rPr lang="zh-CN" altLang="en-US"/>
              <a:t>是为了让学生可以更好的学好这几门核心课程，方便同学下载资料，学生和老师能够进行及时有效的沟通，所以，由软件工程专业的学生来开发一个项目管理与软件需求的教学网站，为学生提供可以下载资料以及在线听课的平台，也为老师和学生交流以及老师及时发布最新消息提供了一个平台。</a:t>
            </a:r>
          </a:p>
          <a:p>
            <a:r>
              <a:rPr lang="zh-CN" altLang="en-US"/>
              <a:t>                        </a:t>
            </a:r>
          </a:p>
          <a:p>
            <a:endParaRPr lang="en-US" altLang="zh-CN" b="1" dirty="0"/>
          </a:p>
          <a:p>
            <a:endParaRPr lang="en-US" altLang="zh-CN" b="1" dirty="0"/>
          </a:p>
          <a:p>
            <a:endParaRPr lang="en-US" altLang="zh-CN" b="1" dirty="0"/>
          </a:p>
          <a:p>
            <a:endParaRPr lang="en-US" altLang="zh-CN" b="1"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5" name="文本框 4"/>
          <p:cNvSpPr txBox="1"/>
          <p:nvPr/>
        </p:nvSpPr>
        <p:spPr>
          <a:xfrm>
            <a:off x="931545" y="463550"/>
            <a:ext cx="5231130" cy="579120"/>
          </a:xfrm>
          <a:prstGeom prst="rect">
            <a:avLst/>
          </a:prstGeom>
          <a:noFill/>
        </p:spPr>
        <p:txBody>
          <a:bodyPr wrap="square" rtlCol="0">
            <a:spAutoFit/>
          </a:bodyPr>
          <a:lstStyle/>
          <a:p>
            <a:r>
              <a:rPr lang="en-US" altLang="zh-CN" sz="3200" b="1" dirty="0">
                <a:sym typeface="+mn-ea"/>
              </a:rPr>
              <a:t>1.3     </a:t>
            </a:r>
            <a:r>
              <a:rPr lang="zh-CN" altLang="en-US" sz="3200" b="1">
                <a:sym typeface="+mn-ea"/>
              </a:rPr>
              <a:t>项目产品的主要用途</a:t>
            </a:r>
            <a:endParaRPr lang="zh-CN" altLang="en-US" sz="3200"/>
          </a:p>
        </p:txBody>
      </p:sp>
      <p:sp>
        <p:nvSpPr>
          <p:cNvPr id="6" name="文本框 5"/>
          <p:cNvSpPr txBox="1"/>
          <p:nvPr/>
        </p:nvSpPr>
        <p:spPr>
          <a:xfrm>
            <a:off x="1532255" y="1761490"/>
            <a:ext cx="8552180" cy="3749040"/>
          </a:xfrm>
          <a:prstGeom prst="rect">
            <a:avLst/>
          </a:prstGeom>
          <a:noFill/>
        </p:spPr>
        <p:txBody>
          <a:bodyPr wrap="square" rtlCol="0">
            <a:spAutoFit/>
          </a:bodyPr>
          <a:lstStyle/>
          <a:p>
            <a:r>
              <a:rPr lang="zh-CN" altLang="en-US" sz="2400"/>
              <a:t>1.为分组学生与任课教师提供一个在线交流的平台</a:t>
            </a:r>
          </a:p>
          <a:p>
            <a:r>
              <a:rPr lang="zh-CN" altLang="en-US" sz="2400"/>
              <a:t>2.为学生与任课老师提供一个资源上传下载的平台</a:t>
            </a:r>
          </a:p>
          <a:p>
            <a:r>
              <a:rPr lang="zh-CN" altLang="en-US" sz="2400"/>
              <a:t>3.为学生和老师提供一个作业上交和点评的平台</a:t>
            </a:r>
          </a:p>
          <a:p>
            <a:r>
              <a:rPr lang="zh-CN" altLang="en-US" sz="2400"/>
              <a:t>4.学生可以在线观看教学视频和浏览简化版课件</a:t>
            </a:r>
          </a:p>
          <a:p>
            <a:r>
              <a:rPr lang="zh-CN" altLang="en-US" sz="2400"/>
              <a:t>5.游客可以发布留言</a:t>
            </a:r>
          </a:p>
          <a:p>
            <a:r>
              <a:rPr lang="zh-CN" altLang="en-US" sz="2400"/>
              <a:t>6.任课教师可以发布最新消息</a:t>
            </a:r>
          </a:p>
          <a:p>
            <a:r>
              <a:rPr lang="zh-CN" altLang="en-US" sz="2400"/>
              <a:t>7.任课教师可以添删课程</a:t>
            </a:r>
          </a:p>
          <a:p>
            <a:r>
              <a:rPr lang="zh-CN" altLang="en-US" sz="2400"/>
              <a:t>8.网站可以提供相关网页链接,管理员可以更新链接.</a:t>
            </a:r>
          </a:p>
          <a:p>
            <a:r>
              <a:rPr lang="zh-CN" altLang="en-US" sz="2400"/>
              <a:t>9.网站可以提供密码找回功能.</a:t>
            </a:r>
          </a:p>
          <a:p>
            <a:r>
              <a:rPr lang="zh-CN" altLang="en-US" sz="2400"/>
              <a:t>10.用户可以根据文章标题进行搜索.</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引言</a:t>
            </a:r>
          </a:p>
        </p:txBody>
      </p:sp>
      <p:sp>
        <p:nvSpPr>
          <p:cNvPr id="3" name="文本框 2"/>
          <p:cNvSpPr txBox="1"/>
          <p:nvPr/>
        </p:nvSpPr>
        <p:spPr>
          <a:xfrm>
            <a:off x="837565" y="1489075"/>
            <a:ext cx="8875395" cy="2862322"/>
          </a:xfrm>
          <a:prstGeom prst="rect">
            <a:avLst/>
          </a:prstGeom>
          <a:noFill/>
        </p:spPr>
        <p:txBody>
          <a:bodyPr wrap="square" rtlCol="0" anchor="t">
            <a:spAutoFit/>
          </a:bodyPr>
          <a:lstStyle/>
          <a:p>
            <a:r>
              <a:rPr lang="zh-CN" altLang="en-US" dirty="0">
                <a:sym typeface="+mn-ea"/>
              </a:rPr>
              <a:t>                        </a:t>
            </a:r>
            <a:endParaRPr lang="zh-CN" altLang="en-US" dirty="0"/>
          </a:p>
          <a:p>
            <a:r>
              <a:rPr lang="en-US" altLang="zh-CN" b="1" dirty="0">
                <a:sym typeface="+mn-ea"/>
              </a:rPr>
              <a:t>1.4     </a:t>
            </a:r>
            <a:r>
              <a:rPr lang="zh-CN" altLang="en-US" b="1" dirty="0">
                <a:sym typeface="+mn-ea"/>
              </a:rPr>
              <a:t>定义</a:t>
            </a:r>
            <a:r>
              <a:rPr lang="en-US" altLang="zh-CN" b="1" dirty="0">
                <a:sym typeface="+mn-ea"/>
              </a:rPr>
              <a:t>:</a:t>
            </a:r>
            <a:endParaRPr lang="en-US" altLang="zh-CN" b="1" dirty="0"/>
          </a:p>
          <a:p>
            <a:r>
              <a:rPr lang="en-US" altLang="zh-CN" dirty="0" smtClean="0">
                <a:sym typeface="+mn-ea"/>
              </a:rPr>
              <a:t>	明确系统开经济可行性</a:t>
            </a:r>
            <a:r>
              <a:rPr lang="en-US" altLang="zh-CN" dirty="0">
                <a:sym typeface="+mn-ea"/>
              </a:rPr>
              <a:t>：估计开发费用以及最终获得的收入或利益，</a:t>
            </a:r>
            <a:r>
              <a:rPr lang="zh-CN" altLang="en-US" dirty="0">
                <a:sym typeface="+mn-ea"/>
              </a:rPr>
              <a:t>两者</a:t>
            </a:r>
            <a:r>
              <a:rPr lang="en-US" altLang="zh-CN" dirty="0">
                <a:sym typeface="+mn-ea"/>
              </a:rPr>
              <a:t>衡量</a:t>
            </a:r>
            <a:r>
              <a:rPr lang="en-US" altLang="zh-CN" dirty="0" smtClean="0">
                <a:sym typeface="+mn-ea"/>
              </a:rPr>
              <a:t>。技术可行性</a:t>
            </a:r>
            <a:r>
              <a:rPr lang="en-US" altLang="zh-CN" dirty="0">
                <a:sym typeface="+mn-ea"/>
              </a:rPr>
              <a:t>：分析功能，性能以及限制条件，能否是一个技术上可实现的系统</a:t>
            </a:r>
            <a:r>
              <a:rPr lang="en-US" altLang="zh-CN" dirty="0" smtClean="0">
                <a:sym typeface="+mn-ea"/>
              </a:rPr>
              <a:t>。法律可行性</a:t>
            </a:r>
            <a:r>
              <a:rPr lang="en-US" altLang="zh-CN" dirty="0">
                <a:sym typeface="+mn-ea"/>
              </a:rPr>
              <a:t>：可能导致的责任，有无违法问题。</a:t>
            </a:r>
            <a:endParaRPr lang="en-US" altLang="zh-CN" dirty="0"/>
          </a:p>
          <a:p>
            <a:r>
              <a:rPr lang="en-US" altLang="zh-CN" b="1" dirty="0">
                <a:sym typeface="+mn-ea"/>
              </a:rPr>
              <a:t>1.5     </a:t>
            </a:r>
            <a:r>
              <a:rPr lang="zh-CN" altLang="en-US" b="1" dirty="0">
                <a:sym typeface="+mn-ea"/>
              </a:rPr>
              <a:t>参考资料</a:t>
            </a:r>
            <a:r>
              <a:rPr lang="en-US" altLang="zh-CN" b="1" dirty="0">
                <a:sym typeface="+mn-ea"/>
              </a:rPr>
              <a:t>:</a:t>
            </a:r>
          </a:p>
          <a:p>
            <a:r>
              <a:rPr lang="zh-CN" altLang="en-US" dirty="0"/>
              <a:t>《网页制作与网站建设技术大全(CS5版)》 张翔著 清华大学出版社</a:t>
            </a:r>
          </a:p>
          <a:p>
            <a:r>
              <a:rPr lang="zh-CN" altLang="en-US" dirty="0"/>
              <a:t>《网页设计完全学习手册》 金影文化 著 人民邮电出版社</a:t>
            </a:r>
          </a:p>
          <a:p>
            <a:r>
              <a:rPr lang="zh-CN" altLang="en-US" dirty="0"/>
              <a:t>《DreamWeaver CS3完美网页设计 技术入门篇》 朱印宏 袁衍明 著 中国电力出版社</a:t>
            </a:r>
          </a:p>
          <a:p>
            <a:r>
              <a:rPr lang="zh-CN" altLang="en-US" dirty="0"/>
              <a:t>《软件工程导论(第六版)》 张海藩 牟永敏 著 清华大学出版社</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可行性研究的前提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02</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2.</a:t>
            </a:r>
            <a:r>
              <a:rPr lang="en-US" altLang="zh-CN" dirty="0"/>
              <a:t>1</a:t>
            </a:r>
            <a:r>
              <a:rPr lang="zh-CN" altLang="en-US" dirty="0"/>
              <a:t>要求</a:t>
            </a:r>
          </a:p>
        </p:txBody>
      </p:sp>
      <p:graphicFrame>
        <p:nvGraphicFramePr>
          <p:cNvPr id="5" name="内容占位符 4"/>
          <p:cNvGraphicFramePr>
            <a:graphicFrameLocks noGrp="1"/>
          </p:cNvGraphicFramePr>
          <p:nvPr>
            <p:ph sz="half" idx="1"/>
          </p:nvPr>
        </p:nvGraphicFramePr>
        <p:xfrm>
          <a:off x="1139825" y="1117600"/>
          <a:ext cx="9638030" cy="5301615"/>
        </p:xfrm>
        <a:graphic>
          <a:graphicData uri="http://schemas.openxmlformats.org/drawingml/2006/table">
            <a:tbl>
              <a:tblPr firstRow="1" bandRow="1">
                <a:tableStyleId>{5C22544A-7EE6-4342-B048-85BDC9FD1C3A}</a:tableStyleId>
              </a:tblPr>
              <a:tblGrid>
                <a:gridCol w="2123440"/>
                <a:gridCol w="7514590"/>
              </a:tblGrid>
              <a:tr h="737235">
                <a:tc>
                  <a:txBody>
                    <a:bodyPr/>
                    <a:lstStyle/>
                    <a:p>
                      <a:pPr>
                        <a:buNone/>
                      </a:pPr>
                      <a:r>
                        <a:rPr lang="zh-CN" altLang="en-US"/>
                        <a:t>功能</a:t>
                      </a:r>
                    </a:p>
                  </a:txBody>
                  <a:tcPr/>
                </a:tc>
                <a:tc>
                  <a:txBody>
                    <a:bodyPr/>
                    <a:lstStyle/>
                    <a:p>
                      <a:pPr>
                        <a:buNone/>
                      </a:pPr>
                      <a:r>
                        <a:rPr lang="zh-CN" altLang="en-US"/>
                        <a:t>能够在线观看和下载教师的教学资料，跟踪并上传作业，团队可在讨论版交流;</a:t>
                      </a:r>
                    </a:p>
                  </a:txBody>
                  <a:tcPr/>
                </a:tc>
              </a:tr>
              <a:tr h="737870">
                <a:tc>
                  <a:txBody>
                    <a:bodyPr/>
                    <a:lstStyle/>
                    <a:p>
                      <a:pPr>
                        <a:buNone/>
                      </a:pPr>
                      <a:r>
                        <a:rPr lang="zh-CN" altLang="en-US"/>
                        <a:t>性能</a:t>
                      </a:r>
                    </a:p>
                  </a:txBody>
                  <a:tcPr/>
                </a:tc>
                <a:tc>
                  <a:txBody>
                    <a:bodyPr/>
                    <a:lstStyle/>
                    <a:p>
                      <a:pPr>
                        <a:buNone/>
                      </a:pPr>
                      <a:r>
                        <a:rPr lang="zh-CN" altLang="en-US"/>
                        <a:t>快速稳定，对服务器上的数据必须进行及时准确的刷新</a:t>
                      </a:r>
                    </a:p>
                  </a:txBody>
                  <a:tcPr/>
                </a:tc>
              </a:tr>
              <a:tr h="737235">
                <a:tc>
                  <a:txBody>
                    <a:bodyPr/>
                    <a:lstStyle/>
                    <a:p>
                      <a:pPr>
                        <a:buNone/>
                      </a:pPr>
                      <a:r>
                        <a:rPr lang="zh-CN" altLang="en-US"/>
                        <a:t>输出</a:t>
                      </a:r>
                    </a:p>
                  </a:txBody>
                  <a:tcPr/>
                </a:tc>
                <a:tc>
                  <a:txBody>
                    <a:bodyPr/>
                    <a:lstStyle/>
                    <a:p>
                      <a:pPr>
                        <a:buNone/>
                      </a:pPr>
                      <a:r>
                        <a:rPr lang="zh-CN" altLang="en-US"/>
                        <a:t>能够快速准确的反应相关英文，汉字，视频，文档;</a:t>
                      </a:r>
                    </a:p>
                  </a:txBody>
                  <a:tcPr/>
                </a:tc>
              </a:tr>
              <a:tr h="474345">
                <a:tc>
                  <a:txBody>
                    <a:bodyPr/>
                    <a:lstStyle/>
                    <a:p>
                      <a:pPr>
                        <a:buNone/>
                      </a:pPr>
                      <a:r>
                        <a:rPr lang="zh-CN" altLang="en-US"/>
                        <a:t>输入</a:t>
                      </a:r>
                    </a:p>
                  </a:txBody>
                  <a:tcPr/>
                </a:tc>
                <a:tc>
                  <a:txBody>
                    <a:bodyPr/>
                    <a:lstStyle/>
                    <a:p>
                      <a:pPr>
                        <a:buNone/>
                      </a:pPr>
                      <a:r>
                        <a:rPr lang="zh-CN" altLang="en-US"/>
                        <a:t>英文，汉字输入;</a:t>
                      </a:r>
                    </a:p>
                  </a:txBody>
                  <a:tcPr/>
                </a:tc>
              </a:tr>
              <a:tr h="1053465">
                <a:tc>
                  <a:txBody>
                    <a:bodyPr/>
                    <a:lstStyle/>
                    <a:p>
                      <a:pPr>
                        <a:buNone/>
                      </a:pPr>
                      <a:r>
                        <a:rPr lang="zh-CN" altLang="en-US"/>
                        <a:t>安全与密保</a:t>
                      </a:r>
                    </a:p>
                  </a:txBody>
                  <a:tcPr/>
                </a:tc>
                <a:tc>
                  <a:txBody>
                    <a:bodyPr/>
                    <a:lstStyle/>
                    <a:p>
                      <a:pPr>
                        <a:buNone/>
                      </a:pPr>
                      <a:r>
                        <a:rPr lang="zh-CN" altLang="en-US"/>
                        <a:t>不能轻易被攻击，不能让非管理人员篡改,删除信息，对断电，死机，系统崩溃等问题有有力措施保障数据不受损失;</a:t>
                      </a:r>
                    </a:p>
                  </a:txBody>
                  <a:tcPr/>
                </a:tc>
              </a:tr>
              <a:tr h="1087120">
                <a:tc>
                  <a:txBody>
                    <a:bodyPr/>
                    <a:lstStyle/>
                    <a:p>
                      <a:pPr>
                        <a:buNone/>
                      </a:pPr>
                      <a:r>
                        <a:rPr lang="zh-CN" altLang="en-US"/>
                        <a:t>相连接的其他系统</a:t>
                      </a:r>
                    </a:p>
                  </a:txBody>
                  <a:tcPr/>
                </a:tc>
                <a:tc>
                  <a:txBody>
                    <a:bodyPr/>
                    <a:lstStyle/>
                    <a:p>
                      <a:pPr>
                        <a:buNone/>
                      </a:pPr>
                      <a:r>
                        <a:rPr lang="zh-CN" altLang="en-US"/>
                        <a:t>学校选课系统：http://124.160.104.166/</a:t>
                      </a:r>
                    </a:p>
                    <a:p>
                      <a:pPr>
                        <a:buNone/>
                      </a:pPr>
                      <a:r>
                        <a:rPr lang="zh-CN" altLang="en-US"/>
                        <a:t>学校网页：http://jsxy.zucc.edu.cn/</a:t>
                      </a:r>
                    </a:p>
                    <a:p>
                      <a:pPr>
                        <a:buNone/>
                      </a:pPr>
                      <a:r>
                        <a:rPr lang="zh-CN" altLang="en-US"/>
                        <a:t>BB平台：https://bb.zucc.edu.cn/;</a:t>
                      </a:r>
                    </a:p>
                  </a:txBody>
                  <a:tcPr/>
                </a:tc>
              </a:tr>
              <a:tr h="474345">
                <a:tc>
                  <a:txBody>
                    <a:bodyPr/>
                    <a:lstStyle/>
                    <a:p>
                      <a:pPr>
                        <a:buNone/>
                      </a:pPr>
                      <a:r>
                        <a:rPr lang="zh-CN" altLang="en-US"/>
                        <a:t>完成预期</a:t>
                      </a:r>
                    </a:p>
                  </a:txBody>
                  <a:tcPr/>
                </a:tc>
                <a:tc>
                  <a:txBody>
                    <a:bodyPr/>
                    <a:lstStyle/>
                    <a:p>
                      <a:pPr>
                        <a:buNone/>
                      </a:pPr>
                      <a:r>
                        <a:rPr lang="en-US" altLang="zh-CN" dirty="0"/>
                        <a:t>2016</a:t>
                      </a:r>
                      <a:r>
                        <a:rPr lang="zh-CN" altLang="en-US"/>
                        <a:t>年</a:t>
                      </a:r>
                      <a:r>
                        <a:rPr lang="en-US" altLang="zh-CN" dirty="0"/>
                        <a:t>12</a:t>
                      </a:r>
                      <a:r>
                        <a:rPr lang="zh-CN" altLang="en-US"/>
                        <a:t>月</a:t>
                      </a:r>
                      <a:r>
                        <a:rPr lang="en-US" altLang="zh-CN" dirty="0"/>
                        <a:t>27</a:t>
                      </a:r>
                      <a:r>
                        <a:rPr lang="zh-CN" altLang="en-US"/>
                        <a:t>日</a:t>
                      </a:r>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37516" y="1804035"/>
            <a:ext cx="3489026" cy="452120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A.处理速度的提高，确保起码同时可容纳10人下载，人均速度50kb/s以上。</a:t>
            </a:r>
          </a:p>
          <a:p>
            <a:r>
              <a:rPr lang="zh-CN" altLang="en-US" sz="2400" dirty="0"/>
              <a:t>B.管理信息服务的改进，能够及时跟进信息反馈和处理。</a:t>
            </a:r>
          </a:p>
          <a:p>
            <a:r>
              <a:rPr lang="zh-CN" altLang="en-US" sz="2400" dirty="0"/>
              <a:t>C.网站界面简洁大方，人性化；</a:t>
            </a:r>
          </a:p>
          <a:p>
            <a:r>
              <a:rPr lang="zh-CN" altLang="en-US" sz="2400" dirty="0"/>
              <a:t>D.功能全面。</a:t>
            </a:r>
          </a:p>
        </p:txBody>
      </p:sp>
      <p:sp>
        <p:nvSpPr>
          <p:cNvPr id="3" name="文本框 2"/>
          <p:cNvSpPr txBox="1"/>
          <p:nvPr>
            <p:custDataLst>
              <p:tags r:id="rId3"/>
            </p:custDataLst>
          </p:nvPr>
        </p:nvSpPr>
        <p:spPr>
          <a:xfrm>
            <a:off x="5163671" y="1390015"/>
            <a:ext cx="6824494" cy="481838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a．所建议系统的运行寿命的最小值:1年</a:t>
            </a:r>
          </a:p>
          <a:p>
            <a:r>
              <a:rPr lang="zh-CN" altLang="en-US" sz="2400" dirty="0"/>
              <a:t>b．经费、投资方面的来源和限制:无</a:t>
            </a:r>
          </a:p>
          <a:p>
            <a:r>
              <a:rPr lang="zh-CN" altLang="en-US" sz="2400" dirty="0"/>
              <a:t>c．硬件、软件、运行环境和开发环境方面的条件和限制:</a:t>
            </a:r>
          </a:p>
          <a:p>
            <a:r>
              <a:rPr lang="zh-CN" altLang="en-US" sz="2400" dirty="0"/>
              <a:t>软件环境：Windows xp </a:t>
            </a:r>
            <a:r>
              <a:rPr lang="zh-CN" altLang="en-US" sz="2400" dirty="0" smtClean="0"/>
              <a:t>/</a:t>
            </a:r>
            <a:r>
              <a:rPr lang="zh-CN" altLang="en-US" sz="2400" dirty="0"/>
              <a:t>Windows</a:t>
            </a:r>
            <a:r>
              <a:rPr lang="zh-CN" altLang="en-US" sz="2400" dirty="0" smtClean="0"/>
              <a:t>7以上/</a:t>
            </a:r>
            <a:endParaRPr lang="zh-CN" altLang="en-US" sz="2400" dirty="0"/>
          </a:p>
          <a:p>
            <a:pPr marL="0" indent="0">
              <a:buNone/>
            </a:pPr>
            <a:r>
              <a:rPr lang="zh-CN" altLang="en-US" sz="2400" dirty="0" smtClean="0"/>
              <a:t>                    redhat </a:t>
            </a:r>
            <a:r>
              <a:rPr lang="zh-CN" altLang="en-US" sz="2400" dirty="0"/>
              <a:t>enterprise 5等</a:t>
            </a:r>
          </a:p>
          <a:p>
            <a:r>
              <a:rPr lang="zh-CN" altLang="en-US" sz="2400" dirty="0"/>
              <a:t>硬件环境：E7500+4G内存+320G硬盘+</a:t>
            </a:r>
            <a:r>
              <a:rPr lang="zh-CN" altLang="en-US" sz="2400" dirty="0" smtClean="0"/>
              <a:t>百兆</a:t>
            </a:r>
            <a:r>
              <a:rPr lang="zh-CN" altLang="en-US" sz="2400" dirty="0"/>
              <a:t>网卡+百兆局域网</a:t>
            </a:r>
          </a:p>
          <a:p>
            <a:r>
              <a:rPr lang="zh-CN" altLang="en-US" sz="2400" dirty="0"/>
              <a:t>d．可利用的信息和资源:网上资源，图书馆专业书。</a:t>
            </a:r>
          </a:p>
          <a:p>
            <a:r>
              <a:rPr lang="en-US" altLang="zh-CN" sz="2400" dirty="0"/>
              <a:t>e.</a:t>
            </a:r>
            <a:r>
              <a:rPr lang="zh-CN" altLang="en-US" sz="2400" dirty="0"/>
              <a:t>系统投入使用的最晚时间:预计2017年1月</a:t>
            </a:r>
            <a:r>
              <a:rPr lang="zh-CN" altLang="en-US" dirty="0"/>
              <a:t>。</a:t>
            </a:r>
          </a:p>
        </p:txBody>
      </p:sp>
      <p:sp>
        <p:nvSpPr>
          <p:cNvPr id="4" name="文本框 3"/>
          <p:cNvSpPr txBox="1"/>
          <p:nvPr>
            <p:custDataLst>
              <p:tags r:id="rId4"/>
            </p:custDataLst>
          </p:nvPr>
        </p:nvSpPr>
        <p:spPr>
          <a:xfrm>
            <a:off x="838200" y="46398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2.2 目标                            2.3 条件、假定和限制</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
  <p:tag name="KSO_WM_TEMPLATE_CATEGORY" val="custom"/>
  <p:tag name="KSO_WM_TEMPLATE_INDEX" val="160117"/>
  <p:tag name="KSO_WM_UNIT_INDEX" val="1"/>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5*m_h_f*1_1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6"/>
  <p:tag name="KSO_WM_SLIDE_INDEX" val="16"/>
  <p:tag name="KSO_WM_SLIDE_ITEM_CNT" val="2"/>
  <p:tag name="KSO_WM_SLIDE_LAYOUT" val="a_l"/>
  <p:tag name="KSO_WM_SLIDE_LAYOUT_CNT" val="1_1"/>
  <p:tag name="KSO_WM_SLIDE_TYPE" val="text"/>
  <p:tag name="KSO_WM_BEAUTIFY_FLAG" val="#wm#"/>
  <p:tag name="KSO_WM_SLIDE_POSITION" val="350*220"/>
  <p:tag name="KSO_WM_SLIDE_SIZE" val="261*192"/>
  <p:tag name="KSO_WM_DIAGRAM_GROUP_CODE" val="l1-2"/>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0"/>
  <p:tag name="KSO_WM_TEMPLATE_CATEGORY" val="custom"/>
  <p:tag name="KSO_WM_TEMPLATE_INDEX" val="160117"/>
  <p:tag name="KSO_WM_UNIT_INDEX" val="0"/>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9"/>
  <p:tag name="KSO_WM_TEMPLATE_CATEGORY" val="custom"/>
  <p:tag name="KSO_WM_TEMPLATE_INDEX" val="160117"/>
  <p:tag name="KSO_WM_UNIT_INDEX" val="9"/>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4"/>
  <p:tag name="KSO_WM_UNIT_ID" val="custom160117_16*l_i*1_4"/>
  <p:tag name="KSO_WM_UNIT_CLEAR" val="1"/>
  <p:tag name="KSO_WM_UNIT_LAYERLEVEL" val="1_1"/>
  <p:tag name="KSO_WM_DIAGRAM_GROUP_CODE" val="l1-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2_1"/>
  <p:tag name="KSO_WM_UNIT_ID" val="custom160117_16*l_h_f*1_2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5"/>
  <p:tag name="KSO_WM_UNIT_ID" val="custom160117_16*l_i*1_5"/>
  <p:tag name="KSO_WM_UNIT_CLEAR" val="1"/>
  <p:tag name="KSO_WM_UNIT_LAYERLEVEL" val="1_1"/>
  <p:tag name="KSO_WM_DIAGRAM_GROUP_CODE" val="l1-2"/>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6"/>
  <p:tag name="KSO_WM_UNIT_ID" val="custom160117_16*l_i*1_6"/>
  <p:tag name="KSO_WM_UNIT_CLEAR" val="1"/>
  <p:tag name="KSO_WM_UNIT_LAYERLEVEL" val="1_1"/>
  <p:tag name="KSO_WM_DIAGRAM_GROUP_CODE" val="l1-2"/>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6*l_i*1_1"/>
  <p:tag name="KSO_WM_UNIT_CLEAR" val="1"/>
  <p:tag name="KSO_WM_UNIT_LAYERLEVEL" val="1_1"/>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6"/>
  <p:tag name="KSO_WM_TEMPLATE_CATEGORY" val="custom"/>
  <p:tag name="KSO_WM_TEMPLATE_INDEX" val="160117"/>
  <p:tag name="KSO_WM_UNIT_INDEX" val="6"/>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6*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6*l_i*1_2"/>
  <p:tag name="KSO_WM_UNIT_CLEAR" val="1"/>
  <p:tag name="KSO_WM_UNIT_LAYERLEVEL" val="1_1"/>
  <p:tag name="KSO_WM_DIAGRAM_GROUP_CODE" val="l1-2"/>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6*l_i*1_3"/>
  <p:tag name="KSO_WM_UNIT_CLEAR" val="1"/>
  <p:tag name="KSO_WM_UNIT_LAYERLEVEL" val="1_1"/>
  <p:tag name="KSO_WM_DIAGRAM_GROUP_CODE" val="l1-2"/>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16.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17.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6"/>
  <p:tag name="KSO_WM_SLIDE_INDEX" val="16"/>
  <p:tag name="KSO_WM_SLIDE_ITEM_CNT" val="2"/>
  <p:tag name="KSO_WM_SLIDE_LAYOUT" val="a_l"/>
  <p:tag name="KSO_WM_SLIDE_LAYOUT_CNT" val="1_1"/>
  <p:tag name="KSO_WM_SLIDE_TYPE" val="text"/>
  <p:tag name="KSO_WM_BEAUTIFY_FLAG" val="#wm#"/>
  <p:tag name="KSO_WM_SLIDE_POSITION" val="350*220"/>
  <p:tag name="KSO_WM_SLIDE_SIZE" val="261*192"/>
  <p:tag name="KSO_WM_DIAGRAM_GROUP_CODE" val="l1-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1"/>
  <p:tag name="KSO_WM_TEMPLATE_CATEGORY" val="custom"/>
  <p:tag name="KSO_WM_TEMPLATE_INDEX" val="160117"/>
  <p:tag name="KSO_WM_UNIT_INDEX" val="11"/>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0"/>
  <p:tag name="KSO_WM_TEMPLATE_CATEGORY" val="custom"/>
  <p:tag name="KSO_WM_TEMPLATE_INDEX" val="160117"/>
  <p:tag name="KSO_WM_UNIT_INDEX" val="0"/>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9"/>
  <p:tag name="KSO_WM_TEMPLATE_CATEGORY" val="custom"/>
  <p:tag name="KSO_WM_TEMPLATE_INDEX" val="160117"/>
  <p:tag name="KSO_WM_UNIT_INDEX" val="9"/>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0"/>
  <p:tag name="KSO_WM_TEMPLATE_CATEGORY" val="custom"/>
  <p:tag name="KSO_WM_TEMPLATE_INDEX" val="160117"/>
  <p:tag name="KSO_WM_UNIT_INDEX" val="0"/>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6*l_i*1_1"/>
  <p:tag name="KSO_WM_UNIT_CLEAR" val="1"/>
  <p:tag name="KSO_WM_UNIT_LAYERLEVEL" val="1_1"/>
  <p:tag name="KSO_WM_DIAGRAM_GROUP_CODE" val="l1-2"/>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6*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6*l_i*1_2"/>
  <p:tag name="KSO_WM_UNIT_CLEAR" val="1"/>
  <p:tag name="KSO_WM_UNIT_LAYERLEVEL" val="1_1"/>
  <p:tag name="KSO_WM_DIAGRAM_GROUP_CODE" val="l1-2"/>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6*l_i*1_3"/>
  <p:tag name="KSO_WM_UNIT_CLEAR" val="1"/>
  <p:tag name="KSO_WM_UNIT_LAYERLEVEL" val="1_1"/>
  <p:tag name="KSO_WM_DIAGRAM_GROUP_CODE" val="l1-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4"/>
  <p:tag name="KSO_WM_UNIT_ID" val="custom160117_16*l_i*1_4"/>
  <p:tag name="KSO_WM_UNIT_CLEAR" val="1"/>
  <p:tag name="KSO_WM_UNIT_LAYERLEVEL" val="1_1"/>
  <p:tag name="KSO_WM_DIAGRAM_GROUP_CODE" val="l1-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2_1"/>
  <p:tag name="KSO_WM_UNIT_ID" val="custom160117_16*l_h_f*1_2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6"/>
  <p:tag name="KSO_WM_TEMPLATE_CATEGORY" val="custom"/>
  <p:tag name="KSO_WM_TEMPLATE_INDEX" val="160117"/>
  <p:tag name="KSO_WM_UNIT_INDEX" val="16"/>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5"/>
  <p:tag name="KSO_WM_UNIT_ID" val="custom160117_16*l_i*1_5"/>
  <p:tag name="KSO_WM_UNIT_CLEAR" val="1"/>
  <p:tag name="KSO_WM_UNIT_LAYERLEVEL" val="1_1"/>
  <p:tag name="KSO_WM_DIAGRAM_GROUP_CODE" val="l1-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6"/>
  <p:tag name="KSO_WM_UNIT_ID" val="custom160117_16*l_i*1_6"/>
  <p:tag name="KSO_WM_UNIT_CLEAR" val="1"/>
  <p:tag name="KSO_WM_UNIT_LAYERLEVEL" val="1_1"/>
  <p:tag name="KSO_WM_DIAGRAM_GROUP_CODE" val="l1-2"/>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6*l_i*1_1"/>
  <p:tag name="KSO_WM_UNIT_CLEAR" val="1"/>
  <p:tag name="KSO_WM_UNIT_LAYERLEVEL" val="1_1"/>
  <p:tag name="KSO_WM_DIAGRAM_GROUP_CODE" val="l1-2"/>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6*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6*l_i*1_2"/>
  <p:tag name="KSO_WM_UNIT_CLEAR" val="1"/>
  <p:tag name="KSO_WM_UNIT_LAYERLEVEL" val="1_1"/>
  <p:tag name="KSO_WM_DIAGRAM_GROUP_CODE" val="l1-2"/>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6*l_i*1_3"/>
  <p:tag name="KSO_WM_UNIT_CLEAR" val="1"/>
  <p:tag name="KSO_WM_UNIT_LAYERLEVEL" val="1_1"/>
  <p:tag name="KSO_WM_DIAGRAM_GROUP_CODE" val="l1-2"/>
</p:tagLst>
</file>

<file path=ppt/tags/tag1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4"/>
  <p:tag name="KSO_WM_SLIDE_INDEX" val="14"/>
  <p:tag name="KSO_WM_SLIDE_ITEM_CNT" val="2"/>
  <p:tag name="KSO_WM_SLIDE_LAYOUT" val="a_f"/>
  <p:tag name="KSO_WM_SLIDE_LAYOUT_CNT" val="1_2"/>
  <p:tag name="KSO_WM_SLIDE_TYPE" val="text"/>
  <p:tag name="KSO_WM_BEAUTIFY_FLAG" val="#wm#"/>
  <p:tag name="KSO_WM_SLIDE_POSITION" val="109*156"/>
  <p:tag name="KSO_WM_SLIDE_SIZE" val="743*276"/>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4"/>
  <p:tag name="KSO_WM_SLIDE_INDEX" val="14"/>
  <p:tag name="KSO_WM_SLIDE_ITEM_CNT" val="2"/>
  <p:tag name="KSO_WM_SLIDE_LAYOUT" val="a_f"/>
  <p:tag name="KSO_WM_SLIDE_LAYOUT_CNT" val="1_2"/>
  <p:tag name="KSO_WM_SLIDE_TYPE" val="text"/>
  <p:tag name="KSO_WM_BEAUTIFY_FLAG" val="#wm#"/>
  <p:tag name="KSO_WM_SLIDE_POSITION" val="109*156"/>
  <p:tag name="KSO_WM_SLIDE_SIZE" val="743*276"/>
</p:tagLst>
</file>

<file path=ppt/tags/tag139.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1"/>
  <p:tag name="KSO_WM_TEMPLATE_CATEGORY" val="custom"/>
  <p:tag name="KSO_WM_TEMPLATE_INDEX" val="160117"/>
  <p:tag name="KSO_WM_UNIT_INDEX" val="21"/>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43.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44.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4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150.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5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5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5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1*a*1"/>
  <p:tag name="KSO_WM_UNIT_CLEAR" val="1"/>
  <p:tag name="KSO_WM_UNIT_LAYERLEVEL" val="1"/>
  <p:tag name="KSO_WM_UNIT_ISCONTENTSTITLE" val="1"/>
  <p:tag name="KSO_WM_UNIT_VALUE" val="2"/>
  <p:tag name="KSO_WM_UNIT_HIGHLIGHT" val="0"/>
  <p:tag name="KSO_WM_UNIT_COMPATIBLE" val="0"/>
  <p:tag name="KSO_WM_UNIT_BIND_DECORATION_IDS" val="custom160117_11*i*32"/>
  <p:tag name="KSO_WM_UNIT_PRESET_TEXT" val="目录"/>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11*i*32"/>
  <p:tag name="KSO_WM_TEMPLATE_CATEGORY" val="custom"/>
  <p:tag name="KSO_WM_TEMPLATE_INDEX" val="160117"/>
  <p:tag name="KSO_WM_UNIT_INDEX" val="32"/>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7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7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8"/>
  <p:tag name="KSO_WM_SLIDE_INDEX" val="18"/>
  <p:tag name="KSO_WM_SLIDE_ITEM_CNT" val="4"/>
  <p:tag name="KSO_WM_SLIDE_LAYOUT" val="a_l"/>
  <p:tag name="KSO_WM_SLIDE_LAYOUT_CNT" val="1_1"/>
  <p:tag name="KSO_WM_SLIDE_TYPE" val="text"/>
  <p:tag name="KSO_WM_BEAUTIFY_FLAG" val="#wm#"/>
  <p:tag name="KSO_WM_SLIDE_POSITION" val="263*142"/>
  <p:tag name="KSO_WM_SLIDE_SIZE" val="410*336"/>
  <p:tag name="KSO_WM_DIAGRAM_GROUP_CODE" val="l1-2"/>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7.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KSO_WM_TEMPLATE_CATEGORY" val="custom"/>
  <p:tag name="KSO_WM_TEMPLATE_INDEX" val="160117"/>
  <p:tag name="KSO_WM_TAG_VERSION" val="1.0"/>
  <p:tag name="KSO_WM_SLIDE_ID" val="custom160117_29"/>
  <p:tag name="KSO_WM_SLIDE_INDEX" val="29"/>
  <p:tag name="KSO_WM_SLIDE_ITEM_CNT" val="1"/>
  <p:tag name="KSO_WM_SLIDE_TYPE" val="endPage"/>
  <p:tag name="KSO_WM_BEAUTIFY_FLAG" val="#wm#"/>
  <p:tag name="KSO_WM_SLIDE_LAYOUT" val="d"/>
  <p:tag name="KSO_WM_SLIDE_LAYOUT_CNT" val="1"/>
</p:tagLst>
</file>

<file path=ppt/tags/tag178.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文本框 5"/>
  <p:tag name="KSO_WM_TAG_VERSION" val="1.0"/>
  <p:tag name="KSO_WM_BEAUTIFY_FLAG" val="#wm#"/>
  <p:tag name="KSO_WM_UNIT_TYPE" val="i"/>
  <p:tag name="KSO_WM_UNIT_ID" val="custom160117_29*i*0"/>
  <p:tag name="KSO_WM_TEMPLATE_CATEGORY" val="custom"/>
  <p:tag name="KSO_WM_TEMPLATE_INDEX" val="160117"/>
  <p:tag name="KSO_WM_UNIT_INDEX"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1*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1*l_i*1_6"/>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1*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1*l_i*1_5"/>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1*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1*l_i*1_4"/>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1*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1*l_i*1_3"/>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1*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1*l_i*1_2"/>
  <p:tag name="KSO_WM_UNIT_CLEAR" val="1"/>
  <p:tag name="KSO_WM_UNIT_LAYERLEVEL" val="1_1"/>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3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3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4.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4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4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4"/>
  <p:tag name="KSO_WM_SLIDE_INDEX" val="14"/>
  <p:tag name="KSO_WM_SLIDE_ITEM_CNT" val="2"/>
  <p:tag name="KSO_WM_SLIDE_LAYOUT" val="a_f"/>
  <p:tag name="KSO_WM_SLIDE_LAYOUT_CNT" val="1_2"/>
  <p:tag name="KSO_WM_SLIDE_TYPE" val="text"/>
  <p:tag name="KSO_WM_BEAUTIFY_FLAG" val="#wm#"/>
  <p:tag name="KSO_WM_SLIDE_POSITION" val="109*156"/>
  <p:tag name="KSO_WM_SLIDE_SIZE" val="743*27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1"/>
  <p:tag name="KSO_WM_SLIDE_INDEX" val="21"/>
  <p:tag name="KSO_WM_SLIDE_ITEM_CNT" val="2"/>
  <p:tag name="KSO_WM_SLIDE_LAYOUT" val="a_m"/>
  <p:tag name="KSO_WM_SLIDE_LAYOUT_CNT" val="1_1"/>
  <p:tag name="KSO_WM_SLIDE_TYPE" val="text"/>
  <p:tag name="KSO_WM_BEAUTIFY_FLAG" val="#wm#"/>
  <p:tag name="KSO_WM_SLIDE_POSITION" val="213*200"/>
  <p:tag name="KSO_WM_SLIDE_SIZE" val="534*251"/>
  <p:tag name="KSO_WM_DIAGRAM_GROUP_CODE" val="m1-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1"/>
  <p:tag name="KSO_WM_UNIT_ID" val="custom160117_21*m_i*1_1"/>
  <p:tag name="KSO_WM_UNIT_CLEAR" val="1"/>
  <p:tag name="KSO_WM_UNIT_LAYERLEVEL" val="1_1"/>
  <p:tag name="KSO_WM_DIAGRAM_GROUP_CODE" val="m1-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1*m_i*1_2"/>
  <p:tag name="KSO_WM_UNIT_CLEAR" val="1"/>
  <p:tag name="KSO_WM_UNIT_LAYERLEVEL" val="1_1"/>
  <p:tag name="KSO_WM_DIAGRAM_GROUP_CODE" val="m1-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1*m_h_f*1_1_1"/>
  <p:tag name="KSO_WM_UNIT_CLEAR" val="1"/>
  <p:tag name="KSO_WM_UNIT_LAYERLEVEL" val="1_1_1"/>
  <p:tag name="KSO_WM_UNIT_VALUE" val="48"/>
  <p:tag name="KSO_WM_UNIT_HIGHLIGHT" val="0"/>
  <p:tag name="KSO_WM_UNIT_COMPATIBLE" val="0"/>
  <p:tag name="KSO_WM_UNIT_PRESET_TEXT_INDEX" val="4"/>
  <p:tag name="KSO_WM_UNIT_PRESET_TEXT_LEN" val="57"/>
  <p:tag name="KSO_WM_DIAGRAM_GROUP_CODE" val="m1-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3"/>
  <p:tag name="KSO_WM_UNIT_ID" val="custom160117_21*m_i*1_3"/>
  <p:tag name="KSO_WM_UNIT_CLEAR" val="1"/>
  <p:tag name="KSO_WM_UNIT_LAYERLEVEL" val="1_1"/>
  <p:tag name="KSO_WM_DIAGRAM_GROUP_CODE" val="m1-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2_1"/>
  <p:tag name="KSO_WM_UNIT_ID" val="custom160117_21*m_h_f*1_2_1"/>
  <p:tag name="KSO_WM_UNIT_CLEAR" val="1"/>
  <p:tag name="KSO_WM_UNIT_LAYERLEVEL" val="1_1_1"/>
  <p:tag name="KSO_WM_UNIT_VALUE" val="48"/>
  <p:tag name="KSO_WM_UNIT_HIGHLIGHT" val="0"/>
  <p:tag name="KSO_WM_UNIT_COMPATIBLE" val="0"/>
  <p:tag name="KSO_WM_UNIT_PRESET_TEXT_INDEX" val="4"/>
  <p:tag name="KSO_WM_UNIT_PRESET_TEXT_LEN" val="57"/>
  <p:tag name="KSO_WM_DIAGRAM_GROUP_CODE" val="m1-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6*64"/>
  <p:tag name="KSO_WM_SLIDE_SIZE" val="828*426"/>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6*64"/>
  <p:tag name="KSO_WM_SLIDE_SIZE" val="828*426"/>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75.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76.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5"/>
  <p:tag name="KSO_WM_SLIDE_INDEX" val="25"/>
  <p:tag name="KSO_WM_SLIDE_ITEM_CNT" val="6"/>
  <p:tag name="KSO_WM_SLIDE_LAYOUT" val="a_m"/>
  <p:tag name="KSO_WM_SLIDE_LAYOUT_CNT" val="1_1"/>
  <p:tag name="KSO_WM_SLIDE_TYPE" val="text"/>
  <p:tag name="KSO_WM_BEAUTIFY_FLAG" val="#wm#"/>
  <p:tag name="KSO_WM_SLIDE_POSITION" val="56*204"/>
  <p:tag name="KSO_WM_SLIDE_SIZE" val="849*248"/>
  <p:tag name="KSO_WM_DIAGRAM_GROUP_CODE" val="m1-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1"/>
  <p:tag name="KSO_WM_UNIT_ID" val="custom160117_25*m_i*1_1"/>
  <p:tag name="KSO_WM_UNIT_CLEAR" val="1"/>
  <p:tag name="KSO_WM_UNIT_LAYERLEVEL" val="1_1"/>
  <p:tag name="KSO_WM_DIAGRAM_GROUP_CODE" val="m1-1"/>
</p:tagLst>
</file>

<file path=ppt/tags/tag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
  <p:tag name="KSO_WM_TEMPLATE_CATEGORY" val="custom"/>
  <p:tag name="KSO_WM_TEMPLATE_INDEX" val="160117"/>
  <p:tag name="KSO_WM_UNIT_INDEX"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3"/>
  <p:tag name="KSO_WM_UNIT_ID" val="custom160117_25*m_i*1_3"/>
  <p:tag name="KSO_WM_UNIT_CLEAR" val="1"/>
  <p:tag name="KSO_WM_UNIT_LAYERLEVEL" val="1_1"/>
  <p:tag name="KSO_WM_DIAGRAM_GROUP_CODE" val="m1-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2_1"/>
  <p:tag name="KSO_WM_UNIT_ID" val="custom160117_25*m_h_f*1_2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1"/>
  <p:tag name="KSO_WM_TEMPLATE_CATEGORY" val="custom"/>
  <p:tag name="KSO_WM_TEMPLATE_INDEX" val="160117"/>
  <p:tag name="KSO_WM_UNIT_INDEX" val="1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6"/>
  <p:tag name="KSO_WM_TEMPLATE_CATEGORY" val="custom"/>
  <p:tag name="KSO_WM_TEMPLATE_INDEX" val="160117"/>
  <p:tag name="KSO_WM_UNIT_INDEX" val="16"/>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21"/>
  <p:tag name="KSO_WM_TEMPLATE_CATEGORY" val="custom"/>
  <p:tag name="KSO_WM_TEMPLATE_INDEX" val="160117"/>
  <p:tag name="KSO_WM_UNIT_INDEX" val="2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26"/>
  <p:tag name="KSO_WM_TEMPLATE_CATEGORY" val="custom"/>
  <p:tag name="KSO_WM_TEMPLATE_INDEX" val="160117"/>
  <p:tag name="KSO_WM_UNIT_INDEX" val="26"/>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
  <p:tag name="KSO_WM_TEMPLATE_CATEGORY" val="custom"/>
  <p:tag name="KSO_WM_TEMPLATE_INDEX" val="160117"/>
  <p:tag name="KSO_WM_UNIT_INDEX" val="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5*m_i*1_2"/>
  <p:tag name="KSO_WM_UNIT_CLEAR" val="1"/>
  <p:tag name="KSO_WM_UNIT_LAYERLEVEL" val="1_1"/>
  <p:tag name="KSO_WM_DIAGRAM_GROUP_CODE" val="m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1*l_i*1_1"/>
  <p:tag name="KSO_WM_UNIT_CLEAR" val="1"/>
  <p:tag name="KSO_WM_UNIT_LAYERLEVEL" val="1_1"/>
  <p:tag name="KSO_WM_DIAGRAM_GROUP_CODE" val="l1-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5*m_h_f*1_1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7"/>
  <p:tag name="KSO_WM_UNIT_ID" val="custom160117_25*m_i*1_7"/>
  <p:tag name="KSO_WM_UNIT_CLEAR" val="1"/>
  <p:tag name="KSO_WM_UNIT_LAYERLEVEL" val="1_1"/>
  <p:tag name="KSO_WM_DIAGRAM_GROUP_CODE" val="m1-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6_1"/>
  <p:tag name="KSO_WM_UNIT_ID" val="custom160117_25*m_h_f*1_6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6"/>
  <p:tag name="KSO_WM_UNIT_ID" val="custom160117_25*m_i*1_6"/>
  <p:tag name="KSO_WM_UNIT_CLEAR" val="1"/>
  <p:tag name="KSO_WM_UNIT_LAYERLEVEL" val="1_1"/>
  <p:tag name="KSO_WM_DIAGRAM_GROUP_CODE" val="m1-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5_1"/>
  <p:tag name="KSO_WM_UNIT_ID" val="custom160117_25*m_h_f*1_5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5"/>
  <p:tag name="KSO_WM_UNIT_ID" val="custom160117_25*m_i*1_5"/>
  <p:tag name="KSO_WM_UNIT_CLEAR" val="1"/>
  <p:tag name="KSO_WM_UNIT_LAYERLEVEL" val="1_1"/>
  <p:tag name="KSO_WM_DIAGRAM_GROUP_CODE" val="m1-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4_1"/>
  <p:tag name="KSO_WM_UNIT_ID" val="custom160117_25*m_h_f*1_4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4"/>
  <p:tag name="KSO_WM_UNIT_ID" val="custom160117_25*m_i*1_4"/>
  <p:tag name="KSO_WM_UNIT_CLEAR" val="1"/>
  <p:tag name="KSO_WM_UNIT_LAYERLEVEL" val="1_1"/>
  <p:tag name="KSO_WM_DIAGRAM_GROUP_CODE" val="m1-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3_1"/>
  <p:tag name="KSO_WM_UNIT_ID" val="custom160117_25*m_h_f*1_3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5*m_i*1_2"/>
  <p:tag name="KSO_WM_UNIT_CLEAR" val="1"/>
  <p:tag name="KSO_WM_UNIT_LAYERLEVEL" val="1_1"/>
  <p:tag name="KSO_WM_DIAGRAM_GROUP_CODE" val="m1-1"/>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2077</Words>
  <Application>Microsoft Office PowerPoint</Application>
  <PresentationFormat>自定义</PresentationFormat>
  <Paragraphs>415</Paragraphs>
  <Slides>37</Slides>
  <Notes>37</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系统可行性分析</vt:lpstr>
      <vt:lpstr>PowerPoint 演示文稿</vt:lpstr>
      <vt:lpstr>引言</vt:lpstr>
      <vt:lpstr>引言</vt:lpstr>
      <vt:lpstr>PowerPoint 演示文稿</vt:lpstr>
      <vt:lpstr>PowerPoint 演示文稿</vt:lpstr>
      <vt:lpstr>可行性研究的前提</vt:lpstr>
      <vt:lpstr>2.1要求</vt:lpstr>
      <vt:lpstr>PowerPoint 演示文稿</vt:lpstr>
      <vt:lpstr>对现有系统的分析</vt:lpstr>
      <vt:lpstr>PowerPoint 演示文稿</vt:lpstr>
      <vt:lpstr>所建议的系统</vt:lpstr>
      <vt:lpstr>PowerPoint 演示文稿</vt:lpstr>
      <vt:lpstr>系统分析图  </vt:lpstr>
      <vt:lpstr>顶层数据流图  </vt:lpstr>
      <vt:lpstr>4.4 影响</vt:lpstr>
      <vt:lpstr>PowerPoint 演示文稿</vt:lpstr>
      <vt:lpstr>PowerPoint 演示文稿</vt:lpstr>
      <vt:lpstr>PowerPoint 演示文稿</vt:lpstr>
      <vt:lpstr>PowerPoint 演示文稿</vt:lpstr>
      <vt:lpstr>PowerPoint 演示文稿</vt:lpstr>
      <vt:lpstr>团队内部的风险</vt:lpstr>
      <vt:lpstr>PowerPoint 演示文稿</vt:lpstr>
      <vt:lpstr> 投资及效益分析</vt:lpstr>
      <vt:lpstr>PowerPoint 演示文稿</vt:lpstr>
      <vt:lpstr>PowerPoint 演示文稿</vt:lpstr>
      <vt:lpstr>PowerPoint 演示文稿</vt:lpstr>
      <vt:lpstr> 项目小组</vt:lpstr>
      <vt:lpstr>PowerPoint 演示文稿</vt:lpstr>
      <vt:lpstr>PowerPoint 演示文稿</vt:lpstr>
      <vt:lpstr>PowerPoint 演示文稿</vt:lpstr>
      <vt:lpstr>PowerPoint 演示文稿</vt:lpstr>
      <vt:lpstr>PowerPoint 演示文稿</vt:lpstr>
      <vt:lpstr>结论</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王家南</cp:lastModifiedBy>
  <cp:revision>220</cp:revision>
  <dcterms:created xsi:type="dcterms:W3CDTF">2015-09-25T03:48:00Z</dcterms:created>
  <dcterms:modified xsi:type="dcterms:W3CDTF">2016-10-26T08:46:50Z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y fmtid="{D5CDD505-2E9C-101B-9397-08002B2CF9AE}" pid="3" name="name">
    <vt:lpwstr>红蓝半圆.pptx</vt:lpwstr>
  </property>
  <property fmtid="{D5CDD505-2E9C-101B-9397-08002B2CF9AE}" pid="4" name="fileid">
    <vt:lpwstr>860932</vt:lpwstr>
  </property>
  <property fmtid="{D5CDD505-2E9C-101B-9397-08002B2CF9AE}" pid="5" name="search_tags">
    <vt:lpwstr>PPT模板</vt:lpwstr>
  </property>
</Properties>
</file>