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87" r:id="rId4"/>
    <p:sldId id="288" r:id="rId5"/>
    <p:sldId id="276" r:id="rId6"/>
    <p:sldId id="267" r:id="rId7"/>
    <p:sldId id="269" r:id="rId8"/>
    <p:sldId id="273" r:id="rId9"/>
    <p:sldId id="277" r:id="rId10"/>
    <p:sldId id="280" r:id="rId11"/>
    <p:sldId id="281" r:id="rId12"/>
    <p:sldId id="278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6" autoAdjust="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Stefano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E13-A51A-4B39-B4CE-63C54050E380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Stefano D'onofrio - Senior Solution Developer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5D6C8-A200-4601-AD79-9E5300A856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071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Stefano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1060-B0C3-4724-B2CB-9A28D637AF87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Stefano D'onofrio - Senior Solution Developer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D9CB1-B74C-4FD3-9C7B-7AB32970F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6945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GB"/>
              <a:t>Stefano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D9CB1-B74C-4FD3-9C7B-7AB32970FC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85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CB1-B74C-4FD3-9C7B-7AB32970FC04}" type="slidenum">
              <a:rPr lang="en-GB" smtClean="0"/>
              <a:t>10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/>
              <a:t>Stefano</a:t>
            </a:r>
          </a:p>
        </p:txBody>
      </p:sp>
    </p:spTree>
    <p:extLst>
      <p:ext uri="{BB962C8B-B14F-4D97-AF65-F5344CB8AC3E}">
        <p14:creationId xmlns:p14="http://schemas.microsoft.com/office/powerpoint/2010/main" val="3783001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CB1-B74C-4FD3-9C7B-7AB32970FC04}" type="slidenum">
              <a:rPr lang="en-GB" smtClean="0"/>
              <a:t>11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/>
              <a:t>Stefano</a:t>
            </a:r>
          </a:p>
        </p:txBody>
      </p:sp>
    </p:spTree>
    <p:extLst>
      <p:ext uri="{BB962C8B-B14F-4D97-AF65-F5344CB8AC3E}">
        <p14:creationId xmlns:p14="http://schemas.microsoft.com/office/powerpoint/2010/main" val="1550428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CB1-B74C-4FD3-9C7B-7AB32970FC04}" type="slidenum">
              <a:rPr lang="en-GB" smtClean="0"/>
              <a:t>12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/>
              <a:t>Stefano</a:t>
            </a:r>
          </a:p>
        </p:txBody>
      </p:sp>
    </p:spTree>
    <p:extLst>
      <p:ext uri="{BB962C8B-B14F-4D97-AF65-F5344CB8AC3E}">
        <p14:creationId xmlns:p14="http://schemas.microsoft.com/office/powerpoint/2010/main" val="945908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CB1-B74C-4FD3-9C7B-7AB32970FC04}" type="slidenum">
              <a:rPr lang="en-GB" smtClean="0"/>
              <a:t>2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/>
              <a:t>Stefano</a:t>
            </a:r>
          </a:p>
        </p:txBody>
      </p:sp>
    </p:spTree>
    <p:extLst>
      <p:ext uri="{BB962C8B-B14F-4D97-AF65-F5344CB8AC3E}">
        <p14:creationId xmlns:p14="http://schemas.microsoft.com/office/powerpoint/2010/main" val="263290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CB1-B74C-4FD3-9C7B-7AB32970FC04}" type="slidenum">
              <a:rPr lang="en-GB" smtClean="0"/>
              <a:t>4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/>
              <a:t>Stefano</a:t>
            </a:r>
          </a:p>
        </p:txBody>
      </p:sp>
    </p:spTree>
    <p:extLst>
      <p:ext uri="{BB962C8B-B14F-4D97-AF65-F5344CB8AC3E}">
        <p14:creationId xmlns:p14="http://schemas.microsoft.com/office/powerpoint/2010/main" val="328407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CB1-B74C-4FD3-9C7B-7AB32970FC04}" type="slidenum">
              <a:rPr lang="en-GB" smtClean="0"/>
              <a:t>5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/>
              <a:t>Stefano</a:t>
            </a:r>
          </a:p>
        </p:txBody>
      </p:sp>
    </p:spTree>
    <p:extLst>
      <p:ext uri="{BB962C8B-B14F-4D97-AF65-F5344CB8AC3E}">
        <p14:creationId xmlns:p14="http://schemas.microsoft.com/office/powerpoint/2010/main" val="186113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CB1-B74C-4FD3-9C7B-7AB32970FC04}" type="slidenum">
              <a:rPr lang="en-GB" smtClean="0"/>
              <a:t>6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/>
              <a:t>Stefano</a:t>
            </a:r>
          </a:p>
        </p:txBody>
      </p:sp>
    </p:spTree>
    <p:extLst>
      <p:ext uri="{BB962C8B-B14F-4D97-AF65-F5344CB8AC3E}">
        <p14:creationId xmlns:p14="http://schemas.microsoft.com/office/powerpoint/2010/main" val="3044747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CB1-B74C-4FD3-9C7B-7AB32970FC04}" type="slidenum">
              <a:rPr lang="en-GB" smtClean="0"/>
              <a:t>7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/>
              <a:t>Stefano</a:t>
            </a:r>
          </a:p>
        </p:txBody>
      </p:sp>
    </p:spTree>
    <p:extLst>
      <p:ext uri="{BB962C8B-B14F-4D97-AF65-F5344CB8AC3E}">
        <p14:creationId xmlns:p14="http://schemas.microsoft.com/office/powerpoint/2010/main" val="30261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CB1-B74C-4FD3-9C7B-7AB32970FC04}" type="slidenum">
              <a:rPr lang="en-GB" smtClean="0"/>
              <a:t>8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/>
              <a:t>Stefano</a:t>
            </a:r>
          </a:p>
        </p:txBody>
      </p:sp>
    </p:spTree>
    <p:extLst>
      <p:ext uri="{BB962C8B-B14F-4D97-AF65-F5344CB8AC3E}">
        <p14:creationId xmlns:p14="http://schemas.microsoft.com/office/powerpoint/2010/main" val="2588078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D9CB1-B74C-4FD3-9C7B-7AB32970FC04}" type="slidenum">
              <a:rPr lang="en-GB" smtClean="0"/>
              <a:t>9</a:t>
            </a:fld>
            <a:endParaRPr lang="en-GB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GB"/>
              <a:t>Stefano</a:t>
            </a:r>
          </a:p>
        </p:txBody>
      </p:sp>
    </p:spTree>
    <p:extLst>
      <p:ext uri="{BB962C8B-B14F-4D97-AF65-F5344CB8AC3E}">
        <p14:creationId xmlns:p14="http://schemas.microsoft.com/office/powerpoint/2010/main" val="352277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F05-9CBF-4A8F-8E61-073B830458DD}" type="datetime1">
              <a:rPr lang="en-US" smtClean="0"/>
              <a:t>4/22/2020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6E18-362B-4B9E-853F-B3B924E96497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008-99C4-4EAB-969B-703F8AF899E5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BD72-64C6-46E6-8293-BD2685B6E55B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0C18-79B5-4278-8896-C32C43AC871C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87A5-A055-4DAF-B655-97DDAE5E5323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0F64-7509-4D24-B35D-F68E777C780F}" type="datetime1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A450-CD60-471E-833B-E48FC3391546}" type="datetime1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584F-1422-444B-865C-368ABF028341}" type="datetime1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E562-E6B2-406F-B4CE-AAF520652EDF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EF2C-C8E5-464A-BD3A-D9AE884DC850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233557E-F3B4-4AC3-B29D-47C420262BDA}" type="datetime1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stprivilege.com/" TargetMode="External"/><Relationship Id="rId5" Type="http://schemas.openxmlformats.org/officeDocument/2006/relationships/hyperlink" Target="https://brockallen.com/" TargetMode="Externa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7772400" cy="215167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itchFamily="34" charset="0"/>
              </a:rPr>
              <a:t>                   </a:t>
            </a: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Stefano D’Onofrio </a:t>
            </a:r>
            <a:b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</a:b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		     </a:t>
            </a:r>
            <a:r>
              <a:rPr lang="en-GB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OpenId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 Connect in Asp.net Core 			using IdentityServer4</a:t>
            </a:r>
          </a:p>
        </p:txBody>
      </p:sp>
      <p:pic>
        <p:nvPicPr>
          <p:cNvPr id="1026" name="Picture 2" descr="Gmail | Google Blog">
            <a:extLst>
              <a:ext uri="{FF2B5EF4-FFF2-40B4-BE49-F238E27FC236}">
                <a16:creationId xmlns:a16="http://schemas.microsoft.com/office/drawing/2014/main" id="{3BA751A0-3F5F-4FCD-B260-509956D44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768820"/>
            <a:ext cx="409575" cy="30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Github to View Code (Cherno Chat) - YouTube">
            <a:extLst>
              <a:ext uri="{FF2B5EF4-FFF2-40B4-BE49-F238E27FC236}">
                <a16:creationId xmlns:a16="http://schemas.microsoft.com/office/drawing/2014/main" id="{6EF84AD3-E282-488B-AD08-E2C230B97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122" y="4294477"/>
            <a:ext cx="1143000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In | LinkedIn">
            <a:extLst>
              <a:ext uri="{FF2B5EF4-FFF2-40B4-BE49-F238E27FC236}">
                <a16:creationId xmlns:a16="http://schemas.microsoft.com/office/drawing/2014/main" id="{A0F48D19-398D-4061-BD08-760DA5F4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4" y="5102320"/>
            <a:ext cx="604991" cy="60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D8128B7-487E-4956-94F5-9EC352F57C4A}"/>
              </a:ext>
            </a:extLst>
          </p:cNvPr>
          <p:cNvSpPr txBox="1">
            <a:spLocks/>
          </p:cNvSpPr>
          <p:nvPr/>
        </p:nvSpPr>
        <p:spPr>
          <a:xfrm>
            <a:off x="4824414" y="3768819"/>
            <a:ext cx="2671607" cy="36075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donofrio.stefano84@gmail.com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6D14A8B-463A-41F1-BAD1-C634A7A30C97}"/>
              </a:ext>
            </a:extLst>
          </p:cNvPr>
          <p:cNvSpPr txBox="1">
            <a:spLocks/>
          </p:cNvSpPr>
          <p:nvPr/>
        </p:nvSpPr>
        <p:spPr>
          <a:xfrm>
            <a:off x="4824413" y="4431035"/>
            <a:ext cx="4648201" cy="36075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https://github.com/stefanodonofrio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9E3072C-7B52-4BD1-979F-D1D8580CBB8B}"/>
              </a:ext>
            </a:extLst>
          </p:cNvPr>
          <p:cNvSpPr txBox="1">
            <a:spLocks/>
          </p:cNvSpPr>
          <p:nvPr/>
        </p:nvSpPr>
        <p:spPr>
          <a:xfrm>
            <a:off x="4824413" y="5224437"/>
            <a:ext cx="5029201" cy="36075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https://www.linkedin.com/in/stefano-d-onofrio-5447a284/</a:t>
            </a:r>
          </a:p>
        </p:txBody>
      </p:sp>
    </p:spTree>
    <p:extLst>
      <p:ext uri="{BB962C8B-B14F-4D97-AF65-F5344CB8AC3E}">
        <p14:creationId xmlns:p14="http://schemas.microsoft.com/office/powerpoint/2010/main" val="20146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050"/>
            <a:ext cx="7772400" cy="641350"/>
          </a:xfrm>
        </p:spPr>
        <p:txBody>
          <a:bodyPr>
            <a:normAutofit fontScale="90000"/>
          </a:bodyPr>
          <a:lstStyle/>
          <a:p>
            <a:r>
              <a:rPr lang="en-GB" sz="3600" b="1" i="1" dirty="0">
                <a:solidFill>
                  <a:schemeClr val="tx1"/>
                </a:solidFill>
                <a:latin typeface="+mn-lt"/>
              </a:rPr>
              <a:t>Authorization Code Flow (1/2)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90608-7822-42B7-B359-1BFE3158E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146524"/>
            <a:ext cx="4025513" cy="18252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sz="1400" dirty="0"/>
              <a:t>	</a:t>
            </a:r>
            <a:endParaRPr lang="en-GB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9C66321-F185-4D05-AE2E-861FC83D3F58}"/>
              </a:ext>
            </a:extLst>
          </p:cNvPr>
          <p:cNvSpPr txBox="1">
            <a:spLocks/>
          </p:cNvSpPr>
          <p:nvPr/>
        </p:nvSpPr>
        <p:spPr>
          <a:xfrm>
            <a:off x="6096001" y="3928858"/>
            <a:ext cx="4025513" cy="138211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UcPeriod" startAt="3"/>
            </a:pPr>
            <a:r>
              <a:rPr lang="en-GB" sz="1400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0F25A0-573A-46AE-A142-4D1ED0DB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00" y="1219628"/>
            <a:ext cx="3605716" cy="8972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8DB446-E79A-47CA-99AF-153243177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05" y="1281113"/>
            <a:ext cx="4124325" cy="3381375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987F1D5-087B-4408-996A-979F4AAA556D}"/>
              </a:ext>
            </a:extLst>
          </p:cNvPr>
          <p:cNvSpPr txBox="1">
            <a:spLocks/>
          </p:cNvSpPr>
          <p:nvPr/>
        </p:nvSpPr>
        <p:spPr>
          <a:xfrm>
            <a:off x="6129557" y="2578622"/>
            <a:ext cx="4025513" cy="990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 startAt="2"/>
            </a:pPr>
            <a:r>
              <a:rPr lang="en-GB" sz="1400" dirty="0"/>
              <a:t>The Authorization Server redirects the Resource Owner’s user agent to an authentication page where the Resource Owner could grant or deny the client’s access request</a:t>
            </a:r>
          </a:p>
          <a:p>
            <a:pPr marL="274320" lvl="1" indent="0">
              <a:buNone/>
            </a:pPr>
            <a:r>
              <a:rPr lang="en-GB" sz="1400" dirty="0"/>
              <a:t>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791CF8-F257-4C0C-9396-0FBD7A165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201" y="3961016"/>
            <a:ext cx="311511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050"/>
            <a:ext cx="7772400" cy="641350"/>
          </a:xfrm>
        </p:spPr>
        <p:txBody>
          <a:bodyPr>
            <a:normAutofit fontScale="90000"/>
          </a:bodyPr>
          <a:lstStyle/>
          <a:p>
            <a:r>
              <a:rPr lang="en-GB" sz="3600" b="1" i="1" dirty="0">
                <a:solidFill>
                  <a:schemeClr val="tx1"/>
                </a:solidFill>
                <a:latin typeface="+mn-lt"/>
              </a:rPr>
              <a:t>Authorization Code Flow (2/2)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90608-7822-42B7-B359-1BFE3158E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3497" y="1066801"/>
            <a:ext cx="4025513" cy="21120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4"/>
            </a:pPr>
            <a:r>
              <a:rPr lang="en-GB" sz="1400" dirty="0"/>
              <a:t> 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9C66321-F185-4D05-AE2E-861FC83D3F58}"/>
              </a:ext>
            </a:extLst>
          </p:cNvPr>
          <p:cNvSpPr txBox="1">
            <a:spLocks/>
          </p:cNvSpPr>
          <p:nvPr/>
        </p:nvSpPr>
        <p:spPr>
          <a:xfrm>
            <a:off x="5867904" y="2552419"/>
            <a:ext cx="4025513" cy="15696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 startAt="5"/>
            </a:pPr>
            <a:r>
              <a:rPr lang="en-GB" sz="1400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9C7AE-FC05-4438-B6F6-FC2CD20A5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895" y="1111799"/>
            <a:ext cx="4372585" cy="1028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7354A4-843E-4B4C-BE97-97358B3C6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23682"/>
            <a:ext cx="4120896" cy="24819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1DB5D6-C23E-4A27-A75B-051BD6269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30" y="1295401"/>
            <a:ext cx="41243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2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050"/>
            <a:ext cx="7772400" cy="641350"/>
          </a:xfrm>
        </p:spPr>
        <p:txBody>
          <a:bodyPr>
            <a:normAutofit fontScale="90000"/>
          </a:bodyPr>
          <a:lstStyle/>
          <a:p>
            <a:r>
              <a:rPr lang="en-GB" sz="3600" b="1" i="1" dirty="0">
                <a:solidFill>
                  <a:schemeClr val="tx1"/>
                </a:solidFill>
                <a:latin typeface="+mn-lt"/>
              </a:rPr>
              <a:t>OAuth2 and </a:t>
            </a:r>
            <a:r>
              <a:rPr lang="en-GB" sz="3600" b="1" i="1" dirty="0" err="1">
                <a:solidFill>
                  <a:schemeClr val="tx1"/>
                </a:solidFill>
                <a:latin typeface="+mn-lt"/>
              </a:rPr>
              <a:t>OpenId</a:t>
            </a:r>
            <a:r>
              <a:rPr lang="en-GB" sz="3600" b="1" i="1" dirty="0">
                <a:solidFill>
                  <a:schemeClr val="tx1"/>
                </a:solidFill>
                <a:latin typeface="+mn-lt"/>
              </a:rPr>
              <a:t>  Tokens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E5450-AF79-4AC4-BFE5-A6B90C5A49E7}"/>
              </a:ext>
            </a:extLst>
          </p:cNvPr>
          <p:cNvSpPr/>
          <p:nvPr/>
        </p:nvSpPr>
        <p:spPr>
          <a:xfrm>
            <a:off x="1921974" y="1295400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Access Token</a:t>
            </a:r>
          </a:p>
          <a:p>
            <a:r>
              <a:rPr lang="en-US" dirty="0"/>
              <a:t>Credential used to access a protected resource.</a:t>
            </a:r>
          </a:p>
          <a:p>
            <a:r>
              <a:rPr lang="en-US" dirty="0"/>
              <a:t>Represent an authorization issued to the client.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BB984-16CA-4C1E-89B1-7A6F95C6CEE0}"/>
              </a:ext>
            </a:extLst>
          </p:cNvPr>
          <p:cNvSpPr/>
          <p:nvPr/>
        </p:nvSpPr>
        <p:spPr>
          <a:xfrm>
            <a:off x="2057400" y="50292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Refresh Token</a:t>
            </a:r>
          </a:p>
          <a:p>
            <a:r>
              <a:rPr lang="en-US" dirty="0"/>
              <a:t>Use to refresh access or identity token after has expired.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F92E6-938B-458A-8E77-1E4B02FC396E}"/>
              </a:ext>
            </a:extLst>
          </p:cNvPr>
          <p:cNvSpPr/>
          <p:nvPr/>
        </p:nvSpPr>
        <p:spPr>
          <a:xfrm>
            <a:off x="6324600" y="2971800"/>
            <a:ext cx="4114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Identity Token</a:t>
            </a:r>
          </a:p>
          <a:p>
            <a:r>
              <a:rPr lang="en-US" dirty="0"/>
              <a:t>Credential used to authenticate the user on the client side.</a:t>
            </a:r>
          </a:p>
        </p:txBody>
      </p:sp>
    </p:spTree>
    <p:extLst>
      <p:ext uri="{BB962C8B-B14F-4D97-AF65-F5344CB8AC3E}">
        <p14:creationId xmlns:p14="http://schemas.microsoft.com/office/powerpoint/2010/main" val="20660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050"/>
            <a:ext cx="7772400" cy="641350"/>
          </a:xfrm>
        </p:spPr>
        <p:txBody>
          <a:bodyPr>
            <a:normAutofit fontScale="90000"/>
          </a:bodyPr>
          <a:lstStyle/>
          <a:p>
            <a:r>
              <a:rPr lang="en-GB" sz="3600" b="1" i="1" dirty="0">
                <a:solidFill>
                  <a:schemeClr val="tx1"/>
                </a:solidFill>
                <a:latin typeface="+mn-lt"/>
              </a:rPr>
              <a:t>Security Consideration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CB821F1-D05C-4FF0-9AB8-96B14C4D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066800"/>
            <a:ext cx="83820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Two main critical security concern in OAuth2:</a:t>
            </a:r>
          </a:p>
          <a:p>
            <a:r>
              <a:rPr lang="en-US" sz="2800" dirty="0"/>
              <a:t>Cross Site Request Forgery </a:t>
            </a:r>
          </a:p>
          <a:p>
            <a:pPr lvl="1"/>
            <a:r>
              <a:rPr lang="en-US" dirty="0"/>
              <a:t>Exact matching of redirect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Always use PKCE</a:t>
            </a:r>
          </a:p>
          <a:p>
            <a:pPr lvl="1"/>
            <a:r>
              <a:rPr lang="en-US" dirty="0"/>
              <a:t>Use always state parameter</a:t>
            </a:r>
          </a:p>
          <a:p>
            <a:r>
              <a:rPr lang="en-US" sz="2800" dirty="0"/>
              <a:t>Token Stealing</a:t>
            </a:r>
          </a:p>
          <a:p>
            <a:pPr lvl="1"/>
            <a:r>
              <a:rPr lang="en-US" dirty="0"/>
              <a:t>Avoid front-channel communication</a:t>
            </a:r>
          </a:p>
          <a:p>
            <a:pPr lvl="1"/>
            <a:r>
              <a:rPr lang="en-US" dirty="0"/>
              <a:t>If you can, use Reference Token</a:t>
            </a:r>
          </a:p>
        </p:txBody>
      </p:sp>
    </p:spTree>
    <p:extLst>
      <p:ext uri="{BB962C8B-B14F-4D97-AF65-F5344CB8AC3E}">
        <p14:creationId xmlns:p14="http://schemas.microsoft.com/office/powerpoint/2010/main" val="378762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050"/>
            <a:ext cx="7772400" cy="641350"/>
          </a:xfrm>
        </p:spPr>
        <p:txBody>
          <a:bodyPr>
            <a:normAutofit fontScale="90000"/>
          </a:bodyPr>
          <a:lstStyle/>
          <a:p>
            <a:r>
              <a:rPr lang="en-GB" sz="3600" b="1" i="1" dirty="0">
                <a:solidFill>
                  <a:schemeClr val="tx1"/>
                </a:solidFill>
                <a:latin typeface="+mn-lt"/>
              </a:rPr>
              <a:t>OAuth2 and </a:t>
            </a:r>
            <a:r>
              <a:rPr lang="en-GB" sz="3600" b="1" i="1" dirty="0" err="1">
                <a:solidFill>
                  <a:schemeClr val="tx1"/>
                </a:solidFill>
                <a:latin typeface="+mn-lt"/>
              </a:rPr>
              <a:t>OpenId</a:t>
            </a:r>
            <a:r>
              <a:rPr lang="en-GB" sz="3600" b="1" i="1" dirty="0">
                <a:solidFill>
                  <a:schemeClr val="tx1"/>
                </a:solidFill>
                <a:latin typeface="+mn-lt"/>
              </a:rPr>
              <a:t> Connect in Asp.net 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Creepy Condescending Wonka Meme Generator - Imgflip">
            <a:extLst>
              <a:ext uri="{FF2B5EF4-FFF2-40B4-BE49-F238E27FC236}">
                <a16:creationId xmlns:a16="http://schemas.microsoft.com/office/drawing/2014/main" id="{278E4718-B09C-406F-9ED4-13B9C8772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05" y="1143001"/>
            <a:ext cx="4219575" cy="418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961C5F-176C-4A07-B458-9D09F6B56366}"/>
              </a:ext>
            </a:extLst>
          </p:cNvPr>
          <p:cNvSpPr/>
          <p:nvPr/>
        </p:nvSpPr>
        <p:spPr>
          <a:xfrm>
            <a:off x="2438401" y="1131117"/>
            <a:ext cx="306808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Tell me about Custom </a:t>
            </a:r>
          </a:p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Implementation of </a:t>
            </a:r>
          </a:p>
          <a:p>
            <a:pPr algn="ctr"/>
            <a:r>
              <a:rPr lang="en-U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OpenId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Connect</a:t>
            </a:r>
          </a:p>
        </p:txBody>
      </p:sp>
      <p:pic>
        <p:nvPicPr>
          <p:cNvPr id="1028" name="Picture 4" descr="How to Manage Users in AdminUI 2.0.4 (IdentityServer4) (old) - YouTube">
            <a:extLst>
              <a:ext uri="{FF2B5EF4-FFF2-40B4-BE49-F238E27FC236}">
                <a16:creationId xmlns:a16="http://schemas.microsoft.com/office/drawing/2014/main" id="{D294C739-5448-42A5-8F7A-2A38E21DF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63" y="1487760"/>
            <a:ext cx="403013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6F4E99-0097-42CD-8C6F-13D3F58543FA}"/>
              </a:ext>
            </a:extLst>
          </p:cNvPr>
          <p:cNvSpPr/>
          <p:nvPr/>
        </p:nvSpPr>
        <p:spPr>
          <a:xfrm>
            <a:off x="6516063" y="4038600"/>
            <a:ext cx="38221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OpenId</a:t>
            </a:r>
            <a:r>
              <a:rPr lang="en-US" sz="2400" dirty="0"/>
              <a:t> and Oauth2 framework for Asp.net Core.</a:t>
            </a:r>
          </a:p>
          <a:p>
            <a:endParaRPr lang="en-GB" dirty="0"/>
          </a:p>
          <a:p>
            <a:r>
              <a:rPr lang="en-GB" sz="1600" dirty="0"/>
              <a:t>Brock Allen </a:t>
            </a:r>
            <a:r>
              <a:rPr lang="en-GB" sz="1600" dirty="0">
                <a:hlinkClick r:id="rId5"/>
              </a:rPr>
              <a:t>https://brockallen.com/</a:t>
            </a:r>
            <a:endParaRPr lang="en-GB" sz="1600" dirty="0"/>
          </a:p>
          <a:p>
            <a:r>
              <a:rPr lang="en-GB" sz="1600" dirty="0"/>
              <a:t>Dominick Baier </a:t>
            </a:r>
            <a:r>
              <a:rPr lang="en-GB" sz="1600" dirty="0">
                <a:hlinkClick r:id="rId6"/>
              </a:rPr>
              <a:t>https://leastprivilege.com/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70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1577CB7-93FE-49BB-81A3-E280CCB1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9200" y="381001"/>
            <a:ext cx="2362200" cy="7475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4B02D1-B5E0-4FC3-B4E9-1A2AE7F17A87}"/>
              </a:ext>
            </a:extLst>
          </p:cNvPr>
          <p:cNvSpPr/>
          <p:nvPr/>
        </p:nvSpPr>
        <p:spPr>
          <a:xfrm>
            <a:off x="2609850" y="1752600"/>
            <a:ext cx="74485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 Makers of the top-rated and best-selling dog activity monitor in the UK.</a:t>
            </a:r>
            <a:br>
              <a:rPr lang="en-GB" b="1" dirty="0"/>
            </a:b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 A multidisciplinary team of engineers, vets and dog-lovers based in central Cambridge.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 Some call us the ‘</a:t>
            </a:r>
            <a:r>
              <a:rPr lang="en-GB" b="1" dirty="0" err="1"/>
              <a:t>Fitbit</a:t>
            </a:r>
            <a:r>
              <a:rPr lang="en-GB" b="1" dirty="0"/>
              <a:t> for dogs’.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B51574-7035-4026-BF81-4AC8F7B42A9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0510" y="4682608"/>
            <a:ext cx="1981200" cy="1760837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C9C7A5B-F5A0-40CB-927E-C89D5BB4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4510405"/>
            <a:ext cx="2045110" cy="200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401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1577CB7-93FE-49BB-81A3-E280CCB1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9200" y="381001"/>
            <a:ext cx="2362200" cy="7475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22CB64-8C3B-4237-8737-F9A8DA19E2FA}"/>
              </a:ext>
            </a:extLst>
          </p:cNvPr>
          <p:cNvSpPr/>
          <p:nvPr/>
        </p:nvSpPr>
        <p:spPr>
          <a:xfrm>
            <a:off x="2476500" y="1525251"/>
            <a:ext cx="76581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We use the latest technologies across our product:</a:t>
            </a:r>
          </a:p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/>
              <a:t>Xaramin</a:t>
            </a:r>
            <a:r>
              <a:rPr lang="en-GB" sz="2400" b="1" dirty="0"/>
              <a:t> 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 Asp.net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 Azure </a:t>
            </a:r>
            <a:r>
              <a:rPr lang="en-GB" sz="2400" b="1" dirty="0" err="1"/>
              <a:t>Devops</a:t>
            </a:r>
            <a:r>
              <a:rPr lang="en-GB" sz="2400" b="1" dirty="0"/>
              <a:t> for CI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 Azure </a:t>
            </a:r>
            <a:r>
              <a:rPr lang="en-GB" sz="2400" b="1" dirty="0" err="1"/>
              <a:t>Datalake</a:t>
            </a:r>
            <a:br>
              <a:rPr lang="en-GB" sz="2400" b="1" dirty="0"/>
            </a:br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400" b="1" dirty="0"/>
              <a:t>Our team is growing &amp; we’re always on the lookout for passionate Software Developers, QA &amp; DevOps.</a:t>
            </a:r>
          </a:p>
          <a:p>
            <a:endParaRPr lang="en-GB" sz="2400" b="1" dirty="0"/>
          </a:p>
          <a:p>
            <a:pPr algn="ctr"/>
            <a:r>
              <a:rPr lang="en-GB" sz="2400" b="1" dirty="0">
                <a:solidFill>
                  <a:srgbClr val="FF3300"/>
                </a:solidFill>
              </a:rPr>
              <a:t>talent@pitpatpet.com</a:t>
            </a:r>
          </a:p>
          <a:p>
            <a:br>
              <a:rPr lang="en-GB" sz="2400" b="1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24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228600"/>
            <a:ext cx="2667000" cy="1066800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+mn-lt"/>
              </a:rPr>
              <a:t>Agenda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66A960F-F88A-4B4E-A482-08F323A98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1381125"/>
            <a:ext cx="89154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Part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Life before OAuth2 (Social Media Manager App)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What is OAuth2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Wath</a:t>
            </a:r>
            <a:r>
              <a:rPr lang="en-US" dirty="0"/>
              <a:t> is </a:t>
            </a:r>
            <a:r>
              <a:rPr lang="en-US" dirty="0" err="1"/>
              <a:t>OpenId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Authentication VS Authorization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Grant Types in OAuth2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Authorization code 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Token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Security Consideration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Part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OAuth2 and </a:t>
            </a:r>
            <a:r>
              <a:rPr lang="en-US" dirty="0" err="1"/>
              <a:t>OpenId</a:t>
            </a:r>
            <a:r>
              <a:rPr lang="en-US" dirty="0"/>
              <a:t> Connect in Asp.net Core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Question Time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5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7772400" cy="641350"/>
          </a:xfrm>
        </p:spPr>
        <p:txBody>
          <a:bodyPr>
            <a:noAutofit/>
          </a:bodyPr>
          <a:lstStyle/>
          <a:p>
            <a:r>
              <a:rPr lang="en-GB" sz="2800" b="1" i="1" dirty="0">
                <a:solidFill>
                  <a:schemeClr val="tx1"/>
                </a:solidFill>
                <a:latin typeface="+mn-lt"/>
              </a:rPr>
              <a:t>Life before OAuth2 (Social Media Manager App)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69B27-2D03-44DF-9113-FBAE3FA3348C}"/>
              </a:ext>
            </a:extLst>
          </p:cNvPr>
          <p:cNvSpPr/>
          <p:nvPr/>
        </p:nvSpPr>
        <p:spPr>
          <a:xfrm>
            <a:off x="2258036" y="1671637"/>
            <a:ext cx="2209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C181D-DCC9-41CC-80D9-9BFFC1BD6486}"/>
              </a:ext>
            </a:extLst>
          </p:cNvPr>
          <p:cNvSpPr txBox="1"/>
          <p:nvPr/>
        </p:nvSpPr>
        <p:spPr>
          <a:xfrm>
            <a:off x="2330137" y="1785818"/>
            <a:ext cx="20656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Media Manager App</a:t>
            </a:r>
          </a:p>
          <a:p>
            <a:endParaRPr lang="en-US" sz="2800" dirty="0"/>
          </a:p>
          <a:p>
            <a:endParaRPr lang="en-GB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6C8EEE-C0C1-47CF-80DA-46043BBFC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35856"/>
            <a:ext cx="190500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LinkedIn? - Computer Business Review">
            <a:extLst>
              <a:ext uri="{FF2B5EF4-FFF2-40B4-BE49-F238E27FC236}">
                <a16:creationId xmlns:a16="http://schemas.microsoft.com/office/drawing/2014/main" id="{8D3F6328-B462-4AD3-8BE4-BC37D0E2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1536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olving the Google Identity - Library - Google Design">
            <a:extLst>
              <a:ext uri="{FF2B5EF4-FFF2-40B4-BE49-F238E27FC236}">
                <a16:creationId xmlns:a16="http://schemas.microsoft.com/office/drawing/2014/main" id="{A930E2A9-6CBA-4011-B5AA-F751FFE2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48109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A23EB1-6FDB-4592-A3A2-74C160067B4D}"/>
              </a:ext>
            </a:extLst>
          </p:cNvPr>
          <p:cNvCxnSpPr>
            <a:cxnSpLocks/>
            <a:stCxn id="4" idx="3"/>
            <a:endCxn id="1026" idx="1"/>
          </p:cNvCxnSpPr>
          <p:nvPr/>
        </p:nvCxnSpPr>
        <p:spPr>
          <a:xfrm flipV="1">
            <a:off x="4467836" y="1671637"/>
            <a:ext cx="2847364" cy="609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545F21-FAC2-4014-BBCC-832A6723ECC4}"/>
              </a:ext>
            </a:extLst>
          </p:cNvPr>
          <p:cNvCxnSpPr>
            <a:cxnSpLocks/>
            <a:stCxn id="4" idx="3"/>
            <a:endCxn id="1028" idx="1"/>
          </p:cNvCxnSpPr>
          <p:nvPr/>
        </p:nvCxnSpPr>
        <p:spPr>
          <a:xfrm>
            <a:off x="4467836" y="2281237"/>
            <a:ext cx="2923564" cy="948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EC702D-9212-4AAE-949F-0B86103A359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67836" y="2281238"/>
            <a:ext cx="2847364" cy="2295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7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050"/>
            <a:ext cx="7772400" cy="641350"/>
          </a:xfrm>
        </p:spPr>
        <p:txBody>
          <a:bodyPr>
            <a:normAutofit fontScale="90000"/>
          </a:bodyPr>
          <a:lstStyle/>
          <a:p>
            <a:r>
              <a:rPr lang="en-GB" sz="3600" b="1" i="1" dirty="0">
                <a:solidFill>
                  <a:schemeClr val="tx1"/>
                </a:solidFill>
                <a:latin typeface="+mn-lt"/>
              </a:rPr>
              <a:t>What is OAuth2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87CCE3-5524-43C6-8B35-07B5CDE9D36E}"/>
              </a:ext>
            </a:extLst>
          </p:cNvPr>
          <p:cNvSpPr/>
          <p:nvPr/>
        </p:nvSpPr>
        <p:spPr>
          <a:xfrm>
            <a:off x="2895600" y="4953001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Is a standard token-based </a:t>
            </a:r>
            <a:r>
              <a:rPr lang="en-US" sz="2400" b="1" dirty="0"/>
              <a:t>Authorization</a:t>
            </a:r>
            <a:r>
              <a:rPr lang="en-US" sz="2400" dirty="0"/>
              <a:t> protocol that allows third party clients limited access to protected resources</a:t>
            </a:r>
          </a:p>
        </p:txBody>
      </p:sp>
      <p:pic>
        <p:nvPicPr>
          <p:cNvPr id="8" name="Picture 2" descr="In Pulp Fiction Jules shouts &quot;Say 'what' again. Say 'what' again ...">
            <a:extLst>
              <a:ext uri="{FF2B5EF4-FFF2-40B4-BE49-F238E27FC236}">
                <a16:creationId xmlns:a16="http://schemas.microsoft.com/office/drawing/2014/main" id="{0A03DE70-3517-434B-9AD4-C8816D455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64283"/>
            <a:ext cx="57912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ABFD53-8021-4646-994C-846ED6B65B33}"/>
              </a:ext>
            </a:extLst>
          </p:cNvPr>
          <p:cNvSpPr/>
          <p:nvPr/>
        </p:nvSpPr>
        <p:spPr>
          <a:xfrm>
            <a:off x="4343401" y="1219200"/>
            <a:ext cx="442454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Say that OAuth2 is about</a:t>
            </a:r>
          </a:p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71696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050"/>
            <a:ext cx="7772400" cy="641350"/>
          </a:xfrm>
        </p:spPr>
        <p:txBody>
          <a:bodyPr>
            <a:normAutofit fontScale="90000"/>
          </a:bodyPr>
          <a:lstStyle/>
          <a:p>
            <a:r>
              <a:rPr lang="en-GB" sz="3600" b="1" i="1" dirty="0">
                <a:solidFill>
                  <a:schemeClr val="tx1"/>
                </a:solidFill>
                <a:latin typeface="+mn-lt"/>
              </a:rPr>
              <a:t>What is </a:t>
            </a:r>
            <a:r>
              <a:rPr lang="en-GB" sz="3600" b="1" i="1" dirty="0" err="1">
                <a:solidFill>
                  <a:schemeClr val="tx1"/>
                </a:solidFill>
                <a:latin typeface="+mn-lt"/>
              </a:rPr>
              <a:t>OpenId</a:t>
            </a:r>
            <a:r>
              <a:rPr lang="en-GB" sz="3600" b="1" i="1" dirty="0">
                <a:solidFill>
                  <a:schemeClr val="tx1"/>
                </a:solidFill>
                <a:latin typeface="+mn-lt"/>
              </a:rPr>
              <a:t> Connect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D4D65-93CC-4AB2-9CED-A1968229E8D2}"/>
              </a:ext>
            </a:extLst>
          </p:cNvPr>
          <p:cNvSpPr/>
          <p:nvPr/>
        </p:nvSpPr>
        <p:spPr>
          <a:xfrm>
            <a:off x="2438400" y="4191001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is a standard </a:t>
            </a:r>
            <a:r>
              <a:rPr lang="en-US" sz="2400" b="1" dirty="0"/>
              <a:t>Authentication</a:t>
            </a:r>
            <a:r>
              <a:rPr lang="en-US" sz="2400" dirty="0"/>
              <a:t> protocol built on top of OAuth2.</a:t>
            </a:r>
          </a:p>
          <a:p>
            <a:endParaRPr lang="en-US" sz="2400" dirty="0"/>
          </a:p>
        </p:txBody>
      </p:sp>
      <p:pic>
        <p:nvPicPr>
          <p:cNvPr id="6148" name="Picture 4" descr="INDIGO-DataCloud oidcc library listed as a OpenID Connect relaying ...">
            <a:extLst>
              <a:ext uri="{FF2B5EF4-FFF2-40B4-BE49-F238E27FC236}">
                <a16:creationId xmlns:a16="http://schemas.microsoft.com/office/drawing/2014/main" id="{EB7AC091-C3AA-4567-BDF7-A0AE06A1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1600200"/>
            <a:ext cx="4362450" cy="17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4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050"/>
            <a:ext cx="7772400" cy="641350"/>
          </a:xfrm>
        </p:spPr>
        <p:txBody>
          <a:bodyPr>
            <a:normAutofit fontScale="90000"/>
          </a:bodyPr>
          <a:lstStyle/>
          <a:p>
            <a:r>
              <a:rPr lang="en-GB" sz="3600" b="1" i="1" dirty="0">
                <a:solidFill>
                  <a:schemeClr val="tx1"/>
                </a:solidFill>
                <a:latin typeface="+mn-lt"/>
              </a:rPr>
              <a:t>Authorization Vs Authentication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C097C1-559E-4CA6-8BFD-D55F603E9CF2}"/>
              </a:ext>
            </a:extLst>
          </p:cNvPr>
          <p:cNvSpPr/>
          <p:nvPr/>
        </p:nvSpPr>
        <p:spPr>
          <a:xfrm>
            <a:off x="848183" y="4114800"/>
            <a:ext cx="5572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Authorization</a:t>
            </a:r>
            <a:r>
              <a:rPr lang="en-US" sz="2800" dirty="0"/>
              <a:t> is about what you can 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A7E83-565D-45B0-9B7C-4E9FFF8253D0}"/>
              </a:ext>
            </a:extLst>
          </p:cNvPr>
          <p:cNvSpPr/>
          <p:nvPr/>
        </p:nvSpPr>
        <p:spPr>
          <a:xfrm>
            <a:off x="848182" y="1968670"/>
            <a:ext cx="562881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Authentication</a:t>
            </a:r>
            <a:r>
              <a:rPr lang="en-US" sz="2800" dirty="0"/>
              <a:t> is about who you are</a:t>
            </a:r>
          </a:p>
          <a:p>
            <a:endParaRPr lang="en-US" sz="24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B03704D-1C2C-49EF-AD00-11AA57EB26A2}"/>
              </a:ext>
            </a:extLst>
          </p:cNvPr>
          <p:cNvSpPr txBox="1">
            <a:spLocks/>
          </p:cNvSpPr>
          <p:nvPr/>
        </p:nvSpPr>
        <p:spPr>
          <a:xfrm>
            <a:off x="3095625" y="4513562"/>
            <a:ext cx="6019800" cy="169673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Uk Driver License Id Card. Cartoon Of Uk Driver License Id Vector ...">
            <a:extLst>
              <a:ext uri="{FF2B5EF4-FFF2-40B4-BE49-F238E27FC236}">
                <a16:creationId xmlns:a16="http://schemas.microsoft.com/office/drawing/2014/main" id="{BC3D3249-1B4E-4BE2-9F97-5412CE2E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09" y="1499216"/>
            <a:ext cx="4985832" cy="35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3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050"/>
            <a:ext cx="7772400" cy="641350"/>
          </a:xfrm>
        </p:spPr>
        <p:txBody>
          <a:bodyPr>
            <a:normAutofit fontScale="90000"/>
          </a:bodyPr>
          <a:lstStyle/>
          <a:p>
            <a:r>
              <a:rPr lang="en-GB" sz="3600" b="1" i="1" dirty="0">
                <a:solidFill>
                  <a:schemeClr val="tx1"/>
                </a:solidFill>
                <a:latin typeface="+mn-lt"/>
              </a:rPr>
              <a:t>Grant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0A55A69-603E-4DF4-87AD-6C7314954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0" y="1138237"/>
            <a:ext cx="4572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Authorization Code Flow</a:t>
            </a:r>
          </a:p>
          <a:p>
            <a:r>
              <a:rPr lang="en-US" dirty="0"/>
              <a:t>Authorization Code Flow with PKCE</a:t>
            </a:r>
          </a:p>
          <a:p>
            <a:r>
              <a:rPr lang="en-US" dirty="0"/>
              <a:t>Implicit Flow</a:t>
            </a:r>
          </a:p>
          <a:p>
            <a:r>
              <a:rPr lang="en-US" dirty="0"/>
              <a:t>Device Flow</a:t>
            </a:r>
          </a:p>
          <a:p>
            <a:r>
              <a:rPr lang="en-US" dirty="0" err="1"/>
              <a:t>Hibryd</a:t>
            </a:r>
            <a:r>
              <a:rPr lang="en-US" dirty="0"/>
              <a:t> Flow</a:t>
            </a:r>
          </a:p>
          <a:p>
            <a:r>
              <a:rPr lang="en-US" dirty="0"/>
              <a:t>Resource Owner Password Flow</a:t>
            </a:r>
          </a:p>
          <a:p>
            <a:r>
              <a:rPr lang="en-US" dirty="0"/>
              <a:t>Client Credential Flow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OMG!! really?? - Tony Stark Eye Roll | Make a Meme">
            <a:extLst>
              <a:ext uri="{FF2B5EF4-FFF2-40B4-BE49-F238E27FC236}">
                <a16:creationId xmlns:a16="http://schemas.microsoft.com/office/drawing/2014/main" id="{79E0B467-1D90-4639-933B-85F6587D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47" y="1138237"/>
            <a:ext cx="3245454" cy="18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F6F72BE-1C43-4B61-A475-39477FEEB37B}"/>
              </a:ext>
            </a:extLst>
          </p:cNvPr>
          <p:cNvSpPr txBox="1">
            <a:spLocks/>
          </p:cNvSpPr>
          <p:nvPr/>
        </p:nvSpPr>
        <p:spPr>
          <a:xfrm>
            <a:off x="3543300" y="4229100"/>
            <a:ext cx="55626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We need only two flows:</a:t>
            </a:r>
          </a:p>
          <a:p>
            <a:r>
              <a:rPr lang="en-US" dirty="0"/>
              <a:t>Authorization Code Flow with PKCE</a:t>
            </a:r>
          </a:p>
          <a:p>
            <a:r>
              <a:rPr lang="en-US" dirty="0"/>
              <a:t>Client Credential Flow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7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14034</TotalTime>
  <Words>492</Words>
  <Application>Microsoft Office PowerPoint</Application>
  <PresentationFormat>Widescreen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Rounded MT Bold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                   Stefano D’Onofrio         OpenId Connect in Asp.net Core    using IdentityServer4</vt:lpstr>
      <vt:lpstr>PowerPoint Presentation</vt:lpstr>
      <vt:lpstr>PowerPoint Presentation</vt:lpstr>
      <vt:lpstr>Agenda</vt:lpstr>
      <vt:lpstr>Life before OAuth2 (Social Media Manager App)</vt:lpstr>
      <vt:lpstr>What is OAuth2</vt:lpstr>
      <vt:lpstr>What is OpenId Connect</vt:lpstr>
      <vt:lpstr>Authorization Vs Authentication</vt:lpstr>
      <vt:lpstr>Grant Types</vt:lpstr>
      <vt:lpstr>Authorization Code Flow (1/2) </vt:lpstr>
      <vt:lpstr>Authorization Code Flow (2/2) </vt:lpstr>
      <vt:lpstr>OAuth2 and OpenId  Tokens</vt:lpstr>
      <vt:lpstr>Security Consideration</vt:lpstr>
      <vt:lpstr>OAuth2 and OpenId Connect in Asp.net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Orsola Mazza</dc:creator>
  <cp:lastModifiedBy>Stefano D'Onofrio</cp:lastModifiedBy>
  <cp:revision>165</cp:revision>
  <dcterms:created xsi:type="dcterms:W3CDTF">2006-08-16T00:00:00Z</dcterms:created>
  <dcterms:modified xsi:type="dcterms:W3CDTF">2020-04-22T07:36:44Z</dcterms:modified>
</cp:coreProperties>
</file>