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5" r:id="rId13"/>
    <p:sldId id="276" r:id="rId14"/>
    <p:sldId id="266" r:id="rId15"/>
    <p:sldId id="267" r:id="rId16"/>
    <p:sldId id="268" r:id="rId17"/>
    <p:sldId id="269" r:id="rId18"/>
    <p:sldId id="270" r:id="rId19"/>
    <p:sldId id="274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 (milliseconds)</c:v>
                </c:pt>
              </c:strCache>
            </c:strRef>
          </c:tx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Perfect 1/16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72.34</c:v>
                </c:pt>
                <c:pt idx="1">
                  <c:v>80.489999999999995</c:v>
                </c:pt>
                <c:pt idx="2">
                  <c:v>97.72</c:v>
                </c:pt>
                <c:pt idx="3">
                  <c:v>125.56</c:v>
                </c:pt>
                <c:pt idx="4">
                  <c:v>152.93</c:v>
                </c:pt>
                <c:pt idx="5">
                  <c:v>180.70999999999998</c:v>
                </c:pt>
                <c:pt idx="6">
                  <c:v>208.48000000000005</c:v>
                </c:pt>
                <c:pt idx="7">
                  <c:v>236.26</c:v>
                </c:pt>
                <c:pt idx="8">
                  <c:v>250.14</c:v>
                </c:pt>
                <c:pt idx="9">
                  <c:v>277.9199999999999</c:v>
                </c:pt>
                <c:pt idx="10">
                  <c:v>305.7</c:v>
                </c:pt>
                <c:pt idx="11">
                  <c:v>333.56</c:v>
                </c:pt>
                <c:pt idx="12">
                  <c:v>362.57</c:v>
                </c:pt>
                <c:pt idx="13">
                  <c:v>391.12</c:v>
                </c:pt>
                <c:pt idx="14">
                  <c:v>419.78</c:v>
                </c:pt>
                <c:pt idx="15">
                  <c:v>448.94</c:v>
                </c:pt>
                <c:pt idx="16">
                  <c:v>708.875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404800"/>
        <c:axId val="119567104"/>
      </c:lineChart>
      <c:catAx>
        <c:axId val="119404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19567104"/>
        <c:crosses val="autoZero"/>
        <c:auto val="1"/>
        <c:lblAlgn val="ctr"/>
        <c:lblOffset val="100"/>
        <c:noMultiLvlLbl val="0"/>
      </c:catAx>
      <c:valAx>
        <c:axId val="119567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404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Memory Requested (Bytes)</c:v>
                </c:pt>
              </c:strCache>
            </c:strRef>
          </c:tx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Perfect 1/16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512000000</c:v>
                </c:pt>
                <c:pt idx="1">
                  <c:v>895998976</c:v>
                </c:pt>
                <c:pt idx="2">
                  <c:v>1023993856</c:v>
                </c:pt>
                <c:pt idx="3">
                  <c:v>1279987712</c:v>
                </c:pt>
                <c:pt idx="4">
                  <c:v>1535979520</c:v>
                </c:pt>
                <c:pt idx="5">
                  <c:v>1791969280</c:v>
                </c:pt>
                <c:pt idx="6">
                  <c:v>2047956992</c:v>
                </c:pt>
                <c:pt idx="7">
                  <c:v>2303942656</c:v>
                </c:pt>
                <c:pt idx="8">
                  <c:v>2303942656</c:v>
                </c:pt>
                <c:pt idx="9">
                  <c:v>2559924224</c:v>
                </c:pt>
                <c:pt idx="10">
                  <c:v>2815903744</c:v>
                </c:pt>
                <c:pt idx="11">
                  <c:v>3071864832</c:v>
                </c:pt>
                <c:pt idx="12">
                  <c:v>3327856640</c:v>
                </c:pt>
                <c:pt idx="13">
                  <c:v>3583830016</c:v>
                </c:pt>
                <c:pt idx="14">
                  <c:v>3839801344</c:v>
                </c:pt>
                <c:pt idx="15">
                  <c:v>4095770624</c:v>
                </c:pt>
                <c:pt idx="16">
                  <c:v>4096000000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Memory Stored (Bytes)</c:v>
                </c:pt>
              </c:strCache>
            </c:strRef>
          </c:tx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Perfect 1/16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256000000</c:v>
                </c:pt>
                <c:pt idx="1">
                  <c:v>447999488</c:v>
                </c:pt>
                <c:pt idx="2">
                  <c:v>511996928</c:v>
                </c:pt>
                <c:pt idx="3">
                  <c:v>639993856</c:v>
                </c:pt>
                <c:pt idx="4">
                  <c:v>767989760</c:v>
                </c:pt>
                <c:pt idx="5">
                  <c:v>895984640</c:v>
                </c:pt>
                <c:pt idx="6">
                  <c:v>1023978496</c:v>
                </c:pt>
                <c:pt idx="7">
                  <c:v>1151971328</c:v>
                </c:pt>
                <c:pt idx="8">
                  <c:v>1151971328</c:v>
                </c:pt>
                <c:pt idx="9">
                  <c:v>1279962112</c:v>
                </c:pt>
                <c:pt idx="10">
                  <c:v>1407951872</c:v>
                </c:pt>
                <c:pt idx="11">
                  <c:v>1535932416</c:v>
                </c:pt>
                <c:pt idx="12">
                  <c:v>1663928320</c:v>
                </c:pt>
                <c:pt idx="13">
                  <c:v>1791915008</c:v>
                </c:pt>
                <c:pt idx="14">
                  <c:v>1919900672</c:v>
                </c:pt>
                <c:pt idx="15">
                  <c:v>2047885312</c:v>
                </c:pt>
                <c:pt idx="16">
                  <c:v>2048000000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80224"/>
        <c:axId val="97381760"/>
      </c:lineChart>
      <c:catAx>
        <c:axId val="97380224"/>
        <c:scaling>
          <c:orientation val="minMax"/>
        </c:scaling>
        <c:delete val="0"/>
        <c:axPos val="b"/>
        <c:majorTickMark val="out"/>
        <c:minorTickMark val="none"/>
        <c:tickLblPos val="nextTo"/>
        <c:crossAx val="97381760"/>
        <c:crosses val="autoZero"/>
        <c:auto val="1"/>
        <c:lblAlgn val="ctr"/>
        <c:lblOffset val="100"/>
        <c:noMultiLvlLbl val="0"/>
      </c:catAx>
      <c:valAx>
        <c:axId val="97381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380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Instructions Executed </c:v>
                </c:pt>
              </c:strCache>
            </c:strRef>
          </c:tx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Perfect 1/16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20000312</c:v>
                </c:pt>
                <c:pt idx="1">
                  <c:v>24000627</c:v>
                </c:pt>
                <c:pt idx="2">
                  <c:v>24000627</c:v>
                </c:pt>
                <c:pt idx="3">
                  <c:v>24000627</c:v>
                </c:pt>
                <c:pt idx="4">
                  <c:v>24000627</c:v>
                </c:pt>
                <c:pt idx="5">
                  <c:v>24000627</c:v>
                </c:pt>
                <c:pt idx="6">
                  <c:v>24000627</c:v>
                </c:pt>
                <c:pt idx="7">
                  <c:v>24000627</c:v>
                </c:pt>
                <c:pt idx="8">
                  <c:v>24000627</c:v>
                </c:pt>
                <c:pt idx="9">
                  <c:v>24000627</c:v>
                </c:pt>
                <c:pt idx="10">
                  <c:v>24000627</c:v>
                </c:pt>
                <c:pt idx="11">
                  <c:v>24000627</c:v>
                </c:pt>
                <c:pt idx="12">
                  <c:v>24000627</c:v>
                </c:pt>
                <c:pt idx="13">
                  <c:v>24000627</c:v>
                </c:pt>
                <c:pt idx="14">
                  <c:v>24000627</c:v>
                </c:pt>
                <c:pt idx="15">
                  <c:v>24000627</c:v>
                </c:pt>
                <c:pt idx="16">
                  <c:v>20000802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91456"/>
        <c:axId val="121492992"/>
      </c:lineChart>
      <c:catAx>
        <c:axId val="121491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21492992"/>
        <c:crosses val="autoZero"/>
        <c:auto val="1"/>
        <c:lblAlgn val="ctr"/>
        <c:lblOffset val="100"/>
        <c:noMultiLvlLbl val="0"/>
      </c:catAx>
      <c:valAx>
        <c:axId val="121492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491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0.76852</cdr:x>
      <cdr:y>0.65661</cdr:y>
    </cdr:from>
    <cdr:to>
      <cdr:x>1</cdr:x>
      <cdr:y>0.70712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477000" y="2971800"/>
          <a:ext cx="19050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Serial Performance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4D1B-A3E5-4A98-AD8C-561727F0ED23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0FA0-2864-4177-A715-85F66D4018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GPU non-Coalesced Memory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Fruchtman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matrixAdd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 A, </a:t>
            </a:r>
            <a:r>
              <a:rPr lang="en-US" dirty="0" err="1"/>
              <a:t>int</a:t>
            </a:r>
            <a:r>
              <a:rPr lang="en-US" dirty="0"/>
              <a:t> * B, </a:t>
            </a:r>
            <a:r>
              <a:rPr lang="en-US" dirty="0" err="1"/>
              <a:t>int</a:t>
            </a:r>
            <a:r>
              <a:rPr lang="en-US" dirty="0"/>
              <a:t> * C,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matrixSize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countperthread</a:t>
            </a:r>
            <a:r>
              <a:rPr lang="en-US" dirty="0"/>
              <a:t> = </a:t>
            </a:r>
            <a:r>
              <a:rPr lang="en-US" dirty="0" err="1"/>
              <a:t>matrixSize</a:t>
            </a:r>
            <a:r>
              <a:rPr lang="en-US" dirty="0"/>
              <a:t>/</a:t>
            </a:r>
            <a:r>
              <a:rPr lang="en-US" dirty="0" err="1"/>
              <a:t>blockDim.x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startingaddress</a:t>
            </a:r>
            <a:r>
              <a:rPr lang="en-US" dirty="0" smtClean="0"/>
              <a:t>=((</a:t>
            </a:r>
            <a:r>
              <a:rPr lang="en-US" dirty="0"/>
              <a:t>float)</a:t>
            </a:r>
            <a:r>
              <a:rPr lang="en-US" dirty="0" err="1"/>
              <a:t>threadIdx.x</a:t>
            </a:r>
            <a:r>
              <a:rPr lang="en-US" dirty="0"/>
              <a:t>/</a:t>
            </a:r>
            <a:r>
              <a:rPr lang="en-US" dirty="0" err="1"/>
              <a:t>blockDim.x</a:t>
            </a:r>
            <a:r>
              <a:rPr lang="en-US" dirty="0" smtClean="0"/>
              <a:t>)*</a:t>
            </a:r>
            <a:r>
              <a:rPr lang="en-US" dirty="0" err="1" smtClean="0"/>
              <a:t>matrixSize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endingaddress</a:t>
            </a:r>
            <a:r>
              <a:rPr lang="en-US" dirty="0"/>
              <a:t> = </a:t>
            </a:r>
            <a:r>
              <a:rPr lang="en-US" dirty="0" err="1"/>
              <a:t>startingaddress+countperthread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currentaddress</a:t>
            </a:r>
            <a:r>
              <a:rPr lang="en-US" dirty="0" smtClean="0"/>
              <a:t>=</a:t>
            </a:r>
            <a:r>
              <a:rPr lang="en-US" dirty="0" err="1" smtClean="0"/>
              <a:t>startingaddress</a:t>
            </a:r>
            <a:r>
              <a:rPr lang="en-US" dirty="0" smtClean="0"/>
              <a:t>; 	</a:t>
            </a:r>
            <a:r>
              <a:rPr lang="en-US" dirty="0" err="1" smtClean="0"/>
              <a:t>currentaddress</a:t>
            </a:r>
            <a:r>
              <a:rPr lang="en-US" dirty="0" smtClean="0"/>
              <a:t>&lt;</a:t>
            </a:r>
            <a:r>
              <a:rPr lang="en-US" dirty="0" err="1" smtClean="0"/>
              <a:t>endingaddress</a:t>
            </a:r>
            <a:r>
              <a:rPr lang="en-US" dirty="0"/>
              <a:t>; </a:t>
            </a:r>
            <a:r>
              <a:rPr lang="en-US" dirty="0" err="1" smtClean="0"/>
              <a:t>currentaddress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C[</a:t>
            </a:r>
            <a:r>
              <a:rPr lang="en-US" dirty="0" err="1"/>
              <a:t>currentaddress</a:t>
            </a:r>
            <a:r>
              <a:rPr lang="en-US" dirty="0" smtClean="0"/>
              <a:t>]=A[</a:t>
            </a:r>
            <a:r>
              <a:rPr lang="en-US" dirty="0" err="1" smtClean="0"/>
              <a:t>currentaddress</a:t>
            </a:r>
            <a:r>
              <a:rPr lang="en-US" dirty="0"/>
              <a:t>]+B[</a:t>
            </a:r>
            <a:r>
              <a:rPr lang="en-US" dirty="0" err="1"/>
              <a:t>currentaddress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Non-Coalesced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Perfect Coalescence Code</a:t>
            </a:r>
          </a:p>
          <a:p>
            <a:pPr lvl="1"/>
            <a:r>
              <a:rPr lang="en-US" dirty="0" smtClean="0"/>
              <a:t>Read the stride from the matrix</a:t>
            </a:r>
          </a:p>
          <a:p>
            <a:pPr lvl="1"/>
            <a:r>
              <a:rPr lang="en-US" dirty="0" smtClean="0"/>
              <a:t>Insert 0s at the right places to stop threads</a:t>
            </a:r>
          </a:p>
          <a:p>
            <a:pPr lvl="1"/>
            <a:r>
              <a:rPr lang="en-US" dirty="0" smtClean="0"/>
              <a:t>Instruction Number</a:t>
            </a:r>
          </a:p>
          <a:p>
            <a:pPr lvl="2"/>
            <a:r>
              <a:rPr lang="en-US" dirty="0" smtClean="0"/>
              <a:t>Slight Increase</a:t>
            </a:r>
          </a:p>
          <a:p>
            <a:pPr lvl="2"/>
            <a:r>
              <a:rPr lang="en-US" dirty="0" smtClean="0"/>
              <a:t>Memory access becomes increasingly non-coalesced</a:t>
            </a:r>
          </a:p>
          <a:p>
            <a:r>
              <a:rPr lang="en-US" dirty="0" smtClean="0"/>
              <a:t>Doesn’t perform perfect matrix addition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Nehalem Processor </a:t>
            </a:r>
          </a:p>
          <a:p>
            <a:pPr lvl="1"/>
            <a:r>
              <a:rPr lang="en-US" dirty="0" smtClean="0"/>
              <a:t>Core i7 920 2.6GHz</a:t>
            </a:r>
          </a:p>
          <a:p>
            <a:pPr lvl="1"/>
            <a:r>
              <a:rPr lang="en-US" dirty="0" smtClean="0"/>
              <a:t>Performance metric included memory transfer</a:t>
            </a:r>
          </a:p>
          <a:p>
            <a:pPr lvl="1"/>
            <a:r>
              <a:rPr lang="en-US" dirty="0" smtClean="0"/>
              <a:t>QPI improves memory transfer performance compared to previous architecture such as Core 2 Duo</a:t>
            </a:r>
          </a:p>
        </p:txBody>
      </p:sp>
    </p:spTree>
    <p:extLst>
      <p:ext uri="{BB962C8B-B14F-4D97-AF65-F5344CB8AC3E}">
        <p14:creationId xmlns:p14="http://schemas.microsoft.com/office/powerpoint/2010/main" val="156511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CUDA GPU</a:t>
            </a:r>
          </a:p>
          <a:p>
            <a:pPr lvl="1"/>
            <a:r>
              <a:rPr lang="en-US" dirty="0"/>
              <a:t>EVGA GTX 260 Core 216 896MB</a:t>
            </a:r>
          </a:p>
          <a:p>
            <a:pPr lvl="2"/>
            <a:r>
              <a:rPr lang="en-US" dirty="0"/>
              <a:t>GT200, CUDA Version 1.3 supports partial coalescence</a:t>
            </a:r>
          </a:p>
          <a:p>
            <a:pPr lvl="2"/>
            <a:r>
              <a:rPr lang="en-US" dirty="0"/>
              <a:t>Stock speed 576MHz</a:t>
            </a:r>
          </a:p>
          <a:p>
            <a:pPr lvl="2"/>
            <a:r>
              <a:rPr lang="en-US" dirty="0"/>
              <a:t>Maximum Memory Bandwidth </a:t>
            </a:r>
            <a:r>
              <a:rPr lang="en-US" dirty="0" smtClean="0"/>
              <a:t>111.9GB/s</a:t>
            </a:r>
          </a:p>
          <a:p>
            <a:pPr lvl="2"/>
            <a:r>
              <a:rPr lang="en-US" dirty="0" smtClean="0"/>
              <a:t>216 cores in 27 multiprocessors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i.i.com.com/cnwk.1d/sc/33483097-2-440-OVR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49" y="3962400"/>
            <a:ext cx="56388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8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914400" y="47244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Requested (bytes)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Executed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Mystery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perfect non-coalescence so much slower than </a:t>
            </a:r>
            <a:r>
              <a:rPr lang="en-US" dirty="0" smtClean="0"/>
              <a:t>1/16 coalescence?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techpowerup.com/reviews/Palit/GeForce_GTX_260_Sonic_216_SP/images/fron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739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6172200"/>
            <a:ext cx="20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NVIDIA GTX 260 216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Non-Coalescence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near perfectly linear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smtClean="0"/>
              <a:t>0.9966</a:t>
            </a:r>
          </a:p>
          <a:p>
            <a:r>
              <a:rPr lang="en-US" dirty="0" smtClean="0"/>
              <a:t>D(d) =d * M</a:t>
            </a:r>
            <a:r>
              <a:rPr lang="en-US" baseline="-25000" dirty="0" smtClean="0"/>
              <a:t>a</a:t>
            </a:r>
            <a:endParaRPr lang="en-US" sz="3600" dirty="0"/>
          </a:p>
          <a:p>
            <a:pPr lvl="1"/>
            <a:r>
              <a:rPr lang="en-US" dirty="0" smtClean="0"/>
              <a:t>d: number of non-coalesced memory accesses</a:t>
            </a:r>
          </a:p>
          <a:p>
            <a:pPr lvl="1"/>
            <a:r>
              <a:rPr lang="en-US" dirty="0" smtClean="0"/>
              <a:t>M</a:t>
            </a:r>
            <a:r>
              <a:rPr lang="en-US" baseline="-25000" dirty="0" smtClean="0"/>
              <a:t>a</a:t>
            </a:r>
            <a:r>
              <a:rPr lang="en-US" dirty="0" smtClean="0"/>
              <a:t>: Memory access time</a:t>
            </a:r>
          </a:p>
          <a:p>
            <a:pPr lvl="2"/>
            <a:r>
              <a:rPr lang="en-US" dirty="0" smtClean="0"/>
              <a:t>Dependent on memory architecture</a:t>
            </a:r>
          </a:p>
          <a:p>
            <a:r>
              <a:rPr lang="en-US" dirty="0" smtClean="0"/>
              <a:t>GT200 M</a:t>
            </a:r>
            <a:r>
              <a:rPr lang="en-US" baseline="-25000" dirty="0" smtClean="0"/>
              <a:t>a</a:t>
            </a:r>
            <a:r>
              <a:rPr lang="en-US" dirty="0" smtClean="0"/>
              <a:t>= 2.43 microseconds measured</a:t>
            </a:r>
          </a:p>
          <a:p>
            <a:r>
              <a:rPr lang="en-US" dirty="0" smtClean="0"/>
              <a:t>1400 clock cycles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Extra Power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consumption is in a range</a:t>
            </a:r>
          </a:p>
          <a:p>
            <a:r>
              <a:rPr lang="en-US" dirty="0" smtClean="0"/>
              <a:t>Dependent on GPU</a:t>
            </a:r>
          </a:p>
          <a:p>
            <a:pPr lvl="1"/>
            <a:r>
              <a:rPr lang="en-US" dirty="0" smtClean="0"/>
              <a:t>See An Integrated GPU power and performance model</a:t>
            </a:r>
          </a:p>
          <a:p>
            <a:r>
              <a:rPr lang="en-US" dirty="0" smtClean="0"/>
              <a:t>P(d) = D(d) * P(d)</a:t>
            </a:r>
          </a:p>
          <a:p>
            <a:r>
              <a:rPr lang="en-US" dirty="0" smtClean="0"/>
              <a:t>D(d) is delay due to non-coalesced access</a:t>
            </a:r>
          </a:p>
          <a:p>
            <a:r>
              <a:rPr lang="en-US" dirty="0" smtClean="0"/>
              <a:t>P(d) is the average power consumed by GPU while 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5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Energy Efficiency</a:t>
            </a:r>
          </a:p>
          <a:p>
            <a:pPr lvl="1"/>
            <a:r>
              <a:rPr lang="en-US" dirty="0" smtClean="0"/>
              <a:t>Dependent on performance</a:t>
            </a:r>
          </a:p>
          <a:p>
            <a:r>
              <a:rPr lang="en-US" dirty="0" smtClean="0"/>
              <a:t>Complex Memory Model</a:t>
            </a:r>
          </a:p>
          <a:p>
            <a:pPr lvl="1"/>
            <a:r>
              <a:rPr lang="en-US" dirty="0" smtClean="0"/>
              <a:t>Coalesced memory</a:t>
            </a:r>
          </a:p>
          <a:p>
            <a:pPr lvl="1"/>
            <a:r>
              <a:rPr lang="en-US" dirty="0" smtClean="0"/>
              <a:t>Warps of 16 threads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Memory bound applications</a:t>
            </a:r>
          </a:p>
          <a:p>
            <a:pPr lvl="1"/>
            <a:r>
              <a:rPr lang="en-US" dirty="0" smtClean="0"/>
              <a:t>Predict the performance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Degrades Linearly with non-coalesced access</a:t>
            </a:r>
          </a:p>
          <a:p>
            <a:pPr lvl="1"/>
            <a:r>
              <a:rPr lang="en-US" dirty="0" smtClean="0"/>
              <a:t>Energy efficiency will also degrade linearly</a:t>
            </a:r>
          </a:p>
          <a:p>
            <a:pPr lvl="1"/>
            <a:r>
              <a:rPr lang="en-US" dirty="0" smtClean="0"/>
              <a:t>Memory-bound applications</a:t>
            </a:r>
          </a:p>
          <a:p>
            <a:r>
              <a:rPr lang="en-US" dirty="0" smtClean="0"/>
              <a:t>GPU Memory Contention</a:t>
            </a:r>
          </a:p>
          <a:p>
            <a:pPr lvl="1"/>
            <a:r>
              <a:rPr lang="en-US" dirty="0" smtClean="0"/>
              <a:t>Switching time between chip </a:t>
            </a:r>
            <a:r>
              <a:rPr lang="en-US" dirty="0" smtClean="0"/>
              <a:t>significant</a:t>
            </a:r>
          </a:p>
          <a:p>
            <a:r>
              <a:rPr lang="en-US" dirty="0" smtClean="0"/>
              <a:t>Tools to reduce non-coalescence</a:t>
            </a:r>
          </a:p>
          <a:p>
            <a:pPr lvl="1"/>
            <a:r>
              <a:rPr lang="en-US" dirty="0" smtClean="0"/>
              <a:t>CUDA-Lite finds and fixes some non-</a:t>
            </a:r>
            <a:r>
              <a:rPr lang="en-US" dirty="0" err="1" smtClean="0"/>
              <a:t>coalesence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NVIDIA. NVIDIA CUDA Programming Guide 3.0.  February 20, 2010.</a:t>
            </a:r>
          </a:p>
          <a:p>
            <a:r>
              <a:rPr lang="en-US" sz="3400" dirty="0" smtClean="0"/>
              <a:t>S. </a:t>
            </a:r>
            <a:r>
              <a:rPr lang="en-US" sz="3400" dirty="0" err="1" smtClean="0"/>
              <a:t>Baghsorkhi</a:t>
            </a:r>
            <a:r>
              <a:rPr lang="en-US" sz="3400" dirty="0" smtClean="0"/>
              <a:t>, M. </a:t>
            </a:r>
            <a:r>
              <a:rPr lang="en-US" sz="3400" dirty="0" err="1" smtClean="0"/>
              <a:t>Delahaye</a:t>
            </a:r>
            <a:r>
              <a:rPr lang="en-US" sz="3400" dirty="0" smtClean="0"/>
              <a:t>, S. Patel, W. </a:t>
            </a:r>
            <a:r>
              <a:rPr lang="en-US" sz="3400" dirty="0" err="1" smtClean="0"/>
              <a:t>Gropp</a:t>
            </a:r>
            <a:r>
              <a:rPr lang="en-US" sz="3400" dirty="0" smtClean="0"/>
              <a:t>, W. </a:t>
            </a:r>
            <a:r>
              <a:rPr lang="en-US" sz="3400" dirty="0" err="1" smtClean="0"/>
              <a:t>Hwu</a:t>
            </a:r>
            <a:r>
              <a:rPr lang="en-US" sz="3400" dirty="0" smtClean="0"/>
              <a:t>. An adaptive performance modeling tool for GPU Architectures.  Proceedings of the 15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ACM SIGPLAN symposium on Principles and practice of parallel programming. Volume 45, Issue 5, May 2010.</a:t>
            </a:r>
          </a:p>
          <a:p>
            <a:r>
              <a:rPr lang="en-US" sz="3400" dirty="0" smtClean="0"/>
              <a:t>S. Hong and H. Kim. An integrated GPU power and performance model. Proceedings of the 37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annual international symposium on computer architecture.  Volume 38, Issue 3, June 2010.</a:t>
            </a:r>
          </a:p>
          <a:p>
            <a:r>
              <a:rPr lang="en-US" sz="3400" dirty="0" smtClean="0"/>
              <a:t>S. Lee, S. Min, R. </a:t>
            </a:r>
            <a:r>
              <a:rPr lang="en-US" sz="3400" dirty="0" err="1" smtClean="0"/>
              <a:t>Eigenmann</a:t>
            </a:r>
            <a:r>
              <a:rPr lang="en-US" sz="3400" dirty="0" smtClean="0"/>
              <a:t>. </a:t>
            </a:r>
            <a:r>
              <a:rPr lang="en-US" sz="3400" dirty="0" err="1" smtClean="0"/>
              <a:t>OpenMP</a:t>
            </a:r>
            <a:r>
              <a:rPr lang="en-US" sz="3400" dirty="0" smtClean="0"/>
              <a:t> to GPGPU: a compiler framework for automatic translation and optimization. Proceedings of the 14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ACM SIGPLAN symposium on Principles and Practice of parallel programming. Volume 44, Issue 4, April 2009.</a:t>
            </a:r>
          </a:p>
          <a:p>
            <a:r>
              <a:rPr lang="en-US" sz="3400" dirty="0"/>
              <a:t>S. </a:t>
            </a:r>
            <a:r>
              <a:rPr lang="en-US" sz="3400" dirty="0" err="1"/>
              <a:t>Ueng</a:t>
            </a:r>
            <a:r>
              <a:rPr lang="en-US" sz="3400" dirty="0"/>
              <a:t>, M. </a:t>
            </a:r>
            <a:r>
              <a:rPr lang="en-US" sz="3400" dirty="0" err="1"/>
              <a:t>Lathara</a:t>
            </a:r>
            <a:r>
              <a:rPr lang="en-US" sz="3400" dirty="0"/>
              <a:t>, S. </a:t>
            </a:r>
            <a:r>
              <a:rPr lang="en-US" sz="3400" dirty="0" err="1"/>
              <a:t>Baghsorkhi</a:t>
            </a:r>
            <a:r>
              <a:rPr lang="en-US" sz="3400" dirty="0"/>
              <a:t>,  W. </a:t>
            </a:r>
            <a:r>
              <a:rPr lang="en-US" sz="3400" dirty="0" err="1"/>
              <a:t>Hwu</a:t>
            </a:r>
            <a:r>
              <a:rPr lang="en-US" sz="3400" dirty="0"/>
              <a:t>. CUDA-Lite: Reducing GPU Programming Complexity. Languages and Compilers for Parallel Computing. Volume 5335, pp. 1-15. </a:t>
            </a:r>
            <a:r>
              <a:rPr lang="en-US" sz="3400"/>
              <a:t>2008. 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1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the effect of non-coalesced memory access on memory bound GPU applications.</a:t>
            </a:r>
          </a:p>
          <a:p>
            <a:r>
              <a:rPr lang="en-US" dirty="0" smtClean="0"/>
              <a:t>Find a model that matches the delay in performance.</a:t>
            </a:r>
          </a:p>
          <a:p>
            <a:r>
              <a:rPr lang="en-US" dirty="0" smtClean="0"/>
              <a:t>Extend the model to calculate the extra cost in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0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Access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34788"/>
            <a:ext cx="8229600" cy="365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715000"/>
            <a:ext cx="368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Cuda</a:t>
            </a:r>
            <a:r>
              <a:rPr lang="en-US" dirty="0" smtClean="0"/>
              <a:t> Programming Guide 3.0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Access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4636"/>
            <a:ext cx="8229600" cy="417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019800"/>
            <a:ext cx="341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CUDA Programming Guide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a memory bound problem</a:t>
            </a:r>
          </a:p>
          <a:p>
            <a:pPr lvl="1"/>
            <a:r>
              <a:rPr lang="en-US" dirty="0" smtClean="0"/>
              <a:t>Matrix/Vector Addition</a:t>
            </a:r>
          </a:p>
          <a:p>
            <a:pPr lvl="2"/>
            <a:r>
              <a:rPr lang="en-US" dirty="0" smtClean="0"/>
              <a:t>8000x8000</a:t>
            </a:r>
          </a:p>
          <a:p>
            <a:pPr lvl="1"/>
            <a:r>
              <a:rPr lang="en-US" dirty="0" smtClean="0"/>
              <a:t>Perform a solution for each level of coalescence</a:t>
            </a:r>
          </a:p>
          <a:p>
            <a:pPr lvl="2"/>
            <a:r>
              <a:rPr lang="en-US" dirty="0" smtClean="0"/>
              <a:t>16 levels of coalescence</a:t>
            </a:r>
          </a:p>
          <a:p>
            <a:pPr lvl="2"/>
            <a:r>
              <a:rPr lang="en-US" dirty="0" smtClean="0"/>
              <a:t>Separate threads from each other</a:t>
            </a:r>
          </a:p>
          <a:p>
            <a:r>
              <a:rPr lang="en-US" dirty="0" smtClean="0"/>
              <a:t>Increasing number of memory accesses</a:t>
            </a:r>
          </a:p>
          <a:p>
            <a:pPr lvl="1"/>
            <a:r>
              <a:rPr lang="en-US" dirty="0" smtClean="0"/>
              <a:t>Same number of instructions</a:t>
            </a:r>
          </a:p>
          <a:p>
            <a:pPr lvl="1"/>
            <a:r>
              <a:rPr lang="en-US" dirty="0" smtClean="0"/>
              <a:t>Increasing memory access time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</a:t>
            </a:r>
            <a:r>
              <a:rPr lang="en-US" dirty="0" smtClean="0"/>
              <a:t>Coalescence</a:t>
            </a:r>
            <a:endParaRPr lang="en-US" dirty="0"/>
          </a:p>
        </p:txBody>
      </p:sp>
      <p:pic>
        <p:nvPicPr>
          <p:cNvPr id="4" name="Content Placeholder 3" descr="strid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528" y="1664732"/>
            <a:ext cx="8229600" cy="4381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12954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Striding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matrixAdd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 A, </a:t>
            </a:r>
            <a:r>
              <a:rPr lang="en-US" dirty="0" err="1"/>
              <a:t>int</a:t>
            </a:r>
            <a:r>
              <a:rPr lang="en-US" dirty="0"/>
              <a:t> * B, </a:t>
            </a:r>
            <a:r>
              <a:rPr lang="en-US" dirty="0" err="1"/>
              <a:t>int</a:t>
            </a:r>
            <a:r>
              <a:rPr lang="en-US" dirty="0"/>
              <a:t> * C,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matrixSize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startingaddress</a:t>
            </a:r>
            <a:r>
              <a:rPr lang="en-US" dirty="0"/>
              <a:t> = </a:t>
            </a:r>
            <a:r>
              <a:rPr lang="en-US" dirty="0" err="1"/>
              <a:t>blockDim.x</a:t>
            </a:r>
            <a:r>
              <a:rPr lang="en-US" dirty="0"/>
              <a:t> * </a:t>
            </a:r>
            <a:r>
              <a:rPr lang="en-US" dirty="0" err="1"/>
              <a:t>blockIdx.x</a:t>
            </a:r>
            <a:r>
              <a:rPr lang="en-US" dirty="0"/>
              <a:t> +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stride = </a:t>
            </a:r>
            <a:r>
              <a:rPr lang="en-US" dirty="0" err="1"/>
              <a:t>blockDim.x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currentaddress</a:t>
            </a:r>
            <a:r>
              <a:rPr lang="en-US" dirty="0"/>
              <a:t>=</a:t>
            </a:r>
            <a:r>
              <a:rPr lang="en-US" dirty="0" err="1"/>
              <a:t>startingaddress</a:t>
            </a:r>
            <a:r>
              <a:rPr lang="en-US" dirty="0"/>
              <a:t>; </a:t>
            </a:r>
            <a:r>
              <a:rPr lang="en-US" dirty="0" err="1"/>
              <a:t>currentaddress</a:t>
            </a:r>
            <a:r>
              <a:rPr lang="en-US" dirty="0"/>
              <a:t> &lt; </a:t>
            </a:r>
            <a:r>
              <a:rPr lang="en-US" dirty="0" smtClean="0"/>
              <a:t>	</a:t>
            </a:r>
            <a:r>
              <a:rPr lang="en-US" dirty="0" err="1" smtClean="0"/>
              <a:t>matrixSize</a:t>
            </a:r>
            <a:r>
              <a:rPr lang="en-US" dirty="0" smtClean="0"/>
              <a:t>; </a:t>
            </a:r>
            <a:r>
              <a:rPr lang="en-US" dirty="0" err="1" smtClean="0"/>
              <a:t>currentaddress</a:t>
            </a:r>
            <a:r>
              <a:rPr lang="en-US" dirty="0"/>
              <a:t>+=stride)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C[</a:t>
            </a:r>
            <a:r>
              <a:rPr lang="en-US" dirty="0" err="1"/>
              <a:t>currentaddress</a:t>
            </a:r>
            <a:r>
              <a:rPr lang="en-US" dirty="0" smtClean="0"/>
              <a:t>]=A[</a:t>
            </a:r>
            <a:r>
              <a:rPr lang="en-US" dirty="0" err="1" smtClean="0"/>
              <a:t>currentaddress</a:t>
            </a:r>
            <a:r>
              <a:rPr lang="en-US" dirty="0"/>
              <a:t>]+B[</a:t>
            </a:r>
            <a:r>
              <a:rPr lang="en-US" dirty="0" err="1"/>
              <a:t>currentaddress</a:t>
            </a:r>
            <a:r>
              <a:rPr lang="en-US" dirty="0"/>
              <a:t>];		</a:t>
            </a:r>
          </a:p>
          <a:p>
            <a:pPr marL="0" indent="0">
              <a:buNone/>
            </a:pPr>
            <a:r>
              <a:rPr lang="en-US" dirty="0"/>
              <a:t>	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Non-Coalescence</a:t>
            </a:r>
            <a:endParaRPr lang="en-US" dirty="0"/>
          </a:p>
        </p:txBody>
      </p:sp>
      <p:pic>
        <p:nvPicPr>
          <p:cNvPr id="4" name="Content Placeholder 3" descr="stream splitting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2669"/>
            <a:ext cx="8229600" cy="4381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0" y="1524000"/>
            <a:ext cx="16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Splitting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616</Words>
  <Application>Microsoft Office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Modeling GPU non-Coalesced Memory Access</vt:lpstr>
      <vt:lpstr>Importance</vt:lpstr>
      <vt:lpstr>Goals</vt:lpstr>
      <vt:lpstr>Coalesced Access</vt:lpstr>
      <vt:lpstr>Coalesced Access</vt:lpstr>
      <vt:lpstr>Method and Procedure</vt:lpstr>
      <vt:lpstr>Perfect Coalescence</vt:lpstr>
      <vt:lpstr>Example Code</vt:lpstr>
      <vt:lpstr>Perfect Non-Coalescence</vt:lpstr>
      <vt:lpstr>Example Code</vt:lpstr>
      <vt:lpstr>Non-Coalesced Level</vt:lpstr>
      <vt:lpstr>Experimental Setup</vt:lpstr>
      <vt:lpstr>Experimental Setup</vt:lpstr>
      <vt:lpstr>Performance</vt:lpstr>
      <vt:lpstr>Memory Requested (bytes)</vt:lpstr>
      <vt:lpstr>Instructions Executed</vt:lpstr>
      <vt:lpstr>Performance Mystery</vt:lpstr>
      <vt:lpstr>Non-Coalescence Model</vt:lpstr>
      <vt:lpstr>Model of Extra Power Cost</vt:lpstr>
      <vt:lpstr>Conclusion</vt:lpstr>
      <vt:lpstr>References and 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GPU non-Coalesced Memory</dc:title>
  <dc:creator>michael</dc:creator>
  <cp:lastModifiedBy>ETS</cp:lastModifiedBy>
  <cp:revision>10</cp:revision>
  <dcterms:created xsi:type="dcterms:W3CDTF">2011-04-24T20:53:03Z</dcterms:created>
  <dcterms:modified xsi:type="dcterms:W3CDTF">2011-04-25T23:36:48Z</dcterms:modified>
</cp:coreProperties>
</file>