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8"/>
  </p:notesMasterIdLst>
  <p:sldIdLst>
    <p:sldId id="256" r:id="rId2"/>
    <p:sldId id="268" r:id="rId3"/>
    <p:sldId id="257" r:id="rId4"/>
    <p:sldId id="267" r:id="rId5"/>
    <p:sldId id="269" r:id="rId6"/>
    <p:sldId id="270" r:id="rId7"/>
    <p:sldId id="271" r:id="rId8"/>
    <p:sldId id="272" r:id="rId9"/>
    <p:sldId id="273" r:id="rId10"/>
    <p:sldId id="274" r:id="rId11"/>
    <p:sldId id="276" r:id="rId12"/>
    <p:sldId id="277" r:id="rId13"/>
    <p:sldId id="278" r:id="rId14"/>
    <p:sldId id="279" r:id="rId15"/>
    <p:sldId id="280" r:id="rId16"/>
    <p:sldId id="281" r:id="rId17"/>
    <p:sldId id="283" r:id="rId18"/>
    <p:sldId id="258" r:id="rId19"/>
    <p:sldId id="265" r:id="rId20"/>
    <p:sldId id="259" r:id="rId21"/>
    <p:sldId id="261" r:id="rId22"/>
    <p:sldId id="262" r:id="rId23"/>
    <p:sldId id="266" r:id="rId24"/>
    <p:sldId id="260" r:id="rId25"/>
    <p:sldId id="263" r:id="rId26"/>
    <p:sldId id="264"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默认节" id="{9F977870-A9CE-4D06-AEC7-59E3D223A928}">
          <p14:sldIdLst>
            <p14:sldId id="256"/>
            <p14:sldId id="268"/>
            <p14:sldId id="257"/>
          </p14:sldIdLst>
        </p14:section>
        <p14:section name="Algorithm" id="{3ACC0ADD-27FD-40FE-B78C-61F44EE38121}">
          <p14:sldIdLst>
            <p14:sldId id="267"/>
            <p14:sldId id="269"/>
            <p14:sldId id="270"/>
            <p14:sldId id="271"/>
            <p14:sldId id="272"/>
            <p14:sldId id="273"/>
            <p14:sldId id="274"/>
            <p14:sldId id="276"/>
            <p14:sldId id="277"/>
            <p14:sldId id="278"/>
            <p14:sldId id="279"/>
            <p14:sldId id="280"/>
            <p14:sldId id="281"/>
            <p14:sldId id="283"/>
          </p14:sldIdLst>
        </p14:section>
        <p14:section name="无标题节" id="{7BDCF494-2176-4941-872B-0FD62667DB06}">
          <p14:sldIdLst>
            <p14:sldId id="258"/>
          </p14:sldIdLst>
        </p14:section>
        <p14:section name="streamCluster" id="{DEC24807-1201-4F0D-969D-20BF71E9E8E8}">
          <p14:sldIdLst>
            <p14:sldId id="265"/>
            <p14:sldId id="259"/>
            <p14:sldId id="261"/>
            <p14:sldId id="262"/>
            <p14:sldId id="266"/>
          </p14:sldIdLst>
        </p14:section>
        <p14:section name="dataType" id="{B065D270-C5D9-4EA7-93E0-CAEE5C11554F}">
          <p14:sldIdLst>
            <p14:sldId id="260"/>
            <p14:sldId id="263"/>
            <p14:sldId id="264"/>
          </p14:sldIdLst>
        </p14:section>
      </p14:sectionLst>
    </p:ex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2841" autoAdjust="0"/>
    <p:restoredTop sz="86042" autoAdjust="0"/>
  </p:normalViewPr>
  <p:slideViewPr>
    <p:cSldViewPr snapToGrid="0">
      <p:cViewPr varScale="1">
        <p:scale>
          <a:sx n="73" d="100"/>
          <a:sy n="73" d="100"/>
        </p:scale>
        <p:origin x="-102" y="-48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06C278-FC53-45D5-9BC8-A095E5780C2C}" type="datetimeFigureOut">
              <a:rPr lang="zh-CN" altLang="en-US" smtClean="0"/>
              <a:pPr/>
              <a:t>2013/7/23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B06A65-0360-4A55-A08F-181C97B13AAD}" type="slidenum">
              <a:rPr lang="zh-CN" altLang="en-US" smtClean="0"/>
              <a:pPr/>
              <a:t>‹#›</a:t>
            </a:fld>
            <a:endParaRPr lang="zh-CN" altLang="en-US"/>
          </a:p>
        </p:txBody>
      </p:sp>
    </p:spTree>
    <p:extLst>
      <p:ext uri="{BB962C8B-B14F-4D97-AF65-F5344CB8AC3E}">
        <p14:creationId xmlns="" xmlns:p14="http://schemas.microsoft.com/office/powerpoint/2010/main" val="4200346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B06A65-0360-4A55-A08F-181C97B13AAD}" type="slidenum">
              <a:rPr lang="zh-CN" altLang="en-US" smtClean="0"/>
              <a:pPr/>
              <a:t>8</a:t>
            </a:fld>
            <a:endParaRPr lang="zh-CN" altLang="en-US"/>
          </a:p>
        </p:txBody>
      </p:sp>
    </p:spTree>
    <p:extLst>
      <p:ext uri="{BB962C8B-B14F-4D97-AF65-F5344CB8AC3E}">
        <p14:creationId xmlns="" xmlns:p14="http://schemas.microsoft.com/office/powerpoint/2010/main" val="1636111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B06A65-0360-4A55-A08F-181C97B13AAD}" type="slidenum">
              <a:rPr lang="zh-CN" altLang="en-US" smtClean="0"/>
              <a:pPr/>
              <a:t>17</a:t>
            </a:fld>
            <a:endParaRPr lang="zh-CN" altLang="en-US"/>
          </a:p>
        </p:txBody>
      </p:sp>
    </p:spTree>
    <p:extLst>
      <p:ext uri="{BB962C8B-B14F-4D97-AF65-F5344CB8AC3E}">
        <p14:creationId xmlns="" xmlns:p14="http://schemas.microsoft.com/office/powerpoint/2010/main" val="2249780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具体的代码讲解，放到组会之中，在此只做大体介绍</a:t>
            </a:r>
            <a:endParaRPr lang="en-US" altLang="zh-CN" dirty="0" smtClean="0"/>
          </a:p>
          <a:p>
            <a:r>
              <a:rPr lang="en-US" altLang="zh-CN" dirty="0" smtClean="0"/>
              <a:t>streamCluster</a:t>
            </a:r>
            <a:r>
              <a:rPr lang="zh-CN" altLang="en-US" dirty="0" smtClean="0"/>
              <a:t>是主函数里面的核心函数。</a:t>
            </a:r>
            <a:endParaRPr lang="zh-CN" altLang="en-US" dirty="0"/>
          </a:p>
        </p:txBody>
      </p:sp>
      <p:sp>
        <p:nvSpPr>
          <p:cNvPr id="4" name="灯片编号占位符 3"/>
          <p:cNvSpPr>
            <a:spLocks noGrp="1"/>
          </p:cNvSpPr>
          <p:nvPr>
            <p:ph type="sldNum" sz="quarter" idx="10"/>
          </p:nvPr>
        </p:nvSpPr>
        <p:spPr/>
        <p:txBody>
          <a:bodyPr/>
          <a:lstStyle/>
          <a:p>
            <a:fld id="{1FB06A65-0360-4A55-A08F-181C97B13AAD}" type="slidenum">
              <a:rPr lang="zh-CN" altLang="en-US" smtClean="0"/>
              <a:pPr/>
              <a:t>18</a:t>
            </a:fld>
            <a:endParaRPr lang="zh-CN" altLang="en-US"/>
          </a:p>
        </p:txBody>
      </p:sp>
    </p:spTree>
    <p:extLst>
      <p:ext uri="{BB962C8B-B14F-4D97-AF65-F5344CB8AC3E}">
        <p14:creationId xmlns="" xmlns:p14="http://schemas.microsoft.com/office/powerpoint/2010/main" val="531725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B06A65-0360-4A55-A08F-181C97B13AAD}" type="slidenum">
              <a:rPr lang="zh-CN" altLang="en-US" smtClean="0"/>
              <a:pPr/>
              <a:t>9</a:t>
            </a:fld>
            <a:endParaRPr lang="zh-CN" altLang="en-US"/>
          </a:p>
        </p:txBody>
      </p:sp>
    </p:spTree>
    <p:extLst>
      <p:ext uri="{BB962C8B-B14F-4D97-AF65-F5344CB8AC3E}">
        <p14:creationId xmlns="" xmlns:p14="http://schemas.microsoft.com/office/powerpoint/2010/main" val="2256857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B06A65-0360-4A55-A08F-181C97B13AAD}" type="slidenum">
              <a:rPr lang="zh-CN" altLang="en-US" smtClean="0"/>
              <a:pPr/>
              <a:t>10</a:t>
            </a:fld>
            <a:endParaRPr lang="zh-CN" altLang="en-US"/>
          </a:p>
        </p:txBody>
      </p:sp>
    </p:spTree>
    <p:extLst>
      <p:ext uri="{BB962C8B-B14F-4D97-AF65-F5344CB8AC3E}">
        <p14:creationId xmlns="" xmlns:p14="http://schemas.microsoft.com/office/powerpoint/2010/main" val="3614178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B06A65-0360-4A55-A08F-181C97B13AAD}" type="slidenum">
              <a:rPr lang="zh-CN" altLang="en-US" smtClean="0"/>
              <a:pPr/>
              <a:t>11</a:t>
            </a:fld>
            <a:endParaRPr lang="zh-CN" altLang="en-US"/>
          </a:p>
        </p:txBody>
      </p:sp>
    </p:spTree>
    <p:extLst>
      <p:ext uri="{BB962C8B-B14F-4D97-AF65-F5344CB8AC3E}">
        <p14:creationId xmlns="" xmlns:p14="http://schemas.microsoft.com/office/powerpoint/2010/main" val="2565331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B06A65-0360-4A55-A08F-181C97B13AAD}" type="slidenum">
              <a:rPr lang="zh-CN" altLang="en-US" smtClean="0"/>
              <a:pPr/>
              <a:t>12</a:t>
            </a:fld>
            <a:endParaRPr lang="zh-CN" altLang="en-US"/>
          </a:p>
        </p:txBody>
      </p:sp>
    </p:spTree>
    <p:extLst>
      <p:ext uri="{BB962C8B-B14F-4D97-AF65-F5344CB8AC3E}">
        <p14:creationId xmlns="" xmlns:p14="http://schemas.microsoft.com/office/powerpoint/2010/main" val="3340793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B06A65-0360-4A55-A08F-181C97B13AAD}" type="slidenum">
              <a:rPr lang="zh-CN" altLang="en-US" smtClean="0"/>
              <a:pPr/>
              <a:t>13</a:t>
            </a:fld>
            <a:endParaRPr lang="zh-CN" altLang="en-US"/>
          </a:p>
        </p:txBody>
      </p:sp>
    </p:spTree>
    <p:extLst>
      <p:ext uri="{BB962C8B-B14F-4D97-AF65-F5344CB8AC3E}">
        <p14:creationId xmlns="" xmlns:p14="http://schemas.microsoft.com/office/powerpoint/2010/main" val="1873022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B06A65-0360-4A55-A08F-181C97B13AAD}" type="slidenum">
              <a:rPr lang="zh-CN" altLang="en-US" smtClean="0"/>
              <a:pPr/>
              <a:t>14</a:t>
            </a:fld>
            <a:endParaRPr lang="zh-CN" altLang="en-US"/>
          </a:p>
        </p:txBody>
      </p:sp>
    </p:spTree>
    <p:extLst>
      <p:ext uri="{BB962C8B-B14F-4D97-AF65-F5344CB8AC3E}">
        <p14:creationId xmlns="" xmlns:p14="http://schemas.microsoft.com/office/powerpoint/2010/main" val="2515273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B06A65-0360-4A55-A08F-181C97B13AAD}" type="slidenum">
              <a:rPr lang="zh-CN" altLang="en-US" smtClean="0"/>
              <a:pPr/>
              <a:t>15</a:t>
            </a:fld>
            <a:endParaRPr lang="zh-CN" altLang="en-US"/>
          </a:p>
        </p:txBody>
      </p:sp>
    </p:spTree>
    <p:extLst>
      <p:ext uri="{BB962C8B-B14F-4D97-AF65-F5344CB8AC3E}">
        <p14:creationId xmlns="" xmlns:p14="http://schemas.microsoft.com/office/powerpoint/2010/main" val="4186563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B06A65-0360-4A55-A08F-181C97B13AAD}" type="slidenum">
              <a:rPr lang="zh-CN" altLang="en-US" smtClean="0"/>
              <a:pPr/>
              <a:t>16</a:t>
            </a:fld>
            <a:endParaRPr lang="zh-CN" altLang="en-US"/>
          </a:p>
        </p:txBody>
      </p:sp>
    </p:spTree>
    <p:extLst>
      <p:ext uri="{BB962C8B-B14F-4D97-AF65-F5344CB8AC3E}">
        <p14:creationId xmlns="" xmlns:p14="http://schemas.microsoft.com/office/powerpoint/2010/main" val="2905586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1122318-F76A-4645-B92B-C93C972816E4}" type="datetimeFigureOut">
              <a:rPr lang="zh-CN" altLang="en-US" smtClean="0"/>
              <a:pPr/>
              <a:t>2013/7/23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C777AD-4EDB-47FD-8E42-89DE399B61DC}" type="slidenum">
              <a:rPr lang="zh-CN" altLang="en-US" smtClean="0"/>
              <a:pPr/>
              <a:t>‹#›</a:t>
            </a:fld>
            <a:endParaRPr lang="zh-CN" altLang="en-US"/>
          </a:p>
        </p:txBody>
      </p:sp>
    </p:spTree>
    <p:extLst>
      <p:ext uri="{BB962C8B-B14F-4D97-AF65-F5344CB8AC3E}">
        <p14:creationId xmlns="" xmlns:p14="http://schemas.microsoft.com/office/powerpoint/2010/main" val="380126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1122318-F76A-4645-B92B-C93C972816E4}" type="datetimeFigureOut">
              <a:rPr lang="zh-CN" altLang="en-US" smtClean="0"/>
              <a:pPr/>
              <a:t>2013/7/23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C777AD-4EDB-47FD-8E42-89DE399B61DC}" type="slidenum">
              <a:rPr lang="zh-CN" altLang="en-US" smtClean="0"/>
              <a:pPr/>
              <a:t>‹#›</a:t>
            </a:fld>
            <a:endParaRPr lang="zh-CN" altLang="en-US"/>
          </a:p>
        </p:txBody>
      </p:sp>
    </p:spTree>
    <p:extLst>
      <p:ext uri="{BB962C8B-B14F-4D97-AF65-F5344CB8AC3E}">
        <p14:creationId xmlns="" xmlns:p14="http://schemas.microsoft.com/office/powerpoint/2010/main" val="4205334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1122318-F76A-4645-B92B-C93C972816E4}" type="datetimeFigureOut">
              <a:rPr lang="zh-CN" altLang="en-US" smtClean="0"/>
              <a:pPr/>
              <a:t>2013/7/23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C777AD-4EDB-47FD-8E42-89DE399B61DC}" type="slidenum">
              <a:rPr lang="zh-CN" altLang="en-US" smtClean="0"/>
              <a:pPr/>
              <a:t>‹#›</a:t>
            </a:fld>
            <a:endParaRPr lang="zh-CN" altLang="en-US"/>
          </a:p>
        </p:txBody>
      </p:sp>
    </p:spTree>
    <p:extLst>
      <p:ext uri="{BB962C8B-B14F-4D97-AF65-F5344CB8AC3E}">
        <p14:creationId xmlns="" xmlns:p14="http://schemas.microsoft.com/office/powerpoint/2010/main" val="2056915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1122318-F76A-4645-B92B-C93C972816E4}" type="datetimeFigureOut">
              <a:rPr lang="zh-CN" altLang="en-US" smtClean="0"/>
              <a:pPr/>
              <a:t>2013/7/23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C777AD-4EDB-47FD-8E42-89DE399B61DC}" type="slidenum">
              <a:rPr lang="zh-CN" altLang="en-US" smtClean="0"/>
              <a:pPr/>
              <a:t>‹#›</a:t>
            </a:fld>
            <a:endParaRPr lang="zh-CN" altLang="en-US"/>
          </a:p>
        </p:txBody>
      </p:sp>
    </p:spTree>
    <p:extLst>
      <p:ext uri="{BB962C8B-B14F-4D97-AF65-F5344CB8AC3E}">
        <p14:creationId xmlns="" xmlns:p14="http://schemas.microsoft.com/office/powerpoint/2010/main" val="3650460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1122318-F76A-4645-B92B-C93C972816E4}" type="datetimeFigureOut">
              <a:rPr lang="zh-CN" altLang="en-US" smtClean="0"/>
              <a:pPr/>
              <a:t>2013/7/23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C777AD-4EDB-47FD-8E42-89DE399B61DC}" type="slidenum">
              <a:rPr lang="zh-CN" altLang="en-US" smtClean="0"/>
              <a:pPr/>
              <a:t>‹#›</a:t>
            </a:fld>
            <a:endParaRPr lang="zh-CN" altLang="en-US"/>
          </a:p>
        </p:txBody>
      </p:sp>
    </p:spTree>
    <p:extLst>
      <p:ext uri="{BB962C8B-B14F-4D97-AF65-F5344CB8AC3E}">
        <p14:creationId xmlns="" xmlns:p14="http://schemas.microsoft.com/office/powerpoint/2010/main" val="809503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1122318-F76A-4645-B92B-C93C972816E4}" type="datetimeFigureOut">
              <a:rPr lang="zh-CN" altLang="en-US" smtClean="0"/>
              <a:pPr/>
              <a:t>2013/7/23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C777AD-4EDB-47FD-8E42-89DE399B61DC}" type="slidenum">
              <a:rPr lang="zh-CN" altLang="en-US" smtClean="0"/>
              <a:pPr/>
              <a:t>‹#›</a:t>
            </a:fld>
            <a:endParaRPr lang="zh-CN" altLang="en-US"/>
          </a:p>
        </p:txBody>
      </p:sp>
    </p:spTree>
    <p:extLst>
      <p:ext uri="{BB962C8B-B14F-4D97-AF65-F5344CB8AC3E}">
        <p14:creationId xmlns="" xmlns:p14="http://schemas.microsoft.com/office/powerpoint/2010/main" val="3223467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1122318-F76A-4645-B92B-C93C972816E4}" type="datetimeFigureOut">
              <a:rPr lang="zh-CN" altLang="en-US" smtClean="0"/>
              <a:pPr/>
              <a:t>2013/7/23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9C777AD-4EDB-47FD-8E42-89DE399B61DC}" type="slidenum">
              <a:rPr lang="zh-CN" altLang="en-US" smtClean="0"/>
              <a:pPr/>
              <a:t>‹#›</a:t>
            </a:fld>
            <a:endParaRPr lang="zh-CN" altLang="en-US"/>
          </a:p>
        </p:txBody>
      </p:sp>
    </p:spTree>
    <p:extLst>
      <p:ext uri="{BB962C8B-B14F-4D97-AF65-F5344CB8AC3E}">
        <p14:creationId xmlns="" xmlns:p14="http://schemas.microsoft.com/office/powerpoint/2010/main" val="1861797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1122318-F76A-4645-B92B-C93C972816E4}" type="datetimeFigureOut">
              <a:rPr lang="zh-CN" altLang="en-US" smtClean="0"/>
              <a:pPr/>
              <a:t>2013/7/23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9C777AD-4EDB-47FD-8E42-89DE399B61DC}" type="slidenum">
              <a:rPr lang="zh-CN" altLang="en-US" smtClean="0"/>
              <a:pPr/>
              <a:t>‹#›</a:t>
            </a:fld>
            <a:endParaRPr lang="zh-CN" altLang="en-US"/>
          </a:p>
        </p:txBody>
      </p:sp>
    </p:spTree>
    <p:extLst>
      <p:ext uri="{BB962C8B-B14F-4D97-AF65-F5344CB8AC3E}">
        <p14:creationId xmlns="" xmlns:p14="http://schemas.microsoft.com/office/powerpoint/2010/main" val="4042008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1122318-F76A-4645-B92B-C93C972816E4}" type="datetimeFigureOut">
              <a:rPr lang="zh-CN" altLang="en-US" smtClean="0"/>
              <a:pPr/>
              <a:t>2013/7/23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9C777AD-4EDB-47FD-8E42-89DE399B61DC}" type="slidenum">
              <a:rPr lang="zh-CN" altLang="en-US" smtClean="0"/>
              <a:pPr/>
              <a:t>‹#›</a:t>
            </a:fld>
            <a:endParaRPr lang="zh-CN" altLang="en-US"/>
          </a:p>
        </p:txBody>
      </p:sp>
    </p:spTree>
    <p:extLst>
      <p:ext uri="{BB962C8B-B14F-4D97-AF65-F5344CB8AC3E}">
        <p14:creationId xmlns="" xmlns:p14="http://schemas.microsoft.com/office/powerpoint/2010/main" val="368470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1122318-F76A-4645-B92B-C93C972816E4}" type="datetimeFigureOut">
              <a:rPr lang="zh-CN" altLang="en-US" smtClean="0"/>
              <a:pPr/>
              <a:t>2013/7/23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C777AD-4EDB-47FD-8E42-89DE399B61DC}" type="slidenum">
              <a:rPr lang="zh-CN" altLang="en-US" smtClean="0"/>
              <a:pPr/>
              <a:t>‹#›</a:t>
            </a:fld>
            <a:endParaRPr lang="zh-CN" altLang="en-US"/>
          </a:p>
        </p:txBody>
      </p:sp>
    </p:spTree>
    <p:extLst>
      <p:ext uri="{BB962C8B-B14F-4D97-AF65-F5344CB8AC3E}">
        <p14:creationId xmlns="" xmlns:p14="http://schemas.microsoft.com/office/powerpoint/2010/main" val="1330523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1122318-F76A-4645-B92B-C93C972816E4}" type="datetimeFigureOut">
              <a:rPr lang="zh-CN" altLang="en-US" smtClean="0"/>
              <a:pPr/>
              <a:t>2013/7/23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C777AD-4EDB-47FD-8E42-89DE399B61DC}" type="slidenum">
              <a:rPr lang="zh-CN" altLang="en-US" smtClean="0"/>
              <a:pPr/>
              <a:t>‹#›</a:t>
            </a:fld>
            <a:endParaRPr lang="zh-CN" altLang="en-US"/>
          </a:p>
        </p:txBody>
      </p:sp>
    </p:spTree>
    <p:extLst>
      <p:ext uri="{BB962C8B-B14F-4D97-AF65-F5344CB8AC3E}">
        <p14:creationId xmlns="" xmlns:p14="http://schemas.microsoft.com/office/powerpoint/2010/main" val="2832036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122318-F76A-4645-B92B-C93C972816E4}" type="datetimeFigureOut">
              <a:rPr lang="zh-CN" altLang="en-US" smtClean="0"/>
              <a:pPr/>
              <a:t>2013/7/23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C777AD-4EDB-47FD-8E42-89DE399B61DC}" type="slidenum">
              <a:rPr lang="zh-CN" altLang="en-US" smtClean="0"/>
              <a:pPr/>
              <a:t>‹#›</a:t>
            </a:fld>
            <a:endParaRPr lang="zh-CN" altLang="en-US"/>
          </a:p>
        </p:txBody>
      </p:sp>
    </p:spTree>
    <p:extLst>
      <p:ext uri="{BB962C8B-B14F-4D97-AF65-F5344CB8AC3E}">
        <p14:creationId xmlns="" xmlns:p14="http://schemas.microsoft.com/office/powerpoint/2010/main" val="179165658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smtClean="0"/>
              <a:t>Code Analysis of </a:t>
            </a:r>
            <a:r>
              <a:rPr lang="en-US" altLang="zh-CN" dirty="0" err="1" smtClean="0"/>
              <a:t>Rodiana</a:t>
            </a:r>
            <a:r>
              <a:rPr lang="en-US" altLang="zh-CN" dirty="0" smtClean="0"/>
              <a:t> Text Stream Clustering</a:t>
            </a:r>
            <a:endParaRPr lang="zh-CN" altLang="en-US" dirty="0"/>
          </a:p>
        </p:txBody>
      </p:sp>
      <p:sp>
        <p:nvSpPr>
          <p:cNvPr id="3" name="副标题 2"/>
          <p:cNvSpPr>
            <a:spLocks noGrp="1"/>
          </p:cNvSpPr>
          <p:nvPr>
            <p:ph type="subTitle" idx="1"/>
          </p:nvPr>
        </p:nvSpPr>
        <p:spPr/>
        <p:txBody>
          <a:bodyPr>
            <a:normAutofit fontScale="92500" lnSpcReduction="10000"/>
          </a:bodyPr>
          <a:lstStyle/>
          <a:p>
            <a:r>
              <a:rPr lang="zh-CN" altLang="en-US" dirty="0" smtClean="0"/>
              <a:t>李幸超</a:t>
            </a:r>
            <a:endParaRPr lang="en-US" altLang="zh-CN" dirty="0" smtClean="0"/>
          </a:p>
          <a:p>
            <a:r>
              <a:rPr lang="zh-CN" altLang="en-US" dirty="0" smtClean="0"/>
              <a:t>庞志飞</a:t>
            </a:r>
            <a:endParaRPr lang="en-US" altLang="zh-CN" dirty="0" smtClean="0"/>
          </a:p>
          <a:p>
            <a:endParaRPr lang="en-US" altLang="zh-CN" dirty="0" smtClean="0"/>
          </a:p>
          <a:p>
            <a:r>
              <a:rPr lang="en-US" altLang="zh-CN" dirty="0" smtClean="0"/>
              <a:t>Ver.2013/7/18</a:t>
            </a:r>
          </a:p>
          <a:p>
            <a:endParaRPr lang="zh-CN" altLang="en-US" dirty="0"/>
          </a:p>
        </p:txBody>
      </p:sp>
    </p:spTree>
    <p:extLst>
      <p:ext uri="{BB962C8B-B14F-4D97-AF65-F5344CB8AC3E}">
        <p14:creationId xmlns="" xmlns:p14="http://schemas.microsoft.com/office/powerpoint/2010/main" val="161119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Algorithm K-Median</a:t>
            </a:r>
            <a:r>
              <a:rPr lang="zh-CN" altLang="en-US" dirty="0"/>
              <a:t> </a:t>
            </a:r>
            <a:r>
              <a:rPr lang="en-US" altLang="zh-CN" dirty="0"/>
              <a:t/>
            </a:r>
            <a:br>
              <a:rPr lang="en-US" altLang="zh-CN" dirty="0"/>
            </a:br>
            <a:r>
              <a:rPr lang="en-US" altLang="zh-CN" dirty="0" smtClean="0"/>
              <a:t>-Selecting Feasible </a:t>
            </a:r>
            <a:r>
              <a:rPr lang="en-US" altLang="zh-CN" dirty="0"/>
              <a:t>P</a:t>
            </a:r>
            <a:r>
              <a:rPr lang="en-US" altLang="zh-CN" dirty="0" smtClean="0"/>
              <a:t>oints</a:t>
            </a:r>
            <a:endParaRPr lang="zh-CN" altLang="en-US" dirty="0"/>
          </a:p>
        </p:txBody>
      </p:sp>
      <p:sp>
        <p:nvSpPr>
          <p:cNvPr id="3" name="文本框 2"/>
          <p:cNvSpPr txBox="1"/>
          <p:nvPr/>
        </p:nvSpPr>
        <p:spPr>
          <a:xfrm>
            <a:off x="838200" y="2004645"/>
            <a:ext cx="8457443" cy="369332"/>
          </a:xfrm>
          <a:prstGeom prst="rect">
            <a:avLst/>
          </a:prstGeom>
          <a:noFill/>
        </p:spPr>
        <p:txBody>
          <a:bodyPr wrap="none" rtlCol="0">
            <a:spAutoFit/>
          </a:bodyPr>
          <a:lstStyle/>
          <a:p>
            <a:r>
              <a:rPr lang="zh-CN" altLang="en-US" dirty="0" smtClean="0"/>
              <a:t>调用</a:t>
            </a:r>
            <a:r>
              <a:rPr lang="en-US" altLang="zh-CN" dirty="0" err="1" smtClean="0"/>
              <a:t>selectfeasible_fast</a:t>
            </a:r>
            <a:r>
              <a:rPr lang="zh-CN" altLang="en-US" dirty="0" smtClean="0"/>
              <a:t>函数：判断</a:t>
            </a:r>
            <a:r>
              <a:rPr lang="en-US" altLang="zh-CN" dirty="0" smtClean="0"/>
              <a:t>Feasible points which are those that could be center.</a:t>
            </a:r>
          </a:p>
        </p:txBody>
      </p:sp>
      <p:sp>
        <p:nvSpPr>
          <p:cNvPr id="4" name="文本框 3"/>
          <p:cNvSpPr txBox="1"/>
          <p:nvPr/>
        </p:nvSpPr>
        <p:spPr>
          <a:xfrm>
            <a:off x="838200" y="2687934"/>
            <a:ext cx="7621895" cy="1338828"/>
          </a:xfrm>
          <a:prstGeom prst="rect">
            <a:avLst/>
          </a:prstGeom>
          <a:noFill/>
        </p:spPr>
        <p:txBody>
          <a:bodyPr wrap="none" rtlCol="0">
            <a:spAutoFit/>
          </a:bodyPr>
          <a:lstStyle/>
          <a:p>
            <a:pPr>
              <a:lnSpc>
                <a:spcPct val="150000"/>
              </a:lnSpc>
            </a:pPr>
            <a:r>
              <a:rPr lang="zh-CN" altLang="en-US" dirty="0" smtClean="0"/>
              <a:t>如果一个</a:t>
            </a:r>
            <a:r>
              <a:rPr lang="en-US" altLang="zh-CN" dirty="0" smtClean="0"/>
              <a:t>chunk</a:t>
            </a:r>
            <a:r>
              <a:rPr lang="zh-CN" altLang="en-US" dirty="0" smtClean="0"/>
              <a:t>中的点</a:t>
            </a:r>
            <a:r>
              <a:rPr lang="en-US" altLang="zh-CN" dirty="0" smtClean="0"/>
              <a:t>numberPoints</a:t>
            </a:r>
            <a:r>
              <a:rPr lang="zh-CN" altLang="en-US" dirty="0" smtClean="0"/>
              <a:t>不是很多的话，即</a:t>
            </a:r>
            <a:endParaRPr lang="en-US" altLang="zh-CN" dirty="0" smtClean="0"/>
          </a:p>
          <a:p>
            <a:pPr>
              <a:lnSpc>
                <a:spcPct val="150000"/>
              </a:lnSpc>
            </a:pPr>
            <a:r>
              <a:rPr lang="en-US" altLang="zh-CN" dirty="0" smtClean="0">
                <a:solidFill>
                  <a:srgbClr val="FF0000"/>
                </a:solidFill>
              </a:rPr>
              <a:t>numberPoints &lt; (ITER*</a:t>
            </a:r>
            <a:r>
              <a:rPr lang="en-US" altLang="zh-CN" dirty="0" err="1" smtClean="0">
                <a:solidFill>
                  <a:srgbClr val="FF0000"/>
                </a:solidFill>
              </a:rPr>
              <a:t>kmin</a:t>
            </a:r>
            <a:r>
              <a:rPr lang="en-US" altLang="zh-CN" dirty="0" smtClean="0">
                <a:solidFill>
                  <a:srgbClr val="FF0000"/>
                </a:solidFill>
              </a:rPr>
              <a:t>*log</a:t>
            </a:r>
            <a:r>
              <a:rPr lang="en-US" altLang="zh-CN" dirty="0">
                <a:solidFill>
                  <a:srgbClr val="FF0000"/>
                </a:solidFill>
              </a:rPr>
              <a:t>((float)</a:t>
            </a:r>
            <a:r>
              <a:rPr lang="en-US" altLang="zh-CN" dirty="0" err="1">
                <a:solidFill>
                  <a:srgbClr val="FF0000"/>
                </a:solidFill>
              </a:rPr>
              <a:t>kmin</a:t>
            </a:r>
            <a:r>
              <a:rPr lang="en-US" altLang="zh-CN" dirty="0" smtClean="0">
                <a:solidFill>
                  <a:srgbClr val="FF0000"/>
                </a:solidFill>
              </a:rPr>
              <a:t>),</a:t>
            </a:r>
            <a:r>
              <a:rPr lang="zh-CN" altLang="en-US" dirty="0" smtClean="0">
                <a:solidFill>
                  <a:srgbClr val="FF0000"/>
                </a:solidFill>
              </a:rPr>
              <a:t>即所有点都视为</a:t>
            </a:r>
            <a:r>
              <a:rPr lang="en-US" altLang="zh-CN" dirty="0" smtClean="0">
                <a:solidFill>
                  <a:srgbClr val="FF0000"/>
                </a:solidFill>
              </a:rPr>
              <a:t>feasible points</a:t>
            </a:r>
            <a:r>
              <a:rPr lang="zh-CN" altLang="en-US" dirty="0" smtClean="0">
                <a:solidFill>
                  <a:srgbClr val="FF0000"/>
                </a:solidFill>
              </a:rPr>
              <a:t>。</a:t>
            </a:r>
            <a:endParaRPr lang="en-US" altLang="zh-CN" dirty="0" smtClean="0">
              <a:solidFill>
                <a:srgbClr val="FF0000"/>
              </a:solidFill>
            </a:endParaRPr>
          </a:p>
          <a:p>
            <a:pPr>
              <a:lnSpc>
                <a:spcPct val="150000"/>
              </a:lnSpc>
            </a:pPr>
            <a:r>
              <a:rPr lang="zh-CN" altLang="en-US" dirty="0" smtClean="0"/>
              <a:t>否则，则通过二分查找出</a:t>
            </a:r>
            <a:r>
              <a:rPr lang="en-US" altLang="zh-CN" dirty="0">
                <a:solidFill>
                  <a:srgbClr val="FF0000"/>
                </a:solidFill>
              </a:rPr>
              <a:t>(ITER*</a:t>
            </a:r>
            <a:r>
              <a:rPr lang="en-US" altLang="zh-CN" dirty="0" err="1">
                <a:solidFill>
                  <a:srgbClr val="FF0000"/>
                </a:solidFill>
              </a:rPr>
              <a:t>kmin</a:t>
            </a:r>
            <a:r>
              <a:rPr lang="en-US" altLang="zh-CN" dirty="0">
                <a:solidFill>
                  <a:srgbClr val="FF0000"/>
                </a:solidFill>
              </a:rPr>
              <a:t>*log((float)</a:t>
            </a:r>
            <a:r>
              <a:rPr lang="en-US" altLang="zh-CN" dirty="0" err="1">
                <a:solidFill>
                  <a:srgbClr val="FF0000"/>
                </a:solidFill>
              </a:rPr>
              <a:t>kmin</a:t>
            </a:r>
            <a:r>
              <a:rPr lang="en-US" altLang="zh-CN" dirty="0" smtClean="0">
                <a:solidFill>
                  <a:srgbClr val="FF0000"/>
                </a:solidFill>
              </a:rPr>
              <a:t>)</a:t>
            </a:r>
            <a:r>
              <a:rPr lang="zh-CN" altLang="en-US" dirty="0" smtClean="0">
                <a:solidFill>
                  <a:srgbClr val="FF0000"/>
                </a:solidFill>
              </a:rPr>
              <a:t>个</a:t>
            </a:r>
            <a:r>
              <a:rPr lang="zh-CN" altLang="en-US" dirty="0" smtClean="0"/>
              <a:t>符合条件的点。</a:t>
            </a:r>
            <a:endParaRPr lang="en-US" altLang="zh-CN" dirty="0">
              <a:solidFill>
                <a:srgbClr val="FF0000"/>
              </a:solidFill>
            </a:endParaRPr>
          </a:p>
        </p:txBody>
      </p:sp>
    </p:spTree>
    <p:extLst>
      <p:ext uri="{BB962C8B-B14F-4D97-AF65-F5344CB8AC3E}">
        <p14:creationId xmlns="" xmlns:p14="http://schemas.microsoft.com/office/powerpoint/2010/main" val="2181630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Algorithm K-Median</a:t>
            </a:r>
            <a:r>
              <a:rPr lang="zh-CN" altLang="en-US" dirty="0"/>
              <a:t> </a:t>
            </a:r>
            <a:r>
              <a:rPr lang="en-US" altLang="zh-CN" dirty="0"/>
              <a:t/>
            </a:r>
            <a:br>
              <a:rPr lang="en-US" altLang="zh-CN" dirty="0"/>
            </a:br>
            <a:r>
              <a:rPr lang="en-US" altLang="zh-CN" dirty="0" smtClean="0"/>
              <a:t>-Selecting Feasible </a:t>
            </a:r>
            <a:r>
              <a:rPr lang="en-US" altLang="zh-CN" dirty="0"/>
              <a:t>P</a:t>
            </a:r>
            <a:r>
              <a:rPr lang="en-US" altLang="zh-CN" dirty="0" smtClean="0"/>
              <a:t>oints</a:t>
            </a:r>
            <a:endParaRPr lang="zh-CN" altLang="en-US" dirty="0"/>
          </a:p>
        </p:txBody>
      </p:sp>
      <p:pic>
        <p:nvPicPr>
          <p:cNvPr id="6" name="图片 5"/>
          <p:cNvPicPr>
            <a:picLocks noChangeAspect="1"/>
          </p:cNvPicPr>
          <p:nvPr/>
        </p:nvPicPr>
        <p:blipFill>
          <a:blip r:embed="rId3"/>
          <a:stretch>
            <a:fillRect/>
          </a:stretch>
        </p:blipFill>
        <p:spPr>
          <a:xfrm>
            <a:off x="838200" y="1999715"/>
            <a:ext cx="2678723" cy="4126441"/>
          </a:xfrm>
          <a:prstGeom prst="rect">
            <a:avLst/>
          </a:prstGeom>
        </p:spPr>
      </p:pic>
      <p:graphicFrame>
        <p:nvGraphicFramePr>
          <p:cNvPr id="7" name="表格 6"/>
          <p:cNvGraphicFramePr>
            <a:graphicFrameLocks noGrp="1"/>
          </p:cNvGraphicFramePr>
          <p:nvPr>
            <p:extLst>
              <p:ext uri="{D42A27DB-BD31-4B8C-83A1-F6EECF244321}">
                <p14:modId xmlns="" xmlns:p14="http://schemas.microsoft.com/office/powerpoint/2010/main" val="501531604"/>
              </p:ext>
            </p:extLst>
          </p:nvPr>
        </p:nvGraphicFramePr>
        <p:xfrm>
          <a:off x="3730263" y="2065123"/>
          <a:ext cx="6680834" cy="4145280"/>
        </p:xfrm>
        <a:graphic>
          <a:graphicData uri="http://schemas.openxmlformats.org/drawingml/2006/table">
            <a:tbl>
              <a:tblPr firstRow="1" bandRow="1">
                <a:tableStyleId>{C083E6E3-FA7D-4D7B-A595-EF9225AFEA82}</a:tableStyleId>
              </a:tblPr>
              <a:tblGrid>
                <a:gridCol w="1744754"/>
                <a:gridCol w="4936080"/>
              </a:tblGrid>
              <a:tr h="370840">
                <a:tc>
                  <a:txBody>
                    <a:bodyPr/>
                    <a:lstStyle/>
                    <a:p>
                      <a:endParaRPr lang="en-US" altLang="zh-CN" sz="1400" b="1" kern="1200" dirty="0" smtClean="0">
                        <a:solidFill>
                          <a:schemeClr val="tx1"/>
                        </a:solidFill>
                        <a:latin typeface="+mn-lt"/>
                        <a:ea typeface="+mn-ea"/>
                        <a:cs typeface="+mn-cs"/>
                      </a:endParaRPr>
                    </a:p>
                  </a:txBody>
                  <a:tcPr/>
                </a:tc>
                <a:tc>
                  <a:txBody>
                    <a:bodyPr/>
                    <a:lstStyle/>
                    <a:p>
                      <a:r>
                        <a:rPr lang="en-US" altLang="zh-CN" sz="1400" b="1" kern="1200" dirty="0" smtClean="0">
                          <a:solidFill>
                            <a:schemeClr val="tx1"/>
                          </a:solidFill>
                          <a:latin typeface="+mn-lt"/>
                          <a:ea typeface="+mn-ea"/>
                          <a:cs typeface="+mn-cs"/>
                        </a:rPr>
                        <a:t> for(</a:t>
                      </a:r>
                      <a:r>
                        <a:rPr lang="en-US" altLang="zh-CN" sz="1400" b="1" kern="1200" dirty="0" err="1" smtClean="0">
                          <a:solidFill>
                            <a:schemeClr val="tx1"/>
                          </a:solidFill>
                          <a:latin typeface="+mn-lt"/>
                          <a:ea typeface="+mn-ea"/>
                          <a:cs typeface="+mn-cs"/>
                        </a:rPr>
                        <a:t>int</a:t>
                      </a:r>
                      <a:r>
                        <a:rPr lang="en-US" altLang="zh-CN" sz="1400" b="1" kern="1200" dirty="0" smtClean="0">
                          <a:solidFill>
                            <a:schemeClr val="tx1"/>
                          </a:solidFill>
                          <a:latin typeface="+mn-lt"/>
                          <a:ea typeface="+mn-ea"/>
                          <a:cs typeface="+mn-cs"/>
                        </a:rPr>
                        <a:t> </a:t>
                      </a:r>
                      <a:r>
                        <a:rPr lang="en-US" altLang="zh-CN" sz="1400" b="1" kern="1200" dirty="0" err="1" smtClean="0">
                          <a:solidFill>
                            <a:schemeClr val="tx1"/>
                          </a:solidFill>
                          <a:latin typeface="+mn-lt"/>
                          <a:ea typeface="+mn-ea"/>
                          <a:cs typeface="+mn-cs"/>
                        </a:rPr>
                        <a:t>i</a:t>
                      </a:r>
                      <a:r>
                        <a:rPr lang="en-US" altLang="zh-CN" sz="1400" b="1" kern="1200" dirty="0" smtClean="0">
                          <a:solidFill>
                            <a:schemeClr val="tx1"/>
                          </a:solidFill>
                          <a:latin typeface="+mn-lt"/>
                          <a:ea typeface="+mn-ea"/>
                          <a:cs typeface="+mn-cs"/>
                        </a:rPr>
                        <a:t>=k1; </a:t>
                      </a:r>
                      <a:r>
                        <a:rPr lang="en-US" altLang="zh-CN" sz="1400" b="1" kern="1200" dirty="0" err="1" smtClean="0">
                          <a:solidFill>
                            <a:schemeClr val="tx1"/>
                          </a:solidFill>
                          <a:latin typeface="+mn-lt"/>
                          <a:ea typeface="+mn-ea"/>
                          <a:cs typeface="+mn-cs"/>
                        </a:rPr>
                        <a:t>i</a:t>
                      </a:r>
                      <a:r>
                        <a:rPr lang="en-US" altLang="zh-CN" sz="1400" b="1" kern="1200" dirty="0" smtClean="0">
                          <a:solidFill>
                            <a:schemeClr val="tx1"/>
                          </a:solidFill>
                          <a:latin typeface="+mn-lt"/>
                          <a:ea typeface="+mn-ea"/>
                          <a:cs typeface="+mn-cs"/>
                        </a:rPr>
                        <a:t>&lt;k2; </a:t>
                      </a:r>
                      <a:r>
                        <a:rPr lang="en-US" altLang="zh-CN" sz="1400" b="1" kern="1200" dirty="0" err="1" smtClean="0">
                          <a:solidFill>
                            <a:schemeClr val="tx1"/>
                          </a:solidFill>
                          <a:latin typeface="+mn-lt"/>
                          <a:ea typeface="+mn-ea"/>
                          <a:cs typeface="+mn-cs"/>
                        </a:rPr>
                        <a:t>i</a:t>
                      </a:r>
                      <a:r>
                        <a:rPr lang="en-US" altLang="zh-CN" sz="1400" b="1" kern="1200" dirty="0" smtClean="0">
                          <a:solidFill>
                            <a:schemeClr val="tx1"/>
                          </a:solidFill>
                          <a:latin typeface="+mn-lt"/>
                          <a:ea typeface="+mn-ea"/>
                          <a:cs typeface="+mn-cs"/>
                        </a:rPr>
                        <a:t>++ ) {</a:t>
                      </a:r>
                    </a:p>
                    <a:p>
                      <a:r>
                        <a:rPr lang="en-US" altLang="zh-CN" sz="1400" b="1" kern="1200" dirty="0" smtClean="0">
                          <a:solidFill>
                            <a:schemeClr val="tx1"/>
                          </a:solidFill>
                          <a:latin typeface="+mn-lt"/>
                          <a:ea typeface="+mn-ea"/>
                          <a:cs typeface="+mn-cs"/>
                        </a:rPr>
                        <a:t>    </a:t>
                      </a:r>
                      <a:r>
                        <a:rPr lang="en-US" altLang="zh-CN" sz="1400" b="1" kern="1200" dirty="0" smtClean="0">
                          <a:solidFill>
                            <a:srgbClr val="FF0000"/>
                          </a:solidFill>
                          <a:latin typeface="+mn-lt"/>
                          <a:ea typeface="+mn-ea"/>
                          <a:cs typeface="+mn-cs"/>
                        </a:rPr>
                        <a:t>w = (lrand48()/(float)INT_MAX)*</a:t>
                      </a:r>
                      <a:r>
                        <a:rPr lang="en-US" altLang="zh-CN" sz="1400" b="1" kern="1200" dirty="0" err="1" smtClean="0">
                          <a:solidFill>
                            <a:srgbClr val="FF0000"/>
                          </a:solidFill>
                          <a:latin typeface="+mn-lt"/>
                          <a:ea typeface="+mn-ea"/>
                          <a:cs typeface="+mn-cs"/>
                        </a:rPr>
                        <a:t>totalweight</a:t>
                      </a:r>
                      <a:r>
                        <a:rPr lang="en-US" altLang="zh-CN" sz="1400" b="1" kern="1200" dirty="0" smtClean="0">
                          <a:solidFill>
                            <a:srgbClr val="FF0000"/>
                          </a:solidFill>
                          <a:latin typeface="+mn-lt"/>
                          <a:ea typeface="+mn-ea"/>
                          <a:cs typeface="+mn-cs"/>
                        </a:rPr>
                        <a:t>;</a:t>
                      </a:r>
                    </a:p>
                    <a:p>
                      <a:r>
                        <a:rPr lang="en-US" altLang="zh-CN" sz="1400" b="1" kern="1200" dirty="0" smtClean="0">
                          <a:solidFill>
                            <a:schemeClr val="tx1"/>
                          </a:solidFill>
                          <a:latin typeface="+mn-lt"/>
                          <a:ea typeface="+mn-ea"/>
                          <a:cs typeface="+mn-cs"/>
                        </a:rPr>
                        <a:t>    //binary search</a:t>
                      </a:r>
                    </a:p>
                    <a:p>
                      <a:r>
                        <a:rPr lang="en-US" altLang="zh-CN" sz="1400" b="1" kern="1200" dirty="0" smtClean="0">
                          <a:solidFill>
                            <a:schemeClr val="tx1"/>
                          </a:solidFill>
                          <a:latin typeface="+mn-lt"/>
                          <a:ea typeface="+mn-ea"/>
                          <a:cs typeface="+mn-cs"/>
                        </a:rPr>
                        <a:t>    l=0;</a:t>
                      </a:r>
                    </a:p>
                    <a:p>
                      <a:r>
                        <a:rPr lang="en-US" altLang="zh-CN" sz="1400" b="1" kern="1200" dirty="0" smtClean="0">
                          <a:solidFill>
                            <a:schemeClr val="tx1"/>
                          </a:solidFill>
                          <a:latin typeface="+mn-lt"/>
                          <a:ea typeface="+mn-ea"/>
                          <a:cs typeface="+mn-cs"/>
                        </a:rPr>
                        <a:t>    r=points-&gt;num-1;</a:t>
                      </a:r>
                    </a:p>
                    <a:p>
                      <a:r>
                        <a:rPr lang="en-US" altLang="zh-CN" sz="1400" b="1" kern="1200" dirty="0" smtClean="0">
                          <a:solidFill>
                            <a:schemeClr val="tx1"/>
                          </a:solidFill>
                          <a:latin typeface="+mn-lt"/>
                          <a:ea typeface="+mn-ea"/>
                          <a:cs typeface="+mn-cs"/>
                        </a:rPr>
                        <a:t>    if( </a:t>
                      </a:r>
                      <a:r>
                        <a:rPr lang="en-US" altLang="zh-CN" sz="1400" b="1" kern="1200" dirty="0" err="1" smtClean="0">
                          <a:solidFill>
                            <a:schemeClr val="tx1"/>
                          </a:solidFill>
                          <a:latin typeface="+mn-lt"/>
                          <a:ea typeface="+mn-ea"/>
                          <a:cs typeface="+mn-cs"/>
                        </a:rPr>
                        <a:t>accumweight</a:t>
                      </a:r>
                      <a:r>
                        <a:rPr lang="en-US" altLang="zh-CN" sz="1400" b="1" kern="1200" dirty="0" smtClean="0">
                          <a:solidFill>
                            <a:schemeClr val="tx1"/>
                          </a:solidFill>
                          <a:latin typeface="+mn-lt"/>
                          <a:ea typeface="+mn-ea"/>
                          <a:cs typeface="+mn-cs"/>
                        </a:rPr>
                        <a:t>[0] &gt; w )  {</a:t>
                      </a:r>
                    </a:p>
                    <a:p>
                      <a:r>
                        <a:rPr lang="en-US" altLang="zh-CN" sz="1400" b="1" kern="1200" dirty="0" smtClean="0">
                          <a:solidFill>
                            <a:schemeClr val="tx1"/>
                          </a:solidFill>
                          <a:latin typeface="+mn-lt"/>
                          <a:ea typeface="+mn-ea"/>
                          <a:cs typeface="+mn-cs"/>
                        </a:rPr>
                        <a:t>      (*feasible)[</a:t>
                      </a:r>
                      <a:r>
                        <a:rPr lang="en-US" altLang="zh-CN" sz="1400" b="1" kern="1200" dirty="0" err="1" smtClean="0">
                          <a:solidFill>
                            <a:schemeClr val="tx1"/>
                          </a:solidFill>
                          <a:latin typeface="+mn-lt"/>
                          <a:ea typeface="+mn-ea"/>
                          <a:cs typeface="+mn-cs"/>
                        </a:rPr>
                        <a:t>i</a:t>
                      </a:r>
                      <a:r>
                        <a:rPr lang="en-US" altLang="zh-CN" sz="1400" b="1" kern="1200" dirty="0" smtClean="0">
                          <a:solidFill>
                            <a:schemeClr val="tx1"/>
                          </a:solidFill>
                          <a:latin typeface="+mn-lt"/>
                          <a:ea typeface="+mn-ea"/>
                          <a:cs typeface="+mn-cs"/>
                        </a:rPr>
                        <a:t>]=0; </a:t>
                      </a:r>
                    </a:p>
                    <a:p>
                      <a:r>
                        <a:rPr lang="en-US" altLang="zh-CN" sz="1400" b="1" kern="1200" dirty="0" smtClean="0">
                          <a:solidFill>
                            <a:schemeClr val="tx1"/>
                          </a:solidFill>
                          <a:latin typeface="+mn-lt"/>
                          <a:ea typeface="+mn-ea"/>
                          <a:cs typeface="+mn-cs"/>
                        </a:rPr>
                        <a:t>      continue;</a:t>
                      </a:r>
                    </a:p>
                    <a:p>
                      <a:r>
                        <a:rPr lang="zh-CN" altLang="en-US" sz="1400" b="1" kern="1200" dirty="0" smtClean="0">
                          <a:solidFill>
                            <a:schemeClr val="tx1"/>
                          </a:solidFill>
                          <a:latin typeface="+mn-lt"/>
                          <a:ea typeface="+mn-ea"/>
                          <a:cs typeface="+mn-cs"/>
                        </a:rPr>
                        <a:t>    </a:t>
                      </a:r>
                      <a:r>
                        <a:rPr lang="en-US" altLang="zh-CN" sz="1400" b="1" kern="1200" dirty="0" smtClean="0">
                          <a:solidFill>
                            <a:schemeClr val="tx1"/>
                          </a:solidFill>
                          <a:latin typeface="+mn-lt"/>
                          <a:ea typeface="+mn-ea"/>
                          <a:cs typeface="+mn-cs"/>
                        </a:rPr>
                        <a:t>}</a:t>
                      </a:r>
                    </a:p>
                    <a:p>
                      <a:r>
                        <a:rPr lang="en-US" altLang="zh-CN" sz="1400" b="1" kern="1200" dirty="0" smtClean="0">
                          <a:solidFill>
                            <a:schemeClr val="tx1"/>
                          </a:solidFill>
                          <a:latin typeface="+mn-lt"/>
                          <a:ea typeface="+mn-ea"/>
                          <a:cs typeface="+mn-cs"/>
                        </a:rPr>
                        <a:t>    while( l+1 &lt; r ) {</a:t>
                      </a:r>
                    </a:p>
                    <a:p>
                      <a:r>
                        <a:rPr lang="en-US" altLang="zh-CN" sz="1400" b="1" kern="1200" dirty="0" smtClean="0">
                          <a:solidFill>
                            <a:schemeClr val="tx1"/>
                          </a:solidFill>
                          <a:latin typeface="+mn-lt"/>
                          <a:ea typeface="+mn-ea"/>
                          <a:cs typeface="+mn-cs"/>
                        </a:rPr>
                        <a:t>      k = (</a:t>
                      </a:r>
                      <a:r>
                        <a:rPr lang="en-US" altLang="zh-CN" sz="1400" b="1" kern="1200" dirty="0" err="1" smtClean="0">
                          <a:solidFill>
                            <a:schemeClr val="tx1"/>
                          </a:solidFill>
                          <a:latin typeface="+mn-lt"/>
                          <a:ea typeface="+mn-ea"/>
                          <a:cs typeface="+mn-cs"/>
                        </a:rPr>
                        <a:t>l+r</a:t>
                      </a:r>
                      <a:r>
                        <a:rPr lang="en-US" altLang="zh-CN" sz="1400" b="1" kern="1200" dirty="0" smtClean="0">
                          <a:solidFill>
                            <a:schemeClr val="tx1"/>
                          </a:solidFill>
                          <a:latin typeface="+mn-lt"/>
                          <a:ea typeface="+mn-ea"/>
                          <a:cs typeface="+mn-cs"/>
                        </a:rPr>
                        <a:t>)/2;</a:t>
                      </a:r>
                    </a:p>
                    <a:p>
                      <a:r>
                        <a:rPr lang="en-US" altLang="zh-CN" sz="1400" b="1" kern="1200" dirty="0" smtClean="0">
                          <a:solidFill>
                            <a:schemeClr val="tx1"/>
                          </a:solidFill>
                          <a:latin typeface="+mn-lt"/>
                          <a:ea typeface="+mn-ea"/>
                          <a:cs typeface="+mn-cs"/>
                        </a:rPr>
                        <a:t>      if( </a:t>
                      </a:r>
                      <a:r>
                        <a:rPr lang="en-US" altLang="zh-CN" sz="1400" b="1" kern="1200" dirty="0" err="1" smtClean="0">
                          <a:solidFill>
                            <a:schemeClr val="tx1"/>
                          </a:solidFill>
                          <a:latin typeface="+mn-lt"/>
                          <a:ea typeface="+mn-ea"/>
                          <a:cs typeface="+mn-cs"/>
                        </a:rPr>
                        <a:t>accumweight</a:t>
                      </a:r>
                      <a:r>
                        <a:rPr lang="en-US" altLang="zh-CN" sz="1400" b="1" kern="1200" dirty="0" smtClean="0">
                          <a:solidFill>
                            <a:schemeClr val="tx1"/>
                          </a:solidFill>
                          <a:latin typeface="+mn-lt"/>
                          <a:ea typeface="+mn-ea"/>
                          <a:cs typeface="+mn-cs"/>
                        </a:rPr>
                        <a:t>[k] &gt; w ) {</a:t>
                      </a:r>
                    </a:p>
                    <a:p>
                      <a:r>
                        <a:rPr lang="en-US" altLang="zh-CN" sz="1400" b="1" kern="1200" dirty="0" smtClean="0">
                          <a:solidFill>
                            <a:schemeClr val="tx1"/>
                          </a:solidFill>
                          <a:latin typeface="+mn-lt"/>
                          <a:ea typeface="+mn-ea"/>
                          <a:cs typeface="+mn-cs"/>
                        </a:rPr>
                        <a:t>             r = k;</a:t>
                      </a:r>
                    </a:p>
                    <a:p>
                      <a:r>
                        <a:rPr lang="zh-CN" altLang="en-US" sz="1400" b="1" kern="1200" dirty="0" smtClean="0">
                          <a:solidFill>
                            <a:schemeClr val="tx1"/>
                          </a:solidFill>
                          <a:latin typeface="+mn-lt"/>
                          <a:ea typeface="+mn-ea"/>
                          <a:cs typeface="+mn-cs"/>
                        </a:rPr>
                        <a:t>      </a:t>
                      </a:r>
                      <a:r>
                        <a:rPr lang="en-US" altLang="zh-CN" sz="1400" b="1" kern="1200" dirty="0" smtClean="0">
                          <a:solidFill>
                            <a:schemeClr val="tx1"/>
                          </a:solidFill>
                          <a:latin typeface="+mn-lt"/>
                          <a:ea typeface="+mn-ea"/>
                          <a:cs typeface="+mn-cs"/>
                        </a:rPr>
                        <a:t>} else {</a:t>
                      </a:r>
                    </a:p>
                    <a:p>
                      <a:r>
                        <a:rPr lang="en-US" altLang="zh-CN" sz="1400" b="1" kern="1200" dirty="0" smtClean="0">
                          <a:solidFill>
                            <a:schemeClr val="tx1"/>
                          </a:solidFill>
                          <a:latin typeface="+mn-lt"/>
                          <a:ea typeface="+mn-ea"/>
                          <a:cs typeface="+mn-cs"/>
                        </a:rPr>
                        <a:t>             l=k;</a:t>
                      </a:r>
                    </a:p>
                    <a:p>
                      <a:r>
                        <a:rPr lang="zh-CN" altLang="en-US" sz="1400" b="1" kern="1200" dirty="0" smtClean="0">
                          <a:solidFill>
                            <a:schemeClr val="tx1"/>
                          </a:solidFill>
                          <a:latin typeface="+mn-lt"/>
                          <a:ea typeface="+mn-ea"/>
                          <a:cs typeface="+mn-cs"/>
                        </a:rPr>
                        <a:t>      </a:t>
                      </a:r>
                      <a:r>
                        <a:rPr lang="en-US" altLang="zh-CN" sz="1400" b="1" kern="1200" dirty="0" smtClean="0">
                          <a:solidFill>
                            <a:schemeClr val="tx1"/>
                          </a:solidFill>
                          <a:latin typeface="+mn-lt"/>
                          <a:ea typeface="+mn-ea"/>
                          <a:cs typeface="+mn-cs"/>
                        </a:rPr>
                        <a:t>}</a:t>
                      </a:r>
                    </a:p>
                    <a:p>
                      <a:r>
                        <a:rPr lang="zh-CN" altLang="en-US" sz="1400" b="1" kern="1200" dirty="0" smtClean="0">
                          <a:solidFill>
                            <a:schemeClr val="tx1"/>
                          </a:solidFill>
                          <a:latin typeface="+mn-lt"/>
                          <a:ea typeface="+mn-ea"/>
                          <a:cs typeface="+mn-cs"/>
                        </a:rPr>
                        <a:t>    </a:t>
                      </a:r>
                      <a:r>
                        <a:rPr lang="en-US" altLang="zh-CN" sz="1400" b="1" kern="1200" dirty="0" smtClean="0">
                          <a:solidFill>
                            <a:schemeClr val="tx1"/>
                          </a:solidFill>
                          <a:latin typeface="+mn-lt"/>
                          <a:ea typeface="+mn-ea"/>
                          <a:cs typeface="+mn-cs"/>
                        </a:rPr>
                        <a:t>}</a:t>
                      </a:r>
                    </a:p>
                    <a:p>
                      <a:r>
                        <a:rPr lang="en-US" altLang="zh-CN" sz="1400" b="1" kern="1200" dirty="0" smtClean="0">
                          <a:solidFill>
                            <a:schemeClr val="tx1"/>
                          </a:solidFill>
                          <a:latin typeface="+mn-lt"/>
                          <a:ea typeface="+mn-ea"/>
                          <a:cs typeface="+mn-cs"/>
                        </a:rPr>
                        <a:t>    (*feasible)[</a:t>
                      </a:r>
                      <a:r>
                        <a:rPr lang="en-US" altLang="zh-CN" sz="1400" b="1" kern="1200" dirty="0" err="1" smtClean="0">
                          <a:solidFill>
                            <a:schemeClr val="tx1"/>
                          </a:solidFill>
                          <a:latin typeface="+mn-lt"/>
                          <a:ea typeface="+mn-ea"/>
                          <a:cs typeface="+mn-cs"/>
                        </a:rPr>
                        <a:t>i</a:t>
                      </a:r>
                      <a:r>
                        <a:rPr lang="en-US" altLang="zh-CN" sz="1400" b="1" kern="1200" dirty="0" smtClean="0">
                          <a:solidFill>
                            <a:schemeClr val="tx1"/>
                          </a:solidFill>
                          <a:latin typeface="+mn-lt"/>
                          <a:ea typeface="+mn-ea"/>
                          <a:cs typeface="+mn-cs"/>
                        </a:rPr>
                        <a:t>]=r;</a:t>
                      </a:r>
                    </a:p>
                    <a:p>
                      <a:r>
                        <a:rPr lang="zh-CN" altLang="en-US" sz="1400" b="1" kern="1200" dirty="0" smtClean="0">
                          <a:solidFill>
                            <a:schemeClr val="tx1"/>
                          </a:solidFill>
                          <a:latin typeface="+mn-lt"/>
                          <a:ea typeface="+mn-ea"/>
                          <a:cs typeface="+mn-cs"/>
                        </a:rPr>
                        <a:t> </a:t>
                      </a:r>
                      <a:r>
                        <a:rPr lang="en-US" altLang="zh-CN" sz="1400" b="1" kern="1200" dirty="0" smtClean="0">
                          <a:solidFill>
                            <a:schemeClr val="tx1"/>
                          </a:solidFill>
                          <a:latin typeface="+mn-lt"/>
                          <a:ea typeface="+mn-ea"/>
                          <a:cs typeface="+mn-cs"/>
                        </a:rPr>
                        <a:t>}</a:t>
                      </a:r>
                    </a:p>
                  </a:txBody>
                  <a:tcPr/>
                </a:tc>
              </a:tr>
            </a:tbl>
          </a:graphicData>
        </a:graphic>
      </p:graphicFrame>
      <p:sp>
        <p:nvSpPr>
          <p:cNvPr id="8" name="文本框 7"/>
          <p:cNvSpPr txBox="1"/>
          <p:nvPr/>
        </p:nvSpPr>
        <p:spPr>
          <a:xfrm>
            <a:off x="7747279" y="503422"/>
            <a:ext cx="3669323" cy="1200329"/>
          </a:xfrm>
          <a:prstGeom prst="rect">
            <a:avLst/>
          </a:prstGeom>
          <a:noFill/>
        </p:spPr>
        <p:txBody>
          <a:bodyPr wrap="square" rtlCol="0">
            <a:spAutoFit/>
          </a:bodyPr>
          <a:lstStyle/>
          <a:p>
            <a:r>
              <a:rPr lang="zh-CN" altLang="en-US" dirty="0" smtClean="0"/>
              <a:t>通过</a:t>
            </a:r>
            <a:r>
              <a:rPr lang="en-US" altLang="zh-CN" dirty="0" smtClean="0"/>
              <a:t>w</a:t>
            </a:r>
            <a:r>
              <a:rPr lang="zh-CN" altLang="en-US" dirty="0" smtClean="0"/>
              <a:t>的随机选择，随机选出</a:t>
            </a:r>
            <a:r>
              <a:rPr lang="en-US" altLang="zh-CN" dirty="0">
                <a:solidFill>
                  <a:srgbClr val="FF0000"/>
                </a:solidFill>
              </a:rPr>
              <a:t>(ITER*</a:t>
            </a:r>
            <a:r>
              <a:rPr lang="en-US" altLang="zh-CN" dirty="0" err="1">
                <a:solidFill>
                  <a:srgbClr val="FF0000"/>
                </a:solidFill>
              </a:rPr>
              <a:t>kmin</a:t>
            </a:r>
            <a:r>
              <a:rPr lang="en-US" altLang="zh-CN" dirty="0">
                <a:solidFill>
                  <a:srgbClr val="FF0000"/>
                </a:solidFill>
              </a:rPr>
              <a:t>*log((float)</a:t>
            </a:r>
            <a:r>
              <a:rPr lang="en-US" altLang="zh-CN" dirty="0" err="1">
                <a:solidFill>
                  <a:srgbClr val="FF0000"/>
                </a:solidFill>
              </a:rPr>
              <a:t>kmin</a:t>
            </a:r>
            <a:r>
              <a:rPr lang="en-US" altLang="zh-CN" dirty="0" smtClean="0">
                <a:solidFill>
                  <a:srgbClr val="FF0000"/>
                </a:solidFill>
              </a:rPr>
              <a:t>)</a:t>
            </a:r>
            <a:r>
              <a:rPr lang="zh-CN" altLang="en-US" dirty="0" smtClean="0">
                <a:solidFill>
                  <a:srgbClr val="FF0000"/>
                </a:solidFill>
              </a:rPr>
              <a:t>个</a:t>
            </a:r>
            <a:r>
              <a:rPr lang="en-US" altLang="zh-CN" dirty="0" smtClean="0"/>
              <a:t>feasible points</a:t>
            </a:r>
            <a:r>
              <a:rPr lang="zh-CN" altLang="en-US" dirty="0" smtClean="0"/>
              <a:t>。最终的</a:t>
            </a:r>
            <a:r>
              <a:rPr lang="en-US" altLang="zh-CN" dirty="0" smtClean="0"/>
              <a:t>center point</a:t>
            </a:r>
            <a:r>
              <a:rPr lang="zh-CN" altLang="en-US" dirty="0" smtClean="0"/>
              <a:t>就由这些点产生。</a:t>
            </a:r>
            <a:endParaRPr lang="zh-CN" altLang="en-US" dirty="0"/>
          </a:p>
        </p:txBody>
      </p:sp>
    </p:spTree>
    <p:extLst>
      <p:ext uri="{BB962C8B-B14F-4D97-AF65-F5344CB8AC3E}">
        <p14:creationId xmlns="" xmlns:p14="http://schemas.microsoft.com/office/powerpoint/2010/main" val="416259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Algorithm K-Median</a:t>
            </a:r>
            <a:r>
              <a:rPr lang="zh-CN" altLang="en-US" dirty="0"/>
              <a:t> </a:t>
            </a:r>
            <a:r>
              <a:rPr lang="en-US" altLang="zh-CN" dirty="0"/>
              <a:t/>
            </a:r>
            <a:br>
              <a:rPr lang="en-US" altLang="zh-CN" dirty="0"/>
            </a:br>
            <a:r>
              <a:rPr lang="en-US" altLang="zh-CN" dirty="0" smtClean="0"/>
              <a:t>-Iteration for Finding Real Center Points</a:t>
            </a:r>
            <a:endParaRPr lang="zh-CN" altLang="en-US" dirty="0"/>
          </a:p>
        </p:txBody>
      </p:sp>
      <p:sp>
        <p:nvSpPr>
          <p:cNvPr id="3" name="文本框 2"/>
          <p:cNvSpPr txBox="1"/>
          <p:nvPr/>
        </p:nvSpPr>
        <p:spPr>
          <a:xfrm>
            <a:off x="838200" y="2203938"/>
            <a:ext cx="10126618" cy="2031325"/>
          </a:xfrm>
          <a:prstGeom prst="rect">
            <a:avLst/>
          </a:prstGeom>
          <a:noFill/>
        </p:spPr>
        <p:txBody>
          <a:bodyPr wrap="none" rtlCol="0">
            <a:spAutoFit/>
          </a:bodyPr>
          <a:lstStyle/>
          <a:p>
            <a:r>
              <a:rPr lang="zh-CN" altLang="en-US" dirty="0" smtClean="0">
                <a:solidFill>
                  <a:srgbClr val="FF0000"/>
                </a:solidFill>
              </a:rPr>
              <a:t>迭代结束的条件</a:t>
            </a:r>
            <a:r>
              <a:rPr lang="zh-CN" altLang="en-US" dirty="0" smtClean="0"/>
              <a:t>：当遍历完所有的</a:t>
            </a:r>
            <a:r>
              <a:rPr lang="en-US" altLang="zh-CN" dirty="0" smtClean="0"/>
              <a:t>feasible points</a:t>
            </a:r>
            <a:r>
              <a:rPr lang="zh-CN" altLang="en-US" dirty="0" smtClean="0"/>
              <a:t>之后，当前的</a:t>
            </a:r>
            <a:r>
              <a:rPr lang="en-US" altLang="zh-CN" dirty="0" smtClean="0"/>
              <a:t>chunk</a:t>
            </a:r>
            <a:r>
              <a:rPr lang="zh-CN" altLang="en-US" dirty="0" smtClean="0"/>
              <a:t>会产生新的一批</a:t>
            </a:r>
            <a:r>
              <a:rPr lang="en-US" altLang="zh-CN" dirty="0" smtClean="0"/>
              <a:t>center points</a:t>
            </a:r>
            <a:r>
              <a:rPr lang="zh-CN" altLang="en-US" dirty="0" smtClean="0"/>
              <a:t>。</a:t>
            </a:r>
            <a:endParaRPr lang="en-US" altLang="zh-CN" dirty="0" smtClean="0"/>
          </a:p>
          <a:p>
            <a:r>
              <a:rPr lang="zh-CN" altLang="en-US" dirty="0" smtClean="0"/>
              <a:t>当新的</a:t>
            </a:r>
            <a:r>
              <a:rPr lang="en-US" altLang="zh-CN" dirty="0" smtClean="0"/>
              <a:t>totalcost</a:t>
            </a:r>
            <a:r>
              <a:rPr lang="zh-CN" altLang="en-US" dirty="0" smtClean="0"/>
              <a:t>改变与旧的比较小于某一阈值（程序参数可调），迭代停止。返回当前的</a:t>
            </a:r>
            <a:r>
              <a:rPr lang="en-US" altLang="zh-CN" dirty="0" smtClean="0"/>
              <a:t>totalcost</a:t>
            </a:r>
            <a:r>
              <a:rPr lang="zh-CN" altLang="en-US" dirty="0" smtClean="0"/>
              <a:t>。</a:t>
            </a:r>
            <a:endParaRPr lang="en-US" altLang="zh-CN" dirty="0" smtClean="0"/>
          </a:p>
          <a:p>
            <a:endParaRPr lang="en-US" altLang="zh-CN" dirty="0"/>
          </a:p>
          <a:p>
            <a:r>
              <a:rPr lang="zh-CN" altLang="en-US" dirty="0" smtClean="0"/>
              <a:t>迭代过程：</a:t>
            </a:r>
            <a:endParaRPr lang="en-US" altLang="zh-CN" dirty="0" smtClean="0"/>
          </a:p>
          <a:p>
            <a:pPr marL="285750" indent="-285750">
              <a:buFont typeface="Arial" panose="020B0604020202020204" pitchFamily="34" charset="0"/>
              <a:buChar char="•"/>
            </a:pPr>
            <a:r>
              <a:rPr lang="en-US" altLang="zh-CN" dirty="0" smtClean="0"/>
              <a:t>GPU</a:t>
            </a:r>
            <a:r>
              <a:rPr lang="zh-CN" altLang="en-US" dirty="0" smtClean="0"/>
              <a:t>并行，每一个</a:t>
            </a:r>
            <a:r>
              <a:rPr lang="en-US" altLang="zh-CN" dirty="0" smtClean="0"/>
              <a:t>point</a:t>
            </a:r>
            <a:r>
              <a:rPr lang="zh-CN" altLang="en-US" dirty="0" smtClean="0"/>
              <a:t>在</a:t>
            </a:r>
            <a:r>
              <a:rPr lang="en-US" altLang="zh-CN" dirty="0" smtClean="0"/>
              <a:t>GPU</a:t>
            </a:r>
            <a:r>
              <a:rPr lang="zh-CN" altLang="en-US" dirty="0" smtClean="0"/>
              <a:t>运算中当做一个线程。</a:t>
            </a:r>
            <a:endParaRPr lang="en-US" altLang="zh-CN" dirty="0" smtClean="0"/>
          </a:p>
          <a:p>
            <a:pPr marL="285750" indent="-285750">
              <a:buFont typeface="Arial" panose="020B0604020202020204" pitchFamily="34" charset="0"/>
              <a:buChar char="•"/>
            </a:pPr>
            <a:r>
              <a:rPr lang="zh-CN" altLang="en-US" dirty="0" smtClean="0"/>
              <a:t>在</a:t>
            </a:r>
            <a:r>
              <a:rPr lang="en-US" altLang="zh-CN" dirty="0" smtClean="0"/>
              <a:t>CPU</a:t>
            </a:r>
            <a:r>
              <a:rPr lang="zh-CN" altLang="en-US" dirty="0" smtClean="0"/>
              <a:t>运算所创建的内存空间要完全拷贝到</a:t>
            </a:r>
            <a:r>
              <a:rPr lang="en-US" altLang="zh-CN" dirty="0" smtClean="0"/>
              <a:t>GPU</a:t>
            </a:r>
            <a:r>
              <a:rPr lang="zh-CN" altLang="en-US" dirty="0" smtClean="0"/>
              <a:t>的显存中。运行完成之后，将结果拷贝回主存。</a:t>
            </a:r>
            <a:endParaRPr lang="en-US" altLang="zh-CN" dirty="0" smtClean="0"/>
          </a:p>
          <a:p>
            <a:pPr marL="285750" indent="-285750">
              <a:buFont typeface="Arial" panose="020B0604020202020204" pitchFamily="34" charset="0"/>
              <a:buChar char="•"/>
            </a:pPr>
            <a:endParaRPr lang="en-US" altLang="zh-CN" dirty="0" smtClean="0"/>
          </a:p>
        </p:txBody>
      </p:sp>
    </p:spTree>
    <p:extLst>
      <p:ext uri="{BB962C8B-B14F-4D97-AF65-F5344CB8AC3E}">
        <p14:creationId xmlns="" xmlns:p14="http://schemas.microsoft.com/office/powerpoint/2010/main" val="477968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Algorithm K-Median</a:t>
            </a:r>
            <a:r>
              <a:rPr lang="en-US" altLang="zh-CN" dirty="0"/>
              <a:t/>
            </a:r>
            <a:br>
              <a:rPr lang="en-US" altLang="zh-CN" dirty="0"/>
            </a:br>
            <a:r>
              <a:rPr lang="en-US" altLang="zh-CN" dirty="0" smtClean="0"/>
              <a:t>-Iteration for Finding Real Center Points</a:t>
            </a:r>
            <a:r>
              <a:rPr lang="zh-CN" altLang="en-US" dirty="0"/>
              <a:t> （</a:t>
            </a:r>
            <a:r>
              <a:rPr lang="en-US" altLang="zh-CN" dirty="0">
                <a:solidFill>
                  <a:srgbClr val="FF0000"/>
                </a:solidFill>
              </a:rPr>
              <a:t>GPU</a:t>
            </a:r>
            <a:r>
              <a:rPr lang="zh-CN" altLang="en-US" dirty="0"/>
              <a:t>）</a:t>
            </a:r>
          </a:p>
        </p:txBody>
      </p:sp>
      <p:pic>
        <p:nvPicPr>
          <p:cNvPr id="5" name="图片 4"/>
          <p:cNvPicPr>
            <a:picLocks noChangeAspect="1"/>
          </p:cNvPicPr>
          <p:nvPr/>
        </p:nvPicPr>
        <p:blipFill>
          <a:blip r:embed="rId3"/>
          <a:stretch>
            <a:fillRect/>
          </a:stretch>
        </p:blipFill>
        <p:spPr>
          <a:xfrm>
            <a:off x="4472353" y="2610532"/>
            <a:ext cx="5761893" cy="2457970"/>
          </a:xfrm>
          <a:prstGeom prst="rect">
            <a:avLst/>
          </a:prstGeom>
        </p:spPr>
      </p:pic>
      <p:pic>
        <p:nvPicPr>
          <p:cNvPr id="8" name="图片 7"/>
          <p:cNvPicPr>
            <a:picLocks noChangeAspect="1"/>
          </p:cNvPicPr>
          <p:nvPr/>
        </p:nvPicPr>
        <p:blipFill>
          <a:blip r:embed="rId4"/>
          <a:stretch>
            <a:fillRect/>
          </a:stretch>
        </p:blipFill>
        <p:spPr>
          <a:xfrm>
            <a:off x="838200" y="1690688"/>
            <a:ext cx="2771325" cy="3591668"/>
          </a:xfrm>
          <a:prstGeom prst="rect">
            <a:avLst/>
          </a:prstGeom>
        </p:spPr>
      </p:pic>
      <p:sp>
        <p:nvSpPr>
          <p:cNvPr id="11" name="文本框 10"/>
          <p:cNvSpPr txBox="1"/>
          <p:nvPr/>
        </p:nvSpPr>
        <p:spPr>
          <a:xfrm>
            <a:off x="838200" y="5555869"/>
            <a:ext cx="10714892" cy="923330"/>
          </a:xfrm>
          <a:prstGeom prst="rect">
            <a:avLst/>
          </a:prstGeom>
          <a:noFill/>
        </p:spPr>
        <p:txBody>
          <a:bodyPr wrap="square" rtlCol="0">
            <a:spAutoFit/>
          </a:bodyPr>
          <a:lstStyle/>
          <a:p>
            <a:r>
              <a:rPr lang="zh-CN" altLang="en-US" dirty="0" smtClean="0"/>
              <a:t>每个点分别与</a:t>
            </a:r>
            <a:r>
              <a:rPr lang="en-US" altLang="zh-CN" dirty="0" smtClean="0"/>
              <a:t>X</a:t>
            </a:r>
            <a:r>
              <a:rPr lang="zh-CN" altLang="en-US" dirty="0" smtClean="0"/>
              <a:t>指向的</a:t>
            </a:r>
            <a:r>
              <a:rPr lang="en-US" altLang="zh-CN" dirty="0" smtClean="0"/>
              <a:t>feasible</a:t>
            </a:r>
            <a:r>
              <a:rPr lang="zh-CN" altLang="en-US" dirty="0" smtClean="0"/>
              <a:t>中的点计算</a:t>
            </a:r>
            <a:r>
              <a:rPr lang="en-US" altLang="zh-CN" dirty="0" smtClean="0"/>
              <a:t>cost</a:t>
            </a:r>
            <a:r>
              <a:rPr lang="zh-CN" altLang="en-US" dirty="0" smtClean="0"/>
              <a:t>。如果大于原来这个点指向点的</a:t>
            </a:r>
            <a:r>
              <a:rPr lang="en-US" altLang="zh-CN" dirty="0" smtClean="0"/>
              <a:t>cost</a:t>
            </a:r>
            <a:r>
              <a:rPr lang="zh-CN" altLang="en-US" dirty="0" smtClean="0"/>
              <a:t>，小减大，将差值赋值给这个点所指向的数组中指向点的位置。如果小于，依然小减大，将差值赋值给这个点所指向数组的最后一位。（</a:t>
            </a:r>
            <a:r>
              <a:rPr lang="zh-CN" altLang="en-US" dirty="0" smtClean="0">
                <a:solidFill>
                  <a:srgbClr val="FF0000"/>
                </a:solidFill>
              </a:rPr>
              <a:t>略复杂，文字写不清楚</a:t>
            </a:r>
            <a:r>
              <a:rPr lang="en-US" altLang="zh-CN" dirty="0" smtClean="0">
                <a:solidFill>
                  <a:srgbClr val="FF0000"/>
                </a:solidFill>
              </a:rPr>
              <a:t>- -|</a:t>
            </a:r>
            <a:r>
              <a:rPr lang="zh-CN" altLang="en-US" dirty="0" smtClean="0"/>
              <a:t>）</a:t>
            </a:r>
            <a:endParaRPr lang="zh-CN" altLang="en-US" dirty="0"/>
          </a:p>
        </p:txBody>
      </p:sp>
    </p:spTree>
    <p:extLst>
      <p:ext uri="{BB962C8B-B14F-4D97-AF65-F5344CB8AC3E}">
        <p14:creationId xmlns="" xmlns:p14="http://schemas.microsoft.com/office/powerpoint/2010/main" val="1892334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Algorithm K-Median</a:t>
            </a:r>
            <a:r>
              <a:rPr lang="zh-CN" altLang="en-US" dirty="0"/>
              <a:t> </a:t>
            </a:r>
            <a:r>
              <a:rPr lang="en-US" altLang="zh-CN" dirty="0"/>
              <a:t/>
            </a:r>
            <a:br>
              <a:rPr lang="en-US" altLang="zh-CN" dirty="0"/>
            </a:br>
            <a:r>
              <a:rPr lang="en-US" altLang="zh-CN" dirty="0" smtClean="0"/>
              <a:t>-Iteration for Finding Real Center Points</a:t>
            </a:r>
            <a:r>
              <a:rPr lang="zh-CN" altLang="en-US" dirty="0" smtClean="0"/>
              <a:t>（</a:t>
            </a:r>
            <a:r>
              <a:rPr lang="en-US" altLang="zh-CN" dirty="0" smtClean="0">
                <a:solidFill>
                  <a:srgbClr val="FF0000"/>
                </a:solidFill>
              </a:rPr>
              <a:t>CPU</a:t>
            </a:r>
            <a:r>
              <a:rPr lang="zh-CN" altLang="en-US" dirty="0" smtClean="0"/>
              <a:t>）</a:t>
            </a:r>
            <a:endParaRPr lang="zh-CN" altLang="en-US" dirty="0"/>
          </a:p>
        </p:txBody>
      </p:sp>
      <p:pic>
        <p:nvPicPr>
          <p:cNvPr id="5" name="图片 4"/>
          <p:cNvPicPr>
            <a:picLocks noChangeAspect="1"/>
          </p:cNvPicPr>
          <p:nvPr/>
        </p:nvPicPr>
        <p:blipFill>
          <a:blip r:embed="rId3"/>
          <a:stretch>
            <a:fillRect/>
          </a:stretch>
        </p:blipFill>
        <p:spPr>
          <a:xfrm>
            <a:off x="4472353" y="2610532"/>
            <a:ext cx="5761893" cy="2457970"/>
          </a:xfrm>
          <a:prstGeom prst="rect">
            <a:avLst/>
          </a:prstGeom>
        </p:spPr>
      </p:pic>
      <p:pic>
        <p:nvPicPr>
          <p:cNvPr id="8" name="图片 7"/>
          <p:cNvPicPr>
            <a:picLocks noChangeAspect="1"/>
          </p:cNvPicPr>
          <p:nvPr/>
        </p:nvPicPr>
        <p:blipFill>
          <a:blip r:embed="rId4"/>
          <a:stretch>
            <a:fillRect/>
          </a:stretch>
        </p:blipFill>
        <p:spPr>
          <a:xfrm>
            <a:off x="838200" y="1690688"/>
            <a:ext cx="2771325" cy="3591668"/>
          </a:xfrm>
          <a:prstGeom prst="rect">
            <a:avLst/>
          </a:prstGeom>
        </p:spPr>
      </p:pic>
      <p:sp>
        <p:nvSpPr>
          <p:cNvPr id="11" name="文本框 10"/>
          <p:cNvSpPr txBox="1"/>
          <p:nvPr/>
        </p:nvSpPr>
        <p:spPr>
          <a:xfrm>
            <a:off x="838200" y="5282356"/>
            <a:ext cx="10714892" cy="2862322"/>
          </a:xfrm>
          <a:prstGeom prst="rect">
            <a:avLst/>
          </a:prstGeom>
          <a:noFill/>
        </p:spPr>
        <p:txBody>
          <a:bodyPr wrap="square" rtlCol="0">
            <a:spAutoFit/>
          </a:bodyPr>
          <a:lstStyle/>
          <a:p>
            <a:r>
              <a:rPr lang="zh-CN" altLang="en-US" dirty="0" smtClean="0"/>
              <a:t>当所有点都遍历完成之后，需要判断是否要关闭之前随机选出来的一些中心点和是否要打开现在</a:t>
            </a:r>
            <a:r>
              <a:rPr lang="en-US" altLang="zh-CN" dirty="0" smtClean="0"/>
              <a:t>X</a:t>
            </a:r>
            <a:r>
              <a:rPr lang="zh-CN" altLang="en-US" dirty="0" smtClean="0"/>
              <a:t>指向</a:t>
            </a:r>
            <a:r>
              <a:rPr lang="en-US" altLang="zh-CN" dirty="0" smtClean="0"/>
              <a:t>feasible</a:t>
            </a:r>
            <a:r>
              <a:rPr lang="zh-CN" altLang="en-US" dirty="0" smtClean="0"/>
              <a:t>点作为新的中心点。定义</a:t>
            </a:r>
            <a:endParaRPr lang="en-US" altLang="zh-CN" dirty="0" smtClean="0"/>
          </a:p>
          <a:p>
            <a:r>
              <a:rPr lang="en-US" altLang="zh-CN" dirty="0" err="1">
                <a:solidFill>
                  <a:srgbClr val="FF0000"/>
                </a:solidFill>
              </a:rPr>
              <a:t>gl_cost_of_opening_x</a:t>
            </a:r>
            <a:r>
              <a:rPr lang="en-US" altLang="zh-CN" dirty="0">
                <a:solidFill>
                  <a:srgbClr val="FF0000"/>
                </a:solidFill>
              </a:rPr>
              <a:t> = z</a:t>
            </a:r>
            <a:r>
              <a:rPr lang="en-US" altLang="zh-CN" dirty="0" smtClean="0">
                <a:solidFill>
                  <a:srgbClr val="FF0000"/>
                </a:solidFill>
              </a:rPr>
              <a:t>; //</a:t>
            </a:r>
            <a:r>
              <a:rPr lang="zh-CN" altLang="en-US" dirty="0" smtClean="0">
                <a:solidFill>
                  <a:srgbClr val="FF0000"/>
                </a:solidFill>
              </a:rPr>
              <a:t>打开</a:t>
            </a:r>
            <a:r>
              <a:rPr lang="en-US" altLang="zh-CN" dirty="0" smtClean="0">
                <a:solidFill>
                  <a:srgbClr val="FF0000"/>
                </a:solidFill>
              </a:rPr>
              <a:t>x</a:t>
            </a:r>
            <a:r>
              <a:rPr lang="zh-CN" altLang="en-US" dirty="0" smtClean="0">
                <a:solidFill>
                  <a:srgbClr val="FF0000"/>
                </a:solidFill>
              </a:rPr>
              <a:t>作为</a:t>
            </a:r>
            <a:r>
              <a:rPr lang="en-US" altLang="zh-CN" dirty="0" smtClean="0">
                <a:solidFill>
                  <a:srgbClr val="FF0000"/>
                </a:solidFill>
              </a:rPr>
              <a:t>center</a:t>
            </a:r>
            <a:r>
              <a:rPr lang="zh-CN" altLang="en-US" dirty="0" smtClean="0">
                <a:solidFill>
                  <a:srgbClr val="FF0000"/>
                </a:solidFill>
              </a:rPr>
              <a:t>点的总开销，初始值为</a:t>
            </a:r>
            <a:r>
              <a:rPr lang="en-US" altLang="zh-CN" dirty="0" smtClean="0">
                <a:solidFill>
                  <a:srgbClr val="FF0000"/>
                </a:solidFill>
              </a:rPr>
              <a:t>z</a:t>
            </a:r>
          </a:p>
          <a:p>
            <a:r>
              <a:rPr lang="en-US" altLang="zh-CN" dirty="0">
                <a:solidFill>
                  <a:srgbClr val="FF0000"/>
                </a:solidFill>
              </a:rPr>
              <a:t>low = z</a:t>
            </a:r>
            <a:r>
              <a:rPr lang="en-US" altLang="zh-CN" dirty="0" smtClean="0">
                <a:solidFill>
                  <a:srgbClr val="FF0000"/>
                </a:solidFill>
              </a:rPr>
              <a:t>; //low</a:t>
            </a:r>
            <a:r>
              <a:rPr lang="zh-CN" altLang="en-US" dirty="0" smtClean="0">
                <a:solidFill>
                  <a:srgbClr val="FF0000"/>
                </a:solidFill>
              </a:rPr>
              <a:t>作为是否判断之前随机选出的中心点是否要关闭的标志。 </a:t>
            </a:r>
            <a:r>
              <a:rPr lang="en-US" altLang="zh-CN" dirty="0" smtClean="0">
                <a:solidFill>
                  <a:srgbClr val="FF0000"/>
                </a:solidFill>
              </a:rPr>
              <a:t>low</a:t>
            </a:r>
            <a:r>
              <a:rPr lang="zh-CN" altLang="en-US" dirty="0" smtClean="0">
                <a:solidFill>
                  <a:srgbClr val="FF0000"/>
                </a:solidFill>
              </a:rPr>
              <a:t>大于</a:t>
            </a:r>
            <a:r>
              <a:rPr lang="en-US" altLang="zh-CN" dirty="0" smtClean="0">
                <a:solidFill>
                  <a:srgbClr val="FF0000"/>
                </a:solidFill>
              </a:rPr>
              <a:t>0</a:t>
            </a:r>
            <a:r>
              <a:rPr lang="zh-CN" altLang="en-US" dirty="0" smtClean="0">
                <a:solidFill>
                  <a:srgbClr val="FF0000"/>
                </a:solidFill>
              </a:rPr>
              <a:t>，则关闭该中心点。</a:t>
            </a:r>
            <a:endParaRPr lang="en-US" altLang="zh-CN" dirty="0" smtClean="0">
              <a:solidFill>
                <a:srgbClr val="FF0000"/>
              </a:solidFill>
            </a:endParaRPr>
          </a:p>
          <a:p>
            <a:r>
              <a:rPr lang="zh-CN" altLang="en-US" dirty="0" smtClean="0"/>
              <a:t>对于某一个中心点，比如</a:t>
            </a:r>
            <a:r>
              <a:rPr lang="en-US" altLang="zh-CN" dirty="0" smtClean="0"/>
              <a:t>c0,low</a:t>
            </a:r>
            <a:r>
              <a:rPr lang="zh-CN" altLang="en-US" dirty="0" smtClean="0"/>
              <a:t>加上所有点存储在</a:t>
            </a:r>
            <a:r>
              <a:rPr lang="en-US" altLang="zh-CN" dirty="0" smtClean="0"/>
              <a:t>c0</a:t>
            </a:r>
            <a:r>
              <a:rPr lang="zh-CN" altLang="en-US" dirty="0" smtClean="0"/>
              <a:t>位置上的数值（负数或者初始值</a:t>
            </a:r>
            <a:r>
              <a:rPr lang="en-US" altLang="zh-CN" dirty="0" smtClean="0"/>
              <a:t>0</a:t>
            </a:r>
            <a:r>
              <a:rPr lang="zh-CN" altLang="en-US" dirty="0" smtClean="0"/>
              <a:t>），如果</a:t>
            </a:r>
            <a:r>
              <a:rPr lang="en-US" altLang="zh-CN" dirty="0" smtClean="0"/>
              <a:t>low</a:t>
            </a:r>
            <a:r>
              <a:rPr lang="zh-CN" altLang="en-US" dirty="0" smtClean="0"/>
              <a:t>大于</a:t>
            </a:r>
            <a:r>
              <a:rPr lang="en-US" altLang="zh-CN" dirty="0" smtClean="0"/>
              <a:t>0</a:t>
            </a:r>
            <a:r>
              <a:rPr lang="zh-CN" altLang="en-US" dirty="0" smtClean="0"/>
              <a:t>，则关闭</a:t>
            </a:r>
            <a:r>
              <a:rPr lang="en-US" altLang="zh-CN" dirty="0" smtClean="0"/>
              <a:t>c0</a:t>
            </a:r>
            <a:r>
              <a:rPr lang="zh-CN" altLang="en-US" dirty="0" smtClean="0"/>
              <a:t>。</a:t>
            </a:r>
            <a:r>
              <a:rPr lang="en-US" altLang="zh-CN" dirty="0" smtClean="0"/>
              <a:t>x</a:t>
            </a:r>
            <a:r>
              <a:rPr lang="zh-CN" altLang="en-US" dirty="0" smtClean="0"/>
              <a:t>点的</a:t>
            </a:r>
            <a:r>
              <a:rPr lang="en-US" altLang="zh-CN" dirty="0" smtClean="0"/>
              <a:t>cost</a:t>
            </a:r>
            <a:r>
              <a:rPr lang="zh-CN" altLang="en-US" dirty="0" smtClean="0"/>
              <a:t>和，是</a:t>
            </a:r>
            <a:r>
              <a:rPr lang="en-US" altLang="zh-CN" dirty="0" smtClean="0"/>
              <a:t>z</a:t>
            </a:r>
            <a:r>
              <a:rPr lang="zh-CN" altLang="en-US" dirty="0" smtClean="0"/>
              <a:t>加上由绿色框表示部分。如果</a:t>
            </a:r>
            <a:r>
              <a:rPr lang="en-US" altLang="zh-CN" dirty="0" err="1" smtClean="0">
                <a:solidFill>
                  <a:srgbClr val="FF0000"/>
                </a:solidFill>
              </a:rPr>
              <a:t>gl_cost_of_opening_x</a:t>
            </a:r>
            <a:r>
              <a:rPr lang="en-US" altLang="zh-CN" dirty="0" smtClean="0">
                <a:solidFill>
                  <a:srgbClr val="FF0000"/>
                </a:solidFill>
              </a:rPr>
              <a:t>&lt;0</a:t>
            </a:r>
            <a:r>
              <a:rPr lang="zh-CN" altLang="en-US" dirty="0" smtClean="0">
                <a:solidFill>
                  <a:srgbClr val="FF0000"/>
                </a:solidFill>
              </a:rPr>
              <a:t>，则将</a:t>
            </a:r>
            <a:r>
              <a:rPr lang="en-US" altLang="zh-CN" dirty="0" smtClean="0">
                <a:solidFill>
                  <a:srgbClr val="FF0000"/>
                </a:solidFill>
              </a:rPr>
              <a:t>x</a:t>
            </a:r>
            <a:r>
              <a:rPr lang="zh-CN" altLang="en-US" dirty="0" smtClean="0">
                <a:solidFill>
                  <a:srgbClr val="FF0000"/>
                </a:solidFill>
              </a:rPr>
              <a:t>点作为新的中心点打开。指向那些已关闭的中心点的点重新定向到</a:t>
            </a:r>
            <a:r>
              <a:rPr lang="en-US" altLang="zh-CN" dirty="0" smtClean="0">
                <a:solidFill>
                  <a:srgbClr val="FF0000"/>
                </a:solidFill>
              </a:rPr>
              <a:t>x</a:t>
            </a:r>
            <a:r>
              <a:rPr lang="zh-CN" altLang="en-US" dirty="0" smtClean="0">
                <a:solidFill>
                  <a:srgbClr val="FF0000"/>
                </a:solidFill>
              </a:rPr>
              <a:t>。程序返回</a:t>
            </a:r>
            <a:r>
              <a:rPr lang="en-US" altLang="zh-CN" dirty="0" err="1" smtClean="0">
                <a:solidFill>
                  <a:srgbClr val="FF0000"/>
                </a:solidFill>
              </a:rPr>
              <a:t>gl_cost_of_opening_x</a:t>
            </a:r>
            <a:r>
              <a:rPr lang="zh-CN" altLang="en-US" dirty="0" smtClean="0">
                <a:solidFill>
                  <a:srgbClr val="FF0000"/>
                </a:solidFill>
              </a:rPr>
              <a:t>的绝对值。</a:t>
            </a:r>
            <a:r>
              <a:rPr lang="en-US" altLang="zh-CN" dirty="0" smtClean="0">
                <a:solidFill>
                  <a:srgbClr val="FF0000"/>
                </a:solidFill>
              </a:rPr>
              <a:t>X</a:t>
            </a:r>
            <a:r>
              <a:rPr lang="zh-CN" altLang="en-US" dirty="0" smtClean="0">
                <a:solidFill>
                  <a:srgbClr val="FF0000"/>
                </a:solidFill>
              </a:rPr>
              <a:t>指向下一个点，进行新一轮迭代。</a:t>
            </a:r>
            <a:endParaRPr lang="en-US" altLang="zh-CN" dirty="0">
              <a:solidFill>
                <a:srgbClr val="FF0000"/>
              </a:solidFill>
            </a:endParaRPr>
          </a:p>
          <a:p>
            <a:endParaRPr lang="en-US" altLang="zh-CN" dirty="0" smtClean="0"/>
          </a:p>
          <a:p>
            <a:endParaRPr lang="zh-CN" altLang="en-US" dirty="0"/>
          </a:p>
        </p:txBody>
      </p:sp>
      <p:sp>
        <p:nvSpPr>
          <p:cNvPr id="3" name="矩形 2"/>
          <p:cNvSpPr/>
          <p:nvPr/>
        </p:nvSpPr>
        <p:spPr>
          <a:xfrm>
            <a:off x="5859887" y="3464417"/>
            <a:ext cx="2524259" cy="48939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859886" y="4441334"/>
            <a:ext cx="2524259" cy="489397"/>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2161025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Algorithm K-Median</a:t>
            </a:r>
            <a:r>
              <a:rPr lang="zh-CN" altLang="en-US" dirty="0"/>
              <a:t> </a:t>
            </a:r>
            <a:r>
              <a:rPr lang="en-US" altLang="zh-CN" dirty="0"/>
              <a:t/>
            </a:r>
            <a:br>
              <a:rPr lang="en-US" altLang="zh-CN" dirty="0"/>
            </a:br>
            <a:r>
              <a:rPr lang="en-US" altLang="zh-CN" dirty="0" smtClean="0"/>
              <a:t>-Iteration for Finding Real Center Points</a:t>
            </a:r>
            <a:endParaRPr lang="zh-CN" altLang="en-US" dirty="0"/>
          </a:p>
        </p:txBody>
      </p:sp>
      <p:pic>
        <p:nvPicPr>
          <p:cNvPr id="5" name="图片 4"/>
          <p:cNvPicPr>
            <a:picLocks noChangeAspect="1"/>
          </p:cNvPicPr>
          <p:nvPr/>
        </p:nvPicPr>
        <p:blipFill>
          <a:blip r:embed="rId3"/>
          <a:stretch>
            <a:fillRect/>
          </a:stretch>
        </p:blipFill>
        <p:spPr>
          <a:xfrm>
            <a:off x="4472353" y="2610532"/>
            <a:ext cx="5761893" cy="2457970"/>
          </a:xfrm>
          <a:prstGeom prst="rect">
            <a:avLst/>
          </a:prstGeom>
        </p:spPr>
      </p:pic>
      <p:pic>
        <p:nvPicPr>
          <p:cNvPr id="8" name="图片 7"/>
          <p:cNvPicPr>
            <a:picLocks noChangeAspect="1"/>
          </p:cNvPicPr>
          <p:nvPr/>
        </p:nvPicPr>
        <p:blipFill>
          <a:blip r:embed="rId4"/>
          <a:stretch>
            <a:fillRect/>
          </a:stretch>
        </p:blipFill>
        <p:spPr>
          <a:xfrm>
            <a:off x="838200" y="1690688"/>
            <a:ext cx="2771325" cy="3591668"/>
          </a:xfrm>
          <a:prstGeom prst="rect">
            <a:avLst/>
          </a:prstGeom>
        </p:spPr>
      </p:pic>
      <p:sp>
        <p:nvSpPr>
          <p:cNvPr id="11" name="文本框 10"/>
          <p:cNvSpPr txBox="1"/>
          <p:nvPr/>
        </p:nvSpPr>
        <p:spPr>
          <a:xfrm>
            <a:off x="838200" y="5282356"/>
            <a:ext cx="10714892" cy="923330"/>
          </a:xfrm>
          <a:prstGeom prst="rect">
            <a:avLst/>
          </a:prstGeom>
          <a:noFill/>
        </p:spPr>
        <p:txBody>
          <a:bodyPr wrap="square" rtlCol="0">
            <a:spAutoFit/>
          </a:bodyPr>
          <a:lstStyle/>
          <a:p>
            <a:r>
              <a:rPr lang="zh-CN" altLang="en-US" dirty="0" smtClean="0"/>
              <a:t>当</a:t>
            </a:r>
            <a:r>
              <a:rPr lang="en-US" altLang="zh-CN" dirty="0" smtClean="0"/>
              <a:t>feasible points</a:t>
            </a:r>
            <a:r>
              <a:rPr lang="zh-CN" altLang="en-US" dirty="0" smtClean="0"/>
              <a:t>迭代完毕之后，将所有返回值相加，得到</a:t>
            </a:r>
            <a:r>
              <a:rPr lang="en-US" altLang="zh-CN" dirty="0" smtClean="0"/>
              <a:t>change</a:t>
            </a:r>
            <a:r>
              <a:rPr lang="zh-CN" altLang="en-US" dirty="0" smtClean="0"/>
              <a:t>的值，再与随机选出中心点时候计算出的</a:t>
            </a:r>
            <a:r>
              <a:rPr lang="en-US" altLang="zh-CN" dirty="0" smtClean="0"/>
              <a:t>cost</a:t>
            </a:r>
            <a:r>
              <a:rPr lang="zh-CN" altLang="en-US" dirty="0" smtClean="0"/>
              <a:t>经过计算，判断</a:t>
            </a:r>
            <a:r>
              <a:rPr lang="en-US" altLang="zh-CN" dirty="0">
                <a:solidFill>
                  <a:srgbClr val="FF0000"/>
                </a:solidFill>
              </a:rPr>
              <a:t>change/cost &gt; </a:t>
            </a:r>
            <a:r>
              <a:rPr lang="en-US" altLang="zh-CN" dirty="0" smtClean="0">
                <a:solidFill>
                  <a:srgbClr val="FF0000"/>
                </a:solidFill>
              </a:rPr>
              <a:t>1.0*e,</a:t>
            </a:r>
            <a:r>
              <a:rPr lang="zh-CN" altLang="en-US" dirty="0" smtClean="0">
                <a:solidFill>
                  <a:srgbClr val="FF0000"/>
                </a:solidFill>
              </a:rPr>
              <a:t>其中</a:t>
            </a:r>
            <a:r>
              <a:rPr lang="en-US" altLang="zh-CN" dirty="0" smtClean="0">
                <a:solidFill>
                  <a:srgbClr val="FF0000"/>
                </a:solidFill>
              </a:rPr>
              <a:t>e</a:t>
            </a:r>
            <a:r>
              <a:rPr lang="zh-CN" altLang="en-US" dirty="0" smtClean="0">
                <a:solidFill>
                  <a:srgbClr val="FF0000"/>
                </a:solidFill>
              </a:rPr>
              <a:t>为常数。如果不等式成立，将</a:t>
            </a:r>
            <a:r>
              <a:rPr lang="en-US" altLang="zh-CN" dirty="0" smtClean="0">
                <a:solidFill>
                  <a:srgbClr val="FF0000"/>
                </a:solidFill>
              </a:rPr>
              <a:t>feasible points</a:t>
            </a:r>
            <a:r>
              <a:rPr lang="zh-CN" altLang="en-US" dirty="0" smtClean="0">
                <a:solidFill>
                  <a:srgbClr val="FF0000"/>
                </a:solidFill>
              </a:rPr>
              <a:t>随机排序，继续迭代，否则退出。</a:t>
            </a:r>
            <a:endParaRPr lang="en-US" altLang="zh-CN" dirty="0">
              <a:solidFill>
                <a:srgbClr val="FF0000"/>
              </a:solidFill>
            </a:endParaRPr>
          </a:p>
        </p:txBody>
      </p:sp>
      <p:sp>
        <p:nvSpPr>
          <p:cNvPr id="3" name="矩形 2"/>
          <p:cNvSpPr/>
          <p:nvPr/>
        </p:nvSpPr>
        <p:spPr>
          <a:xfrm>
            <a:off x="5859887" y="3464417"/>
            <a:ext cx="2524259" cy="48939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859886" y="4441334"/>
            <a:ext cx="2524259" cy="489397"/>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3759047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Algorithm K-Median</a:t>
            </a:r>
            <a:r>
              <a:rPr lang="zh-CN" altLang="en-US" dirty="0"/>
              <a:t> </a:t>
            </a:r>
          </a:p>
        </p:txBody>
      </p:sp>
      <p:sp>
        <p:nvSpPr>
          <p:cNvPr id="11" name="文本框 10"/>
          <p:cNvSpPr txBox="1"/>
          <p:nvPr/>
        </p:nvSpPr>
        <p:spPr>
          <a:xfrm>
            <a:off x="738554" y="2114153"/>
            <a:ext cx="10714892" cy="2031325"/>
          </a:xfrm>
          <a:prstGeom prst="rect">
            <a:avLst/>
          </a:prstGeom>
          <a:noFill/>
        </p:spPr>
        <p:txBody>
          <a:bodyPr wrap="square" rtlCol="0">
            <a:spAutoFit/>
          </a:bodyPr>
          <a:lstStyle/>
          <a:p>
            <a:r>
              <a:rPr lang="zh-CN" altLang="en-US" dirty="0" smtClean="0"/>
              <a:t>当结束迭代之后，得到的中心点的数量</a:t>
            </a:r>
            <a:r>
              <a:rPr lang="en-US" altLang="zh-CN" dirty="0" smtClean="0"/>
              <a:t>k</a:t>
            </a:r>
            <a:r>
              <a:rPr lang="zh-CN" altLang="en-US" dirty="0" smtClean="0"/>
              <a:t>如果比</a:t>
            </a:r>
            <a:r>
              <a:rPr lang="en-US" altLang="zh-CN" dirty="0" err="1" smtClean="0"/>
              <a:t>kmax</a:t>
            </a:r>
            <a:r>
              <a:rPr lang="zh-CN" altLang="en-US" dirty="0" smtClean="0"/>
              <a:t>大或者比</a:t>
            </a:r>
            <a:r>
              <a:rPr lang="en-US" altLang="zh-CN" dirty="0" err="1" smtClean="0"/>
              <a:t>kmin</a:t>
            </a:r>
            <a:r>
              <a:rPr lang="zh-CN" altLang="en-US" dirty="0" smtClean="0"/>
              <a:t>小，则调整参数</a:t>
            </a:r>
            <a:r>
              <a:rPr lang="en-US" altLang="zh-CN" dirty="0" smtClean="0"/>
              <a:t>z</a:t>
            </a:r>
            <a:r>
              <a:rPr lang="zh-CN" altLang="en-US" dirty="0" smtClean="0"/>
              <a:t>，重新进行上述迭代，知道找到合适的中心点数量为止。</a:t>
            </a:r>
            <a:endParaRPr lang="en-US" altLang="zh-CN" dirty="0" smtClean="0"/>
          </a:p>
          <a:p>
            <a:endParaRPr lang="en-US" altLang="zh-CN" dirty="0">
              <a:solidFill>
                <a:srgbClr val="FF0000"/>
              </a:solidFill>
            </a:endParaRPr>
          </a:p>
          <a:p>
            <a:r>
              <a:rPr lang="zh-CN" altLang="en-US" dirty="0" smtClean="0"/>
              <a:t>最后的工作是计数中心点个数，</a:t>
            </a:r>
            <a:r>
              <a:rPr lang="zh-CN" altLang="en-US" dirty="0"/>
              <a:t>将中心点拷贝到专门存放的中心点的结构体中。</a:t>
            </a:r>
            <a:r>
              <a:rPr lang="zh-CN" altLang="en-US" dirty="0" smtClean="0"/>
              <a:t>计算各个点的相对权重，更新这些点的坐标。释放存储空间，读取下一个</a:t>
            </a:r>
            <a:r>
              <a:rPr lang="en-US" altLang="zh-CN" dirty="0" smtClean="0"/>
              <a:t>chunk</a:t>
            </a:r>
            <a:r>
              <a:rPr lang="zh-CN" altLang="en-US" dirty="0" smtClean="0"/>
              <a:t>。</a:t>
            </a:r>
            <a:endParaRPr lang="en-US" altLang="zh-CN" dirty="0" smtClean="0"/>
          </a:p>
          <a:p>
            <a:endParaRPr lang="en-US" altLang="zh-CN" dirty="0"/>
          </a:p>
          <a:p>
            <a:endParaRPr lang="en-US" altLang="zh-CN" dirty="0"/>
          </a:p>
        </p:txBody>
      </p:sp>
    </p:spTree>
    <p:extLst>
      <p:ext uri="{BB962C8B-B14F-4D97-AF65-F5344CB8AC3E}">
        <p14:creationId xmlns="" xmlns:p14="http://schemas.microsoft.com/office/powerpoint/2010/main" val="339879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Algorithm K-Median</a:t>
            </a:r>
            <a:r>
              <a:rPr lang="zh-CN" altLang="en-US" dirty="0"/>
              <a:t> </a:t>
            </a:r>
            <a:r>
              <a:rPr lang="en-US" altLang="zh-CN" dirty="0"/>
              <a:t/>
            </a:r>
            <a:br>
              <a:rPr lang="en-US" altLang="zh-CN" dirty="0"/>
            </a:br>
            <a:r>
              <a:rPr lang="en-US" altLang="zh-CN" dirty="0" smtClean="0"/>
              <a:t>-</a:t>
            </a:r>
            <a:r>
              <a:rPr lang="zh-CN" altLang="en-US" dirty="0" smtClean="0"/>
              <a:t>计算点的相对权重</a:t>
            </a:r>
            <a:r>
              <a:rPr lang="en-US" altLang="zh-CN" dirty="0" smtClean="0"/>
              <a:t>&amp;</a:t>
            </a:r>
            <a:r>
              <a:rPr lang="zh-CN" altLang="en-US" dirty="0" smtClean="0"/>
              <a:t>更新坐标（特征值）</a:t>
            </a:r>
            <a:endParaRPr lang="zh-CN" altLang="en-US" dirty="0"/>
          </a:p>
        </p:txBody>
      </p:sp>
      <p:graphicFrame>
        <p:nvGraphicFramePr>
          <p:cNvPr id="4" name="表格 3"/>
          <p:cNvGraphicFramePr>
            <a:graphicFrameLocks noGrp="1"/>
          </p:cNvGraphicFramePr>
          <p:nvPr>
            <p:extLst>
              <p:ext uri="{D42A27DB-BD31-4B8C-83A1-F6EECF244321}">
                <p14:modId xmlns="" xmlns:p14="http://schemas.microsoft.com/office/powerpoint/2010/main" val="3009296514"/>
              </p:ext>
            </p:extLst>
          </p:nvPr>
        </p:nvGraphicFramePr>
        <p:xfrm>
          <a:off x="975931" y="1690688"/>
          <a:ext cx="8128000" cy="5455920"/>
        </p:xfrm>
        <a:graphic>
          <a:graphicData uri="http://schemas.openxmlformats.org/drawingml/2006/table">
            <a:tbl>
              <a:tblPr firstRow="1" bandRow="1">
                <a:tableStyleId>{C083E6E3-FA7D-4D7B-A595-EF9225AFEA82}</a:tableStyleId>
              </a:tblPr>
              <a:tblGrid>
                <a:gridCol w="8128000"/>
              </a:tblGrid>
              <a:tr h="5160873">
                <a:tc>
                  <a:txBody>
                    <a:bodyPr/>
                    <a:lstStyle/>
                    <a:p>
                      <a:r>
                        <a:rPr lang="en-US" altLang="zh-CN" sz="1600" b="1" kern="1200" dirty="0" err="1" smtClean="0">
                          <a:solidFill>
                            <a:schemeClr val="tx1"/>
                          </a:solidFill>
                          <a:latin typeface="+mn-lt"/>
                          <a:ea typeface="+mn-ea"/>
                          <a:cs typeface="+mn-cs"/>
                        </a:rPr>
                        <a:t>int</a:t>
                      </a:r>
                      <a:r>
                        <a:rPr lang="en-US" altLang="zh-CN" sz="1600" b="1" kern="1200" dirty="0" smtClean="0">
                          <a:solidFill>
                            <a:schemeClr val="tx1"/>
                          </a:solidFill>
                          <a:latin typeface="+mn-lt"/>
                          <a:ea typeface="+mn-ea"/>
                          <a:cs typeface="+mn-cs"/>
                        </a:rPr>
                        <a:t> </a:t>
                      </a:r>
                      <a:r>
                        <a:rPr lang="en-US" altLang="zh-CN" sz="1600" b="1" kern="1200" dirty="0" err="1" smtClean="0">
                          <a:solidFill>
                            <a:schemeClr val="tx1"/>
                          </a:solidFill>
                          <a:latin typeface="+mn-lt"/>
                          <a:ea typeface="+mn-ea"/>
                          <a:cs typeface="+mn-cs"/>
                        </a:rPr>
                        <a:t>contcenters</a:t>
                      </a:r>
                      <a:r>
                        <a:rPr lang="en-US" altLang="zh-CN" sz="1600" b="1" kern="1200" dirty="0" smtClean="0">
                          <a:solidFill>
                            <a:schemeClr val="tx1"/>
                          </a:solidFill>
                          <a:latin typeface="+mn-lt"/>
                          <a:ea typeface="+mn-ea"/>
                          <a:cs typeface="+mn-cs"/>
                        </a:rPr>
                        <a:t>(Points *points)</a:t>
                      </a:r>
                    </a:p>
                    <a:p>
                      <a:r>
                        <a:rPr lang="en-US" altLang="zh-CN" sz="1600" b="1" kern="1200" dirty="0" smtClean="0">
                          <a:solidFill>
                            <a:schemeClr val="tx1"/>
                          </a:solidFill>
                          <a:latin typeface="+mn-lt"/>
                          <a:ea typeface="+mn-ea"/>
                          <a:cs typeface="+mn-cs"/>
                        </a:rPr>
                        <a:t>{</a:t>
                      </a:r>
                    </a:p>
                    <a:p>
                      <a:r>
                        <a:rPr lang="en-US" altLang="zh-CN" sz="1600" b="1" kern="1200" dirty="0" smtClean="0">
                          <a:solidFill>
                            <a:schemeClr val="tx1"/>
                          </a:solidFill>
                          <a:latin typeface="+mn-lt"/>
                          <a:ea typeface="+mn-ea"/>
                          <a:cs typeface="+mn-cs"/>
                        </a:rPr>
                        <a:t>  long </a:t>
                      </a:r>
                      <a:r>
                        <a:rPr lang="en-US" altLang="zh-CN" sz="1600" b="1" kern="1200" dirty="0" err="1" smtClean="0">
                          <a:solidFill>
                            <a:schemeClr val="tx1"/>
                          </a:solidFill>
                          <a:latin typeface="+mn-lt"/>
                          <a:ea typeface="+mn-ea"/>
                          <a:cs typeface="+mn-cs"/>
                        </a:rPr>
                        <a:t>i</a:t>
                      </a:r>
                      <a:r>
                        <a:rPr lang="en-US" altLang="zh-CN" sz="1600" b="1" kern="1200" dirty="0" smtClean="0">
                          <a:solidFill>
                            <a:schemeClr val="tx1"/>
                          </a:solidFill>
                          <a:latin typeface="+mn-lt"/>
                          <a:ea typeface="+mn-ea"/>
                          <a:cs typeface="+mn-cs"/>
                        </a:rPr>
                        <a:t>, ii;</a:t>
                      </a:r>
                    </a:p>
                    <a:p>
                      <a:r>
                        <a:rPr lang="en-US" altLang="zh-CN" sz="1600" b="1" kern="1200" dirty="0" smtClean="0">
                          <a:solidFill>
                            <a:schemeClr val="tx1"/>
                          </a:solidFill>
                          <a:latin typeface="+mn-lt"/>
                          <a:ea typeface="+mn-ea"/>
                          <a:cs typeface="+mn-cs"/>
                        </a:rPr>
                        <a:t>  float </a:t>
                      </a:r>
                      <a:r>
                        <a:rPr lang="en-US" altLang="zh-CN" sz="1600" b="1" kern="1200" dirty="0" err="1" smtClean="0">
                          <a:solidFill>
                            <a:schemeClr val="tx1"/>
                          </a:solidFill>
                          <a:latin typeface="+mn-lt"/>
                          <a:ea typeface="+mn-ea"/>
                          <a:cs typeface="+mn-cs"/>
                        </a:rPr>
                        <a:t>relweight</a:t>
                      </a:r>
                      <a:r>
                        <a:rPr lang="en-US" altLang="zh-CN" sz="1600" b="1" kern="1200" dirty="0" smtClean="0">
                          <a:solidFill>
                            <a:schemeClr val="tx1"/>
                          </a:solidFill>
                          <a:latin typeface="+mn-lt"/>
                          <a:ea typeface="+mn-ea"/>
                          <a:cs typeface="+mn-cs"/>
                        </a:rPr>
                        <a:t>;</a:t>
                      </a:r>
                    </a:p>
                    <a:p>
                      <a:endParaRPr lang="zh-CN" altLang="en-US" sz="1600" b="1" kern="1200" dirty="0" smtClean="0">
                        <a:solidFill>
                          <a:schemeClr val="tx1"/>
                        </a:solidFill>
                        <a:latin typeface="+mn-lt"/>
                        <a:ea typeface="+mn-ea"/>
                        <a:cs typeface="+mn-cs"/>
                      </a:endParaRPr>
                    </a:p>
                    <a:p>
                      <a:r>
                        <a:rPr lang="en-US" altLang="zh-CN" sz="1600" b="1" kern="1200" dirty="0" smtClean="0">
                          <a:solidFill>
                            <a:schemeClr val="tx1"/>
                          </a:solidFill>
                          <a:latin typeface="+mn-lt"/>
                          <a:ea typeface="+mn-ea"/>
                          <a:cs typeface="+mn-cs"/>
                        </a:rPr>
                        <a:t>  for (</a:t>
                      </a:r>
                      <a:r>
                        <a:rPr lang="en-US" altLang="zh-CN" sz="1600" b="1" kern="1200" dirty="0" err="1" smtClean="0">
                          <a:solidFill>
                            <a:schemeClr val="tx1"/>
                          </a:solidFill>
                          <a:latin typeface="+mn-lt"/>
                          <a:ea typeface="+mn-ea"/>
                          <a:cs typeface="+mn-cs"/>
                        </a:rPr>
                        <a:t>i</a:t>
                      </a:r>
                      <a:r>
                        <a:rPr lang="en-US" altLang="zh-CN" sz="1600" b="1" kern="1200" dirty="0" smtClean="0">
                          <a:solidFill>
                            <a:schemeClr val="tx1"/>
                          </a:solidFill>
                          <a:latin typeface="+mn-lt"/>
                          <a:ea typeface="+mn-ea"/>
                          <a:cs typeface="+mn-cs"/>
                        </a:rPr>
                        <a:t>=0;i&lt;points-&gt;</a:t>
                      </a:r>
                      <a:r>
                        <a:rPr lang="en-US" altLang="zh-CN" sz="1600" b="1" kern="1200" dirty="0" err="1" smtClean="0">
                          <a:solidFill>
                            <a:schemeClr val="tx1"/>
                          </a:solidFill>
                          <a:latin typeface="+mn-lt"/>
                          <a:ea typeface="+mn-ea"/>
                          <a:cs typeface="+mn-cs"/>
                        </a:rPr>
                        <a:t>num;i</a:t>
                      </a:r>
                      <a:r>
                        <a:rPr lang="en-US" altLang="zh-CN" sz="1600" b="1" kern="1200" dirty="0" smtClean="0">
                          <a:solidFill>
                            <a:schemeClr val="tx1"/>
                          </a:solidFill>
                          <a:latin typeface="+mn-lt"/>
                          <a:ea typeface="+mn-ea"/>
                          <a:cs typeface="+mn-cs"/>
                        </a:rPr>
                        <a:t>++) {</a:t>
                      </a:r>
                    </a:p>
                    <a:p>
                      <a:r>
                        <a:rPr lang="en-US" altLang="zh-CN" sz="1600" b="1" kern="1200" dirty="0" smtClean="0">
                          <a:solidFill>
                            <a:schemeClr val="tx1"/>
                          </a:solidFill>
                          <a:latin typeface="+mn-lt"/>
                          <a:ea typeface="+mn-ea"/>
                          <a:cs typeface="+mn-cs"/>
                        </a:rPr>
                        <a:t>    /* compute relative weight of this point to the cluster */</a:t>
                      </a:r>
                    </a:p>
                    <a:p>
                      <a:r>
                        <a:rPr lang="en-US" altLang="zh-CN" sz="1600" b="1" kern="1200" dirty="0" smtClean="0">
                          <a:solidFill>
                            <a:schemeClr val="tx1"/>
                          </a:solidFill>
                          <a:latin typeface="+mn-lt"/>
                          <a:ea typeface="+mn-ea"/>
                          <a:cs typeface="+mn-cs"/>
                        </a:rPr>
                        <a:t>    if (points-&gt;p[</a:t>
                      </a:r>
                      <a:r>
                        <a:rPr lang="en-US" altLang="zh-CN" sz="1600" b="1" kern="1200" dirty="0" err="1" smtClean="0">
                          <a:solidFill>
                            <a:schemeClr val="tx1"/>
                          </a:solidFill>
                          <a:latin typeface="+mn-lt"/>
                          <a:ea typeface="+mn-ea"/>
                          <a:cs typeface="+mn-cs"/>
                        </a:rPr>
                        <a:t>i</a:t>
                      </a:r>
                      <a:r>
                        <a:rPr lang="en-US" altLang="zh-CN" sz="1600" b="1" kern="1200" dirty="0" smtClean="0">
                          <a:solidFill>
                            <a:schemeClr val="tx1"/>
                          </a:solidFill>
                          <a:latin typeface="+mn-lt"/>
                          <a:ea typeface="+mn-ea"/>
                          <a:cs typeface="+mn-cs"/>
                        </a:rPr>
                        <a:t>].assign != </a:t>
                      </a:r>
                      <a:r>
                        <a:rPr lang="en-US" altLang="zh-CN" sz="1600" b="1" kern="1200" dirty="0" err="1" smtClean="0">
                          <a:solidFill>
                            <a:schemeClr val="tx1"/>
                          </a:solidFill>
                          <a:latin typeface="+mn-lt"/>
                          <a:ea typeface="+mn-ea"/>
                          <a:cs typeface="+mn-cs"/>
                        </a:rPr>
                        <a:t>i</a:t>
                      </a:r>
                      <a:r>
                        <a:rPr lang="en-US" altLang="zh-CN" sz="1600" b="1" kern="1200" dirty="0" smtClean="0">
                          <a:solidFill>
                            <a:schemeClr val="tx1"/>
                          </a:solidFill>
                          <a:latin typeface="+mn-lt"/>
                          <a:ea typeface="+mn-ea"/>
                          <a:cs typeface="+mn-cs"/>
                        </a:rPr>
                        <a:t>) {</a:t>
                      </a:r>
                    </a:p>
                    <a:p>
                      <a:r>
                        <a:rPr lang="en-US" altLang="zh-CN" sz="1600" b="1" kern="1200" dirty="0" smtClean="0">
                          <a:solidFill>
                            <a:schemeClr val="tx1"/>
                          </a:solidFill>
                          <a:latin typeface="+mn-lt"/>
                          <a:ea typeface="+mn-ea"/>
                          <a:cs typeface="+mn-cs"/>
                        </a:rPr>
                        <a:t>      </a:t>
                      </a:r>
                      <a:r>
                        <a:rPr lang="en-US" altLang="zh-CN" sz="1600" b="1" kern="1200" dirty="0" err="1" smtClean="0">
                          <a:solidFill>
                            <a:schemeClr val="tx1"/>
                          </a:solidFill>
                          <a:latin typeface="+mn-lt"/>
                          <a:ea typeface="+mn-ea"/>
                          <a:cs typeface="+mn-cs"/>
                        </a:rPr>
                        <a:t>relweight</a:t>
                      </a:r>
                      <a:r>
                        <a:rPr lang="en-US" altLang="zh-CN" sz="1600" b="1" kern="1200" dirty="0" smtClean="0">
                          <a:solidFill>
                            <a:schemeClr val="tx1"/>
                          </a:solidFill>
                          <a:latin typeface="+mn-lt"/>
                          <a:ea typeface="+mn-ea"/>
                          <a:cs typeface="+mn-cs"/>
                        </a:rPr>
                        <a:t>=points-&gt;p[points-&gt;p[</a:t>
                      </a:r>
                      <a:r>
                        <a:rPr lang="en-US" altLang="zh-CN" sz="1600" b="1" kern="1200" dirty="0" err="1" smtClean="0">
                          <a:solidFill>
                            <a:schemeClr val="tx1"/>
                          </a:solidFill>
                          <a:latin typeface="+mn-lt"/>
                          <a:ea typeface="+mn-ea"/>
                          <a:cs typeface="+mn-cs"/>
                        </a:rPr>
                        <a:t>i</a:t>
                      </a:r>
                      <a:r>
                        <a:rPr lang="en-US" altLang="zh-CN" sz="1600" b="1" kern="1200" dirty="0" smtClean="0">
                          <a:solidFill>
                            <a:schemeClr val="tx1"/>
                          </a:solidFill>
                          <a:latin typeface="+mn-lt"/>
                          <a:ea typeface="+mn-ea"/>
                          <a:cs typeface="+mn-cs"/>
                        </a:rPr>
                        <a:t>].assign].weight + points-&gt;p[</a:t>
                      </a:r>
                      <a:r>
                        <a:rPr lang="en-US" altLang="zh-CN" sz="1600" b="1" kern="1200" dirty="0" err="1" smtClean="0">
                          <a:solidFill>
                            <a:schemeClr val="tx1"/>
                          </a:solidFill>
                          <a:latin typeface="+mn-lt"/>
                          <a:ea typeface="+mn-ea"/>
                          <a:cs typeface="+mn-cs"/>
                        </a:rPr>
                        <a:t>i</a:t>
                      </a:r>
                      <a:r>
                        <a:rPr lang="en-US" altLang="zh-CN" sz="1600" b="1" kern="1200" dirty="0" smtClean="0">
                          <a:solidFill>
                            <a:schemeClr val="tx1"/>
                          </a:solidFill>
                          <a:latin typeface="+mn-lt"/>
                          <a:ea typeface="+mn-ea"/>
                          <a:cs typeface="+mn-cs"/>
                        </a:rPr>
                        <a:t>].weight;</a:t>
                      </a:r>
                    </a:p>
                    <a:p>
                      <a:r>
                        <a:rPr lang="en-US" altLang="zh-CN" sz="1600" b="1" kern="1200" dirty="0" smtClean="0">
                          <a:solidFill>
                            <a:schemeClr val="tx1"/>
                          </a:solidFill>
                          <a:latin typeface="+mn-lt"/>
                          <a:ea typeface="+mn-ea"/>
                          <a:cs typeface="+mn-cs"/>
                        </a:rPr>
                        <a:t>      </a:t>
                      </a:r>
                      <a:r>
                        <a:rPr lang="en-US" altLang="zh-CN" sz="1600" b="1" kern="1200" dirty="0" err="1" smtClean="0">
                          <a:solidFill>
                            <a:schemeClr val="tx1"/>
                          </a:solidFill>
                          <a:latin typeface="+mn-lt"/>
                          <a:ea typeface="+mn-ea"/>
                          <a:cs typeface="+mn-cs"/>
                        </a:rPr>
                        <a:t>relweight</a:t>
                      </a:r>
                      <a:r>
                        <a:rPr lang="en-US" altLang="zh-CN" sz="1600" b="1" kern="1200" dirty="0" smtClean="0">
                          <a:solidFill>
                            <a:schemeClr val="tx1"/>
                          </a:solidFill>
                          <a:latin typeface="+mn-lt"/>
                          <a:ea typeface="+mn-ea"/>
                          <a:cs typeface="+mn-cs"/>
                        </a:rPr>
                        <a:t> = points-&gt;p[</a:t>
                      </a:r>
                      <a:r>
                        <a:rPr lang="en-US" altLang="zh-CN" sz="1600" b="1" kern="1200" dirty="0" err="1" smtClean="0">
                          <a:solidFill>
                            <a:schemeClr val="tx1"/>
                          </a:solidFill>
                          <a:latin typeface="+mn-lt"/>
                          <a:ea typeface="+mn-ea"/>
                          <a:cs typeface="+mn-cs"/>
                        </a:rPr>
                        <a:t>i</a:t>
                      </a:r>
                      <a:r>
                        <a:rPr lang="en-US" altLang="zh-CN" sz="1600" b="1" kern="1200" dirty="0" smtClean="0">
                          <a:solidFill>
                            <a:schemeClr val="tx1"/>
                          </a:solidFill>
                          <a:latin typeface="+mn-lt"/>
                          <a:ea typeface="+mn-ea"/>
                          <a:cs typeface="+mn-cs"/>
                        </a:rPr>
                        <a:t>].weight/</a:t>
                      </a:r>
                      <a:r>
                        <a:rPr lang="en-US" altLang="zh-CN" sz="1600" b="1" kern="1200" dirty="0" err="1" smtClean="0">
                          <a:solidFill>
                            <a:schemeClr val="tx1"/>
                          </a:solidFill>
                          <a:latin typeface="+mn-lt"/>
                          <a:ea typeface="+mn-ea"/>
                          <a:cs typeface="+mn-cs"/>
                        </a:rPr>
                        <a:t>relweight</a:t>
                      </a:r>
                      <a:r>
                        <a:rPr lang="en-US" altLang="zh-CN" sz="1600" b="1" kern="1200" dirty="0" smtClean="0">
                          <a:solidFill>
                            <a:schemeClr val="tx1"/>
                          </a:solidFill>
                          <a:latin typeface="+mn-lt"/>
                          <a:ea typeface="+mn-ea"/>
                          <a:cs typeface="+mn-cs"/>
                        </a:rPr>
                        <a:t>;</a:t>
                      </a:r>
                    </a:p>
                    <a:p>
                      <a:r>
                        <a:rPr lang="en-US" altLang="zh-CN" sz="1600" b="1" kern="1200" dirty="0" smtClean="0">
                          <a:solidFill>
                            <a:schemeClr val="tx1"/>
                          </a:solidFill>
                          <a:latin typeface="+mn-lt"/>
                          <a:ea typeface="+mn-ea"/>
                          <a:cs typeface="+mn-cs"/>
                        </a:rPr>
                        <a:t>      for (ii=0;ii&lt;points-&gt;</a:t>
                      </a:r>
                      <a:r>
                        <a:rPr lang="en-US" altLang="zh-CN" sz="1600" b="1" kern="1200" dirty="0" err="1" smtClean="0">
                          <a:solidFill>
                            <a:schemeClr val="tx1"/>
                          </a:solidFill>
                          <a:latin typeface="+mn-lt"/>
                          <a:ea typeface="+mn-ea"/>
                          <a:cs typeface="+mn-cs"/>
                        </a:rPr>
                        <a:t>dim;ii</a:t>
                      </a:r>
                      <a:r>
                        <a:rPr lang="en-US" altLang="zh-CN" sz="1600" b="1" kern="1200" dirty="0" smtClean="0">
                          <a:solidFill>
                            <a:schemeClr val="tx1"/>
                          </a:solidFill>
                          <a:latin typeface="+mn-lt"/>
                          <a:ea typeface="+mn-ea"/>
                          <a:cs typeface="+mn-cs"/>
                        </a:rPr>
                        <a:t>++) {</a:t>
                      </a:r>
                    </a:p>
                    <a:p>
                      <a:r>
                        <a:rPr lang="en-US" altLang="zh-CN" sz="1600" b="1" kern="1200" dirty="0" smtClean="0">
                          <a:solidFill>
                            <a:schemeClr val="tx1"/>
                          </a:solidFill>
                          <a:latin typeface="+mn-lt"/>
                          <a:ea typeface="+mn-ea"/>
                          <a:cs typeface="+mn-cs"/>
                        </a:rPr>
                        <a:t>points-&gt;p[points-&gt;p[</a:t>
                      </a:r>
                      <a:r>
                        <a:rPr lang="en-US" altLang="zh-CN" sz="1600" b="1" kern="1200" dirty="0" err="1" smtClean="0">
                          <a:solidFill>
                            <a:schemeClr val="tx1"/>
                          </a:solidFill>
                          <a:latin typeface="+mn-lt"/>
                          <a:ea typeface="+mn-ea"/>
                          <a:cs typeface="+mn-cs"/>
                        </a:rPr>
                        <a:t>i</a:t>
                      </a:r>
                      <a:r>
                        <a:rPr lang="en-US" altLang="zh-CN" sz="1600" b="1" kern="1200" dirty="0" smtClean="0">
                          <a:solidFill>
                            <a:schemeClr val="tx1"/>
                          </a:solidFill>
                          <a:latin typeface="+mn-lt"/>
                          <a:ea typeface="+mn-ea"/>
                          <a:cs typeface="+mn-cs"/>
                        </a:rPr>
                        <a:t>].assign].</a:t>
                      </a:r>
                      <a:r>
                        <a:rPr lang="en-US" altLang="zh-CN" sz="1600" b="1" kern="1200" dirty="0" err="1" smtClean="0">
                          <a:solidFill>
                            <a:schemeClr val="tx1"/>
                          </a:solidFill>
                          <a:latin typeface="+mn-lt"/>
                          <a:ea typeface="+mn-ea"/>
                          <a:cs typeface="+mn-cs"/>
                        </a:rPr>
                        <a:t>coord</a:t>
                      </a:r>
                      <a:r>
                        <a:rPr lang="en-US" altLang="zh-CN" sz="1600" b="1" kern="1200" dirty="0" smtClean="0">
                          <a:solidFill>
                            <a:schemeClr val="tx1"/>
                          </a:solidFill>
                          <a:latin typeface="+mn-lt"/>
                          <a:ea typeface="+mn-ea"/>
                          <a:cs typeface="+mn-cs"/>
                        </a:rPr>
                        <a:t>[ii]*=1.0-relweight;</a:t>
                      </a:r>
                    </a:p>
                    <a:p>
                      <a:r>
                        <a:rPr lang="en-US" altLang="zh-CN" sz="1600" b="1" kern="1200" dirty="0" smtClean="0">
                          <a:solidFill>
                            <a:schemeClr val="tx1"/>
                          </a:solidFill>
                          <a:latin typeface="+mn-lt"/>
                          <a:ea typeface="+mn-ea"/>
                          <a:cs typeface="+mn-cs"/>
                        </a:rPr>
                        <a:t>points-&gt;p[points-&gt;p[</a:t>
                      </a:r>
                      <a:r>
                        <a:rPr lang="en-US" altLang="zh-CN" sz="1600" b="1" kern="1200" dirty="0" err="1" smtClean="0">
                          <a:solidFill>
                            <a:schemeClr val="tx1"/>
                          </a:solidFill>
                          <a:latin typeface="+mn-lt"/>
                          <a:ea typeface="+mn-ea"/>
                          <a:cs typeface="+mn-cs"/>
                        </a:rPr>
                        <a:t>i</a:t>
                      </a:r>
                      <a:r>
                        <a:rPr lang="en-US" altLang="zh-CN" sz="1600" b="1" kern="1200" dirty="0" smtClean="0">
                          <a:solidFill>
                            <a:schemeClr val="tx1"/>
                          </a:solidFill>
                          <a:latin typeface="+mn-lt"/>
                          <a:ea typeface="+mn-ea"/>
                          <a:cs typeface="+mn-cs"/>
                        </a:rPr>
                        <a:t>].assign].</a:t>
                      </a:r>
                      <a:r>
                        <a:rPr lang="en-US" altLang="zh-CN" sz="1600" b="1" kern="1200" dirty="0" err="1" smtClean="0">
                          <a:solidFill>
                            <a:schemeClr val="tx1"/>
                          </a:solidFill>
                          <a:latin typeface="+mn-lt"/>
                          <a:ea typeface="+mn-ea"/>
                          <a:cs typeface="+mn-cs"/>
                        </a:rPr>
                        <a:t>coord</a:t>
                      </a:r>
                      <a:r>
                        <a:rPr lang="en-US" altLang="zh-CN" sz="1600" b="1" kern="1200" dirty="0" smtClean="0">
                          <a:solidFill>
                            <a:schemeClr val="tx1"/>
                          </a:solidFill>
                          <a:latin typeface="+mn-lt"/>
                          <a:ea typeface="+mn-ea"/>
                          <a:cs typeface="+mn-cs"/>
                        </a:rPr>
                        <a:t>[ii]+=</a:t>
                      </a:r>
                    </a:p>
                    <a:p>
                      <a:r>
                        <a:rPr lang="en-US" altLang="zh-CN" sz="1600" b="1" kern="1200" dirty="0" smtClean="0">
                          <a:solidFill>
                            <a:schemeClr val="tx1"/>
                          </a:solidFill>
                          <a:latin typeface="+mn-lt"/>
                          <a:ea typeface="+mn-ea"/>
                          <a:cs typeface="+mn-cs"/>
                        </a:rPr>
                        <a:t>points-&gt;p[</a:t>
                      </a:r>
                      <a:r>
                        <a:rPr lang="en-US" altLang="zh-CN" sz="1600" b="1" kern="1200" dirty="0" err="1" smtClean="0">
                          <a:solidFill>
                            <a:schemeClr val="tx1"/>
                          </a:solidFill>
                          <a:latin typeface="+mn-lt"/>
                          <a:ea typeface="+mn-ea"/>
                          <a:cs typeface="+mn-cs"/>
                        </a:rPr>
                        <a:t>i</a:t>
                      </a:r>
                      <a:r>
                        <a:rPr lang="en-US" altLang="zh-CN" sz="1600" b="1" kern="1200" dirty="0" smtClean="0">
                          <a:solidFill>
                            <a:schemeClr val="tx1"/>
                          </a:solidFill>
                          <a:latin typeface="+mn-lt"/>
                          <a:ea typeface="+mn-ea"/>
                          <a:cs typeface="+mn-cs"/>
                        </a:rPr>
                        <a:t>].</a:t>
                      </a:r>
                      <a:r>
                        <a:rPr lang="en-US" altLang="zh-CN" sz="1600" b="1" kern="1200" dirty="0" err="1" smtClean="0">
                          <a:solidFill>
                            <a:schemeClr val="tx1"/>
                          </a:solidFill>
                          <a:latin typeface="+mn-lt"/>
                          <a:ea typeface="+mn-ea"/>
                          <a:cs typeface="+mn-cs"/>
                        </a:rPr>
                        <a:t>coord</a:t>
                      </a:r>
                      <a:r>
                        <a:rPr lang="en-US" altLang="zh-CN" sz="1600" b="1" kern="1200" dirty="0" smtClean="0">
                          <a:solidFill>
                            <a:schemeClr val="tx1"/>
                          </a:solidFill>
                          <a:latin typeface="+mn-lt"/>
                          <a:ea typeface="+mn-ea"/>
                          <a:cs typeface="+mn-cs"/>
                        </a:rPr>
                        <a:t>[ii]*</a:t>
                      </a:r>
                      <a:r>
                        <a:rPr lang="en-US" altLang="zh-CN" sz="1600" b="1" kern="1200" dirty="0" err="1" smtClean="0">
                          <a:solidFill>
                            <a:schemeClr val="tx1"/>
                          </a:solidFill>
                          <a:latin typeface="+mn-lt"/>
                          <a:ea typeface="+mn-ea"/>
                          <a:cs typeface="+mn-cs"/>
                        </a:rPr>
                        <a:t>relweight</a:t>
                      </a:r>
                      <a:r>
                        <a:rPr lang="en-US" altLang="zh-CN" sz="1600" b="1" kern="1200" dirty="0" smtClean="0">
                          <a:solidFill>
                            <a:schemeClr val="tx1"/>
                          </a:solidFill>
                          <a:latin typeface="+mn-lt"/>
                          <a:ea typeface="+mn-ea"/>
                          <a:cs typeface="+mn-cs"/>
                        </a:rPr>
                        <a:t>;</a:t>
                      </a:r>
                    </a:p>
                    <a:p>
                      <a:r>
                        <a:rPr lang="zh-CN" altLang="en-US" sz="1600" b="1" kern="1200" dirty="0" smtClean="0">
                          <a:solidFill>
                            <a:schemeClr val="tx1"/>
                          </a:solidFill>
                          <a:latin typeface="+mn-lt"/>
                          <a:ea typeface="+mn-ea"/>
                          <a:cs typeface="+mn-cs"/>
                        </a:rPr>
                        <a:t>      </a:t>
                      </a:r>
                      <a:r>
                        <a:rPr lang="en-US" altLang="zh-CN" sz="1600" b="1" kern="1200" dirty="0" smtClean="0">
                          <a:solidFill>
                            <a:schemeClr val="tx1"/>
                          </a:solidFill>
                          <a:latin typeface="+mn-lt"/>
                          <a:ea typeface="+mn-ea"/>
                          <a:cs typeface="+mn-cs"/>
                        </a:rPr>
                        <a:t>}</a:t>
                      </a:r>
                    </a:p>
                    <a:p>
                      <a:r>
                        <a:rPr lang="en-US" altLang="zh-CN" sz="1600" b="1" kern="1200" dirty="0" smtClean="0">
                          <a:solidFill>
                            <a:schemeClr val="tx1"/>
                          </a:solidFill>
                          <a:latin typeface="+mn-lt"/>
                          <a:ea typeface="+mn-ea"/>
                          <a:cs typeface="+mn-cs"/>
                        </a:rPr>
                        <a:t>      points-&gt;p[points-&gt;p[</a:t>
                      </a:r>
                      <a:r>
                        <a:rPr lang="en-US" altLang="zh-CN" sz="1600" b="1" kern="1200" dirty="0" err="1" smtClean="0">
                          <a:solidFill>
                            <a:schemeClr val="tx1"/>
                          </a:solidFill>
                          <a:latin typeface="+mn-lt"/>
                          <a:ea typeface="+mn-ea"/>
                          <a:cs typeface="+mn-cs"/>
                        </a:rPr>
                        <a:t>i</a:t>
                      </a:r>
                      <a:r>
                        <a:rPr lang="en-US" altLang="zh-CN" sz="1600" b="1" kern="1200" dirty="0" smtClean="0">
                          <a:solidFill>
                            <a:schemeClr val="tx1"/>
                          </a:solidFill>
                          <a:latin typeface="+mn-lt"/>
                          <a:ea typeface="+mn-ea"/>
                          <a:cs typeface="+mn-cs"/>
                        </a:rPr>
                        <a:t>].assign].weight += points-&gt;p[</a:t>
                      </a:r>
                      <a:r>
                        <a:rPr lang="en-US" altLang="zh-CN" sz="1600" b="1" kern="1200" dirty="0" err="1" smtClean="0">
                          <a:solidFill>
                            <a:schemeClr val="tx1"/>
                          </a:solidFill>
                          <a:latin typeface="+mn-lt"/>
                          <a:ea typeface="+mn-ea"/>
                          <a:cs typeface="+mn-cs"/>
                        </a:rPr>
                        <a:t>i</a:t>
                      </a:r>
                      <a:r>
                        <a:rPr lang="en-US" altLang="zh-CN" sz="1600" b="1" kern="1200" dirty="0" smtClean="0">
                          <a:solidFill>
                            <a:schemeClr val="tx1"/>
                          </a:solidFill>
                          <a:latin typeface="+mn-lt"/>
                          <a:ea typeface="+mn-ea"/>
                          <a:cs typeface="+mn-cs"/>
                        </a:rPr>
                        <a:t>].weight;</a:t>
                      </a:r>
                    </a:p>
                    <a:p>
                      <a:r>
                        <a:rPr lang="zh-CN" altLang="en-US" sz="1600" b="1" kern="1200" dirty="0" smtClean="0">
                          <a:solidFill>
                            <a:schemeClr val="tx1"/>
                          </a:solidFill>
                          <a:latin typeface="+mn-lt"/>
                          <a:ea typeface="+mn-ea"/>
                          <a:cs typeface="+mn-cs"/>
                        </a:rPr>
                        <a:t>    </a:t>
                      </a:r>
                      <a:r>
                        <a:rPr lang="en-US" altLang="zh-CN" sz="1600" b="1" kern="1200" dirty="0" smtClean="0">
                          <a:solidFill>
                            <a:schemeClr val="tx1"/>
                          </a:solidFill>
                          <a:latin typeface="+mn-lt"/>
                          <a:ea typeface="+mn-ea"/>
                          <a:cs typeface="+mn-cs"/>
                        </a:rPr>
                        <a:t>}</a:t>
                      </a:r>
                    </a:p>
                    <a:p>
                      <a:r>
                        <a:rPr lang="zh-CN" altLang="en-US" sz="1600" b="1" kern="1200" dirty="0" smtClean="0">
                          <a:solidFill>
                            <a:schemeClr val="tx1"/>
                          </a:solidFill>
                          <a:latin typeface="+mn-lt"/>
                          <a:ea typeface="+mn-ea"/>
                          <a:cs typeface="+mn-cs"/>
                        </a:rPr>
                        <a:t>  </a:t>
                      </a:r>
                      <a:r>
                        <a:rPr lang="en-US" altLang="zh-CN" sz="1600" b="1" kern="1200" dirty="0" smtClean="0">
                          <a:solidFill>
                            <a:schemeClr val="tx1"/>
                          </a:solidFill>
                          <a:latin typeface="+mn-lt"/>
                          <a:ea typeface="+mn-ea"/>
                          <a:cs typeface="+mn-cs"/>
                        </a:rPr>
                        <a:t>}</a:t>
                      </a:r>
                    </a:p>
                    <a:p>
                      <a:r>
                        <a:rPr lang="zh-CN" altLang="en-US" sz="1600" b="1" kern="1200" dirty="0" smtClean="0">
                          <a:solidFill>
                            <a:schemeClr val="tx1"/>
                          </a:solidFill>
                          <a:latin typeface="+mn-lt"/>
                          <a:ea typeface="+mn-ea"/>
                          <a:cs typeface="+mn-cs"/>
                        </a:rPr>
                        <a:t>  </a:t>
                      </a:r>
                    </a:p>
                    <a:p>
                      <a:r>
                        <a:rPr lang="en-US" altLang="zh-CN" sz="1600" b="1" kern="1200" dirty="0" smtClean="0">
                          <a:solidFill>
                            <a:schemeClr val="tx1"/>
                          </a:solidFill>
                          <a:latin typeface="+mn-lt"/>
                          <a:ea typeface="+mn-ea"/>
                          <a:cs typeface="+mn-cs"/>
                        </a:rPr>
                        <a:t>  return 0;</a:t>
                      </a:r>
                    </a:p>
                    <a:p>
                      <a:r>
                        <a:rPr lang="en-US" altLang="zh-CN" sz="1600" b="1" kern="1200" dirty="0" smtClean="0">
                          <a:solidFill>
                            <a:schemeClr val="tx1"/>
                          </a:solidFill>
                          <a:latin typeface="+mn-lt"/>
                          <a:ea typeface="+mn-ea"/>
                          <a:cs typeface="+mn-cs"/>
                        </a:rPr>
                        <a:t>}</a:t>
                      </a:r>
                    </a:p>
                    <a:p>
                      <a:endParaRPr lang="zh-CN" altLang="en-US" sz="1600" dirty="0"/>
                    </a:p>
                  </a:txBody>
                  <a:tcPr/>
                </a:tc>
              </a:tr>
            </a:tbl>
          </a:graphicData>
        </a:graphic>
      </p:graphicFrame>
    </p:spTree>
    <p:extLst>
      <p:ext uri="{BB962C8B-B14F-4D97-AF65-F5344CB8AC3E}">
        <p14:creationId xmlns="" xmlns:p14="http://schemas.microsoft.com/office/powerpoint/2010/main" val="3845317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Main Function</a:t>
            </a:r>
            <a:endParaRPr lang="zh-CN" altLang="en-US" dirty="0"/>
          </a:p>
        </p:txBody>
      </p:sp>
      <p:sp>
        <p:nvSpPr>
          <p:cNvPr id="3" name="内容占位符 2"/>
          <p:cNvSpPr>
            <a:spLocks noGrp="1"/>
          </p:cNvSpPr>
          <p:nvPr>
            <p:ph idx="1"/>
          </p:nvPr>
        </p:nvSpPr>
        <p:spPr/>
        <p:txBody>
          <a:bodyPr/>
          <a:lstStyle/>
          <a:p>
            <a:r>
              <a:rPr lang="en-US" altLang="zh-CN" dirty="0" smtClean="0"/>
              <a:t>Reading arguments from the command line.</a:t>
            </a:r>
          </a:p>
          <a:p>
            <a:r>
              <a:rPr lang="en-US" altLang="zh-CN" dirty="0" smtClean="0"/>
              <a:t>Set text stream source</a:t>
            </a:r>
          </a:p>
          <a:p>
            <a:pPr lvl="1"/>
            <a:r>
              <a:rPr lang="en-US" altLang="zh-CN" dirty="0" smtClean="0"/>
              <a:t>From input file (if argument N&lt;=0)</a:t>
            </a:r>
          </a:p>
          <a:p>
            <a:pPr lvl="1"/>
            <a:r>
              <a:rPr lang="en-US" altLang="zh-CN" dirty="0" smtClean="0"/>
              <a:t>Generated by program</a:t>
            </a:r>
            <a:endParaRPr lang="en-US" altLang="zh-CN" dirty="0"/>
          </a:p>
          <a:p>
            <a:r>
              <a:rPr lang="en-US" altLang="zh-CN" dirty="0" smtClean="0"/>
              <a:t>Start time counter</a:t>
            </a:r>
          </a:p>
          <a:p>
            <a:r>
              <a:rPr lang="en-US" altLang="zh-CN" dirty="0" smtClean="0">
                <a:solidFill>
                  <a:srgbClr val="FF0000"/>
                </a:solidFill>
              </a:rPr>
              <a:t>Cluster</a:t>
            </a:r>
            <a:r>
              <a:rPr lang="en-US" altLang="zh-CN" dirty="0" smtClean="0"/>
              <a:t> (the most important part)</a:t>
            </a:r>
          </a:p>
          <a:p>
            <a:pPr lvl="1"/>
            <a:r>
              <a:rPr lang="en-US" altLang="zh-CN" dirty="0" smtClean="0">
                <a:solidFill>
                  <a:srgbClr val="FF0000"/>
                </a:solidFill>
              </a:rPr>
              <a:t>streamCluster</a:t>
            </a:r>
            <a:r>
              <a:rPr lang="en-US" altLang="zh-CN" dirty="0" smtClean="0"/>
              <a:t>(stream, </a:t>
            </a:r>
            <a:r>
              <a:rPr lang="en-US" altLang="zh-CN" dirty="0" err="1" smtClean="0"/>
              <a:t>kmin</a:t>
            </a:r>
            <a:r>
              <a:rPr lang="en-US" altLang="zh-CN" dirty="0" smtClean="0"/>
              <a:t>, </a:t>
            </a:r>
            <a:r>
              <a:rPr lang="en-US" altLang="zh-CN" dirty="0" err="1" smtClean="0"/>
              <a:t>kmax</a:t>
            </a:r>
            <a:r>
              <a:rPr lang="en-US" altLang="zh-CN" dirty="0" smtClean="0"/>
              <a:t>, dim, chunksize, </a:t>
            </a:r>
            <a:r>
              <a:rPr lang="en-US" altLang="zh-CN" dirty="0" err="1" smtClean="0"/>
              <a:t>clustersize</a:t>
            </a:r>
            <a:r>
              <a:rPr lang="en-US" altLang="zh-CN" dirty="0" smtClean="0"/>
              <a:t>, </a:t>
            </a:r>
            <a:r>
              <a:rPr lang="en-US" altLang="zh-CN" dirty="0" err="1" smtClean="0"/>
              <a:t>outfilename</a:t>
            </a:r>
            <a:r>
              <a:rPr lang="en-US" altLang="zh-CN" dirty="0" smtClean="0"/>
              <a:t> )</a:t>
            </a:r>
            <a:endParaRPr lang="en-US" altLang="zh-CN" dirty="0"/>
          </a:p>
          <a:p>
            <a:r>
              <a:rPr lang="en-US" altLang="zh-CN" dirty="0" smtClean="0"/>
              <a:t>Output results</a:t>
            </a:r>
          </a:p>
        </p:txBody>
      </p:sp>
    </p:spTree>
    <p:extLst>
      <p:ext uri="{BB962C8B-B14F-4D97-AF65-F5344CB8AC3E}">
        <p14:creationId xmlns="" xmlns:p14="http://schemas.microsoft.com/office/powerpoint/2010/main" val="2965642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streamCluster</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smtClean="0"/>
              <a:t>Invoking Sequence (</a:t>
            </a:r>
            <a:r>
              <a:rPr lang="en-US" altLang="zh-CN" dirty="0" smtClean="0">
                <a:solidFill>
                  <a:srgbClr val="FF0000"/>
                </a:solidFill>
              </a:rPr>
              <a:t>not completed, just a poor version</a:t>
            </a:r>
            <a:r>
              <a:rPr lang="en-US" altLang="zh-CN" dirty="0" smtClean="0"/>
              <a:t>)</a:t>
            </a:r>
          </a:p>
          <a:p>
            <a:pPr marL="0" indent="0">
              <a:buNone/>
            </a:pPr>
            <a:endParaRPr lang="en-US" altLang="zh-CN" dirty="0" smtClean="0"/>
          </a:p>
        </p:txBody>
      </p:sp>
      <p:sp>
        <p:nvSpPr>
          <p:cNvPr id="6" name="矩形 5"/>
          <p:cNvSpPr/>
          <p:nvPr/>
        </p:nvSpPr>
        <p:spPr>
          <a:xfrm>
            <a:off x="1582615" y="2672862"/>
            <a:ext cx="1242646" cy="44547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400" dirty="0" smtClean="0"/>
              <a:t>streamCluster</a:t>
            </a:r>
            <a:endParaRPr lang="zh-CN" altLang="en-US" sz="1400" dirty="0"/>
          </a:p>
        </p:txBody>
      </p:sp>
      <p:cxnSp>
        <p:nvCxnSpPr>
          <p:cNvPr id="8" name="直接连接符 7"/>
          <p:cNvCxnSpPr>
            <a:stCxn id="6" idx="2"/>
          </p:cNvCxnSpPr>
          <p:nvPr/>
        </p:nvCxnSpPr>
        <p:spPr>
          <a:xfrm>
            <a:off x="2203938" y="3118339"/>
            <a:ext cx="23447" cy="3193561"/>
          </a:xfrm>
          <a:prstGeom prst="line">
            <a:avLst/>
          </a:prstGeom>
          <a:ln/>
        </p:spPr>
        <p:style>
          <a:lnRef idx="2">
            <a:schemeClr val="accent3"/>
          </a:lnRef>
          <a:fillRef idx="0">
            <a:schemeClr val="accent3"/>
          </a:fillRef>
          <a:effectRef idx="1">
            <a:schemeClr val="accent3"/>
          </a:effectRef>
          <a:fontRef idx="minor">
            <a:schemeClr val="tx1"/>
          </a:fontRef>
        </p:style>
      </p:cxnSp>
      <p:sp>
        <p:nvSpPr>
          <p:cNvPr id="9" name="矩形 8"/>
          <p:cNvSpPr/>
          <p:nvPr/>
        </p:nvSpPr>
        <p:spPr>
          <a:xfrm>
            <a:off x="3188677" y="2672862"/>
            <a:ext cx="1242646" cy="44547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err="1" smtClean="0"/>
              <a:t>localSearch</a:t>
            </a:r>
            <a:endParaRPr lang="zh-CN" altLang="en-US" dirty="0"/>
          </a:p>
        </p:txBody>
      </p:sp>
      <p:cxnSp>
        <p:nvCxnSpPr>
          <p:cNvPr id="10" name="直接连接符 9"/>
          <p:cNvCxnSpPr>
            <a:stCxn id="9" idx="2"/>
          </p:cNvCxnSpPr>
          <p:nvPr/>
        </p:nvCxnSpPr>
        <p:spPr>
          <a:xfrm>
            <a:off x="3810000" y="3118339"/>
            <a:ext cx="23447" cy="3193561"/>
          </a:xfrm>
          <a:prstGeom prst="line">
            <a:avLst/>
          </a:prstGeom>
          <a:ln/>
        </p:spPr>
        <p:style>
          <a:lnRef idx="2">
            <a:schemeClr val="accent3"/>
          </a:lnRef>
          <a:fillRef idx="0">
            <a:schemeClr val="accent3"/>
          </a:fillRef>
          <a:effectRef idx="1">
            <a:schemeClr val="accent3"/>
          </a:effectRef>
          <a:fontRef idx="minor">
            <a:schemeClr val="tx1"/>
          </a:fontRef>
        </p:style>
      </p:cxnSp>
      <p:sp>
        <p:nvSpPr>
          <p:cNvPr id="11" name="矩形 10"/>
          <p:cNvSpPr/>
          <p:nvPr/>
        </p:nvSpPr>
        <p:spPr>
          <a:xfrm>
            <a:off x="4818185" y="2672862"/>
            <a:ext cx="1670535" cy="44547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err="1" smtClean="0"/>
              <a:t>localSerchSub</a:t>
            </a:r>
            <a:endParaRPr lang="zh-CN" altLang="en-US" dirty="0"/>
          </a:p>
        </p:txBody>
      </p:sp>
      <p:cxnSp>
        <p:nvCxnSpPr>
          <p:cNvPr id="12" name="直接连接符 11"/>
          <p:cNvCxnSpPr/>
          <p:nvPr/>
        </p:nvCxnSpPr>
        <p:spPr>
          <a:xfrm>
            <a:off x="5653452" y="3118339"/>
            <a:ext cx="0" cy="3193561"/>
          </a:xfrm>
          <a:prstGeom prst="line">
            <a:avLst/>
          </a:prstGeom>
          <a:ln/>
        </p:spPr>
        <p:style>
          <a:lnRef idx="2">
            <a:schemeClr val="accent3"/>
          </a:lnRef>
          <a:fillRef idx="0">
            <a:schemeClr val="accent3"/>
          </a:fillRef>
          <a:effectRef idx="1">
            <a:schemeClr val="accent3"/>
          </a:effectRef>
          <a:fontRef idx="minor">
            <a:schemeClr val="tx1"/>
          </a:fontRef>
        </p:style>
      </p:cxnSp>
      <p:sp>
        <p:nvSpPr>
          <p:cNvPr id="13" name="矩形 12"/>
          <p:cNvSpPr/>
          <p:nvPr/>
        </p:nvSpPr>
        <p:spPr>
          <a:xfrm>
            <a:off x="6875584" y="2672862"/>
            <a:ext cx="1242646" cy="445477"/>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altLang="zh-CN"/>
              <a:t>pkmedian</a:t>
            </a:r>
          </a:p>
        </p:txBody>
      </p:sp>
      <p:cxnSp>
        <p:nvCxnSpPr>
          <p:cNvPr id="14" name="直接连接符 13"/>
          <p:cNvCxnSpPr>
            <a:stCxn id="13" idx="2"/>
          </p:cNvCxnSpPr>
          <p:nvPr/>
        </p:nvCxnSpPr>
        <p:spPr>
          <a:xfrm>
            <a:off x="7496907" y="3118339"/>
            <a:ext cx="23447" cy="3193561"/>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16" name="直接箭头连接符 15"/>
          <p:cNvCxnSpPr/>
          <p:nvPr/>
        </p:nvCxnSpPr>
        <p:spPr>
          <a:xfrm>
            <a:off x="2227385" y="3516923"/>
            <a:ext cx="1582615"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0" name="直接箭头连接符 19"/>
          <p:cNvCxnSpPr/>
          <p:nvPr/>
        </p:nvCxnSpPr>
        <p:spPr>
          <a:xfrm>
            <a:off x="3821723" y="3786554"/>
            <a:ext cx="1831729"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2" name="直接箭头连接符 21"/>
          <p:cNvCxnSpPr/>
          <p:nvPr/>
        </p:nvCxnSpPr>
        <p:spPr>
          <a:xfrm>
            <a:off x="5653452" y="4103077"/>
            <a:ext cx="1866902"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6" name="矩形 25"/>
          <p:cNvSpPr/>
          <p:nvPr/>
        </p:nvSpPr>
        <p:spPr>
          <a:xfrm>
            <a:off x="8528541" y="2672862"/>
            <a:ext cx="1242646" cy="445477"/>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altLang="zh-CN" dirty="0" err="1" smtClean="0"/>
              <a:t>pspeedy</a:t>
            </a:r>
            <a:endParaRPr lang="en-US" altLang="zh-CN" dirty="0"/>
          </a:p>
        </p:txBody>
      </p:sp>
      <p:cxnSp>
        <p:nvCxnSpPr>
          <p:cNvPr id="27" name="直接连接符 26"/>
          <p:cNvCxnSpPr/>
          <p:nvPr/>
        </p:nvCxnSpPr>
        <p:spPr>
          <a:xfrm>
            <a:off x="9113234" y="3117178"/>
            <a:ext cx="30771" cy="1863969"/>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28" name="直接箭头连接符 27"/>
          <p:cNvCxnSpPr/>
          <p:nvPr/>
        </p:nvCxnSpPr>
        <p:spPr>
          <a:xfrm flipV="1">
            <a:off x="7496907" y="4434926"/>
            <a:ext cx="1631712" cy="116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0" name="直接箭头连接符 29"/>
          <p:cNvCxnSpPr/>
          <p:nvPr/>
        </p:nvCxnSpPr>
        <p:spPr>
          <a:xfrm flipH="1">
            <a:off x="7514492" y="4700954"/>
            <a:ext cx="1635372" cy="14165"/>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4" name="矩形 33"/>
          <p:cNvSpPr/>
          <p:nvPr/>
        </p:nvSpPr>
        <p:spPr>
          <a:xfrm>
            <a:off x="9970476" y="2672862"/>
            <a:ext cx="1916723" cy="445477"/>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altLang="zh-CN" dirty="0" err="1" smtClean="0"/>
              <a:t>selectfeasible_fast</a:t>
            </a:r>
            <a:endParaRPr lang="en-US" altLang="zh-CN" dirty="0"/>
          </a:p>
        </p:txBody>
      </p:sp>
      <p:cxnSp>
        <p:nvCxnSpPr>
          <p:cNvPr id="35" name="直接连接符 34"/>
          <p:cNvCxnSpPr/>
          <p:nvPr/>
        </p:nvCxnSpPr>
        <p:spPr>
          <a:xfrm>
            <a:off x="10864362" y="3118339"/>
            <a:ext cx="64475" cy="3193561"/>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41" name="直接箭头连接符 40"/>
          <p:cNvCxnSpPr/>
          <p:nvPr/>
        </p:nvCxnSpPr>
        <p:spPr>
          <a:xfrm flipV="1">
            <a:off x="7466136" y="5247175"/>
            <a:ext cx="3462701" cy="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 xmlns:p14="http://schemas.microsoft.com/office/powerpoint/2010/main" val="39361205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Update History</a:t>
            </a:r>
            <a:endParaRPr lang="zh-CN" altLang="en-US" dirty="0"/>
          </a:p>
        </p:txBody>
      </p:sp>
      <p:sp>
        <p:nvSpPr>
          <p:cNvPr id="3" name="内容占位符 2"/>
          <p:cNvSpPr>
            <a:spLocks noGrp="1"/>
          </p:cNvSpPr>
          <p:nvPr>
            <p:ph idx="1"/>
          </p:nvPr>
        </p:nvSpPr>
        <p:spPr/>
        <p:txBody>
          <a:bodyPr/>
          <a:lstStyle/>
          <a:p>
            <a:r>
              <a:rPr lang="en-US" altLang="zh-CN" dirty="0" smtClean="0"/>
              <a:t>7/18</a:t>
            </a:r>
          </a:p>
          <a:p>
            <a:pPr lvl="1"/>
            <a:r>
              <a:rPr lang="en-US" altLang="zh-CN" dirty="0" smtClean="0"/>
              <a:t>Add the k-median algorithm section</a:t>
            </a:r>
            <a:endParaRPr lang="zh-CN" altLang="en-US" dirty="0"/>
          </a:p>
        </p:txBody>
      </p:sp>
    </p:spTree>
    <p:extLst>
      <p:ext uri="{BB962C8B-B14F-4D97-AF65-F5344CB8AC3E}">
        <p14:creationId xmlns="" xmlns:p14="http://schemas.microsoft.com/office/powerpoint/2010/main" val="316090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streamCluster</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smtClean="0"/>
              <a:t>Arguments Table</a:t>
            </a:r>
          </a:p>
        </p:txBody>
      </p:sp>
      <p:graphicFrame>
        <p:nvGraphicFramePr>
          <p:cNvPr id="4" name="表格 3"/>
          <p:cNvGraphicFramePr>
            <a:graphicFrameLocks noGrp="1"/>
          </p:cNvGraphicFramePr>
          <p:nvPr>
            <p:extLst>
              <p:ext uri="{D42A27DB-BD31-4B8C-83A1-F6EECF244321}">
                <p14:modId xmlns="" xmlns:p14="http://schemas.microsoft.com/office/powerpoint/2010/main" val="1190549224"/>
              </p:ext>
            </p:extLst>
          </p:nvPr>
        </p:nvGraphicFramePr>
        <p:xfrm>
          <a:off x="1855020" y="2592712"/>
          <a:ext cx="8127999" cy="2966720"/>
        </p:xfrm>
        <a:graphic>
          <a:graphicData uri="http://schemas.openxmlformats.org/drawingml/2006/table">
            <a:tbl>
              <a:tblPr firstRow="1" bandRow="1">
                <a:tableStyleId>{F2DE63D5-997A-4646-A377-4702673A728D}</a:tableStyleId>
              </a:tblPr>
              <a:tblGrid>
                <a:gridCol w="1537109"/>
                <a:gridCol w="2227007"/>
                <a:gridCol w="4363883"/>
              </a:tblGrid>
              <a:tr h="370840">
                <a:tc>
                  <a:txBody>
                    <a:bodyPr/>
                    <a:lstStyle/>
                    <a:p>
                      <a:r>
                        <a:rPr lang="en-US" altLang="zh-CN" dirty="0" smtClean="0"/>
                        <a:t>Data</a:t>
                      </a:r>
                      <a:r>
                        <a:rPr lang="en-US" altLang="zh-CN" baseline="0" dirty="0" smtClean="0"/>
                        <a:t> type</a:t>
                      </a:r>
                      <a:endParaRPr lang="zh-CN" altLang="en-US" dirty="0"/>
                    </a:p>
                  </a:txBody>
                  <a:tcPr/>
                </a:tc>
                <a:tc>
                  <a:txBody>
                    <a:bodyPr/>
                    <a:lstStyle/>
                    <a:p>
                      <a:r>
                        <a:rPr lang="en-US" altLang="zh-CN" dirty="0" smtClean="0"/>
                        <a:t>Name </a:t>
                      </a:r>
                      <a:endParaRPr lang="zh-CN" altLang="en-US" dirty="0"/>
                    </a:p>
                  </a:txBody>
                  <a:tcPr/>
                </a:tc>
                <a:tc>
                  <a:txBody>
                    <a:bodyPr/>
                    <a:lstStyle/>
                    <a:p>
                      <a:r>
                        <a:rPr lang="en-US" altLang="zh-CN" dirty="0" smtClean="0"/>
                        <a:t>Description</a:t>
                      </a:r>
                      <a:endParaRPr lang="zh-CN" altLang="en-US" dirty="0"/>
                    </a:p>
                  </a:txBody>
                  <a:tcPr/>
                </a:tc>
              </a:tr>
              <a:tr h="370840">
                <a:tc>
                  <a:txBody>
                    <a:bodyPr/>
                    <a:lstStyle/>
                    <a:p>
                      <a:r>
                        <a:rPr lang="en-US" altLang="zh-CN" dirty="0" err="1" smtClean="0"/>
                        <a:t>PStream</a:t>
                      </a:r>
                      <a:r>
                        <a:rPr lang="en-US" altLang="zh-CN" dirty="0" smtClean="0"/>
                        <a:t>*</a:t>
                      </a:r>
                      <a:endParaRPr lang="zh-CN" altLang="en-US" dirty="0"/>
                    </a:p>
                  </a:txBody>
                  <a:tcPr/>
                </a:tc>
                <a:tc>
                  <a:txBody>
                    <a:bodyPr/>
                    <a:lstStyle/>
                    <a:p>
                      <a:r>
                        <a:rPr lang="en-US" altLang="zh-CN" dirty="0" smtClean="0"/>
                        <a:t>stream</a:t>
                      </a:r>
                      <a:endParaRPr lang="zh-CN" altLang="en-US" dirty="0"/>
                    </a:p>
                  </a:txBody>
                  <a:tcPr/>
                </a:tc>
                <a:tc>
                  <a:txBody>
                    <a:bodyPr/>
                    <a:lstStyle/>
                    <a:p>
                      <a:r>
                        <a:rPr lang="en-US" altLang="zh-CN" dirty="0" smtClean="0"/>
                        <a:t>Text stream</a:t>
                      </a:r>
                      <a:endParaRPr lang="zh-CN" altLang="en-US" dirty="0"/>
                    </a:p>
                  </a:txBody>
                  <a:tcPr/>
                </a:tc>
              </a:tr>
              <a:tr h="370840">
                <a:tc>
                  <a:txBody>
                    <a:bodyPr/>
                    <a:lstStyle/>
                    <a:p>
                      <a:r>
                        <a:rPr lang="en-US" altLang="zh-CN" dirty="0" smtClean="0"/>
                        <a:t>long</a:t>
                      </a:r>
                      <a:endParaRPr lang="zh-CN" altLang="en-US" dirty="0"/>
                    </a:p>
                  </a:txBody>
                  <a:tcPr/>
                </a:tc>
                <a:tc>
                  <a:txBody>
                    <a:bodyPr/>
                    <a:lstStyle/>
                    <a:p>
                      <a:r>
                        <a:rPr lang="en-US" altLang="zh-CN" dirty="0" err="1" smtClean="0"/>
                        <a:t>kmin</a:t>
                      </a:r>
                      <a:endParaRPr lang="zh-CN" altLang="en-US" dirty="0"/>
                    </a:p>
                  </a:txBody>
                  <a:tcPr/>
                </a:tc>
                <a:tc>
                  <a:txBody>
                    <a:bodyPr/>
                    <a:lstStyle/>
                    <a:p>
                      <a:r>
                        <a:rPr lang="en-US" altLang="zh-CN" dirty="0" smtClean="0"/>
                        <a:t>Min. number of centers allowed</a:t>
                      </a:r>
                      <a:endParaRPr lang="zh-CN" altLang="en-US" dirty="0"/>
                    </a:p>
                  </a:txBody>
                  <a:tcPr/>
                </a:tc>
              </a:tr>
              <a:tr h="370840">
                <a:tc>
                  <a:txBody>
                    <a:bodyPr/>
                    <a:lstStyle/>
                    <a:p>
                      <a:r>
                        <a:rPr lang="en-US" altLang="zh-CN" dirty="0" smtClean="0"/>
                        <a:t>long</a:t>
                      </a:r>
                      <a:endParaRPr lang="zh-CN" altLang="en-US" dirty="0"/>
                    </a:p>
                  </a:txBody>
                  <a:tcPr/>
                </a:tc>
                <a:tc>
                  <a:txBody>
                    <a:bodyPr/>
                    <a:lstStyle/>
                    <a:p>
                      <a:r>
                        <a:rPr lang="en-US" altLang="zh-CN" dirty="0" err="1" smtClean="0"/>
                        <a:t>kmax</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Max. number of centers allowed</a:t>
                      </a:r>
                      <a:endParaRPr lang="zh-CN" altLang="en-US" dirty="0" smtClean="0"/>
                    </a:p>
                  </a:txBody>
                  <a:tcPr/>
                </a:tc>
              </a:tr>
              <a:tr h="370840">
                <a:tc>
                  <a:txBody>
                    <a:bodyPr/>
                    <a:lstStyle/>
                    <a:p>
                      <a:r>
                        <a:rPr lang="en-US" altLang="zh-CN" dirty="0" err="1" smtClean="0"/>
                        <a:t>int</a:t>
                      </a:r>
                      <a:endParaRPr lang="zh-CN" altLang="en-US" dirty="0"/>
                    </a:p>
                  </a:txBody>
                  <a:tcPr/>
                </a:tc>
                <a:tc>
                  <a:txBody>
                    <a:bodyPr/>
                    <a:lstStyle/>
                    <a:p>
                      <a:r>
                        <a:rPr lang="en-US" altLang="zh-CN" dirty="0" smtClean="0"/>
                        <a:t>dim</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Dimension of each data point</a:t>
                      </a:r>
                      <a:endParaRPr lang="zh-CN" altLang="en-US" dirty="0" smtClean="0"/>
                    </a:p>
                  </a:txBody>
                  <a:tcPr/>
                </a:tc>
              </a:tr>
              <a:tr h="370840">
                <a:tc>
                  <a:txBody>
                    <a:bodyPr/>
                    <a:lstStyle/>
                    <a:p>
                      <a:r>
                        <a:rPr lang="en-US" altLang="zh-CN" dirty="0" smtClean="0"/>
                        <a:t>long</a:t>
                      </a:r>
                      <a:endParaRPr lang="zh-CN" altLang="en-US" dirty="0"/>
                    </a:p>
                  </a:txBody>
                  <a:tcPr/>
                </a:tc>
                <a:tc>
                  <a:txBody>
                    <a:bodyPr/>
                    <a:lstStyle/>
                    <a:p>
                      <a:r>
                        <a:rPr lang="en-US" altLang="zh-CN" dirty="0" smtClean="0"/>
                        <a:t>chunksize</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Number of data points to handle per step</a:t>
                      </a:r>
                      <a:endParaRPr lang="zh-CN" altLang="en-US" dirty="0" smtClean="0"/>
                    </a:p>
                  </a:txBody>
                  <a:tcPr/>
                </a:tc>
              </a:tr>
              <a:tr h="370840">
                <a:tc>
                  <a:txBody>
                    <a:bodyPr/>
                    <a:lstStyle/>
                    <a:p>
                      <a:r>
                        <a:rPr lang="en-US" altLang="zh-CN" dirty="0" smtClean="0"/>
                        <a:t>long</a:t>
                      </a:r>
                      <a:endParaRPr lang="zh-CN" altLang="en-US" dirty="0"/>
                    </a:p>
                  </a:txBody>
                  <a:tcPr/>
                </a:tc>
                <a:tc>
                  <a:txBody>
                    <a:bodyPr/>
                    <a:lstStyle/>
                    <a:p>
                      <a:r>
                        <a:rPr lang="en-US" altLang="zh-CN" dirty="0" err="1" smtClean="0"/>
                        <a:t>centersize</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Maximum number of intermediate centers </a:t>
                      </a:r>
                      <a:endParaRPr lang="zh-CN" altLang="en-US" dirty="0" smtClean="0"/>
                    </a:p>
                  </a:txBody>
                  <a:tcPr/>
                </a:tc>
              </a:tr>
              <a:tr h="370840">
                <a:tc>
                  <a:txBody>
                    <a:bodyPr/>
                    <a:lstStyle/>
                    <a:p>
                      <a:r>
                        <a:rPr lang="en-US" altLang="zh-CN" dirty="0" smtClean="0"/>
                        <a:t>char*</a:t>
                      </a:r>
                      <a:endParaRPr lang="zh-CN" altLang="en-US" dirty="0"/>
                    </a:p>
                  </a:txBody>
                  <a:tcPr/>
                </a:tc>
                <a:tc>
                  <a:txBody>
                    <a:bodyPr/>
                    <a:lstStyle/>
                    <a:p>
                      <a:r>
                        <a:rPr lang="en-US" altLang="zh-CN" dirty="0" err="1" smtClean="0"/>
                        <a:t>outfile</a:t>
                      </a:r>
                      <a:endParaRPr lang="zh-CN" altLang="en-US" dirty="0"/>
                    </a:p>
                  </a:txBody>
                  <a:tcPr/>
                </a:tc>
                <a:tc>
                  <a:txBody>
                    <a:bodyPr/>
                    <a:lstStyle/>
                    <a:p>
                      <a:r>
                        <a:rPr lang="en-US" altLang="zh-CN" dirty="0" smtClean="0"/>
                        <a:t>Path of output file</a:t>
                      </a:r>
                      <a:endParaRPr lang="zh-CN" altLang="en-US" dirty="0"/>
                    </a:p>
                  </a:txBody>
                  <a:tcPr/>
                </a:tc>
              </a:tr>
            </a:tbl>
          </a:graphicData>
        </a:graphic>
      </p:graphicFrame>
    </p:spTree>
    <p:extLst>
      <p:ext uri="{BB962C8B-B14F-4D97-AF65-F5344CB8AC3E}">
        <p14:creationId xmlns="" xmlns:p14="http://schemas.microsoft.com/office/powerpoint/2010/main" val="6091417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streamCluster</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smtClean="0"/>
              <a:t>Description:</a:t>
            </a:r>
          </a:p>
          <a:p>
            <a:pPr marL="0" indent="0">
              <a:buNone/>
            </a:pPr>
            <a:r>
              <a:rPr lang="en-US" altLang="zh-CN" dirty="0" smtClean="0"/>
              <a:t>It’s the core function processing the text clustering, including the points  space </a:t>
            </a:r>
            <a:r>
              <a:rPr lang="en-US" altLang="zh-CN" dirty="0" err="1" smtClean="0"/>
              <a:t>malloc</a:t>
            </a:r>
            <a:r>
              <a:rPr lang="en-US" altLang="zh-CN" dirty="0" smtClean="0"/>
              <a:t>, variables initialization and </a:t>
            </a:r>
            <a:r>
              <a:rPr lang="en-US" altLang="zh-CN" dirty="0" smtClean="0">
                <a:solidFill>
                  <a:srgbClr val="FF0000"/>
                </a:solidFill>
              </a:rPr>
              <a:t>center points searching</a:t>
            </a:r>
            <a:r>
              <a:rPr lang="en-US" altLang="zh-CN" dirty="0" smtClean="0"/>
              <a:t>. A few new data types related are also proposed (details in </a:t>
            </a:r>
            <a:r>
              <a:rPr lang="en-US" altLang="zh-CN" dirty="0" err="1" smtClean="0"/>
              <a:t>dataType</a:t>
            </a:r>
            <a:r>
              <a:rPr lang="en-US" altLang="zh-CN" dirty="0" smtClean="0"/>
              <a:t> section).</a:t>
            </a:r>
          </a:p>
        </p:txBody>
      </p:sp>
    </p:spTree>
    <p:extLst>
      <p:ext uri="{BB962C8B-B14F-4D97-AF65-F5344CB8AC3E}">
        <p14:creationId xmlns="" xmlns:p14="http://schemas.microsoft.com/office/powerpoint/2010/main" val="20892903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streamCluster</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err="1" smtClean="0"/>
              <a:t>Initialialization</a:t>
            </a:r>
            <a:r>
              <a:rPr lang="en-US" altLang="zh-CN" dirty="0" smtClean="0"/>
              <a:t> Blocks</a:t>
            </a:r>
          </a:p>
        </p:txBody>
      </p:sp>
      <p:graphicFrame>
        <p:nvGraphicFramePr>
          <p:cNvPr id="5" name="表格 4"/>
          <p:cNvGraphicFramePr>
            <a:graphicFrameLocks noGrp="1"/>
          </p:cNvGraphicFramePr>
          <p:nvPr>
            <p:extLst>
              <p:ext uri="{D42A27DB-BD31-4B8C-83A1-F6EECF244321}">
                <p14:modId xmlns="" xmlns:p14="http://schemas.microsoft.com/office/powerpoint/2010/main" val="3382932291"/>
              </p:ext>
            </p:extLst>
          </p:nvPr>
        </p:nvGraphicFramePr>
        <p:xfrm>
          <a:off x="953477" y="2513297"/>
          <a:ext cx="8128000" cy="3383280"/>
        </p:xfrm>
        <a:graphic>
          <a:graphicData uri="http://schemas.openxmlformats.org/drawingml/2006/table">
            <a:tbl>
              <a:tblPr firstRow="1" bandRow="1">
                <a:tableStyleId>{C083E6E3-FA7D-4D7B-A595-EF9225AFEA82}</a:tableStyleId>
              </a:tblPr>
              <a:tblGrid>
                <a:gridCol w="8128000"/>
              </a:tblGrid>
              <a:tr h="370840">
                <a:tc>
                  <a:txBody>
                    <a:bodyPr/>
                    <a:lstStyle/>
                    <a:p>
                      <a:r>
                        <a:rPr lang="en-US" altLang="zh-CN" sz="1800" b="1" kern="1200" dirty="0" smtClean="0">
                          <a:solidFill>
                            <a:schemeClr val="tx1"/>
                          </a:solidFill>
                          <a:latin typeface="+mn-lt"/>
                          <a:ea typeface="+mn-ea"/>
                          <a:cs typeface="+mn-cs"/>
                        </a:rPr>
                        <a:t> Points </a:t>
                      </a:r>
                      <a:r>
                        <a:rPr lang="en-US" altLang="zh-CN" sz="1800" b="1" kern="1200" dirty="0" err="1" smtClean="0">
                          <a:solidFill>
                            <a:schemeClr val="tx1"/>
                          </a:solidFill>
                          <a:latin typeface="+mn-lt"/>
                          <a:ea typeface="+mn-ea"/>
                          <a:cs typeface="+mn-cs"/>
                        </a:rPr>
                        <a:t>points</a:t>
                      </a:r>
                      <a:r>
                        <a:rPr lang="en-US" altLang="zh-CN" sz="1800" b="1" kern="1200" dirty="0" smtClean="0">
                          <a:solidFill>
                            <a:schemeClr val="tx1"/>
                          </a:solidFill>
                          <a:latin typeface="+mn-lt"/>
                          <a:ea typeface="+mn-ea"/>
                          <a:cs typeface="+mn-cs"/>
                        </a:rPr>
                        <a:t>;</a:t>
                      </a:r>
                    </a:p>
                    <a:p>
                      <a:r>
                        <a:rPr lang="en-US" altLang="zh-CN" sz="1800" b="1" kern="1200" dirty="0" smtClean="0">
                          <a:solidFill>
                            <a:schemeClr val="tx1"/>
                          </a:solidFill>
                          <a:latin typeface="+mn-lt"/>
                          <a:ea typeface="+mn-ea"/>
                          <a:cs typeface="+mn-cs"/>
                        </a:rPr>
                        <a:t>  </a:t>
                      </a:r>
                      <a:r>
                        <a:rPr lang="en-US" altLang="zh-CN" sz="1800" b="1" kern="1200" dirty="0" err="1" smtClean="0">
                          <a:solidFill>
                            <a:schemeClr val="tx1"/>
                          </a:solidFill>
                          <a:latin typeface="+mn-lt"/>
                          <a:ea typeface="+mn-ea"/>
                          <a:cs typeface="+mn-cs"/>
                        </a:rPr>
                        <a:t>points.dim</a:t>
                      </a:r>
                      <a:r>
                        <a:rPr lang="en-US" altLang="zh-CN" sz="1800" b="1" kern="1200" dirty="0" smtClean="0">
                          <a:solidFill>
                            <a:schemeClr val="tx1"/>
                          </a:solidFill>
                          <a:latin typeface="+mn-lt"/>
                          <a:ea typeface="+mn-ea"/>
                          <a:cs typeface="+mn-cs"/>
                        </a:rPr>
                        <a:t> = dim;</a:t>
                      </a:r>
                    </a:p>
                    <a:p>
                      <a:r>
                        <a:rPr lang="en-US" altLang="zh-CN" sz="1800" b="1" kern="1200" dirty="0" smtClean="0">
                          <a:solidFill>
                            <a:schemeClr val="tx1"/>
                          </a:solidFill>
                          <a:latin typeface="+mn-lt"/>
                          <a:ea typeface="+mn-ea"/>
                          <a:cs typeface="+mn-cs"/>
                        </a:rPr>
                        <a:t>  </a:t>
                      </a:r>
                      <a:r>
                        <a:rPr lang="en-US" altLang="zh-CN" sz="1800" b="1" kern="1200" dirty="0" err="1" smtClean="0">
                          <a:solidFill>
                            <a:schemeClr val="tx1"/>
                          </a:solidFill>
                          <a:latin typeface="+mn-lt"/>
                          <a:ea typeface="+mn-ea"/>
                          <a:cs typeface="+mn-cs"/>
                        </a:rPr>
                        <a:t>points.num</a:t>
                      </a:r>
                      <a:r>
                        <a:rPr lang="en-US" altLang="zh-CN" sz="1800" b="1" kern="1200" dirty="0" smtClean="0">
                          <a:solidFill>
                            <a:schemeClr val="tx1"/>
                          </a:solidFill>
                          <a:latin typeface="+mn-lt"/>
                          <a:ea typeface="+mn-ea"/>
                          <a:cs typeface="+mn-cs"/>
                        </a:rPr>
                        <a:t> = </a:t>
                      </a:r>
                      <a:r>
                        <a:rPr lang="en-US" altLang="zh-CN" sz="1800" b="1" kern="1200" dirty="0" smtClean="0">
                          <a:solidFill>
                            <a:srgbClr val="FF0000"/>
                          </a:solidFill>
                          <a:latin typeface="+mn-lt"/>
                          <a:ea typeface="+mn-ea"/>
                          <a:cs typeface="+mn-cs"/>
                        </a:rPr>
                        <a:t>chunksize</a:t>
                      </a:r>
                      <a:r>
                        <a:rPr lang="en-US" altLang="zh-CN" sz="1800" b="1" kern="1200" dirty="0" smtClean="0">
                          <a:solidFill>
                            <a:schemeClr val="tx1"/>
                          </a:solidFill>
                          <a:latin typeface="+mn-lt"/>
                          <a:ea typeface="+mn-ea"/>
                          <a:cs typeface="+mn-cs"/>
                        </a:rPr>
                        <a:t>; </a:t>
                      </a:r>
                    </a:p>
                    <a:p>
                      <a:r>
                        <a:rPr lang="en-US" altLang="zh-CN" sz="1800" b="1" kern="1200" dirty="0" smtClean="0">
                          <a:solidFill>
                            <a:schemeClr val="tx1"/>
                          </a:solidFill>
                          <a:latin typeface="+mn-lt"/>
                          <a:ea typeface="+mn-ea"/>
                          <a:cs typeface="+mn-cs"/>
                        </a:rPr>
                        <a:t>  </a:t>
                      </a:r>
                      <a:r>
                        <a:rPr lang="en-US" altLang="zh-CN" sz="1800" b="1" kern="1200" dirty="0" err="1" smtClean="0">
                          <a:solidFill>
                            <a:schemeClr val="tx1"/>
                          </a:solidFill>
                          <a:latin typeface="+mn-lt"/>
                          <a:ea typeface="+mn-ea"/>
                          <a:cs typeface="+mn-cs"/>
                        </a:rPr>
                        <a:t>points.p</a:t>
                      </a:r>
                      <a:r>
                        <a:rPr lang="en-US" altLang="zh-CN" sz="1800" b="1" kern="1200" dirty="0" smtClean="0">
                          <a:solidFill>
                            <a:schemeClr val="tx1"/>
                          </a:solidFill>
                          <a:latin typeface="+mn-lt"/>
                          <a:ea typeface="+mn-ea"/>
                          <a:cs typeface="+mn-cs"/>
                        </a:rPr>
                        <a:t> = (Point *)</a:t>
                      </a:r>
                      <a:r>
                        <a:rPr lang="en-US" altLang="zh-CN" sz="1800" b="1" kern="1200" dirty="0" err="1" smtClean="0">
                          <a:solidFill>
                            <a:schemeClr val="tx1"/>
                          </a:solidFill>
                          <a:latin typeface="+mn-lt"/>
                          <a:ea typeface="+mn-ea"/>
                          <a:cs typeface="+mn-cs"/>
                        </a:rPr>
                        <a:t>malloc</a:t>
                      </a:r>
                      <a:r>
                        <a:rPr lang="en-US" altLang="zh-CN" sz="1800" b="1" kern="1200" dirty="0" smtClean="0">
                          <a:solidFill>
                            <a:schemeClr val="tx1"/>
                          </a:solidFill>
                          <a:latin typeface="+mn-lt"/>
                          <a:ea typeface="+mn-ea"/>
                          <a:cs typeface="+mn-cs"/>
                        </a:rPr>
                        <a:t>(chunksize*</a:t>
                      </a:r>
                      <a:r>
                        <a:rPr lang="en-US" altLang="zh-CN" sz="1800" b="1" kern="1200" dirty="0" err="1" smtClean="0">
                          <a:solidFill>
                            <a:schemeClr val="tx1"/>
                          </a:solidFill>
                          <a:latin typeface="+mn-lt"/>
                          <a:ea typeface="+mn-ea"/>
                          <a:cs typeface="+mn-cs"/>
                        </a:rPr>
                        <a:t>sizeof</a:t>
                      </a:r>
                      <a:r>
                        <a:rPr lang="en-US" altLang="zh-CN" sz="1800" b="1" kern="1200" dirty="0" smtClean="0">
                          <a:solidFill>
                            <a:schemeClr val="tx1"/>
                          </a:solidFill>
                          <a:latin typeface="+mn-lt"/>
                          <a:ea typeface="+mn-ea"/>
                          <a:cs typeface="+mn-cs"/>
                        </a:rPr>
                        <a:t>(Point));</a:t>
                      </a:r>
                    </a:p>
                    <a:p>
                      <a:r>
                        <a:rPr lang="nn-NO" altLang="zh-CN" sz="1800" b="1" kern="1200" dirty="0" smtClean="0">
                          <a:solidFill>
                            <a:schemeClr val="tx1"/>
                          </a:solidFill>
                          <a:latin typeface="+mn-lt"/>
                          <a:ea typeface="+mn-ea"/>
                          <a:cs typeface="+mn-cs"/>
                        </a:rPr>
                        <a:t>  for( int i = 0; i &lt; chunksize; i++ ) {</a:t>
                      </a:r>
                    </a:p>
                    <a:p>
                      <a:r>
                        <a:rPr lang="en-US" altLang="zh-CN" sz="1800" b="1" kern="1200" dirty="0" smtClean="0">
                          <a:solidFill>
                            <a:schemeClr val="tx1"/>
                          </a:solidFill>
                          <a:latin typeface="+mn-lt"/>
                          <a:ea typeface="+mn-ea"/>
                          <a:cs typeface="+mn-cs"/>
                        </a:rPr>
                        <a:t>    </a:t>
                      </a:r>
                      <a:r>
                        <a:rPr lang="en-US" altLang="zh-CN" sz="1800" b="1" kern="1200" dirty="0" err="1" smtClean="0">
                          <a:solidFill>
                            <a:schemeClr val="tx1"/>
                          </a:solidFill>
                          <a:latin typeface="+mn-lt"/>
                          <a:ea typeface="+mn-ea"/>
                          <a:cs typeface="+mn-cs"/>
                        </a:rPr>
                        <a:t>points.p</a:t>
                      </a:r>
                      <a:r>
                        <a:rPr lang="en-US" altLang="zh-CN" sz="1800" b="1" kern="1200" dirty="0" smtClean="0">
                          <a:solidFill>
                            <a:schemeClr val="tx1"/>
                          </a:solidFill>
                          <a:latin typeface="+mn-lt"/>
                          <a:ea typeface="+mn-ea"/>
                          <a:cs typeface="+mn-cs"/>
                        </a:rPr>
                        <a:t>[</a:t>
                      </a:r>
                      <a:r>
                        <a:rPr lang="en-US" altLang="zh-CN" sz="1800" b="1" kern="1200" dirty="0" err="1" smtClean="0">
                          <a:solidFill>
                            <a:schemeClr val="tx1"/>
                          </a:solidFill>
                          <a:latin typeface="+mn-lt"/>
                          <a:ea typeface="+mn-ea"/>
                          <a:cs typeface="+mn-cs"/>
                        </a:rPr>
                        <a:t>i</a:t>
                      </a:r>
                      <a:r>
                        <a:rPr lang="en-US" altLang="zh-CN" sz="1800" b="1" kern="1200" dirty="0" smtClean="0">
                          <a:solidFill>
                            <a:schemeClr val="tx1"/>
                          </a:solidFill>
                          <a:latin typeface="+mn-lt"/>
                          <a:ea typeface="+mn-ea"/>
                          <a:cs typeface="+mn-cs"/>
                        </a:rPr>
                        <a:t>].</a:t>
                      </a:r>
                      <a:r>
                        <a:rPr lang="en-US" altLang="zh-CN" sz="1800" b="1" kern="1200" dirty="0" err="1" smtClean="0">
                          <a:solidFill>
                            <a:schemeClr val="tx1"/>
                          </a:solidFill>
                          <a:latin typeface="+mn-lt"/>
                          <a:ea typeface="+mn-ea"/>
                          <a:cs typeface="+mn-cs"/>
                        </a:rPr>
                        <a:t>coord</a:t>
                      </a:r>
                      <a:r>
                        <a:rPr lang="en-US" altLang="zh-CN" sz="1800" b="1" kern="1200" dirty="0" smtClean="0">
                          <a:solidFill>
                            <a:schemeClr val="tx1"/>
                          </a:solidFill>
                          <a:latin typeface="+mn-lt"/>
                          <a:ea typeface="+mn-ea"/>
                          <a:cs typeface="+mn-cs"/>
                        </a:rPr>
                        <a:t> = &amp;block[</a:t>
                      </a:r>
                      <a:r>
                        <a:rPr lang="en-US" altLang="zh-CN" sz="1800" b="1" kern="1200" dirty="0" err="1" smtClean="0">
                          <a:solidFill>
                            <a:schemeClr val="tx1"/>
                          </a:solidFill>
                          <a:latin typeface="+mn-lt"/>
                          <a:ea typeface="+mn-ea"/>
                          <a:cs typeface="+mn-cs"/>
                        </a:rPr>
                        <a:t>i</a:t>
                      </a:r>
                      <a:r>
                        <a:rPr lang="en-US" altLang="zh-CN" sz="1800" b="1" kern="1200" dirty="0" smtClean="0">
                          <a:solidFill>
                            <a:schemeClr val="tx1"/>
                          </a:solidFill>
                          <a:latin typeface="+mn-lt"/>
                          <a:ea typeface="+mn-ea"/>
                          <a:cs typeface="+mn-cs"/>
                        </a:rPr>
                        <a:t>*dim]; </a:t>
                      </a:r>
                      <a:r>
                        <a:rPr lang="en-US" altLang="zh-CN" sz="1800" b="1" kern="1200" dirty="0" smtClean="0">
                          <a:solidFill>
                            <a:srgbClr val="FF0000"/>
                          </a:solidFill>
                          <a:latin typeface="+mn-lt"/>
                          <a:ea typeface="+mn-ea"/>
                          <a:cs typeface="+mn-cs"/>
                        </a:rPr>
                        <a:t>//initialize</a:t>
                      </a:r>
                      <a:r>
                        <a:rPr lang="en-US" altLang="zh-CN" sz="1800" b="1" kern="1200" baseline="0" dirty="0" smtClean="0">
                          <a:solidFill>
                            <a:srgbClr val="FF0000"/>
                          </a:solidFill>
                          <a:latin typeface="+mn-lt"/>
                          <a:ea typeface="+mn-ea"/>
                          <a:cs typeface="+mn-cs"/>
                        </a:rPr>
                        <a:t> the feature values for every point</a:t>
                      </a:r>
                      <a:endParaRPr lang="zh-CN" altLang="en-US" sz="1800" b="1" kern="1200" dirty="0" smtClean="0">
                        <a:solidFill>
                          <a:srgbClr val="FF0000"/>
                        </a:solidFill>
                        <a:latin typeface="+mn-lt"/>
                        <a:ea typeface="+mn-ea"/>
                        <a:cs typeface="+mn-cs"/>
                      </a:endParaRPr>
                    </a:p>
                    <a:p>
                      <a:r>
                        <a:rPr lang="zh-CN" altLang="en-US" sz="1800" b="1" kern="1200" dirty="0" smtClean="0">
                          <a:solidFill>
                            <a:schemeClr val="tx1"/>
                          </a:solidFill>
                          <a:latin typeface="+mn-lt"/>
                          <a:ea typeface="+mn-ea"/>
                          <a:cs typeface="+mn-cs"/>
                        </a:rPr>
                        <a:t>  </a:t>
                      </a:r>
                      <a:r>
                        <a:rPr lang="en-US" altLang="zh-CN" sz="1800" b="1" kern="1200" dirty="0" smtClean="0">
                          <a:solidFill>
                            <a:schemeClr val="tx1"/>
                          </a:solidFill>
                          <a:latin typeface="+mn-lt"/>
                          <a:ea typeface="+mn-ea"/>
                          <a:cs typeface="+mn-cs"/>
                        </a:rPr>
                        <a:t>}</a:t>
                      </a:r>
                    </a:p>
                    <a:p>
                      <a:endParaRPr lang="zh-CN" altLang="en-US" sz="1800" b="1" kern="1200" dirty="0" smtClean="0">
                        <a:solidFill>
                          <a:schemeClr val="tx1"/>
                        </a:solidFill>
                        <a:latin typeface="+mn-lt"/>
                        <a:ea typeface="+mn-ea"/>
                        <a:cs typeface="+mn-cs"/>
                      </a:endParaRPr>
                    </a:p>
                    <a:p>
                      <a:r>
                        <a:rPr lang="en-US" altLang="zh-CN" sz="1800" b="1" kern="1200" dirty="0" smtClean="0">
                          <a:solidFill>
                            <a:schemeClr val="tx1"/>
                          </a:solidFill>
                          <a:latin typeface="+mn-lt"/>
                          <a:ea typeface="+mn-ea"/>
                          <a:cs typeface="+mn-cs"/>
                        </a:rPr>
                        <a:t>  Points centers; </a:t>
                      </a:r>
                      <a:r>
                        <a:rPr lang="en-US" altLang="zh-CN" sz="1800" b="1" kern="1200" dirty="0" smtClean="0">
                          <a:solidFill>
                            <a:srgbClr val="FF0000"/>
                          </a:solidFill>
                          <a:latin typeface="+mn-lt"/>
                          <a:ea typeface="+mn-ea"/>
                          <a:cs typeface="+mn-cs"/>
                        </a:rPr>
                        <a:t>// initialize</a:t>
                      </a:r>
                      <a:r>
                        <a:rPr lang="en-US" altLang="zh-CN" sz="1800" b="1" kern="1200" baseline="0" dirty="0" smtClean="0">
                          <a:solidFill>
                            <a:srgbClr val="FF0000"/>
                          </a:solidFill>
                          <a:latin typeface="+mn-lt"/>
                          <a:ea typeface="+mn-ea"/>
                          <a:cs typeface="+mn-cs"/>
                        </a:rPr>
                        <a:t> the center points space in advance with max number</a:t>
                      </a:r>
                      <a:endParaRPr lang="en-US" altLang="zh-CN" sz="1800" b="1" kern="1200" dirty="0" smtClean="0">
                        <a:solidFill>
                          <a:srgbClr val="FF0000"/>
                        </a:solidFill>
                        <a:latin typeface="+mn-lt"/>
                        <a:ea typeface="+mn-ea"/>
                        <a:cs typeface="+mn-cs"/>
                      </a:endParaRPr>
                    </a:p>
                    <a:p>
                      <a:r>
                        <a:rPr lang="en-US" altLang="zh-CN" sz="1800" b="1" kern="1200" dirty="0" smtClean="0">
                          <a:solidFill>
                            <a:schemeClr val="tx1"/>
                          </a:solidFill>
                          <a:latin typeface="+mn-lt"/>
                          <a:ea typeface="+mn-ea"/>
                          <a:cs typeface="+mn-cs"/>
                        </a:rPr>
                        <a:t>  </a:t>
                      </a:r>
                      <a:r>
                        <a:rPr lang="en-US" altLang="zh-CN" sz="1800" b="1" kern="1200" dirty="0" err="1" smtClean="0">
                          <a:solidFill>
                            <a:schemeClr val="tx1"/>
                          </a:solidFill>
                          <a:latin typeface="+mn-lt"/>
                          <a:ea typeface="+mn-ea"/>
                          <a:cs typeface="+mn-cs"/>
                        </a:rPr>
                        <a:t>centers.dim</a:t>
                      </a:r>
                      <a:r>
                        <a:rPr lang="en-US" altLang="zh-CN" sz="1800" b="1" kern="1200" dirty="0" smtClean="0">
                          <a:solidFill>
                            <a:schemeClr val="tx1"/>
                          </a:solidFill>
                          <a:latin typeface="+mn-lt"/>
                          <a:ea typeface="+mn-ea"/>
                          <a:cs typeface="+mn-cs"/>
                        </a:rPr>
                        <a:t> = dim;</a:t>
                      </a:r>
                    </a:p>
                    <a:p>
                      <a:r>
                        <a:rPr lang="en-US" altLang="zh-CN" sz="1800" b="1" kern="1200" dirty="0" smtClean="0">
                          <a:solidFill>
                            <a:schemeClr val="tx1"/>
                          </a:solidFill>
                          <a:latin typeface="+mn-lt"/>
                          <a:ea typeface="+mn-ea"/>
                          <a:cs typeface="+mn-cs"/>
                        </a:rPr>
                        <a:t>  </a:t>
                      </a:r>
                      <a:r>
                        <a:rPr lang="en-US" altLang="zh-CN" sz="1800" b="1" kern="1200" dirty="0" err="1" smtClean="0">
                          <a:solidFill>
                            <a:schemeClr val="tx1"/>
                          </a:solidFill>
                          <a:latin typeface="+mn-lt"/>
                          <a:ea typeface="+mn-ea"/>
                          <a:cs typeface="+mn-cs"/>
                        </a:rPr>
                        <a:t>centers.p</a:t>
                      </a:r>
                      <a:r>
                        <a:rPr lang="en-US" altLang="zh-CN" sz="1800" b="1" kern="1200" dirty="0" smtClean="0">
                          <a:solidFill>
                            <a:schemeClr val="tx1"/>
                          </a:solidFill>
                          <a:latin typeface="+mn-lt"/>
                          <a:ea typeface="+mn-ea"/>
                          <a:cs typeface="+mn-cs"/>
                        </a:rPr>
                        <a:t> = (Point *)</a:t>
                      </a:r>
                      <a:r>
                        <a:rPr lang="en-US" altLang="zh-CN" sz="1800" b="1" kern="1200" dirty="0" err="1" smtClean="0">
                          <a:solidFill>
                            <a:schemeClr val="tx1"/>
                          </a:solidFill>
                          <a:latin typeface="+mn-lt"/>
                          <a:ea typeface="+mn-ea"/>
                          <a:cs typeface="+mn-cs"/>
                        </a:rPr>
                        <a:t>malloc</a:t>
                      </a:r>
                      <a:r>
                        <a:rPr lang="en-US" altLang="zh-CN" sz="1800" b="1" kern="1200" dirty="0" smtClean="0">
                          <a:solidFill>
                            <a:schemeClr val="tx1"/>
                          </a:solidFill>
                          <a:latin typeface="+mn-lt"/>
                          <a:ea typeface="+mn-ea"/>
                          <a:cs typeface="+mn-cs"/>
                        </a:rPr>
                        <a:t>(</a:t>
                      </a:r>
                      <a:r>
                        <a:rPr lang="en-US" altLang="zh-CN" sz="1800" b="1" kern="1200" dirty="0" err="1" smtClean="0">
                          <a:solidFill>
                            <a:schemeClr val="tx1"/>
                          </a:solidFill>
                          <a:latin typeface="+mn-lt"/>
                          <a:ea typeface="+mn-ea"/>
                          <a:cs typeface="+mn-cs"/>
                        </a:rPr>
                        <a:t>centersize</a:t>
                      </a:r>
                      <a:r>
                        <a:rPr lang="en-US" altLang="zh-CN" sz="1800" b="1" kern="1200" dirty="0" smtClean="0">
                          <a:solidFill>
                            <a:schemeClr val="tx1"/>
                          </a:solidFill>
                          <a:latin typeface="+mn-lt"/>
                          <a:ea typeface="+mn-ea"/>
                          <a:cs typeface="+mn-cs"/>
                        </a:rPr>
                        <a:t>*</a:t>
                      </a:r>
                      <a:r>
                        <a:rPr lang="en-US" altLang="zh-CN" sz="1800" b="1" kern="1200" dirty="0" err="1" smtClean="0">
                          <a:solidFill>
                            <a:schemeClr val="tx1"/>
                          </a:solidFill>
                          <a:latin typeface="+mn-lt"/>
                          <a:ea typeface="+mn-ea"/>
                          <a:cs typeface="+mn-cs"/>
                        </a:rPr>
                        <a:t>sizeof</a:t>
                      </a:r>
                      <a:r>
                        <a:rPr lang="en-US" altLang="zh-CN" sz="1800" b="1" kern="1200" dirty="0" smtClean="0">
                          <a:solidFill>
                            <a:schemeClr val="tx1"/>
                          </a:solidFill>
                          <a:latin typeface="+mn-lt"/>
                          <a:ea typeface="+mn-ea"/>
                          <a:cs typeface="+mn-cs"/>
                        </a:rPr>
                        <a:t>(Point));</a:t>
                      </a:r>
                    </a:p>
                    <a:p>
                      <a:r>
                        <a:rPr lang="en-US" altLang="zh-CN" sz="1800" b="1" kern="1200" dirty="0" smtClean="0">
                          <a:solidFill>
                            <a:schemeClr val="tx1"/>
                          </a:solidFill>
                          <a:latin typeface="+mn-lt"/>
                          <a:ea typeface="+mn-ea"/>
                          <a:cs typeface="+mn-cs"/>
                        </a:rPr>
                        <a:t>  </a:t>
                      </a:r>
                      <a:r>
                        <a:rPr lang="en-US" altLang="zh-CN" sz="1800" b="1" kern="1200" dirty="0" err="1" smtClean="0">
                          <a:solidFill>
                            <a:schemeClr val="tx1"/>
                          </a:solidFill>
                          <a:latin typeface="+mn-lt"/>
                          <a:ea typeface="+mn-ea"/>
                          <a:cs typeface="+mn-cs"/>
                        </a:rPr>
                        <a:t>centers.num</a:t>
                      </a:r>
                      <a:r>
                        <a:rPr lang="en-US" altLang="zh-CN" sz="1800" b="1" kern="1200" dirty="0" smtClean="0">
                          <a:solidFill>
                            <a:schemeClr val="tx1"/>
                          </a:solidFill>
                          <a:latin typeface="+mn-lt"/>
                          <a:ea typeface="+mn-ea"/>
                          <a:cs typeface="+mn-cs"/>
                        </a:rPr>
                        <a:t> = 0;</a:t>
                      </a:r>
                    </a:p>
                  </a:txBody>
                  <a:tcPr/>
                </a:tc>
              </a:tr>
            </a:tbl>
          </a:graphicData>
        </a:graphic>
      </p:graphicFrame>
    </p:spTree>
    <p:extLst>
      <p:ext uri="{BB962C8B-B14F-4D97-AF65-F5344CB8AC3E}">
        <p14:creationId xmlns="" xmlns:p14="http://schemas.microsoft.com/office/powerpoint/2010/main" val="23358910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streamCluster</a:t>
            </a:r>
            <a:endParaRPr lang="zh-CN" altLang="en-US" dirty="0"/>
          </a:p>
        </p:txBody>
      </p:sp>
      <p:sp>
        <p:nvSpPr>
          <p:cNvPr id="3" name="内容占位符 2"/>
          <p:cNvSpPr>
            <a:spLocks noGrp="1"/>
          </p:cNvSpPr>
          <p:nvPr>
            <p:ph idx="1"/>
          </p:nvPr>
        </p:nvSpPr>
        <p:spPr/>
        <p:txBody>
          <a:bodyPr>
            <a:normAutofit/>
          </a:bodyPr>
          <a:lstStyle/>
          <a:p>
            <a:r>
              <a:rPr lang="en-US" altLang="zh-CN" sz="4400" dirty="0" smtClean="0">
                <a:solidFill>
                  <a:srgbClr val="FF0000"/>
                </a:solidFill>
              </a:rPr>
              <a:t>To be continued</a:t>
            </a:r>
            <a:endParaRPr lang="zh-CN" altLang="en-US" sz="4400" dirty="0">
              <a:solidFill>
                <a:srgbClr val="FF0000"/>
              </a:solidFill>
            </a:endParaRPr>
          </a:p>
        </p:txBody>
      </p:sp>
    </p:spTree>
    <p:extLst>
      <p:ext uri="{BB962C8B-B14F-4D97-AF65-F5344CB8AC3E}">
        <p14:creationId xmlns="" xmlns:p14="http://schemas.microsoft.com/office/powerpoint/2010/main" val="3136700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Pstream</a:t>
            </a:r>
            <a:r>
              <a:rPr lang="en-US" altLang="zh-CN" dirty="0" smtClean="0"/>
              <a:t> </a:t>
            </a:r>
            <a:r>
              <a:rPr lang="zh-CN" altLang="en-US" dirty="0" smtClean="0"/>
              <a:t>输入流</a:t>
            </a:r>
            <a:r>
              <a:rPr lang="en-US" altLang="zh-CN" dirty="0" smtClean="0"/>
              <a:t> </a:t>
            </a:r>
            <a:endParaRPr lang="zh-CN" altLang="en-US" dirty="0"/>
          </a:p>
        </p:txBody>
      </p:sp>
      <p:graphicFrame>
        <p:nvGraphicFramePr>
          <p:cNvPr id="4" name="内容占位符 3"/>
          <p:cNvGraphicFramePr>
            <a:graphicFrameLocks noGrp="1"/>
          </p:cNvGraphicFramePr>
          <p:nvPr>
            <p:ph idx="1"/>
            <p:extLst>
              <p:ext uri="{D42A27DB-BD31-4B8C-83A1-F6EECF244321}">
                <p14:modId xmlns="" xmlns:p14="http://schemas.microsoft.com/office/powerpoint/2010/main" val="2230684883"/>
              </p:ext>
            </p:extLst>
          </p:nvPr>
        </p:nvGraphicFramePr>
        <p:xfrm>
          <a:off x="838200" y="2828515"/>
          <a:ext cx="10515600" cy="3505200"/>
        </p:xfrm>
        <a:graphic>
          <a:graphicData uri="http://schemas.openxmlformats.org/drawingml/2006/table">
            <a:tbl>
              <a:tblPr firstRow="1" bandRow="1">
                <a:tableStyleId>{C083E6E3-FA7D-4D7B-A595-EF9225AFEA82}</a:tableStyleId>
              </a:tblPr>
              <a:tblGrid>
                <a:gridCol w="10515600"/>
              </a:tblGrid>
              <a:tr h="370840">
                <a:tc>
                  <a:txBody>
                    <a:bodyPr/>
                    <a:lstStyle/>
                    <a:p>
                      <a:r>
                        <a:rPr lang="en-US" altLang="zh-CN" sz="2800" dirty="0" smtClean="0"/>
                        <a:t>class </a:t>
                      </a:r>
                      <a:r>
                        <a:rPr lang="en-US" altLang="zh-CN" sz="2800" dirty="0" err="1" smtClean="0"/>
                        <a:t>PStream</a:t>
                      </a:r>
                      <a:r>
                        <a:rPr lang="en-US" altLang="zh-CN" sz="2800" dirty="0" smtClean="0"/>
                        <a:t> {</a:t>
                      </a:r>
                    </a:p>
                    <a:p>
                      <a:r>
                        <a:rPr lang="en-US" altLang="zh-CN" sz="2800" dirty="0" smtClean="0"/>
                        <a:t>public:</a:t>
                      </a:r>
                    </a:p>
                    <a:p>
                      <a:r>
                        <a:rPr lang="en-US" altLang="zh-CN" sz="2800" dirty="0" smtClean="0"/>
                        <a:t>  virtual </a:t>
                      </a:r>
                      <a:r>
                        <a:rPr lang="en-US" altLang="zh-CN" sz="2800" dirty="0" err="1" smtClean="0"/>
                        <a:t>size_t</a:t>
                      </a:r>
                      <a:r>
                        <a:rPr lang="en-US" altLang="zh-CN" sz="2800" dirty="0" smtClean="0"/>
                        <a:t> read( float* </a:t>
                      </a:r>
                      <a:r>
                        <a:rPr lang="en-US" altLang="zh-CN" sz="2800" dirty="0" err="1" smtClean="0"/>
                        <a:t>dest</a:t>
                      </a:r>
                      <a:r>
                        <a:rPr lang="en-US" altLang="zh-CN" sz="2800" dirty="0" smtClean="0"/>
                        <a:t>, </a:t>
                      </a:r>
                      <a:r>
                        <a:rPr lang="en-US" altLang="zh-CN" sz="2800" dirty="0" err="1" smtClean="0"/>
                        <a:t>int</a:t>
                      </a:r>
                      <a:r>
                        <a:rPr lang="en-US" altLang="zh-CN" sz="2800" dirty="0" smtClean="0"/>
                        <a:t> dim, </a:t>
                      </a:r>
                      <a:r>
                        <a:rPr lang="en-US" altLang="zh-CN" sz="2800" dirty="0" err="1" smtClean="0"/>
                        <a:t>int</a:t>
                      </a:r>
                      <a:r>
                        <a:rPr lang="en-US" altLang="zh-CN" sz="2800" dirty="0" smtClean="0"/>
                        <a:t> </a:t>
                      </a:r>
                      <a:r>
                        <a:rPr lang="en-US" altLang="zh-CN" sz="2800" dirty="0" err="1" smtClean="0"/>
                        <a:t>num</a:t>
                      </a:r>
                      <a:r>
                        <a:rPr lang="en-US" altLang="zh-CN" sz="2800" dirty="0" smtClean="0"/>
                        <a:t> ) = 0;</a:t>
                      </a:r>
                    </a:p>
                    <a:p>
                      <a:r>
                        <a:rPr lang="en-US" altLang="zh-CN" sz="2800" dirty="0" smtClean="0"/>
                        <a:t>  virtual </a:t>
                      </a:r>
                      <a:r>
                        <a:rPr lang="en-US" altLang="zh-CN" sz="2800" dirty="0" err="1" smtClean="0"/>
                        <a:t>int</a:t>
                      </a:r>
                      <a:r>
                        <a:rPr lang="en-US" altLang="zh-CN" sz="2800" dirty="0" smtClean="0"/>
                        <a:t> </a:t>
                      </a:r>
                      <a:r>
                        <a:rPr lang="en-US" altLang="zh-CN" sz="2800" dirty="0" err="1" smtClean="0"/>
                        <a:t>ferror</a:t>
                      </a:r>
                      <a:r>
                        <a:rPr lang="en-US" altLang="zh-CN" sz="2800" dirty="0" smtClean="0"/>
                        <a:t>() = 0; </a:t>
                      </a:r>
                      <a:r>
                        <a:rPr lang="en-US" altLang="zh-CN" sz="2800" dirty="0" smtClean="0">
                          <a:solidFill>
                            <a:srgbClr val="FF0000"/>
                          </a:solidFill>
                        </a:rPr>
                        <a:t>//The sign for error</a:t>
                      </a:r>
                      <a:r>
                        <a:rPr lang="en-US" altLang="zh-CN" sz="2800" baseline="0" dirty="0" smtClean="0">
                          <a:solidFill>
                            <a:srgbClr val="FF0000"/>
                          </a:solidFill>
                        </a:rPr>
                        <a:t> occurring</a:t>
                      </a:r>
                      <a:endParaRPr lang="en-US" altLang="zh-CN" sz="2800" dirty="0" smtClean="0">
                        <a:solidFill>
                          <a:srgbClr val="FF0000"/>
                        </a:solidFill>
                      </a:endParaRPr>
                    </a:p>
                    <a:p>
                      <a:r>
                        <a:rPr lang="en-US" altLang="zh-CN" sz="2800" dirty="0" smtClean="0"/>
                        <a:t>  virtual </a:t>
                      </a:r>
                      <a:r>
                        <a:rPr lang="en-US" altLang="zh-CN" sz="2800" dirty="0" err="1" smtClean="0"/>
                        <a:t>int</a:t>
                      </a:r>
                      <a:r>
                        <a:rPr lang="en-US" altLang="zh-CN" sz="2800" dirty="0" smtClean="0"/>
                        <a:t> </a:t>
                      </a:r>
                      <a:r>
                        <a:rPr lang="en-US" altLang="zh-CN" sz="2800" dirty="0" err="1" smtClean="0"/>
                        <a:t>feof</a:t>
                      </a:r>
                      <a:r>
                        <a:rPr lang="en-US" altLang="zh-CN" sz="2800" dirty="0" smtClean="0"/>
                        <a:t>() = 0;  </a:t>
                      </a:r>
                      <a:r>
                        <a:rPr lang="en-US" altLang="zh-CN" sz="2800" dirty="0" smtClean="0">
                          <a:solidFill>
                            <a:srgbClr val="FF0000"/>
                          </a:solidFill>
                        </a:rPr>
                        <a:t>//</a:t>
                      </a:r>
                      <a:r>
                        <a:rPr lang="en-US" altLang="zh-CN" sz="2800" baseline="0" dirty="0" smtClean="0">
                          <a:solidFill>
                            <a:srgbClr val="FF0000"/>
                          </a:solidFill>
                        </a:rPr>
                        <a:t> The flag for end of file</a:t>
                      </a:r>
                      <a:endParaRPr lang="en-US" altLang="zh-CN" sz="2800" dirty="0" smtClean="0">
                        <a:solidFill>
                          <a:srgbClr val="FF0000"/>
                        </a:solidFill>
                      </a:endParaRPr>
                    </a:p>
                    <a:p>
                      <a:r>
                        <a:rPr lang="en-US" altLang="zh-CN" sz="2800" dirty="0" smtClean="0"/>
                        <a:t>  virtual ~</a:t>
                      </a:r>
                      <a:r>
                        <a:rPr lang="en-US" altLang="zh-CN" sz="2800" dirty="0" err="1" smtClean="0"/>
                        <a:t>PStream</a:t>
                      </a:r>
                      <a:r>
                        <a:rPr lang="en-US" altLang="zh-CN" sz="2800" dirty="0" smtClean="0"/>
                        <a:t>() {</a:t>
                      </a:r>
                    </a:p>
                    <a:p>
                      <a:r>
                        <a:rPr lang="en-US" altLang="zh-CN" sz="2800" dirty="0" smtClean="0"/>
                        <a:t>  }</a:t>
                      </a:r>
                    </a:p>
                    <a:p>
                      <a:r>
                        <a:rPr lang="en-US" altLang="zh-CN" sz="2800" dirty="0" smtClean="0"/>
                        <a:t>};</a:t>
                      </a:r>
                      <a:endParaRPr lang="zh-CN" altLang="en-US" sz="2800" dirty="0"/>
                    </a:p>
                  </a:txBody>
                  <a:tcPr/>
                </a:tc>
              </a:tr>
            </a:tbl>
          </a:graphicData>
        </a:graphic>
      </p:graphicFrame>
      <p:graphicFrame>
        <p:nvGraphicFramePr>
          <p:cNvPr id="5" name="表格 4"/>
          <p:cNvGraphicFramePr>
            <a:graphicFrameLocks noGrp="1"/>
          </p:cNvGraphicFramePr>
          <p:nvPr>
            <p:extLst>
              <p:ext uri="{D42A27DB-BD31-4B8C-83A1-F6EECF244321}">
                <p14:modId xmlns="" xmlns:p14="http://schemas.microsoft.com/office/powerpoint/2010/main" val="3826972131"/>
              </p:ext>
            </p:extLst>
          </p:nvPr>
        </p:nvGraphicFramePr>
        <p:xfrm>
          <a:off x="838200" y="1690688"/>
          <a:ext cx="10398433" cy="822960"/>
        </p:xfrm>
        <a:graphic>
          <a:graphicData uri="http://schemas.openxmlformats.org/drawingml/2006/table">
            <a:tbl>
              <a:tblPr firstRow="1" bandRow="1">
                <a:tableStyleId>{C083E6E3-FA7D-4D7B-A595-EF9225AFEA82}</a:tableStyleId>
              </a:tblPr>
              <a:tblGrid>
                <a:gridCol w="10398433"/>
              </a:tblGrid>
              <a:tr h="370840">
                <a:tc>
                  <a:txBody>
                    <a:bodyPr/>
                    <a:lstStyle/>
                    <a:p>
                      <a:r>
                        <a:rPr lang="en-US" altLang="zh-CN" sz="2400" dirty="0" smtClean="0"/>
                        <a:t>Description:</a:t>
                      </a:r>
                      <a:r>
                        <a:rPr lang="en-US" altLang="zh-CN" sz="2400" baseline="0" dirty="0" smtClean="0"/>
                        <a:t> The super class for text stream modeling reading form file (</a:t>
                      </a:r>
                      <a:r>
                        <a:rPr lang="en-US" altLang="zh-CN" sz="2400" baseline="0" dirty="0" err="1" smtClean="0">
                          <a:solidFill>
                            <a:srgbClr val="FF0000"/>
                          </a:solidFill>
                        </a:rPr>
                        <a:t>FileStream</a:t>
                      </a:r>
                      <a:r>
                        <a:rPr lang="en-US" altLang="zh-CN" sz="2400" baseline="0" dirty="0" smtClean="0"/>
                        <a:t>) or program </a:t>
                      </a:r>
                      <a:r>
                        <a:rPr lang="en-US" altLang="zh-CN" sz="2400" baseline="0" dirty="0" smtClean="0">
                          <a:solidFill>
                            <a:srgbClr val="FF0000"/>
                          </a:solidFill>
                        </a:rPr>
                        <a:t>generation(</a:t>
                      </a:r>
                      <a:r>
                        <a:rPr lang="en-US" altLang="zh-CN" sz="2400" baseline="0" dirty="0" err="1" smtClean="0">
                          <a:solidFill>
                            <a:srgbClr val="FF0000"/>
                          </a:solidFill>
                        </a:rPr>
                        <a:t>SimStream</a:t>
                      </a:r>
                      <a:r>
                        <a:rPr lang="en-US" altLang="zh-CN" sz="2400" baseline="0" dirty="0" smtClean="0"/>
                        <a:t>).</a:t>
                      </a:r>
                      <a:endParaRPr lang="zh-CN" altLang="en-US" sz="2400" dirty="0"/>
                    </a:p>
                  </a:txBody>
                  <a:tcPr/>
                </a:tc>
              </a:tr>
            </a:tbl>
          </a:graphicData>
        </a:graphic>
      </p:graphicFrame>
    </p:spTree>
    <p:extLst>
      <p:ext uri="{BB962C8B-B14F-4D97-AF65-F5344CB8AC3E}">
        <p14:creationId xmlns="" xmlns:p14="http://schemas.microsoft.com/office/powerpoint/2010/main" val="22434842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Ponints</a:t>
            </a:r>
            <a:r>
              <a:rPr lang="zh-CN" altLang="en-US" dirty="0"/>
              <a:t> </a:t>
            </a:r>
            <a:r>
              <a:rPr lang="en-US" altLang="zh-CN" dirty="0" smtClean="0"/>
              <a:t> </a:t>
            </a:r>
            <a:endParaRPr lang="zh-CN" altLang="en-US" dirty="0"/>
          </a:p>
        </p:txBody>
      </p:sp>
      <p:graphicFrame>
        <p:nvGraphicFramePr>
          <p:cNvPr id="4" name="内容占位符 3"/>
          <p:cNvGraphicFramePr>
            <a:graphicFrameLocks noGrp="1"/>
          </p:cNvGraphicFramePr>
          <p:nvPr>
            <p:ph idx="1"/>
            <p:extLst>
              <p:ext uri="{D42A27DB-BD31-4B8C-83A1-F6EECF244321}">
                <p14:modId xmlns="" xmlns:p14="http://schemas.microsoft.com/office/powerpoint/2010/main" val="1874330287"/>
              </p:ext>
            </p:extLst>
          </p:nvPr>
        </p:nvGraphicFramePr>
        <p:xfrm>
          <a:off x="838200" y="2828515"/>
          <a:ext cx="10515600" cy="2225040"/>
        </p:xfrm>
        <a:graphic>
          <a:graphicData uri="http://schemas.openxmlformats.org/drawingml/2006/table">
            <a:tbl>
              <a:tblPr firstRow="1" bandRow="1">
                <a:tableStyleId>{C083E6E3-FA7D-4D7B-A595-EF9225AFEA82}</a:tableStyleId>
              </a:tblPr>
              <a:tblGrid>
                <a:gridCol w="10515600"/>
              </a:tblGrid>
              <a:tr h="370840">
                <a:tc>
                  <a:txBody>
                    <a:bodyPr/>
                    <a:lstStyle/>
                    <a:p>
                      <a:r>
                        <a:rPr lang="en-US" altLang="zh-CN" sz="2800" dirty="0" err="1" smtClean="0"/>
                        <a:t>typedef</a:t>
                      </a:r>
                      <a:r>
                        <a:rPr lang="en-US" altLang="zh-CN" sz="2800" dirty="0" smtClean="0"/>
                        <a:t> </a:t>
                      </a:r>
                      <a:r>
                        <a:rPr lang="en-US" altLang="zh-CN" sz="2800" dirty="0" err="1" smtClean="0"/>
                        <a:t>struct</a:t>
                      </a:r>
                      <a:r>
                        <a:rPr lang="en-US" altLang="zh-CN" sz="2800" dirty="0" smtClean="0"/>
                        <a:t> {</a:t>
                      </a:r>
                    </a:p>
                    <a:p>
                      <a:r>
                        <a:rPr lang="en-US" altLang="zh-CN" sz="2800" dirty="0" smtClean="0"/>
                        <a:t>  long </a:t>
                      </a:r>
                      <a:r>
                        <a:rPr lang="en-US" altLang="zh-CN" sz="2800" dirty="0" err="1" smtClean="0"/>
                        <a:t>num</a:t>
                      </a:r>
                      <a:r>
                        <a:rPr lang="en-US" altLang="zh-CN" sz="2800" dirty="0" smtClean="0"/>
                        <a:t>; </a:t>
                      </a:r>
                      <a:r>
                        <a:rPr lang="en-US" altLang="zh-CN" sz="2800" dirty="0" smtClean="0">
                          <a:solidFill>
                            <a:srgbClr val="FF0000"/>
                          </a:solidFill>
                        </a:rPr>
                        <a:t>/* number of points; may not be N if this is a sample */</a:t>
                      </a:r>
                    </a:p>
                    <a:p>
                      <a:r>
                        <a:rPr lang="en-US" altLang="zh-CN" sz="2800" dirty="0" smtClean="0"/>
                        <a:t>  </a:t>
                      </a:r>
                      <a:r>
                        <a:rPr lang="en-US" altLang="zh-CN" sz="2800" dirty="0" err="1" smtClean="0"/>
                        <a:t>int</a:t>
                      </a:r>
                      <a:r>
                        <a:rPr lang="en-US" altLang="zh-CN" sz="2800" dirty="0" smtClean="0"/>
                        <a:t> dim;  </a:t>
                      </a:r>
                      <a:r>
                        <a:rPr lang="en-US" altLang="zh-CN" sz="2800" dirty="0" smtClean="0">
                          <a:solidFill>
                            <a:srgbClr val="FF0000"/>
                          </a:solidFill>
                        </a:rPr>
                        <a:t>/* dimensionality */</a:t>
                      </a:r>
                    </a:p>
                    <a:p>
                      <a:r>
                        <a:rPr lang="en-US" altLang="zh-CN" sz="2800" dirty="0" smtClean="0"/>
                        <a:t>  Point *p; </a:t>
                      </a:r>
                      <a:r>
                        <a:rPr lang="en-US" altLang="zh-CN" sz="2800" dirty="0" smtClean="0">
                          <a:solidFill>
                            <a:srgbClr val="FF0000"/>
                          </a:solidFill>
                        </a:rPr>
                        <a:t>/* the array itself */</a:t>
                      </a:r>
                    </a:p>
                    <a:p>
                      <a:r>
                        <a:rPr lang="en-US" altLang="zh-CN" sz="2800" dirty="0" smtClean="0"/>
                        <a:t>} Points;</a:t>
                      </a:r>
                      <a:endParaRPr lang="zh-CN" altLang="en-US" sz="2800" dirty="0"/>
                    </a:p>
                  </a:txBody>
                  <a:tcPr/>
                </a:tc>
              </a:tr>
            </a:tbl>
          </a:graphicData>
        </a:graphic>
      </p:graphicFrame>
      <p:graphicFrame>
        <p:nvGraphicFramePr>
          <p:cNvPr id="5" name="表格 4"/>
          <p:cNvGraphicFramePr>
            <a:graphicFrameLocks noGrp="1"/>
          </p:cNvGraphicFramePr>
          <p:nvPr>
            <p:extLst>
              <p:ext uri="{D42A27DB-BD31-4B8C-83A1-F6EECF244321}">
                <p14:modId xmlns="" xmlns:p14="http://schemas.microsoft.com/office/powerpoint/2010/main" val="1150531460"/>
              </p:ext>
            </p:extLst>
          </p:nvPr>
        </p:nvGraphicFramePr>
        <p:xfrm>
          <a:off x="838200" y="1690688"/>
          <a:ext cx="10398433" cy="457200"/>
        </p:xfrm>
        <a:graphic>
          <a:graphicData uri="http://schemas.openxmlformats.org/drawingml/2006/table">
            <a:tbl>
              <a:tblPr firstRow="1" bandRow="1">
                <a:tableStyleId>{C083E6E3-FA7D-4D7B-A595-EF9225AFEA82}</a:tableStyleId>
              </a:tblPr>
              <a:tblGrid>
                <a:gridCol w="10398433"/>
              </a:tblGrid>
              <a:tr h="370840">
                <a:tc>
                  <a:txBody>
                    <a:bodyPr/>
                    <a:lstStyle/>
                    <a:p>
                      <a:r>
                        <a:rPr lang="en-US" altLang="zh-CN" sz="2400" dirty="0" smtClean="0"/>
                        <a:t>Description: Array of points</a:t>
                      </a:r>
                      <a:endParaRPr lang="zh-CN" altLang="en-US" sz="2400" dirty="0"/>
                    </a:p>
                  </a:txBody>
                  <a:tcPr/>
                </a:tc>
              </a:tr>
            </a:tbl>
          </a:graphicData>
        </a:graphic>
      </p:graphicFrame>
    </p:spTree>
    <p:extLst>
      <p:ext uri="{BB962C8B-B14F-4D97-AF65-F5344CB8AC3E}">
        <p14:creationId xmlns="" xmlns:p14="http://schemas.microsoft.com/office/powerpoint/2010/main" val="3677383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Ponint</a:t>
            </a:r>
            <a:r>
              <a:rPr lang="en-US" altLang="zh-CN" dirty="0" smtClean="0"/>
              <a:t> </a:t>
            </a:r>
            <a:r>
              <a:rPr lang="zh-CN" altLang="en-US" dirty="0" smtClean="0"/>
              <a:t> </a:t>
            </a:r>
            <a:r>
              <a:rPr lang="en-US" altLang="zh-CN" dirty="0" smtClean="0"/>
              <a:t> </a:t>
            </a:r>
            <a:endParaRPr lang="zh-CN" altLang="en-US" dirty="0"/>
          </a:p>
        </p:txBody>
      </p:sp>
      <p:graphicFrame>
        <p:nvGraphicFramePr>
          <p:cNvPr id="4" name="内容占位符 3"/>
          <p:cNvGraphicFramePr>
            <a:graphicFrameLocks noGrp="1"/>
          </p:cNvGraphicFramePr>
          <p:nvPr>
            <p:ph idx="1"/>
            <p:extLst>
              <p:ext uri="{D42A27DB-BD31-4B8C-83A1-F6EECF244321}">
                <p14:modId xmlns="" xmlns:p14="http://schemas.microsoft.com/office/powerpoint/2010/main" val="3708959178"/>
              </p:ext>
            </p:extLst>
          </p:nvPr>
        </p:nvGraphicFramePr>
        <p:xfrm>
          <a:off x="838200" y="2828515"/>
          <a:ext cx="10515600" cy="3078480"/>
        </p:xfrm>
        <a:graphic>
          <a:graphicData uri="http://schemas.openxmlformats.org/drawingml/2006/table">
            <a:tbl>
              <a:tblPr firstRow="1" bandRow="1">
                <a:tableStyleId>{C083E6E3-FA7D-4D7B-A595-EF9225AFEA82}</a:tableStyleId>
              </a:tblPr>
              <a:tblGrid>
                <a:gridCol w="10515600"/>
              </a:tblGrid>
              <a:tr h="370840">
                <a:tc>
                  <a:txBody>
                    <a:bodyPr/>
                    <a:lstStyle/>
                    <a:p>
                      <a:r>
                        <a:rPr lang="en-US" altLang="zh-CN" sz="2800" dirty="0" err="1" smtClean="0"/>
                        <a:t>typedef</a:t>
                      </a:r>
                      <a:r>
                        <a:rPr lang="en-US" altLang="zh-CN" sz="2800" dirty="0" smtClean="0"/>
                        <a:t> </a:t>
                      </a:r>
                      <a:r>
                        <a:rPr lang="en-US" altLang="zh-CN" sz="2800" dirty="0" err="1" smtClean="0"/>
                        <a:t>struct</a:t>
                      </a:r>
                      <a:r>
                        <a:rPr lang="en-US" altLang="zh-CN" sz="2800" dirty="0" smtClean="0"/>
                        <a:t> {</a:t>
                      </a:r>
                    </a:p>
                    <a:p>
                      <a:r>
                        <a:rPr lang="en-US" altLang="zh-CN" sz="2800" dirty="0" smtClean="0"/>
                        <a:t>  float weight; </a:t>
                      </a:r>
                    </a:p>
                    <a:p>
                      <a:r>
                        <a:rPr lang="en-US" altLang="zh-CN" sz="2800" dirty="0" smtClean="0"/>
                        <a:t>  float *</a:t>
                      </a:r>
                      <a:r>
                        <a:rPr lang="en-US" altLang="zh-CN" sz="2800" dirty="0" err="1" smtClean="0"/>
                        <a:t>coord</a:t>
                      </a:r>
                      <a:r>
                        <a:rPr lang="en-US" altLang="zh-CN" sz="2800" dirty="0" smtClean="0"/>
                        <a:t>; </a:t>
                      </a:r>
                      <a:r>
                        <a:rPr lang="en-US" altLang="zh-CN" sz="2800" dirty="0" smtClean="0">
                          <a:solidFill>
                            <a:srgbClr val="FF0000"/>
                          </a:solidFill>
                        </a:rPr>
                        <a:t>//feature</a:t>
                      </a:r>
                      <a:r>
                        <a:rPr lang="en-US" altLang="zh-CN" sz="2800" baseline="0" dirty="0" smtClean="0">
                          <a:solidFill>
                            <a:srgbClr val="FF0000"/>
                          </a:solidFill>
                        </a:rPr>
                        <a:t> values of this point</a:t>
                      </a:r>
                      <a:endParaRPr lang="en-US" altLang="zh-CN" sz="2800" dirty="0" smtClean="0">
                        <a:solidFill>
                          <a:srgbClr val="FF0000"/>
                        </a:solidFill>
                      </a:endParaRPr>
                    </a:p>
                    <a:p>
                      <a:r>
                        <a:rPr lang="en-US" altLang="zh-CN" sz="2800" dirty="0" smtClean="0"/>
                        <a:t>  long assign;  </a:t>
                      </a:r>
                      <a:r>
                        <a:rPr lang="en-US" altLang="zh-CN" sz="2800" dirty="0" smtClean="0">
                          <a:solidFill>
                            <a:srgbClr val="FF0000"/>
                          </a:solidFill>
                        </a:rPr>
                        <a:t>/*</a:t>
                      </a:r>
                      <a:r>
                        <a:rPr lang="en-US" altLang="zh-CN" sz="2800" dirty="0" smtClean="0"/>
                        <a:t> </a:t>
                      </a:r>
                      <a:r>
                        <a:rPr lang="en-US" altLang="zh-CN" sz="2800" dirty="0" smtClean="0">
                          <a:solidFill>
                            <a:srgbClr val="FF0000"/>
                          </a:solidFill>
                        </a:rPr>
                        <a:t>number of point where this one is assigned (not clear yet)*/</a:t>
                      </a:r>
                    </a:p>
                    <a:p>
                      <a:r>
                        <a:rPr lang="en-US" altLang="zh-CN" sz="2800" dirty="0" smtClean="0"/>
                        <a:t>  float cost;  /* cost of that assignment, </a:t>
                      </a:r>
                      <a:r>
                        <a:rPr lang="en-US" altLang="zh-CN" sz="2800" dirty="0" smtClean="0">
                          <a:solidFill>
                            <a:srgbClr val="FF0000"/>
                          </a:solidFill>
                        </a:rPr>
                        <a:t>weight*distance</a:t>
                      </a:r>
                      <a:r>
                        <a:rPr lang="en-US" altLang="zh-CN" sz="2800" dirty="0" smtClean="0"/>
                        <a:t> */</a:t>
                      </a:r>
                    </a:p>
                    <a:p>
                      <a:r>
                        <a:rPr lang="en-US" altLang="zh-CN" sz="2800" dirty="0" smtClean="0"/>
                        <a:t>} Point;</a:t>
                      </a:r>
                      <a:endParaRPr lang="zh-CN" altLang="en-US" sz="2800" dirty="0"/>
                    </a:p>
                  </a:txBody>
                  <a:tcPr/>
                </a:tc>
              </a:tr>
            </a:tbl>
          </a:graphicData>
        </a:graphic>
      </p:graphicFrame>
      <p:graphicFrame>
        <p:nvGraphicFramePr>
          <p:cNvPr id="5" name="表格 4"/>
          <p:cNvGraphicFramePr>
            <a:graphicFrameLocks noGrp="1"/>
          </p:cNvGraphicFramePr>
          <p:nvPr>
            <p:extLst>
              <p:ext uri="{D42A27DB-BD31-4B8C-83A1-F6EECF244321}">
                <p14:modId xmlns="" xmlns:p14="http://schemas.microsoft.com/office/powerpoint/2010/main" val="364046635"/>
              </p:ext>
            </p:extLst>
          </p:nvPr>
        </p:nvGraphicFramePr>
        <p:xfrm>
          <a:off x="838200" y="1690688"/>
          <a:ext cx="10398433" cy="822960"/>
        </p:xfrm>
        <a:graphic>
          <a:graphicData uri="http://schemas.openxmlformats.org/drawingml/2006/table">
            <a:tbl>
              <a:tblPr firstRow="1" bandRow="1">
                <a:tableStyleId>{C083E6E3-FA7D-4D7B-A595-EF9225AFEA82}</a:tableStyleId>
              </a:tblPr>
              <a:tblGrid>
                <a:gridCol w="10398433"/>
              </a:tblGrid>
              <a:tr h="370840">
                <a:tc>
                  <a:txBody>
                    <a:bodyPr/>
                    <a:lstStyle/>
                    <a:p>
                      <a:r>
                        <a:rPr lang="en-US" altLang="zh-CN" sz="2400" dirty="0" smtClean="0"/>
                        <a:t>Description: </a:t>
                      </a:r>
                      <a:r>
                        <a:rPr lang="en-US" altLang="zh-CN" sz="2400" baseline="0" dirty="0" smtClean="0"/>
                        <a:t> T</a:t>
                      </a:r>
                      <a:r>
                        <a:rPr lang="en-US" altLang="zh-CN" sz="2400" dirty="0" smtClean="0"/>
                        <a:t>his structure represents a point;</a:t>
                      </a:r>
                    </a:p>
                    <a:p>
                      <a:r>
                        <a:rPr lang="en-US" altLang="zh-CN" sz="2400" dirty="0" smtClean="0"/>
                        <a:t> these will be passed around to avoid copying coordinates</a:t>
                      </a:r>
                      <a:endParaRPr lang="zh-CN" altLang="en-US" sz="2400" dirty="0"/>
                    </a:p>
                  </a:txBody>
                  <a:tcPr/>
                </a:tc>
              </a:tr>
            </a:tbl>
          </a:graphicData>
        </a:graphic>
      </p:graphicFrame>
    </p:spTree>
    <p:extLst>
      <p:ext uri="{BB962C8B-B14F-4D97-AF65-F5344CB8AC3E}">
        <p14:creationId xmlns="" xmlns:p14="http://schemas.microsoft.com/office/powerpoint/2010/main" val="16387733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What’s it for?</a:t>
            </a:r>
            <a:endParaRPr lang="zh-CN" altLang="en-US" dirty="0"/>
          </a:p>
        </p:txBody>
      </p:sp>
      <p:sp>
        <p:nvSpPr>
          <p:cNvPr id="3" name="内容占位符 2"/>
          <p:cNvSpPr>
            <a:spLocks noGrp="1"/>
          </p:cNvSpPr>
          <p:nvPr>
            <p:ph idx="1"/>
          </p:nvPr>
        </p:nvSpPr>
        <p:spPr>
          <a:xfrm>
            <a:off x="838200" y="1771837"/>
            <a:ext cx="10515600" cy="4351338"/>
          </a:xfrm>
        </p:spPr>
        <p:txBody>
          <a:bodyPr/>
          <a:lstStyle/>
          <a:p>
            <a:r>
              <a:rPr lang="en-US" altLang="zh-CN" dirty="0" smtClean="0"/>
              <a:t>1.	Text Steam Clustering with K-Median</a:t>
            </a:r>
          </a:p>
          <a:p>
            <a:r>
              <a:rPr lang="en-US" altLang="zh-CN" dirty="0" smtClean="0"/>
              <a:t>2.	Arguments table is showed as below:</a:t>
            </a:r>
            <a:endParaRPr lang="zh-CN" altLang="en-US" dirty="0"/>
          </a:p>
        </p:txBody>
      </p:sp>
      <p:graphicFrame>
        <p:nvGraphicFramePr>
          <p:cNvPr id="4" name="表格 3"/>
          <p:cNvGraphicFramePr>
            <a:graphicFrameLocks noGrp="1"/>
          </p:cNvGraphicFramePr>
          <p:nvPr>
            <p:extLst>
              <p:ext uri="{D42A27DB-BD31-4B8C-83A1-F6EECF244321}">
                <p14:modId xmlns="" xmlns:p14="http://schemas.microsoft.com/office/powerpoint/2010/main" val="124976512"/>
              </p:ext>
            </p:extLst>
          </p:nvPr>
        </p:nvGraphicFramePr>
        <p:xfrm>
          <a:off x="1910977" y="2803961"/>
          <a:ext cx="8127999" cy="3708400"/>
        </p:xfrm>
        <a:graphic>
          <a:graphicData uri="http://schemas.openxmlformats.org/drawingml/2006/table">
            <a:tbl>
              <a:tblPr firstRow="1" bandRow="1">
                <a:tableStyleId>{F5AB1C69-6EDB-4FF4-983F-18BD219EF322}</a:tableStyleId>
              </a:tblPr>
              <a:tblGrid>
                <a:gridCol w="1074270"/>
                <a:gridCol w="1277471"/>
                <a:gridCol w="5776258"/>
              </a:tblGrid>
              <a:tr h="370840">
                <a:tc>
                  <a:txBody>
                    <a:bodyPr/>
                    <a:lstStyle/>
                    <a:p>
                      <a:r>
                        <a:rPr lang="en-US" altLang="zh-CN" dirty="0" smtClean="0"/>
                        <a:t>No.</a:t>
                      </a:r>
                      <a:endParaRPr lang="zh-CN" altLang="en-US" dirty="0"/>
                    </a:p>
                  </a:txBody>
                  <a:tcPr/>
                </a:tc>
                <a:tc>
                  <a:txBody>
                    <a:bodyPr/>
                    <a:lstStyle/>
                    <a:p>
                      <a:r>
                        <a:rPr lang="en-US" altLang="zh-CN" dirty="0" smtClean="0"/>
                        <a:t>Name</a:t>
                      </a:r>
                      <a:endParaRPr lang="zh-CN" altLang="en-US" dirty="0"/>
                    </a:p>
                  </a:txBody>
                  <a:tcPr/>
                </a:tc>
                <a:tc>
                  <a:txBody>
                    <a:bodyPr/>
                    <a:lstStyle/>
                    <a:p>
                      <a:r>
                        <a:rPr lang="en-US" altLang="zh-CN" dirty="0" smtClean="0"/>
                        <a:t>Description</a:t>
                      </a:r>
                      <a:endParaRPr lang="zh-CN" altLang="en-US" dirty="0"/>
                    </a:p>
                  </a:txBody>
                  <a:tcPr/>
                </a:tc>
              </a:tr>
              <a:tr h="370840">
                <a:tc>
                  <a:txBody>
                    <a:bodyPr/>
                    <a:lstStyle/>
                    <a:p>
                      <a:r>
                        <a:rPr lang="en-US" altLang="zh-CN" dirty="0" smtClean="0"/>
                        <a:t>1</a:t>
                      </a:r>
                      <a:endParaRPr lang="zh-CN" altLang="en-US" dirty="0"/>
                    </a:p>
                  </a:txBody>
                  <a:tcPr/>
                </a:tc>
                <a:tc>
                  <a:txBody>
                    <a:bodyPr/>
                    <a:lstStyle/>
                    <a:p>
                      <a:r>
                        <a:rPr lang="en-US" altLang="zh-CN" dirty="0" smtClean="0"/>
                        <a:t>K1</a:t>
                      </a:r>
                      <a:endParaRPr lang="zh-CN" altLang="en-US" dirty="0"/>
                    </a:p>
                  </a:txBody>
                  <a:tcPr/>
                </a:tc>
                <a:tc>
                  <a:txBody>
                    <a:bodyPr/>
                    <a:lstStyle/>
                    <a:p>
                      <a:r>
                        <a:rPr lang="en-US" altLang="zh-CN" dirty="0" smtClean="0"/>
                        <a:t>Min. number of centers allowed</a:t>
                      </a:r>
                      <a:endParaRPr lang="zh-CN" altLang="en-US" dirty="0"/>
                    </a:p>
                  </a:txBody>
                  <a:tcPr/>
                </a:tc>
              </a:tr>
              <a:tr h="370840">
                <a:tc>
                  <a:txBody>
                    <a:bodyPr/>
                    <a:lstStyle/>
                    <a:p>
                      <a:r>
                        <a:rPr lang="en-US" altLang="zh-CN" dirty="0" smtClean="0"/>
                        <a:t>2</a:t>
                      </a:r>
                      <a:endParaRPr lang="zh-CN" altLang="en-US" dirty="0"/>
                    </a:p>
                  </a:txBody>
                  <a:tcPr/>
                </a:tc>
                <a:tc>
                  <a:txBody>
                    <a:bodyPr/>
                    <a:lstStyle/>
                    <a:p>
                      <a:r>
                        <a:rPr lang="en-US" altLang="zh-CN" dirty="0" smtClean="0"/>
                        <a:t>K2</a:t>
                      </a:r>
                      <a:endParaRPr lang="zh-CN" altLang="en-US" dirty="0"/>
                    </a:p>
                  </a:txBody>
                  <a:tcPr/>
                </a:tc>
                <a:tc>
                  <a:txBody>
                    <a:bodyPr/>
                    <a:lstStyle/>
                    <a:p>
                      <a:r>
                        <a:rPr lang="en-US" altLang="zh-CN" dirty="0" smtClean="0"/>
                        <a:t>Max. number of centers allowed</a:t>
                      </a:r>
                      <a:endParaRPr lang="zh-CN" altLang="en-US" dirty="0"/>
                    </a:p>
                  </a:txBody>
                  <a:tcPr/>
                </a:tc>
              </a:tr>
              <a:tr h="370840">
                <a:tc>
                  <a:txBody>
                    <a:bodyPr/>
                    <a:lstStyle/>
                    <a:p>
                      <a:r>
                        <a:rPr lang="en-US" altLang="zh-CN" dirty="0" smtClean="0"/>
                        <a:t>3</a:t>
                      </a:r>
                      <a:endParaRPr lang="zh-CN" altLang="en-US" dirty="0"/>
                    </a:p>
                  </a:txBody>
                  <a:tcPr/>
                </a:tc>
                <a:tc>
                  <a:txBody>
                    <a:bodyPr/>
                    <a:lstStyle/>
                    <a:p>
                      <a:r>
                        <a:rPr lang="en-US" altLang="zh-CN" dirty="0" smtClean="0"/>
                        <a:t>D</a:t>
                      </a:r>
                      <a:endParaRPr lang="zh-CN" altLang="en-US" dirty="0"/>
                    </a:p>
                  </a:txBody>
                  <a:tcPr/>
                </a:tc>
                <a:tc>
                  <a:txBody>
                    <a:bodyPr/>
                    <a:lstStyle/>
                    <a:p>
                      <a:r>
                        <a:rPr lang="en-US" altLang="zh-CN" dirty="0" smtClean="0"/>
                        <a:t>Dimension of each data point</a:t>
                      </a:r>
                      <a:endParaRPr lang="zh-CN" altLang="en-US" dirty="0"/>
                    </a:p>
                  </a:txBody>
                  <a:tcPr/>
                </a:tc>
              </a:tr>
              <a:tr h="370840">
                <a:tc>
                  <a:txBody>
                    <a:bodyPr/>
                    <a:lstStyle/>
                    <a:p>
                      <a:r>
                        <a:rPr lang="en-US" altLang="zh-CN" dirty="0" smtClean="0"/>
                        <a:t>4</a:t>
                      </a:r>
                      <a:endParaRPr lang="zh-CN" altLang="en-US" dirty="0"/>
                    </a:p>
                  </a:txBody>
                  <a:tcPr/>
                </a:tc>
                <a:tc>
                  <a:txBody>
                    <a:bodyPr/>
                    <a:lstStyle/>
                    <a:p>
                      <a:r>
                        <a:rPr lang="en-US" altLang="zh-CN" dirty="0" smtClean="0"/>
                        <a:t>N</a:t>
                      </a:r>
                      <a:endParaRPr lang="zh-CN" altLang="en-US" dirty="0"/>
                    </a:p>
                  </a:txBody>
                  <a:tcPr/>
                </a:tc>
                <a:tc>
                  <a:txBody>
                    <a:bodyPr/>
                    <a:lstStyle/>
                    <a:p>
                      <a:r>
                        <a:rPr lang="en-US" altLang="zh-CN" dirty="0" smtClean="0"/>
                        <a:t>Number of data points</a:t>
                      </a:r>
                      <a:endParaRPr lang="zh-CN" altLang="en-US" dirty="0"/>
                    </a:p>
                  </a:txBody>
                  <a:tcPr/>
                </a:tc>
              </a:tr>
              <a:tr h="370840">
                <a:tc>
                  <a:txBody>
                    <a:bodyPr/>
                    <a:lstStyle/>
                    <a:p>
                      <a:r>
                        <a:rPr lang="en-US" altLang="zh-CN" dirty="0" smtClean="0"/>
                        <a:t>5</a:t>
                      </a:r>
                      <a:endParaRPr lang="zh-CN" altLang="en-US" dirty="0"/>
                    </a:p>
                  </a:txBody>
                  <a:tcPr/>
                </a:tc>
                <a:tc>
                  <a:txBody>
                    <a:bodyPr/>
                    <a:lstStyle/>
                    <a:p>
                      <a:r>
                        <a:rPr lang="en-US" altLang="zh-CN" dirty="0" smtClean="0"/>
                        <a:t>Chunksize</a:t>
                      </a:r>
                      <a:endParaRPr lang="zh-CN" altLang="en-US" dirty="0"/>
                    </a:p>
                  </a:txBody>
                  <a:tcPr/>
                </a:tc>
                <a:tc>
                  <a:txBody>
                    <a:bodyPr/>
                    <a:lstStyle/>
                    <a:p>
                      <a:r>
                        <a:rPr lang="en-US" altLang="zh-CN" dirty="0" smtClean="0"/>
                        <a:t>Number of data points to handle per step</a:t>
                      </a:r>
                      <a:endParaRPr lang="zh-CN" altLang="en-US" dirty="0"/>
                    </a:p>
                  </a:txBody>
                  <a:tcPr/>
                </a:tc>
              </a:tr>
              <a:tr h="370840">
                <a:tc>
                  <a:txBody>
                    <a:bodyPr/>
                    <a:lstStyle/>
                    <a:p>
                      <a:r>
                        <a:rPr lang="en-US" altLang="zh-CN" dirty="0" smtClean="0"/>
                        <a:t>6</a:t>
                      </a:r>
                      <a:endParaRPr lang="zh-CN" altLang="en-US" dirty="0"/>
                    </a:p>
                  </a:txBody>
                  <a:tcPr/>
                </a:tc>
                <a:tc>
                  <a:txBody>
                    <a:bodyPr/>
                    <a:lstStyle/>
                    <a:p>
                      <a:r>
                        <a:rPr lang="en-US" altLang="zh-CN" dirty="0" err="1" smtClean="0">
                          <a:solidFill>
                            <a:srgbClr val="FF0000"/>
                          </a:solidFill>
                        </a:rPr>
                        <a:t>Clustersize</a:t>
                      </a:r>
                      <a:endParaRPr lang="zh-CN" altLang="en-US" dirty="0">
                        <a:solidFill>
                          <a:srgbClr val="FF0000"/>
                        </a:solidFill>
                      </a:endParaRPr>
                    </a:p>
                  </a:txBody>
                  <a:tcPr/>
                </a:tc>
                <a:tc>
                  <a:txBody>
                    <a:bodyPr/>
                    <a:lstStyle/>
                    <a:p>
                      <a:r>
                        <a:rPr lang="en-US" altLang="zh-CN" dirty="0" smtClean="0"/>
                        <a:t>Maximum number of intermediate centers.</a:t>
                      </a:r>
                      <a:r>
                        <a:rPr lang="en-US" altLang="zh-CN" baseline="0" dirty="0" smtClean="0"/>
                        <a:t> </a:t>
                      </a:r>
                      <a:endParaRPr lang="zh-CN" altLang="en-US" dirty="0"/>
                    </a:p>
                  </a:txBody>
                  <a:tcPr/>
                </a:tc>
              </a:tr>
              <a:tr h="370840">
                <a:tc>
                  <a:txBody>
                    <a:bodyPr/>
                    <a:lstStyle/>
                    <a:p>
                      <a:r>
                        <a:rPr lang="en-US" altLang="zh-CN" dirty="0" smtClean="0"/>
                        <a:t>7</a:t>
                      </a:r>
                      <a:endParaRPr lang="zh-CN" altLang="en-US" dirty="0"/>
                    </a:p>
                  </a:txBody>
                  <a:tcPr/>
                </a:tc>
                <a:tc>
                  <a:txBody>
                    <a:bodyPr/>
                    <a:lstStyle/>
                    <a:p>
                      <a:r>
                        <a:rPr lang="en-US" altLang="zh-CN" dirty="0" err="1" smtClean="0"/>
                        <a:t>Infile</a:t>
                      </a:r>
                      <a:endParaRPr lang="zh-CN" altLang="en-US" dirty="0"/>
                    </a:p>
                  </a:txBody>
                  <a:tcPr/>
                </a:tc>
                <a:tc>
                  <a:txBody>
                    <a:bodyPr/>
                    <a:lstStyle/>
                    <a:p>
                      <a:r>
                        <a:rPr lang="en-US" altLang="zh-CN" dirty="0" smtClean="0"/>
                        <a:t>Input file (if n&lt;=0)</a:t>
                      </a:r>
                      <a:endParaRPr lang="zh-CN" altLang="en-US" dirty="0"/>
                    </a:p>
                  </a:txBody>
                  <a:tcPr/>
                </a:tc>
              </a:tr>
              <a:tr h="370840">
                <a:tc>
                  <a:txBody>
                    <a:bodyPr/>
                    <a:lstStyle/>
                    <a:p>
                      <a:r>
                        <a:rPr lang="en-US" altLang="zh-CN" dirty="0" smtClean="0"/>
                        <a:t>8</a:t>
                      </a:r>
                      <a:endParaRPr lang="zh-CN" altLang="en-US" dirty="0"/>
                    </a:p>
                  </a:txBody>
                  <a:tcPr/>
                </a:tc>
                <a:tc>
                  <a:txBody>
                    <a:bodyPr/>
                    <a:lstStyle/>
                    <a:p>
                      <a:r>
                        <a:rPr lang="en-US" altLang="zh-CN" dirty="0" err="1" smtClean="0"/>
                        <a:t>Outfile</a:t>
                      </a:r>
                      <a:endParaRPr lang="zh-CN" altLang="en-US" dirty="0"/>
                    </a:p>
                  </a:txBody>
                  <a:tcPr/>
                </a:tc>
                <a:tc>
                  <a:txBody>
                    <a:bodyPr/>
                    <a:lstStyle/>
                    <a:p>
                      <a:r>
                        <a:rPr lang="en-US" altLang="zh-CN" dirty="0" smtClean="0"/>
                        <a:t>Output file</a:t>
                      </a:r>
                      <a:endParaRPr lang="zh-CN" altLang="en-US" dirty="0"/>
                    </a:p>
                  </a:txBody>
                  <a:tcPr/>
                </a:tc>
              </a:tr>
              <a:tr h="370840">
                <a:tc>
                  <a:txBody>
                    <a:bodyPr/>
                    <a:lstStyle/>
                    <a:p>
                      <a:r>
                        <a:rPr lang="en-US" altLang="zh-CN" dirty="0" smtClean="0"/>
                        <a:t>9</a:t>
                      </a:r>
                      <a:endParaRPr lang="zh-CN" altLang="en-US" dirty="0"/>
                    </a:p>
                  </a:txBody>
                  <a:tcPr/>
                </a:tc>
                <a:tc>
                  <a:txBody>
                    <a:bodyPr/>
                    <a:lstStyle/>
                    <a:p>
                      <a:r>
                        <a:rPr lang="en-US" altLang="zh-CN" dirty="0" err="1" smtClean="0"/>
                        <a:t>Nproc</a:t>
                      </a:r>
                      <a:endParaRPr lang="zh-CN" altLang="en-US" dirty="0"/>
                    </a:p>
                  </a:txBody>
                  <a:tcPr/>
                </a:tc>
                <a:tc>
                  <a:txBody>
                    <a:bodyPr/>
                    <a:lstStyle/>
                    <a:p>
                      <a:r>
                        <a:rPr lang="en-US" altLang="zh-CN" dirty="0" smtClean="0"/>
                        <a:t>Number of threads to use</a:t>
                      </a:r>
                      <a:endParaRPr lang="zh-CN" altLang="en-US" dirty="0"/>
                    </a:p>
                  </a:txBody>
                  <a:tcPr/>
                </a:tc>
              </a:tr>
            </a:tbl>
          </a:graphicData>
        </a:graphic>
      </p:graphicFrame>
    </p:spTree>
    <p:extLst>
      <p:ext uri="{BB962C8B-B14F-4D97-AF65-F5344CB8AC3E}">
        <p14:creationId xmlns="" xmlns:p14="http://schemas.microsoft.com/office/powerpoint/2010/main" val="2015901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Algorithm K-Median</a:t>
            </a:r>
            <a:endParaRPr lang="zh-CN" altLang="en-US" dirty="0"/>
          </a:p>
        </p:txBody>
      </p:sp>
      <p:pic>
        <p:nvPicPr>
          <p:cNvPr id="4" name="内容占位符 3"/>
          <p:cNvPicPr>
            <a:picLocks noGrp="1" noChangeAspect="1"/>
          </p:cNvPicPr>
          <p:nvPr>
            <p:ph idx="1"/>
          </p:nvPr>
        </p:nvPicPr>
        <p:blipFill>
          <a:blip r:embed="rId2"/>
          <a:stretch>
            <a:fillRect/>
          </a:stretch>
        </p:blipFill>
        <p:spPr>
          <a:xfrm>
            <a:off x="2685392" y="2108790"/>
            <a:ext cx="5497316" cy="1991683"/>
          </a:xfrm>
          <a:prstGeom prst="rect">
            <a:avLst/>
          </a:prstGeom>
        </p:spPr>
      </p:pic>
      <p:sp>
        <p:nvSpPr>
          <p:cNvPr id="5" name="文本框 4"/>
          <p:cNvSpPr txBox="1"/>
          <p:nvPr/>
        </p:nvSpPr>
        <p:spPr>
          <a:xfrm>
            <a:off x="961292" y="4143439"/>
            <a:ext cx="11198515" cy="646331"/>
          </a:xfrm>
          <a:prstGeom prst="rect">
            <a:avLst/>
          </a:prstGeom>
          <a:noFill/>
        </p:spPr>
        <p:txBody>
          <a:bodyPr wrap="none" rtlCol="0">
            <a:spAutoFit/>
          </a:bodyPr>
          <a:lstStyle/>
          <a:p>
            <a:r>
              <a:rPr lang="zh-CN" altLang="en-US" dirty="0" smtClean="0"/>
              <a:t>在本程序中，计算单位均为一个</a:t>
            </a:r>
            <a:r>
              <a:rPr lang="en-US" altLang="zh-CN" dirty="0" smtClean="0"/>
              <a:t>chunk</a:t>
            </a:r>
            <a:r>
              <a:rPr lang="zh-CN" altLang="en-US" dirty="0" smtClean="0"/>
              <a:t>，在命令行中可以指定</a:t>
            </a:r>
            <a:r>
              <a:rPr lang="en-US" altLang="zh-CN" dirty="0" smtClean="0"/>
              <a:t>chunk</a:t>
            </a:r>
            <a:r>
              <a:rPr lang="zh-CN" altLang="en-US" dirty="0" smtClean="0"/>
              <a:t>的</a:t>
            </a:r>
            <a:r>
              <a:rPr lang="en-US" altLang="zh-CN" dirty="0" smtClean="0"/>
              <a:t>size</a:t>
            </a:r>
            <a:r>
              <a:rPr lang="zh-CN" altLang="en-US" dirty="0" smtClean="0"/>
              <a:t>。即程序一次处理多少点</a:t>
            </a:r>
            <a:r>
              <a:rPr lang="zh-CN" altLang="en-US" dirty="0" smtClean="0"/>
              <a:t>。</a:t>
            </a:r>
            <a:r>
              <a:rPr lang="en-US" altLang="zh-CN" dirty="0" smtClean="0"/>
              <a:t>(</a:t>
            </a:r>
            <a:r>
              <a:rPr lang="zh-CN" altLang="en-US" dirty="0" smtClean="0">
                <a:solidFill>
                  <a:srgbClr val="FF0000"/>
                </a:solidFill>
              </a:rPr>
              <a:t>这程序不</a:t>
            </a:r>
            <a:endParaRPr lang="en-US" altLang="zh-CN" dirty="0" smtClean="0">
              <a:solidFill>
                <a:srgbClr val="FF0000"/>
              </a:solidFill>
            </a:endParaRPr>
          </a:p>
          <a:p>
            <a:r>
              <a:rPr lang="zh-CN" altLang="en-US" dirty="0" smtClean="0">
                <a:solidFill>
                  <a:srgbClr val="FF0000"/>
                </a:solidFill>
              </a:rPr>
              <a:t>是基于流处理的，每次运行都是以一个</a:t>
            </a:r>
            <a:r>
              <a:rPr lang="en-US" altLang="zh-CN" dirty="0" smtClean="0">
                <a:solidFill>
                  <a:srgbClr val="FF0000"/>
                </a:solidFill>
              </a:rPr>
              <a:t>chunk</a:t>
            </a:r>
            <a:r>
              <a:rPr lang="zh-CN" altLang="en-US" dirty="0" smtClean="0">
                <a:solidFill>
                  <a:srgbClr val="FF0000"/>
                </a:solidFill>
              </a:rPr>
              <a:t>为单位，所以我们需要在这上面做一些添加改动</a:t>
            </a:r>
            <a:r>
              <a:rPr lang="en-US" altLang="zh-CN" dirty="0" smtClean="0"/>
              <a:t>)</a:t>
            </a:r>
            <a:endParaRPr lang="zh-CN" altLang="en-US" dirty="0"/>
          </a:p>
        </p:txBody>
      </p:sp>
    </p:spTree>
    <p:extLst>
      <p:ext uri="{BB962C8B-B14F-4D97-AF65-F5344CB8AC3E}">
        <p14:creationId xmlns="" xmlns:p14="http://schemas.microsoft.com/office/powerpoint/2010/main" val="804797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Algorithm K-Median</a:t>
            </a:r>
            <a:endParaRPr lang="zh-CN" altLang="en-US" dirty="0"/>
          </a:p>
        </p:txBody>
      </p:sp>
      <p:sp>
        <p:nvSpPr>
          <p:cNvPr id="5" name="文本框 4"/>
          <p:cNvSpPr txBox="1"/>
          <p:nvPr/>
        </p:nvSpPr>
        <p:spPr>
          <a:xfrm>
            <a:off x="767490" y="4183799"/>
            <a:ext cx="10586310" cy="1338828"/>
          </a:xfrm>
          <a:prstGeom prst="rect">
            <a:avLst/>
          </a:prstGeom>
          <a:noFill/>
        </p:spPr>
        <p:txBody>
          <a:bodyPr wrap="square" rtlCol="0">
            <a:spAutoFit/>
          </a:bodyPr>
          <a:lstStyle/>
          <a:p>
            <a:pPr>
              <a:lnSpc>
                <a:spcPct val="150000"/>
              </a:lnSpc>
            </a:pPr>
            <a:r>
              <a:rPr lang="zh-CN" altLang="en-US" dirty="0" smtClean="0"/>
              <a:t>将一个</a:t>
            </a:r>
            <a:r>
              <a:rPr lang="en-US" altLang="zh-CN" dirty="0" smtClean="0"/>
              <a:t>chunk</a:t>
            </a:r>
            <a:r>
              <a:rPr lang="zh-CN" altLang="en-US" dirty="0" smtClean="0"/>
              <a:t>的点平均分给</a:t>
            </a:r>
            <a:r>
              <a:rPr lang="en-US" altLang="zh-CN" dirty="0" smtClean="0"/>
              <a:t>N</a:t>
            </a:r>
            <a:r>
              <a:rPr lang="zh-CN" altLang="en-US" dirty="0" smtClean="0"/>
              <a:t>个线程。每一个线程只操作其中的一部分点。其中</a:t>
            </a:r>
            <a:r>
              <a:rPr lang="en-US" altLang="zh-CN" dirty="0" smtClean="0"/>
              <a:t>0</a:t>
            </a:r>
            <a:r>
              <a:rPr lang="zh-CN" altLang="en-US" dirty="0" smtClean="0"/>
              <a:t>号线程为</a:t>
            </a:r>
            <a:r>
              <a:rPr lang="en-US" altLang="zh-CN" dirty="0" smtClean="0"/>
              <a:t>master thread</a:t>
            </a:r>
            <a:r>
              <a:rPr lang="zh-CN" altLang="en-US" dirty="0" smtClean="0"/>
              <a:t>。</a:t>
            </a:r>
            <a:r>
              <a:rPr lang="en-US" altLang="zh-CN" dirty="0" smtClean="0"/>
              <a:t/>
            </a:r>
            <a:br>
              <a:rPr lang="en-US" altLang="zh-CN" dirty="0" smtClean="0"/>
            </a:br>
            <a:r>
              <a:rPr lang="zh-CN" altLang="en-US" dirty="0" smtClean="0"/>
              <a:t>其他为非</a:t>
            </a:r>
            <a:r>
              <a:rPr lang="en-US" altLang="zh-CN" dirty="0" smtClean="0"/>
              <a:t>master thread</a:t>
            </a:r>
            <a:r>
              <a:rPr lang="zh-CN" altLang="en-US" dirty="0" smtClean="0"/>
              <a:t>。在后续的操作中</a:t>
            </a:r>
            <a:r>
              <a:rPr lang="en-US" altLang="zh-CN" dirty="0" smtClean="0"/>
              <a:t>,master thread</a:t>
            </a:r>
            <a:r>
              <a:rPr lang="zh-CN" altLang="en-US" dirty="0" smtClean="0"/>
              <a:t>会执行一些特殊的操作，</a:t>
            </a:r>
            <a:r>
              <a:rPr lang="zh-CN" altLang="en-US" dirty="0" smtClean="0"/>
              <a:t>例如计算所有线程的代价和</a:t>
            </a:r>
            <a:r>
              <a:rPr lang="zh-CN" altLang="en-US" dirty="0" smtClean="0"/>
              <a:t>、</a:t>
            </a:r>
            <a:r>
              <a:rPr lang="zh-CN" altLang="en-US" dirty="0" smtClean="0"/>
              <a:t>打印</a:t>
            </a:r>
            <a:r>
              <a:rPr lang="zh-CN" altLang="en-US" dirty="0" smtClean="0"/>
              <a:t>程序运行状态以及错误信息等。</a:t>
            </a:r>
            <a:endParaRPr lang="en-US" altLang="zh-CN" dirty="0" smtClean="0"/>
          </a:p>
        </p:txBody>
      </p:sp>
      <p:pic>
        <p:nvPicPr>
          <p:cNvPr id="9" name="图片 8"/>
          <p:cNvPicPr>
            <a:picLocks noChangeAspect="1"/>
          </p:cNvPicPr>
          <p:nvPr/>
        </p:nvPicPr>
        <p:blipFill>
          <a:blip r:embed="rId2"/>
          <a:stretch>
            <a:fillRect/>
          </a:stretch>
        </p:blipFill>
        <p:spPr>
          <a:xfrm>
            <a:off x="3352800" y="1690688"/>
            <a:ext cx="4226396" cy="2420958"/>
          </a:xfrm>
          <a:prstGeom prst="rect">
            <a:avLst/>
          </a:prstGeom>
        </p:spPr>
      </p:pic>
    </p:spTree>
    <p:extLst>
      <p:ext uri="{BB962C8B-B14F-4D97-AF65-F5344CB8AC3E}">
        <p14:creationId xmlns="" xmlns:p14="http://schemas.microsoft.com/office/powerpoint/2010/main" val="1206815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Algorithm K-Median</a:t>
            </a:r>
            <a:endParaRPr lang="zh-CN" altLang="en-US" dirty="0"/>
          </a:p>
        </p:txBody>
      </p:sp>
      <mc:AlternateContent xmlns:mc="http://schemas.openxmlformats.org/markup-compatibility/2006">
        <mc:Choice xmlns="" xmlns:a14="http://schemas.microsoft.com/office/drawing/2010/main" Requires="a14">
          <p:sp>
            <p:nvSpPr>
              <p:cNvPr id="5" name="文本框 4"/>
              <p:cNvSpPr txBox="1"/>
              <p:nvPr/>
            </p:nvSpPr>
            <p:spPr>
              <a:xfrm>
                <a:off x="767491" y="4183799"/>
                <a:ext cx="10586310" cy="1754326"/>
              </a:xfrm>
              <a:prstGeom prst="rect">
                <a:avLst/>
              </a:prstGeom>
              <a:noFill/>
            </p:spPr>
            <p:txBody>
              <a:bodyPr wrap="square" rtlCol="0">
                <a:spAutoFit/>
              </a:bodyPr>
              <a:lstStyle/>
              <a:p>
                <a:pPr indent="457200">
                  <a:lnSpc>
                    <a:spcPct val="150000"/>
                  </a:lnSpc>
                </a:pPr>
                <a:r>
                  <a:rPr lang="zh-CN" altLang="en-US" dirty="0" smtClean="0"/>
                  <a:t>所有</a:t>
                </a:r>
                <a:r>
                  <a:rPr lang="zh-CN" altLang="en-US" dirty="0" smtClean="0"/>
                  <a:t>线程，计算每一个点到这个</a:t>
                </a:r>
                <a:r>
                  <a:rPr lang="en-US" altLang="zh-CN" dirty="0" smtClean="0"/>
                  <a:t>chunk</a:t>
                </a:r>
                <a:r>
                  <a:rPr lang="zh-CN" altLang="en-US" dirty="0" smtClean="0"/>
                  <a:t>第一个点的</a:t>
                </a:r>
                <a:r>
                  <a:rPr lang="en-US" altLang="zh-CN" dirty="0" smtClean="0"/>
                  <a:t>cost</a:t>
                </a:r>
                <a:r>
                  <a:rPr lang="zh-CN" altLang="en-US" dirty="0" smtClean="0"/>
                  <a:t>（</a:t>
                </a:r>
                <a:r>
                  <a:rPr lang="en-US" altLang="zh-CN" dirty="0" smtClean="0">
                    <a:solidFill>
                      <a:srgbClr val="FF0000"/>
                    </a:solidFill>
                  </a:rPr>
                  <a:t>cost = distance*weight</a:t>
                </a:r>
                <a:r>
                  <a:rPr lang="zh-CN" altLang="en-US" dirty="0" smtClean="0"/>
                  <a:t>，关于</a:t>
                </a:r>
                <a:r>
                  <a:rPr lang="en-US" altLang="zh-CN" dirty="0"/>
                  <a:t>P</a:t>
                </a:r>
                <a:r>
                  <a:rPr lang="en-US" altLang="zh-CN" dirty="0" smtClean="0"/>
                  <a:t>oint</a:t>
                </a:r>
                <a:r>
                  <a:rPr lang="zh-CN" altLang="en-US" dirty="0" smtClean="0"/>
                  <a:t>的结构可以参照</a:t>
                </a:r>
                <a:r>
                  <a:rPr lang="en-US" altLang="zh-CN" dirty="0" err="1" smtClean="0"/>
                  <a:t>dataType</a:t>
                </a:r>
                <a:r>
                  <a:rPr lang="zh-CN" altLang="en-US" dirty="0" smtClean="0"/>
                  <a:t>节</a:t>
                </a:r>
                <a:r>
                  <a:rPr lang="zh-CN" altLang="en-US" dirty="0" smtClean="0"/>
                  <a:t>。然后</a:t>
                </a:r>
                <a:r>
                  <a:rPr lang="zh-CN" altLang="en-US" dirty="0" smtClean="0"/>
                  <a:t>每个线程将各自管辖的每一个点的</a:t>
                </a:r>
                <a:r>
                  <a:rPr lang="en-US" altLang="zh-CN" dirty="0" smtClean="0"/>
                  <a:t>cost</a:t>
                </a:r>
                <a:r>
                  <a:rPr lang="zh-CN" altLang="en-US" dirty="0" smtClean="0"/>
                  <a:t>累加，得到</a:t>
                </a:r>
                <a:r>
                  <a:rPr lang="zh-CN" altLang="en-US" dirty="0" smtClean="0"/>
                  <a:t>和</a:t>
                </a:r>
                <a:r>
                  <a:rPr lang="en-US" altLang="zh-CN" dirty="0" smtClean="0">
                    <a:solidFill>
                      <a:srgbClr val="FF0000"/>
                    </a:solidFill>
                  </a:rPr>
                  <a:t>hiz. </a:t>
                </a:r>
                <a:endParaRPr lang="en-US" altLang="zh-CN" dirty="0">
                  <a:solidFill>
                    <a:srgbClr val="FF0000"/>
                  </a:solidFill>
                </a:endParaRPr>
              </a:p>
              <a:p>
                <a:pPr indent="457200">
                  <a:lnSpc>
                    <a:spcPct val="150000"/>
                  </a:lnSpc>
                </a:pPr>
                <a14:m>
                  <m:oMathPara xmlns:m="http://schemas.openxmlformats.org/officeDocument/2006/math">
                    <m:oMathParaPr>
                      <m:jc m:val="centerGroup"/>
                    </m:oMathParaPr>
                    <m:oMath xmlns:m="http://schemas.openxmlformats.org/officeDocument/2006/math">
                      <m:r>
                        <a:rPr lang="en-US" altLang="zh-CN" b="0" i="1" smtClean="0">
                          <a:solidFill>
                            <a:srgbClr val="FF0000"/>
                          </a:solidFill>
                          <a:latin typeface="Cambria Math" panose="02040503050406030204" pitchFamily="18" charset="0"/>
                        </a:rPr>
                        <m:t>𝑧</m:t>
                      </m:r>
                      <m:r>
                        <a:rPr lang="en-US" altLang="zh-CN" b="0" i="1" smtClean="0">
                          <a:solidFill>
                            <a:srgbClr val="FF0000"/>
                          </a:solidFill>
                          <a:latin typeface="Cambria Math" panose="02040503050406030204" pitchFamily="18" charset="0"/>
                        </a:rPr>
                        <m:t>=1/2(</m:t>
                      </m:r>
                      <m:r>
                        <a:rPr lang="en-US" altLang="zh-CN" b="0" i="1" smtClean="0">
                          <a:solidFill>
                            <a:srgbClr val="FF0000"/>
                          </a:solidFill>
                          <a:latin typeface="Cambria Math" panose="02040503050406030204" pitchFamily="18" charset="0"/>
                        </a:rPr>
                        <m:t>𝑙𝑜𝑧</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h𝑖𝑧</m:t>
                      </m:r>
                      <m:r>
                        <a:rPr lang="en-US" altLang="zh-CN" b="0" i="1" smtClean="0">
                          <a:solidFill>
                            <a:srgbClr val="FF0000"/>
                          </a:solidFill>
                          <a:latin typeface="Cambria Math" panose="02040503050406030204" pitchFamily="18" charset="0"/>
                        </a:rPr>
                        <m:t>)</m:t>
                      </m:r>
                    </m:oMath>
                  </m:oMathPara>
                </a14:m>
                <a:endParaRPr lang="en-US" altLang="zh-CN" dirty="0" smtClean="0">
                  <a:solidFill>
                    <a:srgbClr val="FF0000"/>
                  </a:solidFill>
                </a:endParaRPr>
              </a:p>
              <a:p>
                <a:pPr indent="457200">
                  <a:lnSpc>
                    <a:spcPct val="150000"/>
                  </a:lnSpc>
                </a:pPr>
                <a:r>
                  <a:rPr lang="zh-CN" altLang="en-US" dirty="0" smtClean="0">
                    <a:solidFill>
                      <a:srgbClr val="FF0000"/>
                    </a:solidFill>
                  </a:rPr>
                  <a:t>得到变量</a:t>
                </a:r>
                <a:r>
                  <a:rPr lang="en-US" altLang="zh-CN" dirty="0" smtClean="0">
                    <a:solidFill>
                      <a:srgbClr val="FF0000"/>
                    </a:solidFill>
                  </a:rPr>
                  <a:t>z</a:t>
                </a:r>
                <a:r>
                  <a:rPr lang="zh-CN" altLang="en-US" dirty="0" smtClean="0">
                    <a:solidFill>
                      <a:srgbClr val="FF0000"/>
                    </a:solidFill>
                  </a:rPr>
                  <a:t>的值，非常重要！！</a:t>
                </a:r>
                <a:endParaRPr lang="en-US" altLang="zh-CN" dirty="0" smtClean="0">
                  <a:solidFill>
                    <a:srgbClr val="FF0000"/>
                  </a:solidFill>
                </a:endParaRPr>
              </a:p>
            </p:txBody>
          </p:sp>
        </mc:Choice>
        <mc:Fallback>
          <p:sp>
            <p:nvSpPr>
              <p:cNvPr id="5" name="文本框 4"/>
              <p:cNvSpPr txBox="1">
                <a:spLocks noRot="1" noChangeAspect="1" noMove="1" noResize="1" noEditPoints="1" noAdjustHandles="1" noChangeArrowheads="1" noChangeShapeType="1" noTextEdit="1"/>
              </p:cNvSpPr>
              <p:nvPr/>
            </p:nvSpPr>
            <p:spPr>
              <a:xfrm>
                <a:off x="767491" y="4183799"/>
                <a:ext cx="10586310" cy="1754326"/>
              </a:xfrm>
              <a:prstGeom prst="rect">
                <a:avLst/>
              </a:prstGeom>
              <a:blipFill rotWithShape="0">
                <a:blip r:embed="rId2"/>
                <a:stretch>
                  <a:fillRect l="-518" r="-461" b="-2083"/>
                </a:stretch>
              </a:blipFill>
            </p:spPr>
            <p:txBody>
              <a:bodyPr/>
              <a:lstStyle/>
              <a:p>
                <a:r>
                  <a:rPr lang="zh-CN" altLang="en-US">
                    <a:noFill/>
                  </a:rPr>
                  <a:t> </a:t>
                </a:r>
              </a:p>
            </p:txBody>
          </p:sp>
        </mc:Fallback>
      </mc:AlternateContent>
      <p:pic>
        <p:nvPicPr>
          <p:cNvPr id="3" name="图片 2"/>
          <p:cNvPicPr>
            <a:picLocks noChangeAspect="1"/>
          </p:cNvPicPr>
          <p:nvPr/>
        </p:nvPicPr>
        <p:blipFill>
          <a:blip r:embed="rId3"/>
          <a:stretch>
            <a:fillRect/>
          </a:stretch>
        </p:blipFill>
        <p:spPr>
          <a:xfrm>
            <a:off x="767490" y="1690688"/>
            <a:ext cx="4062273" cy="2326945"/>
          </a:xfrm>
          <a:prstGeom prst="rect">
            <a:avLst/>
          </a:prstGeom>
        </p:spPr>
      </p:pic>
      <p:pic>
        <p:nvPicPr>
          <p:cNvPr id="7" name="图片 6"/>
          <p:cNvPicPr>
            <a:picLocks noChangeAspect="1"/>
          </p:cNvPicPr>
          <p:nvPr/>
        </p:nvPicPr>
        <p:blipFill>
          <a:blip r:embed="rId4"/>
          <a:stretch>
            <a:fillRect/>
          </a:stretch>
        </p:blipFill>
        <p:spPr>
          <a:xfrm>
            <a:off x="6787661" y="1471569"/>
            <a:ext cx="3269610" cy="2546064"/>
          </a:xfrm>
          <a:prstGeom prst="rect">
            <a:avLst/>
          </a:prstGeom>
        </p:spPr>
      </p:pic>
    </p:spTree>
    <p:extLst>
      <p:ext uri="{BB962C8B-B14F-4D97-AF65-F5344CB8AC3E}">
        <p14:creationId xmlns="" xmlns:p14="http://schemas.microsoft.com/office/powerpoint/2010/main" val="1459912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Algorithm K-Median</a:t>
            </a:r>
            <a:endParaRPr lang="zh-CN" altLang="en-US" dirty="0"/>
          </a:p>
        </p:txBody>
      </p:sp>
      <p:sp>
        <p:nvSpPr>
          <p:cNvPr id="4" name="文本框 3"/>
          <p:cNvSpPr txBox="1"/>
          <p:nvPr/>
        </p:nvSpPr>
        <p:spPr>
          <a:xfrm>
            <a:off x="646237" y="1784473"/>
            <a:ext cx="9974871" cy="3000821"/>
          </a:xfrm>
          <a:prstGeom prst="rect">
            <a:avLst/>
          </a:prstGeom>
          <a:noFill/>
        </p:spPr>
        <p:txBody>
          <a:bodyPr wrap="square" rtlCol="0">
            <a:spAutoFit/>
          </a:bodyPr>
          <a:lstStyle/>
          <a:p>
            <a:pPr marL="342900" indent="-342900">
              <a:lnSpc>
                <a:spcPct val="150000"/>
              </a:lnSpc>
              <a:buFont typeface="+mj-lt"/>
              <a:buAutoNum type="arabicPeriod"/>
            </a:pPr>
            <a:r>
              <a:rPr lang="zh-CN" altLang="en-US" dirty="0" smtClean="0"/>
              <a:t>如果这个</a:t>
            </a:r>
            <a:r>
              <a:rPr lang="en-US" altLang="zh-CN" dirty="0" smtClean="0"/>
              <a:t>chunk</a:t>
            </a:r>
            <a:r>
              <a:rPr lang="zh-CN" altLang="en-US" dirty="0" smtClean="0"/>
              <a:t>中点的数目</a:t>
            </a:r>
            <a:r>
              <a:rPr lang="zh-CN" altLang="en-US" dirty="0" smtClean="0">
                <a:solidFill>
                  <a:srgbClr val="FF0000"/>
                </a:solidFill>
              </a:rPr>
              <a:t>小于</a:t>
            </a:r>
            <a:r>
              <a:rPr lang="en-US" altLang="zh-CN" dirty="0" err="1" smtClean="0"/>
              <a:t>kmax</a:t>
            </a:r>
            <a:r>
              <a:rPr lang="zh-CN" altLang="en-US" dirty="0" smtClean="0"/>
              <a:t>（所规定的最大中心点的个数），那么将所有点看做</a:t>
            </a:r>
            <a:r>
              <a:rPr lang="en-US" altLang="zh-CN" dirty="0" smtClean="0"/>
              <a:t>center</a:t>
            </a:r>
            <a:r>
              <a:rPr lang="zh-CN" altLang="en-US" dirty="0" smtClean="0"/>
              <a:t>，所有点均指向自己，即</a:t>
            </a:r>
            <a:r>
              <a:rPr lang="en-US" altLang="zh-CN" dirty="0" smtClean="0"/>
              <a:t>chunk</a:t>
            </a:r>
            <a:r>
              <a:rPr lang="zh-CN" altLang="en-US" dirty="0" smtClean="0"/>
              <a:t>中的每一个点就是一个</a:t>
            </a:r>
            <a:r>
              <a:rPr lang="en-US" altLang="zh-CN" dirty="0" smtClean="0"/>
              <a:t>cluster</a:t>
            </a:r>
            <a:r>
              <a:rPr lang="zh-CN" altLang="en-US" dirty="0" smtClean="0"/>
              <a:t>。此</a:t>
            </a:r>
            <a:r>
              <a:rPr lang="en-US" altLang="zh-CN" dirty="0" smtClean="0"/>
              <a:t>chunk</a:t>
            </a:r>
            <a:r>
              <a:rPr lang="zh-CN" altLang="en-US" dirty="0" smtClean="0"/>
              <a:t>计算完毕，读取下一个</a:t>
            </a:r>
            <a:r>
              <a:rPr lang="en-US" altLang="zh-CN" dirty="0" smtClean="0"/>
              <a:t>chunk</a:t>
            </a:r>
            <a:r>
              <a:rPr lang="zh-CN" altLang="en-US" dirty="0" smtClean="0"/>
              <a:t>，准备下一轮计算。</a:t>
            </a:r>
            <a:endParaRPr lang="en-US" altLang="zh-CN" dirty="0">
              <a:solidFill>
                <a:srgbClr val="FF0000"/>
              </a:solidFill>
            </a:endParaRPr>
          </a:p>
          <a:p>
            <a:pPr marL="342900" indent="-342900">
              <a:lnSpc>
                <a:spcPct val="150000"/>
              </a:lnSpc>
              <a:buFont typeface="+mj-lt"/>
              <a:buAutoNum type="arabicPeriod"/>
            </a:pPr>
            <a:r>
              <a:rPr lang="zh-CN" altLang="en-US" dirty="0" smtClean="0"/>
              <a:t>否则，</a:t>
            </a:r>
            <a:r>
              <a:rPr lang="en-US" altLang="zh-CN" dirty="0" smtClean="0"/>
              <a:t>master</a:t>
            </a:r>
            <a:r>
              <a:rPr lang="zh-CN" altLang="en-US" dirty="0" smtClean="0"/>
              <a:t>线程（</a:t>
            </a:r>
            <a:r>
              <a:rPr lang="en-US" altLang="zh-CN" dirty="0" smtClean="0"/>
              <a:t>thread 0</a:t>
            </a:r>
            <a:r>
              <a:rPr lang="zh-CN" altLang="en-US" dirty="0" smtClean="0"/>
              <a:t>）将</a:t>
            </a:r>
            <a:r>
              <a:rPr lang="en-US" altLang="zh-CN" dirty="0" smtClean="0"/>
              <a:t>chunk</a:t>
            </a:r>
            <a:r>
              <a:rPr lang="zh-CN" altLang="en-US" dirty="0" smtClean="0"/>
              <a:t>中的所有点，重新随机排序（</a:t>
            </a:r>
            <a:r>
              <a:rPr lang="en-US" altLang="zh-CN" dirty="0" smtClean="0"/>
              <a:t>shuffle</a:t>
            </a:r>
            <a:r>
              <a:rPr lang="zh-CN" altLang="en-US" dirty="0" smtClean="0"/>
              <a:t>）。接下来的描述均以这种情况为前提条件，即</a:t>
            </a:r>
            <a:r>
              <a:rPr lang="en-US" altLang="zh-CN" dirty="0" smtClean="0"/>
              <a:t>chunk</a:t>
            </a:r>
            <a:r>
              <a:rPr lang="zh-CN" altLang="en-US" dirty="0" smtClean="0"/>
              <a:t>中的</a:t>
            </a:r>
            <a:r>
              <a:rPr lang="en-US" altLang="zh-CN" dirty="0" smtClean="0"/>
              <a:t>size</a:t>
            </a:r>
            <a:r>
              <a:rPr lang="zh-CN" altLang="en-US" dirty="0" smtClean="0"/>
              <a:t>超过了</a:t>
            </a:r>
            <a:r>
              <a:rPr lang="en-US" altLang="zh-CN" dirty="0" err="1" smtClean="0"/>
              <a:t>kmax</a:t>
            </a:r>
            <a:r>
              <a:rPr lang="zh-CN" altLang="en-US" dirty="0" smtClean="0"/>
              <a:t>。</a:t>
            </a:r>
          </a:p>
          <a:p>
            <a:pPr marL="342900" indent="-342900">
              <a:lnSpc>
                <a:spcPct val="150000"/>
              </a:lnSpc>
              <a:buFont typeface="+mj-lt"/>
              <a:buAutoNum type="arabicPeriod"/>
            </a:pPr>
            <a:r>
              <a:rPr lang="zh-CN" altLang="en-US" dirty="0" smtClean="0">
                <a:solidFill>
                  <a:srgbClr val="FF0000"/>
                </a:solidFill>
              </a:rPr>
              <a:t>接下去就是用多</a:t>
            </a:r>
            <a:r>
              <a:rPr lang="zh-CN" altLang="en-US" dirty="0" smtClean="0">
                <a:solidFill>
                  <a:srgbClr val="FF0000"/>
                </a:solidFill>
              </a:rPr>
              <a:t>线程</a:t>
            </a:r>
            <a:r>
              <a:rPr lang="zh-CN" altLang="en-US" dirty="0" smtClean="0">
                <a:solidFill>
                  <a:srgbClr val="FF0000"/>
                </a:solidFill>
              </a:rPr>
              <a:t>并发</a:t>
            </a:r>
            <a:r>
              <a:rPr lang="zh-CN" altLang="en-US" dirty="0" smtClean="0">
                <a:solidFill>
                  <a:srgbClr val="FF0000"/>
                </a:solidFill>
              </a:rPr>
              <a:t>运行</a:t>
            </a:r>
            <a:r>
              <a:rPr lang="en-US" altLang="zh-CN" dirty="0" smtClean="0">
                <a:solidFill>
                  <a:srgbClr val="FF0000"/>
                </a:solidFill>
              </a:rPr>
              <a:t>speedy</a:t>
            </a:r>
            <a:r>
              <a:rPr lang="zh-CN" altLang="en-US" dirty="0" smtClean="0">
                <a:solidFill>
                  <a:srgbClr val="FF0000"/>
                </a:solidFill>
              </a:rPr>
              <a:t>函数，顾名思义这函数的功能有加速运算的功能，分别计算每个线程的代价，最后由编号为</a:t>
            </a:r>
            <a:r>
              <a:rPr lang="en-US" altLang="zh-CN" dirty="0" smtClean="0">
                <a:solidFill>
                  <a:srgbClr val="FF0000"/>
                </a:solidFill>
              </a:rPr>
              <a:t>0</a:t>
            </a:r>
            <a:r>
              <a:rPr lang="zh-CN" altLang="en-US" dirty="0" smtClean="0">
                <a:solidFill>
                  <a:srgbClr val="FF0000"/>
                </a:solidFill>
              </a:rPr>
              <a:t>的主线程计算总代价</a:t>
            </a:r>
            <a:r>
              <a:rPr lang="zh-CN" altLang="en-US" dirty="0" smtClean="0">
                <a:solidFill>
                  <a:srgbClr val="FF0000"/>
                </a:solidFill>
              </a:rPr>
              <a:t>和，即计算得到前面提到的</a:t>
            </a:r>
            <a:r>
              <a:rPr lang="en-US" altLang="zh-CN" dirty="0" smtClean="0">
                <a:solidFill>
                  <a:srgbClr val="FF0000"/>
                </a:solidFill>
              </a:rPr>
              <a:t>z</a:t>
            </a:r>
            <a:r>
              <a:rPr lang="zh-CN" altLang="en-US" dirty="0" smtClean="0">
                <a:solidFill>
                  <a:srgbClr val="FF0000"/>
                </a:solidFill>
              </a:rPr>
              <a:t>值</a:t>
            </a:r>
            <a:endParaRPr lang="zh-CN" altLang="en-US" dirty="0"/>
          </a:p>
        </p:txBody>
      </p:sp>
    </p:spTree>
    <p:extLst>
      <p:ext uri="{BB962C8B-B14F-4D97-AF65-F5344CB8AC3E}">
        <p14:creationId xmlns="" xmlns:p14="http://schemas.microsoft.com/office/powerpoint/2010/main" val="3554087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Algorithm K-Median </a:t>
            </a:r>
            <a:r>
              <a:rPr lang="zh-CN" altLang="en-US" dirty="0" smtClean="0"/>
              <a:t>随机选取中心点</a:t>
            </a:r>
            <a:endParaRPr lang="zh-CN" altLang="en-US" dirty="0"/>
          </a:p>
        </p:txBody>
      </p:sp>
      <p:sp>
        <p:nvSpPr>
          <p:cNvPr id="4" name="文本框 3"/>
          <p:cNvSpPr txBox="1"/>
          <p:nvPr/>
        </p:nvSpPr>
        <p:spPr>
          <a:xfrm>
            <a:off x="552452" y="3720351"/>
            <a:ext cx="11097242" cy="3000821"/>
          </a:xfrm>
          <a:prstGeom prst="rect">
            <a:avLst/>
          </a:prstGeom>
          <a:noFill/>
        </p:spPr>
        <p:txBody>
          <a:bodyPr wrap="square" rtlCol="0">
            <a:spAutoFit/>
          </a:bodyPr>
          <a:lstStyle/>
          <a:p>
            <a:pPr marL="342900" indent="-342900">
              <a:lnSpc>
                <a:spcPct val="150000"/>
              </a:lnSpc>
              <a:buFont typeface="+mj-lt"/>
              <a:buAutoNum type="arabicPeriod"/>
            </a:pPr>
            <a:r>
              <a:rPr lang="zh-CN" altLang="en-US" dirty="0" smtClean="0"/>
              <a:t>假设</a:t>
            </a:r>
            <a:r>
              <a:rPr lang="en-US" altLang="zh-CN" dirty="0" smtClean="0"/>
              <a:t>chunk</a:t>
            </a:r>
            <a:r>
              <a:rPr lang="zh-CN" altLang="en-US" dirty="0" smtClean="0"/>
              <a:t>中的第一个点是中心点，计算</a:t>
            </a:r>
            <a:r>
              <a:rPr lang="en-US" altLang="zh-CN" dirty="0" smtClean="0"/>
              <a:t>chunk</a:t>
            </a:r>
            <a:r>
              <a:rPr lang="zh-CN" altLang="en-US" dirty="0" smtClean="0"/>
              <a:t>中剩余点到他的</a:t>
            </a:r>
            <a:r>
              <a:rPr lang="en-US" altLang="zh-CN" dirty="0" smtClean="0"/>
              <a:t>cost</a:t>
            </a:r>
            <a:r>
              <a:rPr lang="zh-CN" altLang="en-US" dirty="0" smtClean="0"/>
              <a:t>，并指向它，即指向编号</a:t>
            </a:r>
            <a:r>
              <a:rPr lang="en-US" altLang="zh-CN" dirty="0" smtClean="0"/>
              <a:t>0</a:t>
            </a:r>
            <a:r>
              <a:rPr lang="zh-CN" altLang="en-US" dirty="0" smtClean="0"/>
              <a:t>的点（即更新</a:t>
            </a:r>
            <a:r>
              <a:rPr lang="en-US" altLang="zh-CN" dirty="0" smtClean="0"/>
              <a:t>Point</a:t>
            </a:r>
            <a:r>
              <a:rPr lang="zh-CN" altLang="en-US" dirty="0" smtClean="0"/>
              <a:t>中的</a:t>
            </a:r>
            <a:r>
              <a:rPr lang="en-US" altLang="zh-CN" dirty="0" smtClean="0"/>
              <a:t>cost</a:t>
            </a:r>
            <a:r>
              <a:rPr lang="zh-CN" altLang="en-US" dirty="0" smtClean="0"/>
              <a:t>和</a:t>
            </a:r>
            <a:r>
              <a:rPr lang="en-US" altLang="zh-CN" dirty="0" smtClean="0"/>
              <a:t>assign</a:t>
            </a:r>
            <a:r>
              <a:rPr lang="zh-CN" altLang="en-US" dirty="0" smtClean="0"/>
              <a:t>变量）。计算</a:t>
            </a:r>
            <a:r>
              <a:rPr lang="en-US" altLang="zh-CN" dirty="0" smtClean="0"/>
              <a:t>cost</a:t>
            </a:r>
            <a:r>
              <a:rPr lang="zh-CN" altLang="en-US" dirty="0" smtClean="0"/>
              <a:t>的过程同样是多线程，每个线程负责他的那一部分点。</a:t>
            </a:r>
            <a:endParaRPr lang="en-US" altLang="zh-CN" dirty="0" smtClean="0"/>
          </a:p>
          <a:p>
            <a:pPr marL="342900" indent="-342900">
              <a:lnSpc>
                <a:spcPct val="150000"/>
              </a:lnSpc>
              <a:buFont typeface="+mj-lt"/>
              <a:buAutoNum type="arabicPeriod"/>
            </a:pPr>
            <a:r>
              <a:rPr lang="en-US" altLang="zh-CN" dirty="0"/>
              <a:t> </a:t>
            </a:r>
            <a:r>
              <a:rPr lang="en-US" altLang="zh-CN" dirty="0" smtClean="0"/>
              <a:t>master</a:t>
            </a:r>
            <a:r>
              <a:rPr lang="zh-CN" altLang="en-US" dirty="0" smtClean="0"/>
              <a:t>线程继续遍历</a:t>
            </a:r>
            <a:r>
              <a:rPr lang="en-US" altLang="zh-CN" dirty="0" smtClean="0"/>
              <a:t>chunk</a:t>
            </a:r>
            <a:r>
              <a:rPr lang="zh-CN" altLang="en-US" dirty="0" smtClean="0"/>
              <a:t>中的所有点，判断当前指向的点是否可以成为中心点。判断条件为</a:t>
            </a:r>
            <a:r>
              <a:rPr lang="en-US" altLang="zh-CN" dirty="0" smtClean="0">
                <a:solidFill>
                  <a:srgbClr val="C00000"/>
                </a:solidFill>
              </a:rPr>
              <a:t>((</a:t>
            </a:r>
            <a:r>
              <a:rPr lang="en-US" altLang="zh-CN" dirty="0">
                <a:solidFill>
                  <a:srgbClr val="C00000"/>
                </a:solidFill>
              </a:rPr>
              <a:t>float)lrand48()/(float)INT_MAX)</a:t>
            </a:r>
            <a:r>
              <a:rPr lang="en-US" altLang="zh-CN" dirty="0"/>
              <a:t>&lt;(points-&gt;p[</a:t>
            </a:r>
            <a:r>
              <a:rPr lang="en-US" altLang="zh-CN" dirty="0" err="1"/>
              <a:t>i</a:t>
            </a:r>
            <a:r>
              <a:rPr lang="en-US" altLang="zh-CN" dirty="0"/>
              <a:t>].cost/z</a:t>
            </a:r>
            <a:r>
              <a:rPr lang="en-US" altLang="zh-CN" dirty="0" smtClean="0"/>
              <a:t>)</a:t>
            </a:r>
            <a:r>
              <a:rPr lang="zh-CN" altLang="en-US" dirty="0" smtClean="0"/>
              <a:t>，其中红色部分为随机数。如果表达式为真，那么这个点暂定为（临时）中心点。（</a:t>
            </a:r>
            <a:r>
              <a:rPr lang="zh-CN" altLang="en-US" dirty="0" smtClean="0">
                <a:solidFill>
                  <a:srgbClr val="FF0000"/>
                </a:solidFill>
              </a:rPr>
              <a:t>用互斥响应的方式，通知其余非主线程，不过每次只能唤醒一个线程</a:t>
            </a:r>
            <a:r>
              <a:rPr lang="zh-CN" altLang="en-US" dirty="0" smtClean="0"/>
              <a:t>）计算其他点到这个中心点的距离，如果新计算出来的</a:t>
            </a:r>
            <a:r>
              <a:rPr lang="en-US" altLang="zh-CN" dirty="0" smtClean="0"/>
              <a:t>cost</a:t>
            </a:r>
            <a:r>
              <a:rPr lang="zh-CN" altLang="en-US" dirty="0" smtClean="0"/>
              <a:t>比原来的</a:t>
            </a:r>
            <a:r>
              <a:rPr lang="en-US" altLang="zh-CN" dirty="0" smtClean="0"/>
              <a:t>cost</a:t>
            </a:r>
            <a:r>
              <a:rPr lang="zh-CN" altLang="en-US" dirty="0" smtClean="0"/>
              <a:t>小，那么更新，并且指向</a:t>
            </a:r>
            <a:r>
              <a:rPr lang="zh-CN" altLang="en-US" dirty="0"/>
              <a:t>当前</a:t>
            </a:r>
            <a:r>
              <a:rPr lang="zh-CN" altLang="en-US" dirty="0" smtClean="0"/>
              <a:t>点。</a:t>
            </a:r>
            <a:endParaRPr lang="en-US" altLang="zh-CN" dirty="0" smtClean="0"/>
          </a:p>
          <a:p>
            <a:pPr marL="342900" indent="-342900">
              <a:lnSpc>
                <a:spcPct val="150000"/>
              </a:lnSpc>
              <a:buFont typeface="+mj-lt"/>
              <a:buAutoNum type="arabicPeriod"/>
            </a:pPr>
            <a:endParaRPr lang="zh-CN" altLang="en-US" dirty="0"/>
          </a:p>
        </p:txBody>
      </p:sp>
      <p:pic>
        <p:nvPicPr>
          <p:cNvPr id="6" name="图片 5"/>
          <p:cNvPicPr>
            <a:picLocks noChangeAspect="1"/>
          </p:cNvPicPr>
          <p:nvPr/>
        </p:nvPicPr>
        <p:blipFill>
          <a:blip r:embed="rId3"/>
          <a:stretch>
            <a:fillRect/>
          </a:stretch>
        </p:blipFill>
        <p:spPr>
          <a:xfrm>
            <a:off x="1544385" y="1517562"/>
            <a:ext cx="8212275" cy="2627121"/>
          </a:xfrm>
          <a:prstGeom prst="rect">
            <a:avLst/>
          </a:prstGeom>
        </p:spPr>
      </p:pic>
    </p:spTree>
    <p:extLst>
      <p:ext uri="{BB962C8B-B14F-4D97-AF65-F5344CB8AC3E}">
        <p14:creationId xmlns="" xmlns:p14="http://schemas.microsoft.com/office/powerpoint/2010/main" val="434855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Algorithm K-Median</a:t>
            </a:r>
            <a:endParaRPr lang="zh-CN" altLang="en-US" dirty="0"/>
          </a:p>
        </p:txBody>
      </p:sp>
      <p:sp>
        <p:nvSpPr>
          <p:cNvPr id="4" name="文本框 3"/>
          <p:cNvSpPr txBox="1"/>
          <p:nvPr/>
        </p:nvSpPr>
        <p:spPr>
          <a:xfrm>
            <a:off x="552452" y="4529513"/>
            <a:ext cx="9974871" cy="2169825"/>
          </a:xfrm>
          <a:prstGeom prst="rect">
            <a:avLst/>
          </a:prstGeom>
          <a:noFill/>
        </p:spPr>
        <p:txBody>
          <a:bodyPr wrap="square" rtlCol="0">
            <a:spAutoFit/>
          </a:bodyPr>
          <a:lstStyle/>
          <a:p>
            <a:pPr marL="342900" indent="-342900">
              <a:lnSpc>
                <a:spcPct val="150000"/>
              </a:lnSpc>
              <a:buAutoNum type="arabicPeriod" startAt="3"/>
            </a:pPr>
            <a:r>
              <a:rPr lang="zh-CN" altLang="en-US" dirty="0" smtClean="0"/>
              <a:t>当</a:t>
            </a:r>
            <a:r>
              <a:rPr lang="en-US" altLang="zh-CN" dirty="0" smtClean="0"/>
              <a:t>master</a:t>
            </a:r>
            <a:r>
              <a:rPr lang="zh-CN" altLang="en-US" dirty="0" smtClean="0"/>
              <a:t>线程遍历完所有的点之后，结果如上图所示。随机选出的中心点用黄色标出，其余点指向</a:t>
            </a:r>
            <a:r>
              <a:rPr lang="en-US" altLang="zh-CN" dirty="0" smtClean="0"/>
              <a:t>cost</a:t>
            </a:r>
            <a:r>
              <a:rPr lang="zh-CN" altLang="en-US" dirty="0" smtClean="0"/>
              <a:t>最小的中心点。</a:t>
            </a:r>
            <a:endParaRPr lang="en-US" altLang="zh-CN" dirty="0" smtClean="0"/>
          </a:p>
          <a:p>
            <a:pPr marL="342900" indent="-342900">
              <a:lnSpc>
                <a:spcPct val="150000"/>
              </a:lnSpc>
              <a:buAutoNum type="arabicPeriod" startAt="3"/>
            </a:pPr>
            <a:r>
              <a:rPr lang="zh-CN" altLang="en-US" dirty="0" smtClean="0"/>
              <a:t>所有线程将各自所有点的</a:t>
            </a:r>
            <a:r>
              <a:rPr lang="en-US" altLang="zh-CN" dirty="0" smtClean="0"/>
              <a:t>cost</a:t>
            </a:r>
            <a:r>
              <a:rPr lang="zh-CN" altLang="en-US" dirty="0" smtClean="0"/>
              <a:t>相加，得到每一个线程的</a:t>
            </a:r>
            <a:r>
              <a:rPr lang="en-US" altLang="zh-CN" dirty="0" smtClean="0"/>
              <a:t>cost</a:t>
            </a:r>
            <a:r>
              <a:rPr lang="zh-CN" altLang="en-US" dirty="0" smtClean="0"/>
              <a:t>和。</a:t>
            </a:r>
            <a:endParaRPr lang="en-US" altLang="zh-CN" dirty="0" smtClean="0"/>
          </a:p>
          <a:p>
            <a:pPr marL="342900" indent="-342900">
              <a:lnSpc>
                <a:spcPct val="150000"/>
              </a:lnSpc>
              <a:buAutoNum type="arabicPeriod" startAt="3"/>
            </a:pPr>
            <a:r>
              <a:rPr lang="en-US" altLang="zh-CN" dirty="0"/>
              <a:t>m</a:t>
            </a:r>
            <a:r>
              <a:rPr lang="en-US" altLang="zh-CN" dirty="0" smtClean="0"/>
              <a:t>aster</a:t>
            </a:r>
            <a:r>
              <a:rPr lang="zh-CN" altLang="en-US" dirty="0" smtClean="0"/>
              <a:t>线程计算所有线程</a:t>
            </a:r>
            <a:r>
              <a:rPr lang="en-US" altLang="zh-CN" dirty="0" smtClean="0"/>
              <a:t>cost</a:t>
            </a:r>
            <a:r>
              <a:rPr lang="zh-CN" altLang="en-US" dirty="0" smtClean="0"/>
              <a:t>之和，再加上</a:t>
            </a:r>
            <a:r>
              <a:rPr lang="en-US" altLang="zh-CN" dirty="0"/>
              <a:t>z*(</a:t>
            </a:r>
            <a:r>
              <a:rPr lang="en-US" altLang="zh-CN" dirty="0">
                <a:solidFill>
                  <a:srgbClr val="C00000"/>
                </a:solidFill>
              </a:rPr>
              <a:t>*</a:t>
            </a:r>
            <a:r>
              <a:rPr lang="en-US" altLang="zh-CN" dirty="0" err="1">
                <a:solidFill>
                  <a:srgbClr val="C00000"/>
                </a:solidFill>
              </a:rPr>
              <a:t>kcenter</a:t>
            </a:r>
            <a:r>
              <a:rPr lang="en-US" altLang="zh-CN" dirty="0" smtClean="0"/>
              <a:t>)</a:t>
            </a:r>
            <a:r>
              <a:rPr lang="zh-CN" altLang="en-US" dirty="0" smtClean="0"/>
              <a:t>，</a:t>
            </a:r>
            <a:r>
              <a:rPr lang="zh-CN" altLang="en-US" dirty="0"/>
              <a:t>返回</a:t>
            </a:r>
            <a:r>
              <a:rPr lang="en-US" altLang="zh-CN" dirty="0" smtClean="0"/>
              <a:t>totalcost</a:t>
            </a:r>
            <a:r>
              <a:rPr lang="zh-CN" altLang="en-US" dirty="0" smtClean="0"/>
              <a:t>。其中*</a:t>
            </a:r>
            <a:r>
              <a:rPr lang="en-US" altLang="zh-CN" dirty="0" err="1" smtClean="0"/>
              <a:t>kcenter</a:t>
            </a:r>
            <a:r>
              <a:rPr lang="zh-CN" altLang="en-US" dirty="0" smtClean="0"/>
              <a:t>为</a:t>
            </a:r>
            <a:r>
              <a:rPr lang="en-US" altLang="zh-CN" dirty="0" smtClean="0"/>
              <a:t>center</a:t>
            </a:r>
            <a:r>
              <a:rPr lang="zh-CN" altLang="en-US" dirty="0" smtClean="0"/>
              <a:t>点的个数。</a:t>
            </a:r>
            <a:r>
              <a:rPr lang="en-US" altLang="zh-CN" dirty="0" smtClean="0"/>
              <a:t>(</a:t>
            </a:r>
            <a:r>
              <a:rPr lang="zh-CN" altLang="en-US" dirty="0" smtClean="0"/>
              <a:t>在用</a:t>
            </a:r>
            <a:r>
              <a:rPr lang="en-US" altLang="zh-CN" dirty="0" err="1" smtClean="0"/>
              <a:t>pspeedy</a:t>
            </a:r>
            <a:r>
              <a:rPr lang="zh-CN" altLang="en-US" dirty="0" smtClean="0"/>
              <a:t>计算的过程中如果</a:t>
            </a:r>
            <a:r>
              <a:rPr lang="en-US" altLang="zh-CN" dirty="0" smtClean="0"/>
              <a:t>center</a:t>
            </a:r>
            <a:r>
              <a:rPr lang="zh-CN" altLang="en-US" dirty="0" smtClean="0"/>
              <a:t>点的个数不满足条件，则会多次调用</a:t>
            </a:r>
            <a:r>
              <a:rPr lang="en-US" altLang="zh-CN" dirty="0" smtClean="0"/>
              <a:t>)</a:t>
            </a:r>
          </a:p>
        </p:txBody>
      </p:sp>
      <p:pic>
        <p:nvPicPr>
          <p:cNvPr id="5" name="图片 4"/>
          <p:cNvPicPr>
            <a:picLocks noChangeAspect="1"/>
          </p:cNvPicPr>
          <p:nvPr/>
        </p:nvPicPr>
        <p:blipFill>
          <a:blip r:embed="rId3"/>
          <a:stretch>
            <a:fillRect/>
          </a:stretch>
        </p:blipFill>
        <p:spPr>
          <a:xfrm>
            <a:off x="7813431" y="1514256"/>
            <a:ext cx="3269610" cy="2546064"/>
          </a:xfrm>
          <a:prstGeom prst="rect">
            <a:avLst/>
          </a:prstGeom>
        </p:spPr>
      </p:pic>
      <p:pic>
        <p:nvPicPr>
          <p:cNvPr id="3" name="图片 2"/>
          <p:cNvPicPr>
            <a:picLocks noChangeAspect="1"/>
          </p:cNvPicPr>
          <p:nvPr/>
        </p:nvPicPr>
        <p:blipFill>
          <a:blip r:embed="rId4"/>
          <a:stretch>
            <a:fillRect/>
          </a:stretch>
        </p:blipFill>
        <p:spPr>
          <a:xfrm>
            <a:off x="838200" y="2036496"/>
            <a:ext cx="6204568" cy="1678015"/>
          </a:xfrm>
          <a:prstGeom prst="rect">
            <a:avLst/>
          </a:prstGeom>
        </p:spPr>
      </p:pic>
    </p:spTree>
    <p:extLst>
      <p:ext uri="{BB962C8B-B14F-4D97-AF65-F5344CB8AC3E}">
        <p14:creationId xmlns="" xmlns:p14="http://schemas.microsoft.com/office/powerpoint/2010/main" val="13681187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1402</TotalTime>
  <Words>1967</Words>
  <Application>Microsoft Office PowerPoint</Application>
  <PresentationFormat>自定义</PresentationFormat>
  <Paragraphs>228</Paragraphs>
  <Slides>26</Slides>
  <Notes>11</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Code Analysis of Rodiana Text Stream Clustering</vt:lpstr>
      <vt:lpstr>Update History</vt:lpstr>
      <vt:lpstr>What’s it for?</vt:lpstr>
      <vt:lpstr>Algorithm K-Median</vt:lpstr>
      <vt:lpstr>Algorithm K-Median</vt:lpstr>
      <vt:lpstr>Algorithm K-Median</vt:lpstr>
      <vt:lpstr>Algorithm K-Median</vt:lpstr>
      <vt:lpstr>Algorithm K-Median 随机选取中心点</vt:lpstr>
      <vt:lpstr>Algorithm K-Median</vt:lpstr>
      <vt:lpstr>Algorithm K-Median  -Selecting Feasible Points</vt:lpstr>
      <vt:lpstr>Algorithm K-Median  -Selecting Feasible Points</vt:lpstr>
      <vt:lpstr>Algorithm K-Median  -Iteration for Finding Real Center Points</vt:lpstr>
      <vt:lpstr>Algorithm K-Median -Iteration for Finding Real Center Points （GPU）</vt:lpstr>
      <vt:lpstr>Algorithm K-Median  -Iteration for Finding Real Center Points（CPU）</vt:lpstr>
      <vt:lpstr>Algorithm K-Median  -Iteration for Finding Real Center Points</vt:lpstr>
      <vt:lpstr>Algorithm K-Median </vt:lpstr>
      <vt:lpstr>Algorithm K-Median  -计算点的相对权重&amp;更新坐标（特征值）</vt:lpstr>
      <vt:lpstr>Main Function</vt:lpstr>
      <vt:lpstr>streamCluster</vt:lpstr>
      <vt:lpstr>streamCluster</vt:lpstr>
      <vt:lpstr>streamCluster</vt:lpstr>
      <vt:lpstr>streamCluster</vt:lpstr>
      <vt:lpstr>streamCluster</vt:lpstr>
      <vt:lpstr>Pstream 输入流 </vt:lpstr>
      <vt:lpstr>Ponints  </vt:lpstr>
      <vt:lpstr>Ponint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Analysis of Rodiana Text Stream Clustering</dc:title>
  <dc:creator>Zac Pang</dc:creator>
  <cp:lastModifiedBy>Dell</cp:lastModifiedBy>
  <cp:revision>97</cp:revision>
  <dcterms:created xsi:type="dcterms:W3CDTF">2013-07-17T14:21:41Z</dcterms:created>
  <dcterms:modified xsi:type="dcterms:W3CDTF">2013-07-23T00:42:24Z</dcterms:modified>
</cp:coreProperties>
</file>