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6" r:id="rId5"/>
    <p:sldId id="508" r:id="rId6"/>
    <p:sldId id="305" r:id="rId7"/>
    <p:sldId id="306" r:id="rId8"/>
    <p:sldId id="511" r:id="rId9"/>
  </p:sldIdLst>
  <p:sldSz cx="9144000" cy="6858000" type="screen4x3"/>
  <p:notesSz cx="7102475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j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050"/>
    <a:srgbClr val="FF6600"/>
    <a:srgbClr val="00CC00"/>
    <a:srgbClr val="339933"/>
    <a:srgbClr val="993300"/>
    <a:srgbClr val="FF7C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8" autoAdjust="0"/>
    <p:restoredTop sz="94687" autoAdjust="0"/>
  </p:normalViewPr>
  <p:slideViewPr>
    <p:cSldViewPr>
      <p:cViewPr varScale="1">
        <p:scale>
          <a:sx n="94" d="100"/>
          <a:sy n="94" d="100"/>
        </p:scale>
        <p:origin x="-1482" y="-108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434" y="-126"/>
      </p:cViewPr>
      <p:guideLst>
        <p:guide orient="horz" pos="3295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1D077F9-9431-4BCF-89B4-E20CA9147544}" type="datetime8">
              <a:rPr lang="zh-CN" altLang="en-US"/>
            </a:fld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A148E0B-7E6D-4E1C-8769-D06485BF14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DCD3C-0FFA-4237-9ACA-3A598BF9DCEA}" type="datetime8">
              <a:rPr lang="zh-CN" altLang="en-US"/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246" y="768350"/>
            <a:ext cx="5115984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6235700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66" tIns="49533" rIns="99066" bIns="49533" numCol="1" anchor="b" anchorCtr="0" compatLnSpc="1"/>
          <a:lstStyle>
            <a:lvl1pPr algn="r" defTabSz="990600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587EE8-4802-4C9F-9CF6-B846E43435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246" y="768350"/>
            <a:ext cx="5115984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B9DCD3C-0FFA-4237-9ACA-3A598BF9DCEA}" type="datetime8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587EE8-4802-4C9F-9CF6-B846E434352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B203AF-EB17-4374-A245-5C92D84192EA}" type="datetime8">
              <a:rPr lang="zh-CN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AC70A-E0EC-4C57-A4D1-FD83222EA7DA}" type="slidenum">
              <a:rPr lang="zh-CN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246" y="768350"/>
            <a:ext cx="5115984" cy="3836988"/>
          </a:xfrm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B203AF-EB17-4374-A245-5C92D84192EA}" type="datetime8">
              <a:rPr lang="zh-CN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0AC70A-E0EC-4C57-A4D1-FD83222EA7DA}" type="slidenum">
              <a:rPr lang="zh-CN" altLang="en-US" b="0" smtClean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zh-CN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246" y="768350"/>
            <a:ext cx="5115984" cy="3836988"/>
          </a:xfrm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2BB0-6029-43E0-B089-C9F8F029FC5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CFEAB-ACDD-43AD-A349-00DCB3E3496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13BD2-0DB3-4E41-818F-A238A43E32D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16138-EC2A-4DD8-8622-2857B3A297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A577C-4EC1-4A49-A2D4-9F5131F0F1E6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E1135-B1AB-49C1-BF22-0CCE1E84BF4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97C8-9FA1-44CA-8851-00CC0B9C1C29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9DBAA-A710-45E9-94A9-B00A3333E19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C39F8-319A-4B97-A372-C5232DA5B56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8FE86-D051-4D55-88A0-47B2137E4FB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ABEE1-B244-40D1-B1F7-AB8E6BF9C6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B7ECB-340A-4041-8DE2-15A624FD396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79848-85DC-4DD6-8B2C-F16A52343E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D519E-804E-4411-96AD-6B630CD287AB}" type="datetime1">
              <a:rPr lang="zh-CN" altLang="en-US" smtClean="0"/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8156-4BE5-440A-B51D-B3E9F38260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07813-625B-431C-A9C2-EDFA54508FE9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E800E-00D4-499C-AB09-2046DE10D79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3C4E-0CB3-4763-9148-72A5154C11C1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F95D4-404A-410D-9BF8-8777176DE4D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B3650-B912-4365-ACDD-69B9DE614E76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E04B0-CE03-4AD6-A98F-62F6FF7CBE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21168-557D-4013-96D6-B8F26767955C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11EB8-CAA5-4954-80BE-0CD1ABD7A30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E940A1-776B-4683-AA99-5317717B90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计算机通信与网络实验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AFC5A35-DD2A-4BED-8988-6AB412333937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网络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765" y="696595"/>
            <a:ext cx="9192895" cy="6153785"/>
          </a:xfrm>
          <a:prstGeom prst="rect">
            <a:avLst/>
          </a:prstGeom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5355" y="1633855"/>
            <a:ext cx="7272655" cy="173609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《计算机通信与网络》</a:t>
            </a:r>
            <a:b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</a:br>
            <a:b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</a:rPr>
              <a:t>网 络 实 验</a:t>
            </a:r>
            <a:endParaRPr lang="en-US" altLang="zh-CN" b="1" dirty="0">
              <a:solidFill>
                <a:srgbClr val="FFC000"/>
              </a:solidFill>
              <a:ea typeface="楷体_GB2312" pitchFamily="49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7613" y="3715068"/>
            <a:ext cx="7127875" cy="1249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（华三</a:t>
            </a:r>
            <a:r>
              <a:rPr lang="en-US" altLang="zh-CN" sz="3600" b="1" dirty="0">
                <a:solidFill>
                  <a:srgbClr val="FF0000"/>
                </a:solidFill>
              </a:rPr>
              <a:t>H3C</a:t>
            </a:r>
            <a:r>
              <a:rPr lang="zh-CN" altLang="en-US" sz="3600" b="1" dirty="0">
                <a:solidFill>
                  <a:srgbClr val="FF0000"/>
                </a:solidFill>
              </a:rPr>
              <a:t>网络设备）</a:t>
            </a:r>
            <a:endParaRPr lang="zh-CN" altLang="en-US" sz="360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sz="3600" b="1" dirty="0">
              <a:solidFill>
                <a:srgbClr val="FF0000"/>
              </a:solidFill>
            </a:endParaRPr>
          </a:p>
          <a:p>
            <a:pPr eaLnBrk="1" hangingPunct="1"/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3074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2488565" y="6410325"/>
            <a:ext cx="3911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</a:rPr>
              <a:t>《计算机通信与网络》实验</a:t>
            </a:r>
            <a:endParaRPr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67585" y="1268730"/>
            <a:ext cx="3565525" cy="22212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800" b="0" kern="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计算机学院网络实验室</a:t>
            </a:r>
            <a:endParaRPr lang="zh-CN" altLang="en-US" sz="1800" b="0" kern="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charset="0"/>
              <a:buChar char="ü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华三</a:t>
            </a:r>
            <a:r>
              <a:rPr lang="en-US" altLang="zh-CN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H3C</a:t>
            </a:r>
            <a:r>
              <a:rPr lang="zh-CN" altLang="en-US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设备</a:t>
            </a:r>
            <a:endParaRPr lang="zh-CN" altLang="en-US" b="1" kern="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sz="2000" b="1" kern="0" dirty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b="0" kern="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备注：</a:t>
            </a:r>
            <a:r>
              <a:rPr lang="zh-CN" altLang="en-US" sz="1800" kern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不同厂家的网络设备，</a:t>
            </a:r>
            <a:endParaRPr lang="zh-CN" altLang="en-US" sz="1800" kern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kern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1800" kern="0" dirty="0" smtClean="0">
                <a:latin typeface="Arial" panose="020B0604020202020204" pitchFamily="34" charset="0"/>
                <a:sym typeface="+mn-ea"/>
              </a:rPr>
              <a:t>配置</a:t>
            </a:r>
            <a:r>
              <a:rPr lang="zh-CN" altLang="en-US" sz="1800" kern="0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管理的</a:t>
            </a:r>
            <a:endParaRPr lang="zh-CN" altLang="en-US" sz="1800" kern="0" dirty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思路和方法</a:t>
            </a:r>
            <a:r>
              <a:rPr lang="zh-CN" altLang="en-US" sz="1800" b="1" kern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基本</a:t>
            </a:r>
            <a:r>
              <a:rPr lang="zh-CN" altLang="en-US" sz="18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相同，</a:t>
            </a:r>
            <a:endParaRPr lang="zh-CN" altLang="en-US" sz="1800" b="1" kern="0" dirty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800" b="1" kern="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只是命令的拼写不同</a:t>
            </a:r>
            <a:endParaRPr lang="zh-CN" altLang="en-US" sz="1800" b="1" kern="0" dirty="0" smtClean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" y="852805"/>
            <a:ext cx="8229600" cy="94678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实验注意事项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22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991235" y="1947545"/>
            <a:ext cx="7214235" cy="3406140"/>
          </a:xfrm>
          <a:prstGeom prst="rect">
            <a:avLst/>
          </a:prstGeom>
          <a:noFill/>
          <a:ln>
            <a:solidFill>
              <a:srgbClr val="9999FF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+mn-ea"/>
                <a:ea typeface="+mn-ea"/>
                <a:cs typeface="+mn-ea"/>
                <a:sym typeface="+mn-ea"/>
              </a:rPr>
              <a:t>提前预习实验课件，参加线上辅导答疑</a:t>
            </a:r>
            <a:endParaRPr lang="zh-CN" altLang="en-US" sz="2400" b="1" dirty="0" smtClean="0">
              <a:latin typeface="+mn-ea"/>
              <a:ea typeface="+mn-ea"/>
              <a:cs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  <a:cs typeface="+mn-ea"/>
              </a:rPr>
              <a:t>按时到课，</a:t>
            </a:r>
            <a:r>
              <a:rPr lang="zh-CN" altLang="en-US" sz="2400" b="1" dirty="0" smtClean="0">
                <a:latin typeface="+mn-ea"/>
                <a:ea typeface="+mn-ea"/>
                <a:sym typeface="+mn-ea"/>
              </a:rPr>
              <a:t>遵守课堂纪律</a:t>
            </a:r>
            <a:endParaRPr lang="zh-CN" altLang="en-US" sz="2400" b="1" dirty="0" smtClean="0">
              <a:latin typeface="+mn-ea"/>
              <a:ea typeface="+mn-ea"/>
              <a:cs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  <a:sym typeface="+mn-ea"/>
              </a:rPr>
              <a:t>爱惜实验设备，正确操作各种设备仪器</a:t>
            </a:r>
            <a:endParaRPr lang="zh-CN" altLang="en-US" sz="2400" b="1" dirty="0" smtClean="0">
              <a:latin typeface="+mn-ea"/>
              <a:ea typeface="+mn-ea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  <a:sym typeface="+mn-ea"/>
              </a:rPr>
              <a:t>勤动手多分析，</a:t>
            </a:r>
            <a:r>
              <a:rPr lang="zh-CN" altLang="en-US" sz="2400" b="1" dirty="0" smtClean="0">
                <a:latin typeface="+mn-ea"/>
                <a:ea typeface="+mn-ea"/>
                <a:cs typeface="+mn-ea"/>
              </a:rPr>
              <a:t>提倡交流讨论，</a:t>
            </a:r>
            <a:r>
              <a:rPr lang="zh-CN" altLang="zh-CN" sz="2400" b="1" dirty="0" smtClean="0">
                <a:latin typeface="+mn-ea"/>
                <a:ea typeface="+mn-ea"/>
                <a:cs typeface="+mn-ea"/>
              </a:rPr>
              <a:t>全面思考问题</a:t>
            </a:r>
            <a:endParaRPr lang="zh-CN" altLang="en-US" sz="2400" b="1" dirty="0" smtClean="0">
              <a:latin typeface="+mn-ea"/>
              <a:ea typeface="+mn-ea"/>
              <a:cs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  <a:cs typeface="+mn-ea"/>
              </a:rPr>
              <a:t>认真实验，认真记录过程，</a:t>
            </a:r>
            <a:r>
              <a:rPr lang="zh-CN" altLang="zh-CN" sz="2400" b="1" dirty="0" smtClean="0">
                <a:latin typeface="+mn-ea"/>
                <a:ea typeface="+mn-ea"/>
                <a:sym typeface="+mn-ea"/>
              </a:rPr>
              <a:t>提高实操技能</a:t>
            </a:r>
            <a:endParaRPr lang="zh-CN" altLang="zh-CN" sz="2400" b="1" dirty="0" smtClean="0">
              <a:latin typeface="+mn-ea"/>
              <a:ea typeface="+mn-ea"/>
              <a:sym typeface="+mn-ea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+mn-ea"/>
                <a:ea typeface="+mn-ea"/>
                <a:cs typeface="+mn-ea"/>
              </a:rPr>
              <a:t>建议利用实验室设备，完成更多的扩展网络实验</a:t>
            </a:r>
            <a:endParaRPr lang="zh-CN" altLang="en-US" sz="2400" b="1" dirty="0" smtClean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6741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网络实验报告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38430" y="1557655"/>
            <a:ext cx="8867140" cy="4536440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实验目的、要求及设备名称、型号、数量等；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必须先画好（设计）</a:t>
            </a:r>
            <a:r>
              <a:rPr lang="zh-CN" altLang="en-US" sz="2400" b="1" dirty="0">
                <a:solidFill>
                  <a:srgbClr val="FF5050"/>
                </a:solidFill>
                <a:latin typeface="宋体" panose="02010600030101010101" pitchFamily="2" charset="-122"/>
              </a:rPr>
              <a:t>详细的拓扑结构图</a:t>
            </a:r>
            <a:r>
              <a:rPr lang="zh-CN" altLang="en-US" sz="2400" b="1" dirty="0">
                <a:latin typeface="宋体" panose="02010600030101010101" pitchFamily="2" charset="-122"/>
              </a:rPr>
              <a:t>，图中应标明每个设备的</a:t>
            </a:r>
            <a:r>
              <a:rPr lang="en-US" altLang="zh-CN" sz="2400" b="1" dirty="0">
                <a:cs typeface="Times New Roman" panose="02020603050405020304" pitchFamily="18" charset="0"/>
              </a:rPr>
              <a:t>IP</a:t>
            </a:r>
            <a:r>
              <a:rPr lang="zh-CN" altLang="en-US" sz="2400" b="1" dirty="0">
                <a:cs typeface="Times New Roman" panose="02020603050405020304" pitchFamily="18" charset="0"/>
              </a:rPr>
              <a:t>地址及有关信息、连接的端口</a:t>
            </a:r>
            <a:r>
              <a:rPr lang="en-US" altLang="zh-CN" sz="2400" b="1" dirty="0">
                <a:cs typeface="Times New Roman" panose="02020603050405020304" pitchFamily="18" charset="0"/>
              </a:rPr>
              <a:t>port</a:t>
            </a:r>
            <a:r>
              <a:rPr lang="zh-CN" altLang="en-US" sz="2400" b="1" dirty="0">
                <a:cs typeface="Times New Roman" panose="02020603050405020304" pitchFamily="18" charset="0"/>
              </a:rPr>
              <a:t>、所属</a:t>
            </a:r>
            <a:r>
              <a:rPr lang="en-US" altLang="zh-CN" sz="2400" b="1" dirty="0">
                <a:cs typeface="Times New Roman" panose="02020603050405020304" pitchFamily="18" charset="0"/>
              </a:rPr>
              <a:t>VLAN</a:t>
            </a:r>
            <a:r>
              <a:rPr lang="zh-CN" altLang="en-US" sz="2400" b="1" dirty="0">
                <a:cs typeface="Times New Roman" panose="02020603050405020304" pitchFamily="18" charset="0"/>
              </a:rPr>
              <a:t>等，再开始连线操作</a:t>
            </a:r>
            <a:r>
              <a:rPr lang="zh-CN" altLang="en-US" sz="2400" b="1" dirty="0">
                <a:latin typeface="宋体" panose="02010600030101010101" pitchFamily="2" charset="-122"/>
              </a:rPr>
              <a:t>；养成良好的实验操作习惯；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设备配置清单，有配置命令、配置结果及调试信息；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对比各种不同连接的配置和方法，体会理解网络有关功能；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记录每一功能的安装、创建、配置的要点，并完成该功能的数据、文本、图形等信息的采集和加工；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心得体会，及对实验的意见和建议；</a:t>
            </a:r>
            <a:endParaRPr lang="zh-CN" altLang="en-US" sz="2400" b="1" dirty="0"/>
          </a:p>
          <a:p>
            <a:pPr lvl="1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实验完成后一周内，统一交实验报告</a:t>
            </a:r>
            <a:r>
              <a:rPr lang="zh-CN" altLang="zh-CN" sz="2400" dirty="0">
                <a:solidFill>
                  <a:srgbClr val="FF0000"/>
                </a:solidFill>
              </a:rPr>
              <a:t>到</a:t>
            </a:r>
            <a:r>
              <a:rPr lang="en-US" altLang="zh-CN" sz="2400" b="1" dirty="0">
                <a:solidFill>
                  <a:srgbClr val="0000FF"/>
                </a:solidFill>
              </a:rPr>
              <a:t>E-II-321</a:t>
            </a:r>
            <a:r>
              <a:rPr lang="zh-CN" altLang="en-US" sz="2400" b="1" dirty="0">
                <a:solidFill>
                  <a:srgbClr val="0000FF"/>
                </a:solidFill>
              </a:rPr>
              <a:t>门口报告箱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lvl="1"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提倡手写实验报告；</a:t>
            </a:r>
            <a:endParaRPr lang="zh-CN" altLang="en-US" sz="2400" b="1" dirty="0"/>
          </a:p>
        </p:txBody>
      </p:sp>
      <p:sp>
        <p:nvSpPr>
          <p:cNvPr id="61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>
          <a:xfrm>
            <a:off x="926465" y="1348740"/>
            <a:ext cx="1295400" cy="3908425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</a:t>
            </a:r>
            <a:b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验</a:t>
            </a:r>
            <a:b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报</a:t>
            </a:r>
            <a:b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告</a:t>
            </a:r>
            <a:b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封</a:t>
            </a:r>
            <a:b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面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170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10" y="908050"/>
            <a:ext cx="4629150" cy="544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2697480" y="819150"/>
            <a:ext cx="5040630" cy="583628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4415"/>
            <a:ext cx="8229600" cy="86741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</a:rPr>
              <a:t>网络实验室</a:t>
            </a:r>
            <a:endParaRPr lang="en-US" altLang="zh-CN" sz="36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15465"/>
            <a:ext cx="8993505" cy="4468495"/>
          </a:xfrm>
        </p:spPr>
        <p:txBody>
          <a:bodyPr/>
          <a:lstStyle/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网络实验室位置：南校区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楼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II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区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505.508.509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endParaRPr lang="en-US" altLang="zh-CN" sz="1000" b="1" dirty="0"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网络交换机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：三层交换机，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H3C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E528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HP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5120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网络交换机</a:t>
            </a:r>
            <a:r>
              <a:rPr lang="en-US" altLang="zh-CN" sz="2400" b="1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：二层交换机，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H3C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E126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3100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lvl="1" eaLnBrk="1" hangingPunct="1">
              <a:buFont typeface="Wingdings" panose="05000000000000000000" charset="0"/>
              <a:buChar char="l"/>
              <a:defRPr/>
            </a:pPr>
            <a:r>
              <a:rPr lang="zh-CN" altLang="en-US" sz="2400" b="1" dirty="0">
                <a:latin typeface="宋体" panose="02010600030101010101" pitchFamily="2" charset="-122"/>
                <a:sym typeface="+mn-ea"/>
              </a:rPr>
              <a:t>路由器：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H3C MSR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2010E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MSR830E</a:t>
            </a:r>
            <a:endParaRPr lang="en-US" altLang="zh-CN" sz="12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en-US" altLang="zh-CN" sz="12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  <a:p>
            <a:pPr marL="594360" lvl="1" indent="-32639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实验时，每组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2-3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人，先根据实验要求，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  <a:p>
            <a:pPr marL="267970" lvl="1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设计好网络拓扑图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，图中标注清楚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IP.VLAN.PORT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等重要信息，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  <a:p>
            <a:pPr marL="267970" lvl="1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 使用</a:t>
            </a:r>
            <a:r>
              <a:rPr lang="en-US" altLang="zh-CN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台电脑、</a:t>
            </a:r>
            <a:r>
              <a:rPr lang="en-US" altLang="zh-CN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台三层交换机、</a:t>
            </a:r>
            <a:r>
              <a:rPr lang="en-US" altLang="zh-CN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台二层交换机、</a:t>
            </a:r>
            <a:r>
              <a:rPr lang="en-US" altLang="zh-CN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b="1" u="sng" dirty="0">
                <a:solidFill>
                  <a:srgbClr val="C00000"/>
                </a:solidFill>
                <a:latin typeface="宋体" panose="02010600030101010101" pitchFamily="2" charset="-122"/>
                <a:sym typeface="+mn-ea"/>
              </a:rPr>
              <a:t>台路由器</a:t>
            </a:r>
            <a:endParaRPr lang="zh-CN" altLang="en-US" sz="2400" b="1" u="sng" dirty="0">
              <a:solidFill>
                <a:srgbClr val="C00000"/>
              </a:solidFill>
              <a:latin typeface="宋体" panose="02010600030101010101" pitchFamily="2" charset="-122"/>
              <a:sym typeface="+mn-ea"/>
            </a:endParaRPr>
          </a:p>
          <a:p>
            <a:pPr marL="267970" lvl="1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 连线组建小局域网，完成有关实验内容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2400" b="1" dirty="0"/>
          </a:p>
        </p:txBody>
      </p:sp>
      <p:sp>
        <p:nvSpPr>
          <p:cNvPr id="6146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</a:rPr>
              <a:t>计算机通信与网络实验</a:t>
            </a:r>
            <a:endParaRPr lang="en-US" altLang="zh-CN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WPS 演示</Application>
  <PresentationFormat>全屏显示(4:3)</PresentationFormat>
  <Paragraphs>63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Tahoma</vt:lpstr>
      <vt:lpstr>Calibri</vt:lpstr>
      <vt:lpstr>Times New Roman</vt:lpstr>
      <vt:lpstr>楷体_GB2312</vt:lpstr>
      <vt:lpstr>新宋体</vt:lpstr>
      <vt:lpstr>Wingdings</vt:lpstr>
      <vt:lpstr>楷体</vt:lpstr>
      <vt:lpstr>微软雅黑</vt:lpstr>
      <vt:lpstr>Arial Unicode MS</vt:lpstr>
      <vt:lpstr>Office 主题</vt:lpstr>
      <vt:lpstr>《计算机通信与网络》  网 络 实 验</vt:lpstr>
      <vt:lpstr>PowerPoint 演示文稿</vt:lpstr>
      <vt:lpstr>实验注意事项</vt:lpstr>
      <vt:lpstr>网络实验报告</vt:lpstr>
      <vt:lpstr>实 验 报 告 封 面</vt:lpstr>
      <vt:lpstr>网络实验室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435</cp:revision>
  <dcterms:created xsi:type="dcterms:W3CDTF">2113-01-01T00:00:00Z</dcterms:created>
  <dcterms:modified xsi:type="dcterms:W3CDTF">2023-02-02T13:14:12Z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C1DA10A01EAD450DBDD03BCF8FB928B8</vt:lpwstr>
  </property>
</Properties>
</file>