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573" r:id="rId5"/>
    <p:sldId id="574" r:id="rId6"/>
    <p:sldId id="480" r:id="rId7"/>
    <p:sldId id="576" r:id="rId8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-1482" y="-10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9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r>
              <a:rPr lang="en-US" altLang="zh-CN" b="1" dirty="0">
                <a:solidFill>
                  <a:srgbClr val="FFC000"/>
                </a:solidFill>
                <a:ea typeface="楷体_GB2312" pitchFamily="49" charset="-122"/>
                <a:sym typeface="+mn-ea"/>
              </a:rPr>
              <a:t>1.2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1517015"/>
            <a:ext cx="2004695" cy="1572895"/>
          </a:xfrm>
          <a:prstGeom prst="rect">
            <a:avLst/>
          </a:prstGeom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7" y="3514884"/>
            <a:ext cx="17430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71" y="2993777"/>
            <a:ext cx="2122563" cy="3374505"/>
          </a:xfrm>
          <a:prstGeom prst="rect">
            <a:avLst/>
          </a:prstGeom>
          <a:noFill/>
          <a:ln w="9525">
            <a:solidFill>
              <a:schemeClr val="tx1">
                <a:alpha val="68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80" y="2994660"/>
            <a:ext cx="4378960" cy="3373755"/>
          </a:xfrm>
          <a:prstGeom prst="rect">
            <a:avLst/>
          </a:prstGeom>
          <a:noFill/>
          <a:ln w="9525">
            <a:solidFill>
              <a:schemeClr val="tx1">
                <a:alpha val="6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28215" y="2006600"/>
            <a:ext cx="2285365" cy="98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8425" lvl="1" indent="762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</a:rPr>
              <a:t>百兆网络接口</a:t>
            </a:r>
            <a:endParaRPr lang="zh-CN" altLang="en-US" sz="2200" b="1" dirty="0">
              <a:solidFill>
                <a:srgbClr val="0000FF"/>
              </a:solidFill>
              <a:latin typeface="Arial Unicode MS" pitchFamily="34" charset="-122"/>
            </a:endParaRPr>
          </a:p>
          <a:p>
            <a:pPr marL="98425" lvl="1" indent="762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</a:rPr>
              <a:t>引脚信号定义</a:t>
            </a:r>
            <a:endParaRPr lang="zh-CN" altLang="en-US" sz="2200" b="1" dirty="0">
              <a:solidFill>
                <a:srgbClr val="0000FF"/>
              </a:solidFill>
              <a:latin typeface="Arial Unicode MS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61305" y="2124075"/>
            <a:ext cx="268287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-39751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</a:rPr>
              <a:t>千兆网络接口</a:t>
            </a:r>
            <a:endParaRPr lang="zh-CN" altLang="en-US" sz="2200" b="1" dirty="0">
              <a:solidFill>
                <a:srgbClr val="0000FF"/>
              </a:solidFill>
              <a:latin typeface="Arial Unicode MS" pitchFamily="34" charset="-122"/>
            </a:endParaRPr>
          </a:p>
          <a:p>
            <a:pPr marL="457200" lvl="1" indent="-39751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sym typeface="+mn-ea"/>
              </a:rPr>
              <a:t>引脚信号定义</a:t>
            </a:r>
            <a:endParaRPr lang="en-US" altLang="zh-CN" sz="2200" b="1" dirty="0">
              <a:solidFill>
                <a:srgbClr val="0000FF"/>
              </a:solidFill>
              <a:latin typeface="Arial Unicode MS" pitchFamily="34" charset="-122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网络双绞线及测试</a:t>
            </a:r>
            <a:r>
              <a:rPr lang="zh-CN" altLang="en-US" sz="3600" b="1" dirty="0"/>
              <a:t> 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7805" y="3660775"/>
            <a:ext cx="2552700" cy="269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3825240"/>
            <a:ext cx="1289050" cy="3000375"/>
          </a:xfrm>
          <a:prstGeom prst="rect">
            <a:avLst/>
          </a:prstGeom>
        </p:spPr>
      </p:pic>
      <p:sp>
        <p:nvSpPr>
          <p:cNvPr id="2867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网络双绞线及测试</a:t>
            </a:r>
            <a:r>
              <a:rPr lang="zh-CN" altLang="en-US" sz="3600" b="1" dirty="0"/>
              <a:t> 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9770" y="1429385"/>
            <a:ext cx="7174230" cy="3035935"/>
          </a:xfrm>
        </p:spPr>
        <p:txBody>
          <a:bodyPr/>
          <a:p>
            <a:pPr marL="0" indent="0" defTabSz="914400" eaLnBrk="1" hangingPunct="1"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Tahoma" panose="020B0604030504040204" pitchFamily="34" charset="0"/>
                <a:sym typeface="+mn-ea"/>
              </a:rPr>
              <a:t>双绞线（</a:t>
            </a:r>
            <a:r>
              <a:rPr lang="en-US" altLang="zh-CN" sz="2000" dirty="0">
                <a:latin typeface="Tahoma" panose="020B0604030504040204" pitchFamily="34" charset="0"/>
                <a:sym typeface="+mn-ea"/>
              </a:rPr>
              <a:t>TP</a:t>
            </a:r>
            <a:r>
              <a:rPr lang="zh-CN" altLang="en-US" sz="2000" dirty="0">
                <a:latin typeface="Tahoma" panose="020B0604030504040204" pitchFamily="34" charset="0"/>
                <a:sym typeface="+mn-ea"/>
              </a:rPr>
              <a:t>）电缆由绝缘的彩色铜线对组成，每根铜线的直径为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0.5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～</a:t>
            </a:r>
            <a:r>
              <a:rPr lang="en-US" altLang="zh-CN" sz="2000">
                <a:latin typeface="宋体" panose="02010600030101010101" pitchFamily="2" charset="-122"/>
                <a:sym typeface="+mn-ea"/>
              </a:rPr>
              <a:t>0.6mm</a:t>
            </a:r>
            <a:r>
              <a:rPr lang="zh-CN" altLang="en-US" sz="2000" dirty="0">
                <a:latin typeface="Tahoma" panose="020B0604030504040204" pitchFamily="34" charset="0"/>
                <a:sym typeface="+mn-ea"/>
              </a:rPr>
              <a:t>，两根铜线互相缠绕在一起，双绞线对中的一根电线传输信号信息，另一根接地并吸收干扰。</a:t>
            </a:r>
            <a:r>
              <a:rPr lang="en-US" altLang="zh-CN" sz="2000" dirty="0">
                <a:latin typeface="Tahoma" panose="020B0604030504040204" pitchFamily="34" charset="0"/>
                <a:sym typeface="+mn-ea"/>
              </a:rPr>
              <a:t>4</a:t>
            </a:r>
            <a:r>
              <a:rPr lang="zh-CN" altLang="en-US" sz="2000" dirty="0">
                <a:latin typeface="Tahoma" panose="020B0604030504040204" pitchFamily="34" charset="0"/>
                <a:sym typeface="+mn-ea"/>
              </a:rPr>
              <a:t>个线对</a:t>
            </a:r>
            <a:endParaRPr lang="zh-CN" altLang="en-US" sz="2000" dirty="0" smtClean="0"/>
          </a:p>
          <a:p>
            <a:pPr marL="603885" lvl="2" indent="-266065" eaLnBrk="1" hangingPunct="1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网络双绞线（平行线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直通线）</a:t>
            </a:r>
            <a:r>
              <a:rPr lang="zh-CN" altLang="en-US" sz="2000" dirty="0" smtClean="0">
                <a:solidFill>
                  <a:srgbClr val="0000FF"/>
                </a:solidFill>
              </a:rPr>
              <a:t>线序</a:t>
            </a:r>
            <a:r>
              <a:rPr lang="zh-CN" altLang="en-US" sz="2000" dirty="0" smtClean="0"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ym typeface="Wingdings" panose="05000000000000000000" pitchFamily="2" charset="2"/>
              </a:rPr>
              <a:t>从左往右排序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marL="603885" lvl="2" indent="-266065" eaLnBrk="1" hangingPunct="1">
              <a:defRPr/>
            </a:pPr>
            <a:r>
              <a:rPr lang="zh-CN" altLang="en-US" sz="2000" b="1" dirty="0" smtClean="0">
                <a:solidFill>
                  <a:srgbClr val="FF505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5050"/>
                </a:solidFill>
                <a:latin typeface="宋体" panose="02010600030101010101" pitchFamily="2" charset="-122"/>
              </a:rPr>
              <a:t>1    2    3     4    5    6   7     8</a:t>
            </a:r>
            <a:endParaRPr lang="zh-CN" altLang="en-US" sz="2000" b="1" dirty="0" smtClean="0">
              <a:solidFill>
                <a:srgbClr val="FF5050"/>
              </a:solidFill>
              <a:latin typeface="宋体" panose="02010600030101010101" pitchFamily="2" charset="-122"/>
            </a:endParaRPr>
          </a:p>
          <a:p>
            <a:pPr marL="603885" lvl="2" indent="-266065" eaLnBrk="1" hangingPunct="1">
              <a:defRPr/>
            </a:pPr>
            <a:r>
              <a:rPr lang="zh-CN" altLang="en-US" sz="2000" b="1" dirty="0" smtClean="0">
                <a:solidFill>
                  <a:srgbClr val="FF5050"/>
                </a:solidFill>
                <a:latin typeface="宋体" panose="02010600030101010101" pitchFamily="2" charset="-122"/>
              </a:rPr>
              <a:t>白橙</a:t>
            </a:r>
            <a:r>
              <a:rPr lang="zh-CN" altLang="en-US" sz="2000" b="1" dirty="0" smtClean="0">
                <a:solidFill>
                  <a:srgbClr val="FF6600"/>
                </a:solidFill>
                <a:latin typeface="宋体" panose="02010600030101010101" pitchFamily="2" charset="-122"/>
              </a:rPr>
              <a:t>、橙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000" b="1" dirty="0" smtClean="0">
                <a:solidFill>
                  <a:srgbClr val="339933"/>
                </a:solidFill>
                <a:latin typeface="宋体" panose="02010600030101010101" pitchFamily="2" charset="-122"/>
              </a:rPr>
              <a:t>白绿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蓝、白蓝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000" b="1" dirty="0">
                <a:solidFill>
                  <a:srgbClr val="339933"/>
                </a:solidFill>
                <a:latin typeface="宋体" panose="02010600030101010101" pitchFamily="2" charset="-122"/>
              </a:rPr>
              <a:t>绿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0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白棕、棕</a:t>
            </a:r>
            <a:r>
              <a:rPr lang="zh-CN" altLang="en-US" sz="2000" dirty="0" smtClean="0">
                <a:solidFill>
                  <a:srgbClr val="000000"/>
                </a:solidFill>
                <a:latin typeface="Arial Unicode MS" pitchFamily="34" charset="-122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</a:rPr>
              <a:t>568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</a:rPr>
              <a:t>B-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</a:rPr>
              <a:t>国标</a:t>
            </a:r>
            <a:r>
              <a:rPr lang="en-US" altLang="zh-CN" sz="2000" dirty="0" smtClean="0">
                <a:solidFill>
                  <a:srgbClr val="000000"/>
                </a:solidFill>
                <a:latin typeface="Arial Unicode MS" pitchFamily="34" charset="-122"/>
              </a:rPr>
              <a:t>)</a:t>
            </a:r>
            <a:endParaRPr lang="en-US" altLang="zh-CN" sz="2000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pPr marL="603885" lvl="2" indent="-266065" eaLnBrk="1" hangingPunct="1">
              <a:defRPr/>
            </a:pPr>
            <a:endParaRPr lang="en-US" altLang="zh-CN" sz="2000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sym typeface="+mn-ea"/>
              </a:rPr>
              <a:t>网线接口：接头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RJ45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15" y="4872990"/>
            <a:ext cx="143573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725" y="4383405"/>
            <a:ext cx="1876425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80" y="1655445"/>
            <a:ext cx="1186180" cy="2099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639108" y="73603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网络双绞线及测试</a:t>
            </a:r>
            <a:r>
              <a:rPr lang="zh-CN" altLang="en-US" sz="3600" b="1" dirty="0"/>
              <a:t> 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7160" y="1730375"/>
            <a:ext cx="7752715" cy="29470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、先抽出一段双绞线，把外皮剥掉一小段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、将</a:t>
            </a: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个线对，分别反向解开、捋直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、按</a:t>
            </a: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568B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标的网络平行线色序排列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、捏紧排线、绞齐线头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、把排线插入</a:t>
            </a: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RJ45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网络接头，要插到底、线序不能乱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、用压线钳使劲夹紧，多压紧几次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、制作网线的两端两个接头，使用测线仪测试该线的通断情况</a:t>
            </a:r>
            <a:r>
              <a:rPr lang="en-US" altLang="zh-CN" sz="2000" dirty="0">
                <a:solidFill>
                  <a:schemeClr val="tx1"/>
                </a:solidFill>
                <a:latin typeface="Arial Unicode MS" pitchFamily="34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 Unicode MS" pitchFamily="34" charset="-122"/>
              </a:rPr>
              <a:t>      两端的指示灯应该  </a:t>
            </a:r>
            <a:r>
              <a:rPr lang="zh-CN" altLang="en-US" sz="2000" b="1" dirty="0">
                <a:solidFill>
                  <a:srgbClr val="0000FF"/>
                </a:solidFill>
                <a:latin typeface="Arial Unicode MS" pitchFamily="34" charset="-122"/>
              </a:rPr>
              <a:t>对应序号闪亮，表明双绞线线路正常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</a:rPr>
              <a:t>OK</a:t>
            </a:r>
            <a:endParaRPr lang="zh-CN" altLang="en-US" sz="2000" b="1" dirty="0">
              <a:solidFill>
                <a:srgbClr val="0000FF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  <a:p>
            <a:pPr marL="457200" lvl="1" indent="-457200" eaLnBrk="1" hangingPunct="1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06645"/>
            <a:ext cx="9144000" cy="1621155"/>
          </a:xfrm>
        </p:spPr>
        <p:txBody>
          <a:bodyPr/>
          <a:p>
            <a:pPr marL="0" indent="0" defTabSz="914400" eaLnBrk="1" hangingPunct="1">
              <a:buFont typeface="Wingdings" panose="05000000000000000000" charset="0"/>
              <a:buNone/>
              <a:defRPr/>
            </a:pPr>
            <a:r>
              <a:rPr lang="en-US" altLang="zh-CN" sz="2200" dirty="0" smtClean="0"/>
              <a:t>     </a:t>
            </a:r>
            <a:r>
              <a:rPr lang="zh-CN" altLang="en-US" sz="2200" dirty="0" smtClean="0">
                <a:solidFill>
                  <a:srgbClr val="FF0000"/>
                </a:solidFill>
              </a:rPr>
              <a:t>网络平行线</a:t>
            </a:r>
            <a:r>
              <a:rPr lang="zh-CN" altLang="en-US" sz="2200" dirty="0" smtClean="0">
                <a:solidFill>
                  <a:srgbClr val="0000FF"/>
                </a:solidFill>
              </a:rPr>
              <a:t>色序</a:t>
            </a:r>
            <a:r>
              <a:rPr lang="zh-CN" altLang="en-US" sz="2200" dirty="0" smtClean="0">
                <a:sym typeface="Wingdings" panose="05000000000000000000" pitchFamily="2" charset="2"/>
              </a:rPr>
              <a:t>：</a:t>
            </a:r>
            <a:r>
              <a:rPr lang="zh-CN" altLang="en-US" sz="2200" dirty="0" smtClean="0">
                <a:solidFill>
                  <a:srgbClr val="FF0000"/>
                </a:solidFill>
                <a:latin typeface="Arial Unicode MS" pitchFamily="34" charset="-122"/>
                <a:sym typeface="+mn-ea"/>
              </a:rPr>
              <a:t>568</a:t>
            </a:r>
            <a:r>
              <a:rPr lang="en-US" altLang="zh-CN" sz="2200" dirty="0" smtClean="0">
                <a:solidFill>
                  <a:srgbClr val="FF0000"/>
                </a:solidFill>
                <a:latin typeface="Arial Unicode MS" pitchFamily="34" charset="-122"/>
                <a:sym typeface="+mn-ea"/>
              </a:rPr>
              <a:t>B-</a:t>
            </a:r>
            <a:r>
              <a:rPr lang="zh-CN" altLang="en-US" sz="2200" dirty="0" smtClean="0">
                <a:solidFill>
                  <a:srgbClr val="FF0000"/>
                </a:solidFill>
                <a:latin typeface="Arial Unicode MS" pitchFamily="34" charset="-122"/>
                <a:sym typeface="+mn-ea"/>
              </a:rPr>
              <a:t>国标</a:t>
            </a:r>
            <a:endParaRPr lang="zh-CN" altLang="en-US" sz="2200" dirty="0" smtClean="0">
              <a:sym typeface="Wingdings" panose="05000000000000000000" pitchFamily="2" charset="2"/>
            </a:endParaRPr>
          </a:p>
          <a:p>
            <a:pPr marL="603885" lvl="2" indent="-266065" eaLnBrk="1" hangingPunct="1">
              <a:defRPr/>
            </a:pPr>
            <a:r>
              <a:rPr lang="zh-CN" altLang="en-US" sz="2200" b="1" dirty="0" smtClean="0">
                <a:solidFill>
                  <a:srgbClr val="FF505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FF5050"/>
                </a:solidFill>
                <a:latin typeface="宋体" panose="02010600030101010101" pitchFamily="2" charset="-122"/>
              </a:rPr>
              <a:t>1    2    3     4    5    6   7     8</a:t>
            </a:r>
            <a:endParaRPr lang="zh-CN" altLang="en-US" sz="2200" b="1" dirty="0" smtClean="0">
              <a:solidFill>
                <a:srgbClr val="FF5050"/>
              </a:solidFill>
              <a:latin typeface="宋体" panose="02010600030101010101" pitchFamily="2" charset="-122"/>
            </a:endParaRPr>
          </a:p>
          <a:p>
            <a:pPr marL="603885" lvl="2" indent="-266065" eaLnBrk="1" hangingPunct="1">
              <a:defRPr/>
            </a:pPr>
            <a:r>
              <a:rPr lang="zh-CN" altLang="en-US" sz="2200" b="1" dirty="0" smtClean="0">
                <a:solidFill>
                  <a:srgbClr val="FF5050"/>
                </a:solidFill>
                <a:latin typeface="宋体" panose="02010600030101010101" pitchFamily="2" charset="-122"/>
              </a:rPr>
              <a:t>白橙</a:t>
            </a:r>
            <a:r>
              <a:rPr lang="zh-CN" altLang="en-US" sz="2200" b="1" dirty="0" smtClean="0">
                <a:solidFill>
                  <a:srgbClr val="FF6600"/>
                </a:solidFill>
                <a:latin typeface="宋体" panose="02010600030101010101" pitchFamily="2" charset="-122"/>
              </a:rPr>
              <a:t>、橙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339933"/>
                </a:solidFill>
                <a:latin typeface="宋体" panose="02010600030101010101" pitchFamily="2" charset="-122"/>
              </a:rPr>
              <a:t>白绿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蓝、白蓝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200" b="1" dirty="0">
                <a:solidFill>
                  <a:srgbClr val="339933"/>
                </a:solidFill>
                <a:latin typeface="宋体" panose="02010600030101010101" pitchFamily="2" charset="-122"/>
              </a:rPr>
              <a:t>绿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993300"/>
                </a:solidFill>
                <a:latin typeface="宋体" panose="02010600030101010101" pitchFamily="2" charset="-122"/>
              </a:rPr>
              <a:t>白棕、棕</a:t>
            </a:r>
            <a:r>
              <a:rPr lang="zh-CN" altLang="en-US" sz="2200" dirty="0" smtClean="0">
                <a:solidFill>
                  <a:srgbClr val="000000"/>
                </a:solidFill>
                <a:latin typeface="Arial Unicode MS" pitchFamily="34" charset="-122"/>
              </a:rPr>
              <a:t>(</a:t>
            </a:r>
            <a:r>
              <a:rPr lang="zh-CN" altLang="en-US" sz="2200" dirty="0" smtClean="0">
                <a:solidFill>
                  <a:srgbClr val="FF0000"/>
                </a:solidFill>
                <a:latin typeface="Arial Unicode MS" pitchFamily="34" charset="-122"/>
              </a:rPr>
              <a:t>568</a:t>
            </a:r>
            <a:r>
              <a:rPr lang="en-US" altLang="zh-CN" sz="2200" dirty="0" smtClean="0">
                <a:solidFill>
                  <a:srgbClr val="FF0000"/>
                </a:solidFill>
                <a:latin typeface="Arial Unicode MS" pitchFamily="34" charset="-122"/>
              </a:rPr>
              <a:t>B-</a:t>
            </a:r>
            <a:r>
              <a:rPr lang="zh-CN" altLang="en-US" sz="2200" dirty="0" smtClean="0">
                <a:solidFill>
                  <a:srgbClr val="FF0000"/>
                </a:solidFill>
                <a:latin typeface="Arial Unicode MS" pitchFamily="34" charset="-122"/>
              </a:rPr>
              <a:t>国标</a:t>
            </a:r>
            <a:r>
              <a:rPr lang="en-US" altLang="zh-CN" sz="2200" dirty="0" smtClean="0">
                <a:solidFill>
                  <a:srgbClr val="000000"/>
                </a:solidFill>
                <a:latin typeface="Arial Unicode MS" pitchFamily="34" charset="-122"/>
              </a:rPr>
              <a:t>)</a:t>
            </a:r>
            <a:endParaRPr lang="en-US" altLang="zh-CN" sz="2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015" y="901700"/>
            <a:ext cx="3118485" cy="188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5380" y="2787015"/>
            <a:ext cx="2865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 smtClean="0">
                <a:solidFill>
                  <a:srgbClr val="FF5050"/>
                </a:solidFill>
                <a:latin typeface="宋体" panose="02010600030101010101" pitchFamily="2" charset="-122"/>
                <a:sym typeface="+mn-ea"/>
              </a:rPr>
              <a:t>第</a:t>
            </a:r>
            <a:r>
              <a:rPr lang="en-US" altLang="zh-CN" b="1" dirty="0" smtClean="0">
                <a:solidFill>
                  <a:srgbClr val="FF5050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zh-CN" b="1" dirty="0" smtClean="0">
                <a:solidFill>
                  <a:srgbClr val="FF5050"/>
                </a:solidFill>
                <a:latin typeface="宋体" panose="02010600030101010101" pitchFamily="2" charset="-122"/>
                <a:sym typeface="+mn-ea"/>
              </a:rPr>
              <a:t>脚    </a:t>
            </a:r>
            <a:r>
              <a:rPr lang="zh-CN" altLang="en-US" b="1" dirty="0" smtClean="0">
                <a:solidFill>
                  <a:srgbClr val="FF5050"/>
                </a:solidFill>
                <a:latin typeface="宋体" panose="02010600030101010101" pitchFamily="2" charset="-122"/>
                <a:sym typeface="+mn-ea"/>
              </a:rPr>
              <a:t>白橙线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514475"/>
            <a:ext cx="7143750" cy="454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" y="4938395"/>
            <a:ext cx="1477010" cy="1050290"/>
          </a:xfrm>
          <a:prstGeom prst="rect">
            <a:avLst/>
          </a:prstGeom>
        </p:spPr>
      </p:pic>
      <p:sp>
        <p:nvSpPr>
          <p:cNvPr id="2867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网络双绞线及测试：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测线仪</a:t>
            </a:r>
            <a:r>
              <a:rPr lang="zh-CN" altLang="en-US" sz="3600" b="1" dirty="0"/>
              <a:t> 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580" y="2343150"/>
            <a:ext cx="3752215" cy="3345180"/>
          </a:xfrm>
        </p:spPr>
        <p:txBody>
          <a:bodyPr/>
          <a:p>
            <a:pPr marL="603885" lvl="2" indent="-266065" algn="l" eaLnBrk="1" hangingPunct="1">
              <a:buClrTx/>
              <a:buSzTx/>
              <a:defRPr/>
            </a:pPr>
            <a:r>
              <a:rPr lang="en-US" altLang="zh-CN" sz="2000" b="1" dirty="0" smtClean="0">
                <a:solidFill>
                  <a:srgbClr val="0000FF"/>
                </a:solidFill>
              </a:rPr>
              <a:t>网络平行双绞线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的两端，插入测线仪的两个模块</a:t>
            </a:r>
            <a:endParaRPr lang="zh-CN" altLang="en-US" sz="2000" b="1" dirty="0" smtClean="0">
              <a:solidFill>
                <a:srgbClr val="0000FF"/>
              </a:solidFill>
            </a:endParaRPr>
          </a:p>
          <a:p>
            <a:pPr marL="603885" lvl="2" indent="-266065" algn="l" eaLnBrk="1" hangingPunct="1">
              <a:buClrTx/>
              <a:buSzTx/>
              <a:defRPr/>
            </a:pPr>
            <a:endParaRPr lang="zh-CN" altLang="en-US" sz="2000" b="1" dirty="0" smtClean="0">
              <a:solidFill>
                <a:srgbClr val="0000FF"/>
              </a:solidFill>
            </a:endParaRPr>
          </a:p>
          <a:p>
            <a:pPr marL="603885" lvl="2" indent="-266065" algn="l" eaLnBrk="1" hangingPunct="1">
              <a:buClrTx/>
              <a:buSzTx/>
              <a:defRPr/>
            </a:pPr>
            <a:r>
              <a:rPr lang="zh-CN" altLang="en-US" sz="2000" b="1" dirty="0" smtClean="0">
                <a:solidFill>
                  <a:srgbClr val="0000FF"/>
                </a:solidFill>
              </a:rPr>
              <a:t>打开电源，两个模块的指示灯，按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1-8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顺序依次闪亮</a:t>
            </a:r>
            <a:endParaRPr lang="zh-CN" altLang="en-US" sz="2000" b="1" dirty="0" smtClean="0">
              <a:solidFill>
                <a:srgbClr val="0000FF"/>
              </a:solidFill>
            </a:endParaRPr>
          </a:p>
          <a:p>
            <a:pPr marL="603885" lvl="2" indent="-266065" algn="l" eaLnBrk="1" hangingPunct="1">
              <a:buClrTx/>
              <a:buSzTx/>
              <a:defRPr/>
            </a:pP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603885" lvl="2" indent="-266065" eaLnBrk="1" hangingPunct="1"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两端一一对应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实际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1236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线</a:t>
            </a:r>
            <a:endParaRPr lang="en-US" altLang="zh-CN" sz="20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337820" lvl="2" indent="0" eaLnBrk="1" hangingPunct="1">
              <a:buNone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 能对应连通即可（</a:t>
            </a:r>
            <a:r>
              <a:rPr lang="zh-CN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百兆连接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）</a:t>
            </a:r>
            <a:endParaRPr lang="zh-CN" altLang="en-US" sz="20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68072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关闭电源</a:t>
            </a:r>
            <a:endParaRPr lang="zh-CN" altLang="en-US" sz="20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337820" lvl="2" indent="0" eaLnBrk="1" hangingPunct="1">
              <a:buNone/>
              <a:defRPr/>
            </a:pPr>
            <a:endParaRPr lang="zh-CN" altLang="en-US" sz="2000" dirty="0" smtClean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3002280" y="4524375"/>
            <a:ext cx="3364230" cy="792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17290" y="5988685"/>
            <a:ext cx="5379085" cy="5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00FF"/>
                </a:solidFill>
                <a:latin typeface="Arial Unicode MS" pitchFamily="34" charset="-122"/>
              </a:rPr>
              <a:t>演示：双绞线制作过程视频</a:t>
            </a:r>
            <a:endParaRPr lang="zh-CN" altLang="en-US" b="1" dirty="0">
              <a:solidFill>
                <a:srgbClr val="0000FF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全屏显示(4:3)</PresentationFormat>
  <Paragraphs>63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Arial Unicode MS</vt:lpstr>
      <vt:lpstr>Wingdings</vt:lpstr>
      <vt:lpstr>微软雅黑</vt:lpstr>
      <vt:lpstr>Arial Unicode MS</vt:lpstr>
      <vt:lpstr>Office 主题</vt:lpstr>
      <vt:lpstr>《计算机通信与网络》  网 络 实 验1.2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Wang</cp:lastModifiedBy>
  <cp:revision>423</cp:revision>
  <dcterms:created xsi:type="dcterms:W3CDTF">2113-01-01T00:00:00Z</dcterms:created>
  <dcterms:modified xsi:type="dcterms:W3CDTF">2021-04-12T00:23:26Z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