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423" r:id="rId5"/>
    <p:sldId id="287" r:id="rId6"/>
    <p:sldId id="289" r:id="rId7"/>
    <p:sldId id="474" r:id="rId8"/>
    <p:sldId id="574" r:id="rId9"/>
    <p:sldId id="573" r:id="rId10"/>
    <p:sldId id="307" r:id="rId11"/>
    <p:sldId id="290" r:id="rId12"/>
    <p:sldId id="483" r:id="rId13"/>
    <p:sldId id="308" r:id="rId14"/>
    <p:sldId id="475" r:id="rId15"/>
    <p:sldId id="575" r:id="rId16"/>
    <p:sldId id="576" r:id="rId17"/>
    <p:sldId id="440" r:id="rId18"/>
    <p:sldId id="587" r:id="rId19"/>
    <p:sldId id="588" r:id="rId20"/>
    <p:sldId id="477" r:id="rId21"/>
    <p:sldId id="586" r:id="rId22"/>
    <p:sldId id="473" r:id="rId23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-1482" y="-108"/>
      </p:cViewPr>
      <p:guideLst>
        <p:guide orient="horz" pos="2208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95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3450" y="209804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r>
              <a:rPr lang="en-US" altLang="zh-CN" b="1" dirty="0">
                <a:solidFill>
                  <a:srgbClr val="FFC000"/>
                </a:solidFill>
                <a:ea typeface="楷体_GB2312" pitchFamily="49" charset="-122"/>
                <a:sym typeface="+mn-ea"/>
              </a:rPr>
              <a:t>1.3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3483" y="3850323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738188"/>
            <a:ext cx="5743575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294" y="1484784"/>
            <a:ext cx="1049645" cy="302088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连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b="1" dirty="0">
                <a:solidFill>
                  <a:srgbClr val="0000FF"/>
                </a:solidFill>
              </a:rPr>
              <a:t>接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b="1" dirty="0">
                <a:solidFill>
                  <a:srgbClr val="0000FF"/>
                </a:solidFill>
              </a:rPr>
              <a:t>示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b="1" dirty="0">
                <a:solidFill>
                  <a:srgbClr val="0000FF"/>
                </a:solidFill>
              </a:rPr>
              <a:t>意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b="1" dirty="0">
                <a:solidFill>
                  <a:srgbClr val="0000FF"/>
                </a:solidFill>
              </a:rPr>
              <a:t>图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206115" y="2984500"/>
            <a:ext cx="859790" cy="1108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</a:rPr>
              <a:t>网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r>
              <a:rPr lang="zh-CN" altLang="en-US" sz="2800" b="1" dirty="0">
                <a:solidFill>
                  <a:srgbClr val="0000FF"/>
                </a:solidFill>
              </a:rPr>
              <a:t>线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626610" y="2984500"/>
            <a:ext cx="859790" cy="1108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</a:rPr>
              <a:t>网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r>
              <a:rPr lang="zh-CN" altLang="en-US" sz="2800" b="1" dirty="0">
                <a:solidFill>
                  <a:srgbClr val="0000FF"/>
                </a:solidFill>
              </a:rPr>
              <a:t>线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507480" y="3397250"/>
            <a:ext cx="859790" cy="1108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</a:rPr>
              <a:t>CON</a:t>
            </a:r>
            <a:r>
              <a:rPr lang="zh-CN" altLang="en-US" sz="2800" b="1" dirty="0">
                <a:solidFill>
                  <a:srgbClr val="0000FF"/>
                </a:solidFill>
              </a:rPr>
              <a:t>线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494790"/>
            <a:ext cx="1477645" cy="1706880"/>
          </a:xfrm>
          <a:prstGeom prst="rect">
            <a:avLst/>
          </a:prstGeom>
        </p:spPr>
      </p:pic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0" y="1494790"/>
            <a:ext cx="4824730" cy="213931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实验配置串口</a:t>
            </a:r>
            <a:r>
              <a:rPr lang="en-US" altLang="zh-CN" sz="2000" dirty="0"/>
              <a:t>COM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zh-CN" altLang="en-US" sz="2000" dirty="0"/>
              <a:t>打开超级终端程序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开始</a:t>
            </a:r>
            <a:r>
              <a:rPr lang="en-US" altLang="zh-CN" sz="2000" dirty="0"/>
              <a:t>】→【</a:t>
            </a:r>
            <a:r>
              <a:rPr lang="zh-CN" altLang="en-US" sz="2000" dirty="0"/>
              <a:t>程序、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→</a:t>
            </a:r>
            <a:r>
              <a:rPr lang="zh-CN" altLang="en-US" sz="2000" dirty="0"/>
              <a:t>附件</a:t>
            </a:r>
            <a:r>
              <a:rPr lang="en-US" altLang="zh-CN" sz="2000" dirty="0"/>
              <a:t>→</a:t>
            </a:r>
            <a:r>
              <a:rPr lang="zh-CN" altLang="en-US" sz="2000" dirty="0"/>
              <a:t>通讯</a:t>
            </a:r>
            <a:r>
              <a:rPr lang="en-US" altLang="zh-CN" sz="2000" dirty="0"/>
              <a:t>】</a:t>
            </a:r>
            <a:r>
              <a:rPr lang="zh-CN" altLang="en-US" sz="2000" dirty="0"/>
              <a:t>下的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“超级终端”程序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Hyper Terminal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43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659380"/>
            <a:ext cx="3029585" cy="419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7215"/>
            <a:ext cx="2900680" cy="247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86" y="4217948"/>
            <a:ext cx="2961109" cy="263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485" y="3818890"/>
            <a:ext cx="3882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0000FF"/>
                </a:solidFill>
              </a:rPr>
              <a:t>新建连接</a:t>
            </a:r>
            <a:r>
              <a:rPr lang="en-US" altLang="zh-CN" sz="2000" b="1">
                <a:solidFill>
                  <a:srgbClr val="0000FF"/>
                </a:solidFill>
              </a:rPr>
              <a:t>-COM</a:t>
            </a:r>
            <a:r>
              <a:rPr lang="zh-CN" altLang="en-US" sz="2000" b="1">
                <a:solidFill>
                  <a:srgbClr val="0000FF"/>
                </a:solidFill>
              </a:rPr>
              <a:t>口</a:t>
            </a:r>
            <a:r>
              <a:rPr lang="en-US" altLang="zh-CN" sz="2000" b="1">
                <a:solidFill>
                  <a:srgbClr val="0000FF"/>
                </a:solidFill>
              </a:rPr>
              <a:t>-</a:t>
            </a:r>
            <a:r>
              <a:rPr lang="zh-CN" altLang="en-US" sz="2000" b="1">
                <a:solidFill>
                  <a:srgbClr val="0000FF"/>
                </a:solidFill>
              </a:rPr>
              <a:t>配置</a:t>
            </a:r>
            <a:r>
              <a:rPr lang="en-US" altLang="zh-CN" sz="2000" b="1">
                <a:solidFill>
                  <a:srgbClr val="0000FF"/>
                </a:solidFill>
              </a:rPr>
              <a:t>COM</a:t>
            </a:r>
            <a:r>
              <a:rPr lang="zh-CN" altLang="en-US" sz="2000" b="1">
                <a:solidFill>
                  <a:srgbClr val="0000FF"/>
                </a:solidFill>
              </a:rPr>
              <a:t>参数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30" y="1680845"/>
            <a:ext cx="3293745" cy="5173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2437" y="1626811"/>
            <a:ext cx="8675687" cy="1728787"/>
          </a:xfrm>
        </p:spPr>
        <p:txBody>
          <a:bodyPr/>
          <a:lstStyle/>
          <a:p>
            <a:pPr lvl="1" eaLnBrk="1" hangingPunct="1"/>
            <a:r>
              <a:rPr lang="zh-CN" altLang="en-US" sz="2200" dirty="0"/>
              <a:t>完成配置后，打开交换机电源，</a:t>
            </a:r>
            <a:endParaRPr lang="zh-CN" altLang="en-US" sz="2200" dirty="0"/>
          </a:p>
          <a:p>
            <a:pPr lvl="1" eaLnBrk="1" hangingPunct="1"/>
            <a:r>
              <a:rPr lang="zh-CN" altLang="en-US" sz="2200" dirty="0">
                <a:sym typeface="+mn-ea"/>
              </a:rPr>
              <a:t>交换机开始自检（引导</a:t>
            </a:r>
            <a:r>
              <a:rPr lang="en-US" altLang="zh-CN" sz="2200" dirty="0">
                <a:sym typeface="+mn-ea"/>
              </a:rPr>
              <a:t>BIOS</a:t>
            </a:r>
            <a:r>
              <a:rPr lang="zh-CN" altLang="en-US" sz="2200" dirty="0">
                <a:sym typeface="+mn-ea"/>
              </a:rPr>
              <a:t>及自检）、初始化过程（释放网络设备操作系统</a:t>
            </a:r>
            <a:r>
              <a:rPr lang="en-US" altLang="zh-CN" sz="2200" dirty="0">
                <a:sym typeface="+mn-ea"/>
              </a:rPr>
              <a:t>OS</a:t>
            </a:r>
            <a:r>
              <a:rPr lang="zh-CN" altLang="en-US" sz="2200" dirty="0">
                <a:sym typeface="+mn-ea"/>
              </a:rPr>
              <a:t>到内存，开始引导</a:t>
            </a:r>
            <a:r>
              <a:rPr lang="zh-CN" altLang="en-US" sz="2200" dirty="0">
                <a:sym typeface="+mn-ea"/>
              </a:rPr>
              <a:t>）；</a:t>
            </a:r>
            <a:endParaRPr lang="zh-CN" altLang="en-US" sz="2200" dirty="0">
              <a:sym typeface="+mn-ea"/>
            </a:endParaRPr>
          </a:p>
          <a:p>
            <a:pPr lvl="1" eaLnBrk="1" hangingPunct="1"/>
            <a:r>
              <a:rPr lang="zh-CN" altLang="en-US" sz="2200" dirty="0">
                <a:sym typeface="+mn-ea"/>
              </a:rPr>
              <a:t>直到出现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Press ENTER to get started!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，引导完毕。</a:t>
            </a:r>
            <a:endParaRPr lang="zh-CN" altLang="en-US" sz="2400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2150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923925" y="3355340"/>
            <a:ext cx="8203565" cy="292290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Starting...…</a:t>
            </a:r>
            <a:r>
              <a:rPr lang="zh-CN" altLang="en-US" sz="2000" dirty="0">
                <a:sym typeface="+mn-ea"/>
              </a:rPr>
              <a:t>初始化引导，</a:t>
            </a:r>
            <a:r>
              <a:rPr lang="zh-CN" altLang="en-US" sz="2000" dirty="0">
                <a:solidFill>
                  <a:schemeClr val="tx1"/>
                </a:solidFill>
              </a:rPr>
              <a:t>若已打开交换机电源、连接参数正确，界面不出现任何字符时，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多敲几次回车键后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出现</a:t>
            </a:r>
            <a:r>
              <a:rPr lang="en-US" altLang="zh-CN" sz="2000" dirty="0">
                <a:solidFill>
                  <a:schemeClr val="tx1"/>
                </a:solidFill>
              </a:rPr>
              <a:t>Press ENTER to get started!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FF6600"/>
                </a:solidFill>
              </a:rPr>
              <a:t>&lt;H3C&gt;</a:t>
            </a:r>
            <a:r>
              <a:rPr lang="en-US" altLang="zh-CN" sz="2000" dirty="0"/>
              <a:t>                          </a:t>
            </a:r>
            <a:r>
              <a:rPr lang="en-US" altLang="zh-CN" sz="2000" dirty="0">
                <a:solidFill>
                  <a:srgbClr val="FF6600"/>
                </a:solidFill>
              </a:rPr>
              <a:t>(</a:t>
            </a:r>
            <a:r>
              <a:rPr lang="zh-CN" altLang="en-US" sz="2000" dirty="0">
                <a:solidFill>
                  <a:srgbClr val="FF6600"/>
                </a:solidFill>
              </a:rPr>
              <a:t>用户视图下，</a:t>
            </a:r>
            <a:r>
              <a:rPr lang="zh-CN" altLang="en-US" sz="2000" dirty="0">
                <a:solidFill>
                  <a:srgbClr val="FF6600"/>
                </a:solidFill>
              </a:rPr>
              <a:t>等待输入其它指令</a:t>
            </a:r>
            <a:r>
              <a:rPr lang="en-US" altLang="zh-CN" sz="2000" dirty="0">
                <a:solidFill>
                  <a:srgbClr val="FF6600"/>
                </a:solidFill>
              </a:rPr>
              <a:t>)</a:t>
            </a:r>
            <a:endParaRPr lang="en-US" altLang="zh-CN" sz="2000" dirty="0">
              <a:solidFill>
                <a:srgbClr val="FF66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6600"/>
                </a:solidFill>
              </a:rPr>
              <a:t>&lt;</a:t>
            </a:r>
            <a:r>
              <a:rPr lang="zh-CN" altLang="en-US" sz="1800" dirty="0">
                <a:solidFill>
                  <a:srgbClr val="FF6600"/>
                </a:solidFill>
              </a:rPr>
              <a:t>设备名称</a:t>
            </a:r>
            <a:r>
              <a:rPr lang="en-US" altLang="zh-CN" sz="1800" dirty="0">
                <a:solidFill>
                  <a:srgbClr val="FF6600"/>
                </a:solidFill>
              </a:rPr>
              <a:t>&gt;</a:t>
            </a:r>
            <a:r>
              <a:rPr lang="en-US" altLang="zh-CN" sz="1800" dirty="0">
                <a:solidFill>
                  <a:schemeClr val="tx1"/>
                </a:solidFill>
              </a:rPr>
              <a:t>:</a:t>
            </a:r>
            <a:r>
              <a:rPr lang="zh-CN" altLang="en-US" sz="1800" dirty="0">
                <a:solidFill>
                  <a:schemeClr val="tx1"/>
                </a:solidFill>
              </a:rPr>
              <a:t>表示当前处于</a:t>
            </a:r>
            <a:r>
              <a:rPr lang="zh-CN" altLang="en-US" sz="1800" dirty="0">
                <a:solidFill>
                  <a:srgbClr val="0000FF"/>
                </a:solidFill>
              </a:rPr>
              <a:t> 用户视图模式</a:t>
            </a:r>
            <a:r>
              <a:rPr lang="zh-CN" altLang="en-US" sz="1800" dirty="0">
                <a:solidFill>
                  <a:schemeClr val="tx1"/>
                </a:solidFill>
              </a:rPr>
              <a:t>下，只能查看系统硬件和系统信息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括号中的 </a:t>
            </a:r>
            <a:r>
              <a:rPr lang="en-US" altLang="zh-CN" sz="1800" dirty="0">
                <a:solidFill>
                  <a:srgbClr val="FF0000"/>
                </a:solidFill>
              </a:rPr>
              <a:t>H3C </a:t>
            </a:r>
            <a:r>
              <a:rPr lang="zh-CN" altLang="en-US" sz="1800" dirty="0">
                <a:solidFill>
                  <a:schemeClr val="tx1"/>
                </a:solidFill>
              </a:rPr>
              <a:t>是该设备的默认名称，可以修改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-34290" y="1188085"/>
            <a:ext cx="4150995" cy="183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9205" y="704850"/>
            <a:ext cx="5314315" cy="6016625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0365" y="4883785"/>
            <a:ext cx="3279775" cy="860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超级终端程序的窗口，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sz="2000" dirty="0">
                <a:solidFill>
                  <a:schemeClr val="tx1"/>
                </a:solidFill>
              </a:rPr>
              <a:t>显示了交换机启动的过程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1315" y="2389505"/>
            <a:ext cx="1152000" cy="3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799205" y="3945255"/>
            <a:ext cx="2335530" cy="3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6649085" y="4485640"/>
            <a:ext cx="2184400" cy="3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3880485" y="5901690"/>
            <a:ext cx="1708785" cy="36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41315" y="18567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0000FF"/>
                </a:solidFill>
              </a:rPr>
              <a:t>引导版本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4735" y="370840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0000FF"/>
                </a:solidFill>
              </a:rPr>
              <a:t>设备的</a:t>
            </a:r>
            <a:r>
              <a:rPr lang="en-US" altLang="zh-CN" sz="1800" b="1">
                <a:solidFill>
                  <a:srgbClr val="0000FF"/>
                </a:solidFill>
              </a:rPr>
              <a:t>MAC</a:t>
            </a:r>
            <a:r>
              <a:rPr lang="zh-CN" altLang="en-US" sz="1800" b="1">
                <a:solidFill>
                  <a:srgbClr val="0000FF"/>
                </a:solidFill>
              </a:rPr>
              <a:t>地址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72910" y="4515485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0000FF"/>
                </a:solidFill>
              </a:rPr>
              <a:t>设备的固件版本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45785" y="5674995"/>
            <a:ext cx="312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0000FF"/>
                </a:solidFill>
              </a:rPr>
              <a:t>引导完成，等待输入指令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2437" y="1626811"/>
            <a:ext cx="8675687" cy="1728787"/>
          </a:xfrm>
        </p:spPr>
        <p:txBody>
          <a:bodyPr/>
          <a:lstStyle/>
          <a:p>
            <a:pPr lvl="1" eaLnBrk="1" hangingPunct="1"/>
            <a:r>
              <a:rPr lang="zh-CN" altLang="en-US" sz="2200" dirty="0"/>
              <a:t>完成配置后，打开交换机电源，</a:t>
            </a:r>
            <a:endParaRPr lang="zh-CN" altLang="en-US" sz="2200" dirty="0"/>
          </a:p>
          <a:p>
            <a:pPr lvl="1" eaLnBrk="1" hangingPunct="1"/>
            <a:r>
              <a:rPr lang="zh-CN" altLang="en-US" sz="2200" dirty="0">
                <a:sym typeface="+mn-ea"/>
              </a:rPr>
              <a:t>交换机开始自检（引导</a:t>
            </a:r>
            <a:r>
              <a:rPr lang="en-US" altLang="zh-CN" sz="2200" dirty="0">
                <a:sym typeface="+mn-ea"/>
              </a:rPr>
              <a:t>BIOS</a:t>
            </a:r>
            <a:r>
              <a:rPr lang="zh-CN" altLang="en-US" sz="2200" dirty="0">
                <a:sym typeface="+mn-ea"/>
              </a:rPr>
              <a:t>及自检）、初始化过程（释放网络设备操作系统</a:t>
            </a:r>
            <a:r>
              <a:rPr lang="en-US" altLang="zh-CN" sz="2200" dirty="0">
                <a:sym typeface="+mn-ea"/>
              </a:rPr>
              <a:t>OS</a:t>
            </a:r>
            <a:r>
              <a:rPr lang="zh-CN" altLang="en-US" sz="2200" dirty="0">
                <a:sym typeface="+mn-ea"/>
              </a:rPr>
              <a:t>到内存，开始引导</a:t>
            </a:r>
            <a:r>
              <a:rPr lang="zh-CN" altLang="en-US" sz="2200" dirty="0">
                <a:sym typeface="+mn-ea"/>
              </a:rPr>
              <a:t>）；</a:t>
            </a:r>
            <a:endParaRPr lang="zh-CN" altLang="en-US" sz="2200" dirty="0">
              <a:sym typeface="+mn-ea"/>
            </a:endParaRPr>
          </a:p>
          <a:p>
            <a:pPr lvl="1" eaLnBrk="1" hangingPunct="1"/>
            <a:r>
              <a:rPr lang="zh-CN" altLang="en-US" sz="2200" dirty="0">
                <a:sym typeface="+mn-ea"/>
              </a:rPr>
              <a:t>直到出现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Press ENTER to get started!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，引导完毕。</a:t>
            </a:r>
            <a:endParaRPr lang="zh-CN" altLang="en-US" sz="2400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2150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51485" y="3355340"/>
            <a:ext cx="8676005" cy="101473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ym typeface="+mn-ea"/>
              </a:rPr>
              <a:t>Starting...…</a:t>
            </a:r>
            <a:r>
              <a:rPr lang="zh-CN" altLang="en-US" sz="2000" dirty="0">
                <a:sym typeface="+mn-ea"/>
              </a:rPr>
              <a:t>初始化引导，</a:t>
            </a:r>
            <a:r>
              <a:rPr lang="zh-CN" altLang="en-US" sz="2000" dirty="0">
                <a:solidFill>
                  <a:schemeClr val="tx1"/>
                </a:solidFill>
              </a:rPr>
              <a:t>若已打开交换机电源、连接参数正确，界面不出现任何字符时，</a:t>
            </a:r>
            <a:r>
              <a:rPr lang="zh-CN" altLang="en-US" sz="2000" dirty="0">
                <a:solidFill>
                  <a:srgbClr val="0000FF"/>
                </a:solidFill>
              </a:rPr>
              <a:t>多敲几次回车键后</a:t>
            </a:r>
            <a:r>
              <a:rPr lang="zh-CN" altLang="en-US" sz="2000" dirty="0">
                <a:solidFill>
                  <a:schemeClr val="tx1"/>
                </a:solidFill>
              </a:rPr>
              <a:t>，出现</a:t>
            </a:r>
            <a:r>
              <a:rPr lang="en-US" altLang="zh-CN" sz="2000" dirty="0">
                <a:solidFill>
                  <a:schemeClr val="tx1"/>
                </a:solidFill>
              </a:rPr>
              <a:t>Press ENTER to get started!  </a:t>
            </a:r>
            <a:r>
              <a:rPr lang="en-US" altLang="zh-CN" sz="2000" dirty="0">
                <a:solidFill>
                  <a:srgbClr val="FF6600"/>
                </a:solidFill>
              </a:rPr>
              <a:t>&lt;H3C&gt;</a:t>
            </a:r>
            <a:r>
              <a:rPr lang="en-US" altLang="zh-CN" sz="2000" dirty="0"/>
              <a:t>                                      </a:t>
            </a:r>
            <a:r>
              <a:rPr lang="en-US" altLang="zh-CN" sz="2000" dirty="0">
                <a:solidFill>
                  <a:srgbClr val="FF6600"/>
                </a:solidFill>
              </a:rPr>
              <a:t>(</a:t>
            </a:r>
            <a:r>
              <a:rPr lang="zh-CN" altLang="en-US" sz="2000" dirty="0">
                <a:solidFill>
                  <a:srgbClr val="FF6600"/>
                </a:solidFill>
              </a:rPr>
              <a:t>用户视图下，</a:t>
            </a:r>
            <a:r>
              <a:rPr lang="zh-CN" altLang="en-US" sz="2000" dirty="0">
                <a:solidFill>
                  <a:srgbClr val="FF6600"/>
                </a:solidFill>
              </a:rPr>
              <a:t>等待输入其它指令</a:t>
            </a:r>
            <a:r>
              <a:rPr lang="en-US" altLang="zh-CN" sz="2000" dirty="0">
                <a:solidFill>
                  <a:srgbClr val="FF6600"/>
                </a:solidFill>
              </a:rPr>
              <a:t>)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2120" y="4370070"/>
            <a:ext cx="8676005" cy="178371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注意</a:t>
            </a:r>
            <a:r>
              <a:rPr lang="zh-CN" altLang="en-US" sz="2000" dirty="0">
                <a:solidFill>
                  <a:schemeClr val="tx1"/>
                </a:solidFill>
              </a:rPr>
              <a:t>：超级终端程序的窗口，相当于</a:t>
            </a:r>
            <a:r>
              <a:rPr lang="zh-CN" altLang="en-US" sz="2000" dirty="0">
                <a:solidFill>
                  <a:srgbClr val="FF0000"/>
                </a:solidFill>
              </a:rPr>
              <a:t>交换机的显示窗口</a:t>
            </a:r>
            <a:r>
              <a:rPr lang="zh-CN" altLang="en-US" sz="2000" dirty="0">
                <a:solidFill>
                  <a:schemeClr val="tx1"/>
                </a:solidFill>
              </a:rPr>
              <a:t>，在此窗口里键盘输入的字符指令，经回车后，经过串口</a:t>
            </a:r>
            <a:r>
              <a:rPr lang="en-US" altLang="zh-CN" sz="2000" dirty="0">
                <a:solidFill>
                  <a:schemeClr val="tx1"/>
                </a:solidFill>
              </a:rPr>
              <a:t>COM</a:t>
            </a:r>
            <a:r>
              <a:rPr lang="zh-CN" altLang="en-US" sz="2000" dirty="0">
                <a:solidFill>
                  <a:schemeClr val="tx1"/>
                </a:solidFill>
              </a:rPr>
              <a:t>，传输到交换机的内存里逐条执行，每执行完毕一条指令，就</a:t>
            </a:r>
            <a:r>
              <a:rPr lang="zh-CN" altLang="en-US" sz="2000" dirty="0">
                <a:solidFill>
                  <a:srgbClr val="FF0000"/>
                </a:solidFill>
              </a:rPr>
              <a:t>把该条指令的结果传输到该窗口中显示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备注：</a:t>
            </a:r>
            <a:r>
              <a:rPr lang="zh-CN" altLang="en-US" sz="2000" dirty="0">
                <a:solidFill>
                  <a:schemeClr val="tx1"/>
                </a:solidFill>
              </a:rPr>
              <a:t>对网络设备的</a:t>
            </a:r>
            <a:r>
              <a:rPr lang="zh-CN" altLang="en-US" sz="2000" dirty="0">
                <a:solidFill>
                  <a:srgbClr val="0000FF"/>
                </a:solidFill>
              </a:rPr>
              <a:t>配置管理，相当于顺序编程</a:t>
            </a:r>
            <a:r>
              <a:rPr lang="zh-CN" altLang="en-US" sz="2000" dirty="0">
                <a:solidFill>
                  <a:schemeClr val="tx1"/>
                </a:solidFill>
              </a:rPr>
              <a:t>，先把网络</a:t>
            </a:r>
            <a:r>
              <a:rPr lang="en-US" altLang="zh-CN" sz="2000" dirty="0">
                <a:solidFill>
                  <a:schemeClr val="tx1"/>
                </a:solidFill>
              </a:rPr>
              <a:t>OS</a:t>
            </a:r>
            <a:r>
              <a:rPr lang="zh-CN" altLang="en-US" sz="2000" dirty="0">
                <a:solidFill>
                  <a:schemeClr val="tx1"/>
                </a:solidFill>
              </a:rPr>
              <a:t>支持的命令和语法分析清楚，再分解要完成的任务，用</a:t>
            </a:r>
            <a:r>
              <a:rPr lang="zh-CN" altLang="en-US" sz="2000" dirty="0">
                <a:solidFill>
                  <a:srgbClr val="0000FF"/>
                </a:solidFill>
              </a:rPr>
              <a:t>多条顺序执行的指令</a:t>
            </a:r>
            <a:r>
              <a:rPr lang="zh-CN" altLang="en-US" sz="2000" dirty="0">
                <a:solidFill>
                  <a:schemeClr val="tx1"/>
                </a:solidFill>
              </a:rPr>
              <a:t>来完成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955" y="622300"/>
            <a:ext cx="8594725" cy="69405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  H3C</a:t>
            </a:r>
            <a:r>
              <a:rPr lang="zh-CN" altLang="en-US" sz="2400" dirty="0"/>
              <a:t>以太网网络设备的命令行视图 </a:t>
            </a:r>
            <a:endParaRPr lang="zh-CN" altLang="en-US" sz="2400" dirty="0"/>
          </a:p>
        </p:txBody>
      </p:sp>
      <p:sp>
        <p:nvSpPr>
          <p:cNvPr id="2355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217930"/>
            <a:ext cx="5327650" cy="556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417195" y="5964555"/>
            <a:ext cx="3552825" cy="71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   </a:t>
            </a:r>
            <a:r>
              <a:rPr lang="en-US" altLang="zh-CN" sz="2400">
                <a:solidFill>
                  <a:srgbClr val="FF0000"/>
                </a:solidFill>
              </a:rPr>
              <a:t>H3C</a:t>
            </a:r>
            <a:r>
              <a:rPr lang="zh-CN" altLang="en-US" sz="2400">
                <a:solidFill>
                  <a:srgbClr val="FF0000"/>
                </a:solidFill>
              </a:rPr>
              <a:t>设备命令视图</a:t>
            </a:r>
            <a:endParaRPr lang="zh-CN" altLang="en-US" sz="24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>
                <a:solidFill>
                  <a:srgbClr val="0000FF"/>
                </a:solidFill>
              </a:rPr>
              <a:t>不同的视图下，有不同的命令</a:t>
            </a:r>
            <a:endParaRPr lang="zh-CN" altLang="en-US" sz="1800">
              <a:solidFill>
                <a:srgbClr val="0000FF"/>
              </a:solidFill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15" y="1172845"/>
            <a:ext cx="3303270" cy="554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" y="845185"/>
            <a:ext cx="7416800" cy="463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791845" y="5526405"/>
            <a:ext cx="8097520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0000FF"/>
                </a:solidFill>
              </a:rPr>
              <a:t>不同的视图下，提示符不同，有不同的命令；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zh-CN" dirty="0" smtClean="0">
                <a:solidFill>
                  <a:srgbClr val="0000FF"/>
                </a:solidFill>
              </a:rPr>
              <a:t>有的命令在不同视图都有，但可能参数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语法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结果有差异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" y="1270000"/>
            <a:ext cx="7416874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0JVUGICBG[3F1)D(OGGN)[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8" y="3646488"/>
            <a:ext cx="7417371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" y="802958"/>
            <a:ext cx="73448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6690" y="1477010"/>
            <a:ext cx="895159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b="0" dirty="0">
                <a:solidFill>
                  <a:srgbClr val="0000FF"/>
                </a:solidFill>
              </a:rPr>
              <a:t>？</a:t>
            </a:r>
            <a:r>
              <a:rPr lang="en-US" altLang="zh-CN" sz="2200" b="0" dirty="0">
                <a:solidFill>
                  <a:schemeClr val="tx1"/>
                </a:solidFill>
              </a:rPr>
              <a:t>---</a:t>
            </a:r>
            <a:r>
              <a:rPr lang="zh-CN" altLang="en-US" sz="2200" b="0" dirty="0">
                <a:solidFill>
                  <a:schemeClr val="tx1"/>
                </a:solidFill>
              </a:rPr>
              <a:t>帮助，显示出在当前视图下可用的命令或参数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命令缩写</a:t>
            </a:r>
            <a:r>
              <a:rPr lang="en-US" altLang="zh-CN" sz="2200" b="0" dirty="0">
                <a:solidFill>
                  <a:schemeClr val="tx1"/>
                </a:solidFill>
              </a:rPr>
              <a:t>:</a:t>
            </a:r>
            <a:r>
              <a:rPr lang="zh-CN" altLang="en-US" sz="2200" b="0" dirty="0">
                <a:solidFill>
                  <a:schemeClr val="tx1"/>
                </a:solidFill>
              </a:rPr>
              <a:t>只要命令的前几个字母在这个模式下是唯一的，就可缩写；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b="1" dirty="0">
                <a:solidFill>
                  <a:srgbClr val="0000FF"/>
                </a:solidFill>
              </a:rPr>
              <a:t>命令</a:t>
            </a:r>
            <a:r>
              <a:rPr lang="en-US" altLang="zh-CN" sz="2200" b="1" dirty="0">
                <a:solidFill>
                  <a:srgbClr val="0000FF"/>
                </a:solidFill>
              </a:rPr>
              <a:t>  </a:t>
            </a:r>
            <a:r>
              <a:rPr lang="zh-CN" altLang="en-US" sz="2200" b="1" dirty="0">
                <a:solidFill>
                  <a:srgbClr val="0000FF"/>
                </a:solidFill>
              </a:rPr>
              <a:t>？</a:t>
            </a:r>
            <a:r>
              <a:rPr lang="zh-CN" altLang="en-US" sz="2200" b="0" dirty="0">
                <a:solidFill>
                  <a:schemeClr val="tx1"/>
                </a:solidFill>
              </a:rPr>
              <a:t>：执行该命令及后续的参数，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chemeClr val="tx1"/>
                </a:solidFill>
              </a:rPr>
              <a:t>      </a:t>
            </a:r>
            <a:r>
              <a:rPr lang="zh-CN" altLang="en-US" sz="2200" b="0" dirty="0">
                <a:solidFill>
                  <a:schemeClr val="tx1"/>
                </a:solidFill>
              </a:rPr>
              <a:t>如 </a:t>
            </a:r>
            <a:r>
              <a:rPr lang="en-US" altLang="zh-CN" sz="2200" b="0" dirty="0">
                <a:solidFill>
                  <a:srgbClr val="0000FF"/>
                </a:solidFill>
              </a:rPr>
              <a:t>display </a:t>
            </a:r>
            <a:r>
              <a:rPr lang="zh-CN" altLang="en-US" sz="2200" b="0" dirty="0">
                <a:solidFill>
                  <a:srgbClr val="0000FF"/>
                </a:solidFill>
              </a:rPr>
              <a:t>？</a:t>
            </a:r>
            <a:r>
              <a:rPr lang="zh-CN" altLang="en-US" sz="2200" b="0" dirty="0">
                <a:solidFill>
                  <a:schemeClr val="tx1"/>
                </a:solidFill>
              </a:rPr>
              <a:t>：执行 </a:t>
            </a:r>
            <a:r>
              <a:rPr lang="en-US" altLang="zh-CN" sz="2200" b="0" dirty="0">
                <a:solidFill>
                  <a:schemeClr val="tx1"/>
                </a:solidFill>
              </a:rPr>
              <a:t>display</a:t>
            </a:r>
            <a:r>
              <a:rPr lang="zh-CN" altLang="en-US" sz="2200" b="0" dirty="0">
                <a:solidFill>
                  <a:schemeClr val="tx1"/>
                </a:solidFill>
              </a:rPr>
              <a:t>命令需要的后续命令或参数；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sz="2000" b="0" dirty="0">
                <a:solidFill>
                  <a:srgbClr val="0000FF"/>
                </a:solidFill>
              </a:rPr>
              <a:t>system</a:t>
            </a:r>
            <a:r>
              <a:rPr lang="en-US" altLang="zh-CN" sz="2200" b="0" dirty="0">
                <a:solidFill>
                  <a:srgbClr val="0000FF"/>
                </a:solidFill>
              </a:rPr>
              <a:t>-view</a:t>
            </a:r>
            <a:r>
              <a:rPr lang="en-US" altLang="zh-CN" sz="2200" b="0" dirty="0">
                <a:solidFill>
                  <a:schemeClr val="tx1"/>
                </a:solidFill>
              </a:rPr>
              <a:t>   </a:t>
            </a:r>
            <a:r>
              <a:rPr lang="zh-CN" altLang="zh-CN" sz="2200" b="0" dirty="0">
                <a:solidFill>
                  <a:schemeClr val="tx1"/>
                </a:solidFill>
              </a:rPr>
              <a:t>进入系统视图模式</a:t>
            </a:r>
            <a:r>
              <a:rPr lang="zh-CN" altLang="en-US" sz="2200" b="0" dirty="0">
                <a:solidFill>
                  <a:schemeClr val="tx1"/>
                </a:solidFill>
              </a:rPr>
              <a:t>，可缩写为</a:t>
            </a:r>
            <a:r>
              <a:rPr lang="en-US" altLang="zh-CN" sz="2200" b="0" dirty="0" err="1">
                <a:solidFill>
                  <a:schemeClr val="tx1"/>
                </a:solidFill>
              </a:rPr>
              <a:t>sy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</a:rPr>
              <a:t>sys</a:t>
            </a:r>
            <a:r>
              <a:rPr lang="zh-CN" altLang="en-US" sz="2200" b="0" dirty="0">
                <a:solidFill>
                  <a:schemeClr val="tx1"/>
                </a:solidFill>
              </a:rPr>
              <a:t>等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 err="1">
                <a:solidFill>
                  <a:srgbClr val="0000FF"/>
                </a:solidFill>
              </a:rPr>
              <a:t>sysname</a:t>
            </a:r>
            <a:r>
              <a:rPr lang="en-US" altLang="zh-CN" sz="2200" b="0" dirty="0">
                <a:solidFill>
                  <a:schemeClr val="tx1"/>
                </a:solidFill>
              </a:rPr>
              <a:t>   </a:t>
            </a:r>
            <a:r>
              <a:rPr lang="zh-CN" altLang="zh-CN" sz="2200" b="0" dirty="0">
                <a:solidFill>
                  <a:schemeClr val="tx1"/>
                </a:solidFill>
              </a:rPr>
              <a:t>为设备命名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rgbClr val="0000FF"/>
                </a:solidFill>
              </a:rPr>
              <a:t>display </a:t>
            </a:r>
            <a:r>
              <a:rPr lang="zh-CN" altLang="en-US" sz="2200" b="0" dirty="0">
                <a:solidFill>
                  <a:schemeClr val="tx1"/>
                </a:solidFill>
              </a:rPr>
              <a:t>显示，可缩写为</a:t>
            </a:r>
            <a:r>
              <a:rPr lang="en-US" altLang="zh-CN" sz="2200" b="0" dirty="0">
                <a:solidFill>
                  <a:schemeClr val="tx1"/>
                </a:solidFill>
              </a:rPr>
              <a:t>di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</a:rPr>
              <a:t>dis</a:t>
            </a:r>
            <a:r>
              <a:rPr lang="zh-CN" altLang="en-US" sz="2200" b="0" dirty="0">
                <a:solidFill>
                  <a:schemeClr val="tx1"/>
                </a:solidFill>
              </a:rPr>
              <a:t>、</a:t>
            </a:r>
            <a:r>
              <a:rPr lang="en-US" altLang="zh-CN" sz="2200" b="0" dirty="0" err="1">
                <a:solidFill>
                  <a:schemeClr val="tx1"/>
                </a:solidFill>
              </a:rPr>
              <a:t>disp</a:t>
            </a:r>
            <a:r>
              <a:rPr lang="zh-CN" altLang="en-US" sz="2200" b="0" dirty="0">
                <a:solidFill>
                  <a:schemeClr val="tx1"/>
                </a:solidFill>
              </a:rPr>
              <a:t>等，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rgbClr val="0000FF"/>
                </a:solidFill>
              </a:rPr>
              <a:t>display current-configuration</a:t>
            </a:r>
            <a:r>
              <a:rPr lang="en-US" altLang="zh-CN" sz="2200" b="0" dirty="0">
                <a:solidFill>
                  <a:srgbClr val="FF0000"/>
                </a:solidFill>
              </a:rPr>
              <a:t> </a:t>
            </a:r>
            <a:r>
              <a:rPr lang="zh-CN" altLang="en-US" sz="2200" b="0" dirty="0">
                <a:solidFill>
                  <a:srgbClr val="FF0000"/>
                </a:solidFill>
              </a:rPr>
              <a:t>显示</a:t>
            </a:r>
            <a:r>
              <a:rPr lang="zh-CN" altLang="zh-CN" sz="2200" b="0" dirty="0">
                <a:solidFill>
                  <a:srgbClr val="FF0000"/>
                </a:solidFill>
              </a:rPr>
              <a:t>当前配置情况</a:t>
            </a:r>
            <a:r>
              <a:rPr lang="zh-CN" altLang="en-US" sz="2200" b="0" dirty="0">
                <a:solidFill>
                  <a:srgbClr val="FF0000"/>
                </a:solidFill>
              </a:rPr>
              <a:t>：常用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rgbClr val="0000FF"/>
                </a:solidFill>
              </a:rPr>
              <a:t>undo</a:t>
            </a:r>
            <a:r>
              <a:rPr lang="en-US" altLang="zh-CN" sz="2200" b="0" dirty="0">
                <a:solidFill>
                  <a:schemeClr val="tx1"/>
                </a:solidFill>
              </a:rPr>
              <a:t>  ---</a:t>
            </a:r>
            <a:r>
              <a:rPr lang="zh-CN" altLang="en-US" sz="2200" b="0" dirty="0">
                <a:solidFill>
                  <a:schemeClr val="tx1"/>
                </a:solidFill>
              </a:rPr>
              <a:t>删除，取消该命令后面的操作；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rgbClr val="0000FF"/>
                </a:solidFill>
              </a:rPr>
              <a:t>undo shutdown  </a:t>
            </a:r>
            <a:r>
              <a:rPr lang="en-US" altLang="zh-CN" sz="2200" b="0" dirty="0">
                <a:solidFill>
                  <a:schemeClr val="tx1"/>
                </a:solidFill>
              </a:rPr>
              <a:t> </a:t>
            </a:r>
            <a:r>
              <a:rPr lang="zh-CN" altLang="zh-CN" sz="2200" b="0" dirty="0">
                <a:solidFill>
                  <a:schemeClr val="tx1"/>
                </a:solidFill>
              </a:rPr>
              <a:t>打开</a:t>
            </a:r>
            <a:r>
              <a:rPr lang="zh-CN" altLang="en-US" sz="2200" b="0" dirty="0">
                <a:solidFill>
                  <a:schemeClr val="tx1"/>
                </a:solidFill>
              </a:rPr>
              <a:t>关闭的</a:t>
            </a:r>
            <a:r>
              <a:rPr lang="zh-CN" altLang="zh-CN" sz="2200" b="0" dirty="0">
                <a:solidFill>
                  <a:schemeClr val="tx1"/>
                </a:solidFill>
              </a:rPr>
              <a:t>端口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200" b="0" dirty="0">
                <a:solidFill>
                  <a:srgbClr val="0000FF"/>
                </a:solidFill>
              </a:rPr>
              <a:t>↑ ↓</a:t>
            </a:r>
            <a:r>
              <a:rPr lang="zh-CN" altLang="en-US" sz="2200" b="0" dirty="0">
                <a:solidFill>
                  <a:srgbClr val="0000FF"/>
                </a:solidFill>
              </a:rPr>
              <a:t>箭头键</a:t>
            </a:r>
            <a:r>
              <a:rPr lang="zh-CN" altLang="en-US" sz="2200" b="0" dirty="0">
                <a:solidFill>
                  <a:schemeClr val="tx1"/>
                </a:solidFill>
              </a:rPr>
              <a:t>：调出上一条</a:t>
            </a:r>
            <a:r>
              <a:rPr lang="en-US" altLang="zh-CN" sz="2200" b="0" dirty="0">
                <a:solidFill>
                  <a:schemeClr val="tx1"/>
                </a:solidFill>
              </a:rPr>
              <a:t>/</a:t>
            </a:r>
            <a:r>
              <a:rPr lang="zh-CN" altLang="en-US" sz="2200" b="0" dirty="0">
                <a:solidFill>
                  <a:schemeClr val="tx1"/>
                </a:solidFill>
              </a:rPr>
              <a:t>下一条历史命令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在命令缩写的后面，按</a:t>
            </a:r>
            <a:r>
              <a:rPr lang="en-US" altLang="zh-CN" sz="2200" b="0" dirty="0">
                <a:solidFill>
                  <a:srgbClr val="0000FF"/>
                </a:solidFill>
              </a:rPr>
              <a:t>Tab</a:t>
            </a:r>
            <a:r>
              <a:rPr lang="zh-CN" altLang="en-US" sz="2200" b="0" dirty="0">
                <a:solidFill>
                  <a:srgbClr val="0000FF"/>
                </a:solidFill>
              </a:rPr>
              <a:t>键可以补全命令</a:t>
            </a:r>
            <a:endParaRPr lang="en-US" altLang="zh-CN" sz="2200" b="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0" dirty="0"/>
              <a:t>        </a:t>
            </a:r>
            <a:endParaRPr lang="zh-CN" altLang="en-US" sz="2200" b="0" dirty="0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5730" y="1405890"/>
            <a:ext cx="8832850" cy="4726305"/>
          </a:xfrm>
          <a:prstGeom prst="roundRect">
            <a:avLst/>
          </a:prstGeom>
          <a:noFill/>
          <a:ln w="28575" cmpd="sng">
            <a:solidFill>
              <a:srgbClr val="0000FF">
                <a:alpha val="8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4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6055" y="1496060"/>
            <a:ext cx="8771255" cy="36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dirty="0" smtClean="0">
                <a:sym typeface="+mn-ea"/>
              </a:rPr>
              <a:t>OS</a:t>
            </a:r>
            <a:r>
              <a:rPr lang="zh-CN" altLang="en-US" sz="2200" dirty="0" smtClean="0">
                <a:sym typeface="+mn-ea"/>
              </a:rPr>
              <a:t>启动时，加载配置文件</a:t>
            </a:r>
            <a:r>
              <a:rPr lang="en-US" altLang="zh-CN" sz="2200" dirty="0" err="1" smtClean="0">
                <a:solidFill>
                  <a:srgbClr val="0000FF"/>
                </a:solidFill>
                <a:sym typeface="+mn-ea"/>
              </a:rPr>
              <a:t>startup.cfg</a:t>
            </a:r>
            <a:endParaRPr lang="zh-CN" altLang="zh-CN" sz="2200" b="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zh-CN" sz="2200" b="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0000FF"/>
                </a:solidFill>
                <a:sym typeface="+mn-ea"/>
              </a:rPr>
              <a:t>display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 current-configuration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：可缩写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200" dirty="0">
                <a:solidFill>
                  <a:srgbClr val="0000FF"/>
                </a:solidFill>
                <a:sym typeface="+mn-ea"/>
              </a:rPr>
              <a:t>disp curr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显示</a:t>
            </a:r>
            <a:r>
              <a:rPr lang="zh-CN" altLang="zh-CN" sz="2200" dirty="0">
                <a:solidFill>
                  <a:srgbClr val="FF0000"/>
                </a:solidFill>
                <a:sym typeface="+mn-ea"/>
              </a:rPr>
              <a:t>当前配置情况：</a:t>
            </a:r>
            <a:endParaRPr lang="zh-CN" altLang="zh-CN" sz="2200" dirty="0">
              <a:solidFill>
                <a:srgbClr val="FF0000"/>
              </a:solidFill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zh-CN" sz="2200" dirty="0">
                <a:solidFill>
                  <a:srgbClr val="FF0000"/>
                </a:solidFill>
                <a:sym typeface="+mn-ea"/>
              </a:rPr>
              <a:t>                   </a:t>
            </a:r>
            <a:r>
              <a:rPr lang="zh-CN" altLang="zh-CN" sz="2200" dirty="0">
                <a:solidFill>
                  <a:schemeClr val="tx1"/>
                </a:solidFill>
                <a:sym typeface="+mn-ea"/>
              </a:rPr>
              <a:t>空格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zh-CN" sz="2200" dirty="0">
                <a:solidFill>
                  <a:schemeClr val="tx1"/>
                </a:solidFill>
                <a:sym typeface="+mn-ea"/>
              </a:rPr>
              <a:t>翻页，回车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下一行，其他键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退出显示</a:t>
            </a:r>
            <a:r>
              <a:rPr lang="zh-CN" altLang="zh-CN" sz="2200" dirty="0">
                <a:solidFill>
                  <a:schemeClr val="tx1"/>
                </a:solidFill>
                <a:sym typeface="+mn-ea"/>
              </a:rPr>
              <a:t>  </a:t>
            </a:r>
            <a:endParaRPr lang="zh-CN" altLang="zh-CN" sz="22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举例如下：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version  </a:t>
            </a:r>
            <a:r>
              <a:rPr lang="en-US" altLang="zh-CN" sz="2200" b="0" dirty="0"/>
              <a:t>xxx.xx.xx </a:t>
            </a:r>
            <a:r>
              <a:rPr lang="zh-CN" altLang="en-US" sz="2200" b="0" dirty="0"/>
              <a:t>：固件版本号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0" dirty="0"/>
              <a:t>sysname  </a:t>
            </a:r>
            <a:r>
              <a:rPr lang="en-US" altLang="zh-CN" sz="2200" b="0" dirty="0">
                <a:solidFill>
                  <a:srgbClr val="FF0000"/>
                </a:solidFill>
              </a:rPr>
              <a:t>H3C</a:t>
            </a:r>
            <a:r>
              <a:rPr lang="en-US" altLang="zh-CN" sz="2200" b="0" dirty="0"/>
              <a:t> </a:t>
            </a:r>
            <a:r>
              <a:rPr lang="zh-CN" altLang="en-US" sz="2200" b="0" dirty="0"/>
              <a:t>：设备名称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telnet server </a:t>
            </a:r>
            <a:r>
              <a:rPr lang="zh-CN" altLang="en-US" sz="2200" b="0" dirty="0">
                <a:solidFill>
                  <a:srgbClr val="FF0000"/>
                </a:solidFill>
              </a:rPr>
              <a:t>enable</a:t>
            </a:r>
            <a:r>
              <a:rPr lang="zh-CN" altLang="en-US" sz="2200" b="0" dirty="0"/>
              <a:t> ：允许</a:t>
            </a:r>
            <a:r>
              <a:rPr lang="en-US" altLang="zh-CN" sz="2200" b="0" dirty="0"/>
              <a:t>telnet</a:t>
            </a:r>
            <a:r>
              <a:rPr lang="zh-CN" altLang="en-US" sz="2200" b="0" dirty="0"/>
              <a:t>配置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0" dirty="0"/>
              <a:t>vlan</a:t>
            </a:r>
            <a:r>
              <a:rPr lang="en-US" altLang="zh-CN" sz="2200" b="0" dirty="0">
                <a:solidFill>
                  <a:srgbClr val="FF0000"/>
                </a:solidFill>
              </a:rPr>
              <a:t>  1</a:t>
            </a:r>
            <a:r>
              <a:rPr lang="en-US" altLang="zh-CN" sz="2200" b="0" dirty="0"/>
              <a:t> </a:t>
            </a:r>
            <a:r>
              <a:rPr lang="zh-CN" altLang="en-US" sz="2200" b="0" dirty="0"/>
              <a:t>：默认状态下，所有网络端口都在</a:t>
            </a:r>
            <a:r>
              <a:rPr lang="en-US" altLang="zh-CN" sz="2200" b="0" dirty="0"/>
              <a:t>VLAN1</a:t>
            </a:r>
            <a:r>
              <a:rPr lang="zh-CN" altLang="en-US" sz="2200" b="0" dirty="0"/>
              <a:t>下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interface </a:t>
            </a:r>
            <a:r>
              <a:rPr lang="zh-CN" altLang="en-US" sz="2200" b="0" dirty="0">
                <a:solidFill>
                  <a:srgbClr val="FF0000"/>
                </a:solidFill>
              </a:rPr>
              <a:t>GigabitEthernet1/0/</a:t>
            </a:r>
            <a:r>
              <a:rPr lang="en-US" sz="2200" b="0" dirty="0">
                <a:solidFill>
                  <a:srgbClr val="FF0000"/>
                </a:solidFill>
              </a:rPr>
              <a:t>8</a:t>
            </a:r>
            <a:r>
              <a:rPr lang="zh-CN" altLang="en-US" sz="2200" b="0" dirty="0">
                <a:solidFill>
                  <a:srgbClr val="FF0000"/>
                </a:solidFill>
              </a:rPr>
              <a:t> </a:t>
            </a:r>
            <a:r>
              <a:rPr lang="zh-CN" altLang="en-US" sz="2200" b="0" dirty="0"/>
              <a:t>： 该设备的接口</a:t>
            </a:r>
            <a:r>
              <a:rPr lang="en-US" altLang="zh-CN" sz="2200" dirty="0">
                <a:sym typeface="+mn-ea"/>
              </a:rPr>
              <a:t>8</a:t>
            </a:r>
            <a:r>
              <a:rPr lang="zh-CN" altLang="en-US" sz="2200" dirty="0">
                <a:sym typeface="+mn-ea"/>
              </a:rPr>
              <a:t>号口</a:t>
            </a:r>
            <a:r>
              <a:rPr lang="zh-CN" altLang="en-US" sz="2200" b="0" dirty="0"/>
              <a:t>的全称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对某接口操作时，必须知道接口名称，用</a:t>
            </a:r>
            <a:r>
              <a:rPr lang="en-US" altLang="zh-CN" sz="2200" dirty="0">
                <a:solidFill>
                  <a:srgbClr val="0000FF"/>
                </a:solidFill>
                <a:sym typeface="+mn-ea"/>
              </a:rPr>
              <a:t>disp curr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查看接口名称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0" dirty="0"/>
              <a:t>指令执行后的结果，也用</a:t>
            </a:r>
            <a:r>
              <a:rPr lang="en-US" altLang="zh-CN" sz="2200" dirty="0">
                <a:solidFill>
                  <a:srgbClr val="0000FF"/>
                </a:solidFill>
                <a:sym typeface="+mn-ea"/>
              </a:rPr>
              <a:t>disp curr</a:t>
            </a:r>
            <a:r>
              <a:rPr lang="zh-CN" altLang="en-US" sz="2200" dirty="0">
                <a:sym typeface="+mn-ea"/>
              </a:rPr>
              <a:t>查看结果。</a:t>
            </a: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200" b="0" dirty="0"/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200" b="0" dirty="0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30" y="2068195"/>
            <a:ext cx="8771255" cy="3225800"/>
          </a:xfrm>
          <a:prstGeom prst="roundRect">
            <a:avLst/>
          </a:prstGeom>
          <a:noFill/>
          <a:ln w="28575" cmpd="sng">
            <a:solidFill>
              <a:srgbClr val="0000FF">
                <a:alpha val="8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45"/>
          </a:p>
        </p:txBody>
      </p:sp>
      <p:sp>
        <p:nvSpPr>
          <p:cNvPr id="4" name="圆角矩形 3"/>
          <p:cNvSpPr/>
          <p:nvPr/>
        </p:nvSpPr>
        <p:spPr>
          <a:xfrm>
            <a:off x="62230" y="5374005"/>
            <a:ext cx="8771255" cy="902335"/>
          </a:xfrm>
          <a:prstGeom prst="roundRect">
            <a:avLst/>
          </a:prstGeom>
          <a:noFill/>
          <a:ln w="28575" cmpd="sng">
            <a:solidFill>
              <a:srgbClr val="0000FF">
                <a:alpha val="8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4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  <a:endParaRPr lang="zh-CN" altLang="en-US" sz="2400" b="1" dirty="0">
              <a:solidFill>
                <a:srgbClr val="FF6600"/>
              </a:solidFill>
            </a:endParaRPr>
          </a:p>
          <a:p>
            <a:pPr lvl="1" eaLnBrk="1" hangingPunct="1"/>
            <a:r>
              <a:rPr lang="zh-CN" altLang="en-US" sz="2400" dirty="0"/>
              <a:t>学习访问网络设备的方法；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熟悉网络连接设备及附件的使用；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学习交换机和路由器配置管理的方法和指令</a:t>
            </a:r>
            <a:endParaRPr lang="zh-CN" altLang="en-US" sz="2400" dirty="0"/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96558" y="4076700"/>
            <a:ext cx="8229600" cy="223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altLang="zh-CN" b="1" dirty="0">
                <a:solidFill>
                  <a:srgbClr val="FF6600"/>
                </a:solidFill>
              </a:rPr>
              <a:t>H3C</a:t>
            </a:r>
            <a:r>
              <a:rPr lang="zh-CN" altLang="en-US" b="1" dirty="0">
                <a:solidFill>
                  <a:srgbClr val="FF6600"/>
                </a:solidFill>
              </a:rPr>
              <a:t>网络设备：</a:t>
            </a:r>
            <a:endParaRPr lang="zh-CN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 indent="-45720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二层交换机</a:t>
            </a:r>
            <a:r>
              <a:rPr lang="en-US" altLang="zh-CN" b="0" dirty="0">
                <a:solidFill>
                  <a:srgbClr val="FF0000"/>
                </a:solidFill>
              </a:rPr>
              <a:t>H3C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E126 / 3100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2" indent="-45720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三层交换机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H3C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E528 / </a:t>
            </a:r>
            <a:r>
              <a:rPr lang="en-US" altLang="zh-CN" b="0" dirty="0">
                <a:solidFill>
                  <a:srgbClr val="FF0000"/>
                </a:solidFill>
              </a:rPr>
              <a:t>HP </a:t>
            </a:r>
            <a:r>
              <a:rPr lang="en-US" altLang="zh-CN" b="0" dirty="0">
                <a:solidFill>
                  <a:schemeClr val="tx1"/>
                </a:solidFill>
              </a:rPr>
              <a:t>5120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1085850" lvl="2" indent="-45720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路由器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H3C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MSR</a:t>
            </a:r>
            <a:r>
              <a:rPr lang="en-US" altLang="zh-CN" dirty="0">
                <a:sym typeface="+mn-ea"/>
              </a:rPr>
              <a:t>830</a:t>
            </a:r>
            <a:r>
              <a:rPr lang="en-US" altLang="zh-CN" b="0" dirty="0">
                <a:solidFill>
                  <a:schemeClr val="tx1"/>
                </a:solidFill>
              </a:rPr>
              <a:t>/</a:t>
            </a:r>
            <a:r>
              <a:rPr lang="en-US" altLang="zh-CN" dirty="0">
                <a:sym typeface="+mn-ea"/>
              </a:rPr>
              <a:t>2010E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970" y="1557655"/>
            <a:ext cx="9097645" cy="4751070"/>
          </a:xfr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/>
          <a:lstStyle/>
          <a:p>
            <a:pPr marL="0" indent="0" algn="l"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2200" dirty="0"/>
              <a:t>熟悉本次课件</a:t>
            </a:r>
            <a:r>
              <a:rPr lang="en-US" altLang="zh-CN" sz="2200" dirty="0"/>
              <a:t>1.1</a:t>
            </a:r>
            <a:r>
              <a:rPr lang="zh-CN" altLang="en-US" sz="2200" dirty="0"/>
              <a:t>、</a:t>
            </a:r>
            <a:r>
              <a:rPr lang="en-US" altLang="zh-CN" sz="2200" dirty="0"/>
              <a:t>1.2</a:t>
            </a:r>
            <a:r>
              <a:rPr lang="zh-CN" altLang="en-US" sz="2200" dirty="0"/>
              <a:t>、</a:t>
            </a:r>
            <a:r>
              <a:rPr lang="en-US" altLang="zh-CN" sz="2200" dirty="0"/>
              <a:t>1.3</a:t>
            </a:r>
            <a:r>
              <a:rPr lang="zh-CN" altLang="en-US" sz="2200" dirty="0"/>
              <a:t>的内容，熟练掌握各个知识点：</a:t>
            </a:r>
            <a:endParaRPr lang="zh-CN" altLang="en-US" sz="2200" dirty="0"/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ym typeface="+mn-ea"/>
              </a:rPr>
              <a:t>1</a:t>
            </a:r>
            <a:r>
              <a:rPr lang="zh-CN" altLang="en-US" sz="2200" dirty="0">
                <a:sym typeface="+mn-ea"/>
              </a:rPr>
              <a:t>、</a:t>
            </a:r>
            <a:r>
              <a:rPr lang="zh-CN" altLang="en-US" sz="2200" dirty="0">
                <a:sym typeface="+mn-ea"/>
              </a:rPr>
              <a:t>每组：1台交换机通过网线连接3台电脑PC，构建小的星型以太网</a:t>
            </a:r>
            <a:endParaRPr lang="zh-CN" altLang="en-US" sz="2200" dirty="0">
              <a:sym typeface="+mn-ea"/>
            </a:endParaRPr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200" dirty="0">
                <a:sym typeface="+mn-ea"/>
              </a:rPr>
              <a:t>2、为3台PC配置相同子网的不同ip，用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ipconfig</a:t>
            </a:r>
            <a:r>
              <a:rPr lang="zh-CN" altLang="en-US" sz="2200" dirty="0">
                <a:sym typeface="+mn-ea"/>
              </a:rPr>
              <a:t>查看网卡有关配置信息</a:t>
            </a:r>
            <a:endParaRPr lang="zh-CN" altLang="en-US" sz="2200" dirty="0">
              <a:sym typeface="+mn-ea"/>
            </a:endParaRPr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200" dirty="0">
                <a:sym typeface="+mn-ea"/>
              </a:rPr>
              <a:t>3、用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ping</a:t>
            </a:r>
            <a:r>
              <a:rPr lang="zh-CN" altLang="en-US" sz="2200" dirty="0">
                <a:sym typeface="+mn-ea"/>
              </a:rPr>
              <a:t>命令：测试从本机源地址到目标ip的网络连通情况</a:t>
            </a:r>
            <a:endParaRPr lang="zh-CN" altLang="en-US" sz="2200" dirty="0">
              <a:sym typeface="+mn-ea"/>
            </a:endParaRPr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200" dirty="0">
                <a:sym typeface="+mn-ea"/>
              </a:rPr>
              <a:t>4、为PC配置不同子网的ip，互相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ping</a:t>
            </a:r>
            <a:r>
              <a:rPr lang="zh-CN" altLang="en-US" sz="2200" dirty="0">
                <a:sym typeface="+mn-ea"/>
              </a:rPr>
              <a:t>测试等，理解IP有关知识点</a:t>
            </a: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00000"/>
              </a:lnSpc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</a:t>
            </a:r>
            <a:r>
              <a:rPr lang="zh-CN" altLang="en-US" sz="2200" dirty="0">
                <a:sym typeface="+mn-ea"/>
              </a:rPr>
              <a:t>验证：同一个网段子网的机器可以直接通讯；不同子网下则不通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2200" dirty="0">
                <a:sym typeface="+mn-ea"/>
              </a:rPr>
              <a:t>5、以上操作要画好网络拓扑图，标注清晰有关信息，做好实验记录，理解网络知识点   </a:t>
            </a:r>
            <a:endParaRPr lang="zh-CN" altLang="en-US" sz="2200" dirty="0">
              <a:sym typeface="+mn-ea"/>
            </a:endParaRPr>
          </a:p>
          <a:p>
            <a:pPr marL="342900" algn="l" latinLnBrk="0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ym typeface="+mn-ea"/>
              </a:rPr>
              <a:t>6</a:t>
            </a:r>
            <a:r>
              <a:rPr lang="zh-CN" altLang="en-US" sz="2200" dirty="0">
                <a:sym typeface="+mn-ea"/>
              </a:rPr>
              <a:t>、</a:t>
            </a:r>
            <a:r>
              <a:rPr lang="zh-CN" altLang="en-US" sz="2200" dirty="0"/>
              <a:t>练习：通过CONSOLE口，熟练使用</a:t>
            </a:r>
            <a:r>
              <a:rPr lang="zh-CN" altLang="en-US" sz="2200" dirty="0">
                <a:solidFill>
                  <a:srgbClr val="0000FF"/>
                </a:solidFill>
              </a:rPr>
              <a:t>超级终端软件</a:t>
            </a:r>
            <a:r>
              <a:rPr lang="zh-CN" altLang="en-US" sz="2200" dirty="0"/>
              <a:t>访问网络设备，学习交换机常用命令。</a:t>
            </a:r>
            <a:endParaRPr lang="zh-CN" altLang="en-US" sz="2200" dirty="0"/>
          </a:p>
          <a:p>
            <a:pPr marL="342900" lvl="1" indent="-342900" algn="l"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zh-CN" altLang="en-US" sz="2200" dirty="0">
                <a:solidFill>
                  <a:srgbClr val="0000FF"/>
                </a:solidFill>
              </a:rPr>
              <a:t>display current-configuration</a:t>
            </a:r>
            <a:r>
              <a:rPr lang="zh-CN" altLang="en-US" sz="2200" dirty="0">
                <a:solidFill>
                  <a:schemeClr val="tx1"/>
                </a:solidFill>
              </a:rPr>
              <a:t>：查看配置信息，并理解之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42900" lvl="1" indent="-342900" algn="l"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2200" dirty="0">
                <a:sym typeface="+mn-ea"/>
              </a:rPr>
              <a:t>8</a:t>
            </a:r>
            <a:r>
              <a:rPr lang="zh-CN" altLang="en-US" sz="2200" dirty="0">
                <a:sym typeface="+mn-ea"/>
              </a:rPr>
              <a:t>、</a:t>
            </a:r>
            <a:r>
              <a:rPr lang="zh-CN" altLang="en-US" sz="2200" dirty="0">
                <a:sym typeface="+mn-ea"/>
              </a:rPr>
              <a:t>每2人做一根标准的网络直通线</a:t>
            </a:r>
            <a:endParaRPr lang="zh-CN" altLang="en-US" sz="2200" dirty="0"/>
          </a:p>
        </p:txBody>
      </p:sp>
      <p:sp>
        <p:nvSpPr>
          <p:cNvPr id="29700" name="页脚占位符 1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592455" y="782955"/>
            <a:ext cx="8010525" cy="661670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本次实验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基本要求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07315" y="1830070"/>
            <a:ext cx="8523605" cy="427291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访问配置网络设备的主要方法有以下几种：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000" dirty="0"/>
          </a:p>
          <a:p>
            <a:pPr lvl="1" eaLnBrk="1" hangingPunct="1">
              <a:buFont typeface="Wingdings" panose="05000000000000000000" charset="0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通过运行</a:t>
            </a:r>
            <a:r>
              <a:rPr lang="zh-CN" altLang="en-US" sz="2400" b="1" dirty="0">
                <a:solidFill>
                  <a:srgbClr val="FF0000"/>
                </a:solidFill>
              </a:rPr>
              <a:t>超级终端仿真软件；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     （网络设备的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CONsole</a:t>
            </a: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端口，连接电脑的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COM</a:t>
            </a: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串口）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/>
              <a:t>通过</a:t>
            </a:r>
            <a:r>
              <a:rPr lang="en-US" altLang="zh-CN" sz="2400" dirty="0"/>
              <a:t>Telnet</a:t>
            </a:r>
            <a:r>
              <a:rPr lang="zh-CN" altLang="en-US" sz="2400" dirty="0"/>
              <a:t>程序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网口，</a:t>
            </a:r>
            <a:r>
              <a:rPr lang="en-US" altLang="zh-CN" sz="2400" b="1" dirty="0">
                <a:solidFill>
                  <a:srgbClr val="0000FF"/>
                </a:solidFill>
              </a:rPr>
              <a:t>IP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</a:rPr>
              <a:t>；</a:t>
            </a:r>
            <a:endParaRPr lang="zh-CN" altLang="en-US" sz="1000" b="1" dirty="0">
              <a:solidFill>
                <a:srgbClr val="0000FF"/>
              </a:solidFill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lang="zh-CN" altLang="en-US" sz="1000" dirty="0"/>
          </a:p>
          <a:p>
            <a:pPr lvl="1" eaLnBrk="1" hangingPunct="1">
              <a:buFont typeface="Wingdings" panose="05000000000000000000" charset="0"/>
              <a:buChar char="ü"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通过</a:t>
            </a:r>
            <a:r>
              <a:rPr lang="en-US" altLang="zh-CN" sz="2400" dirty="0">
                <a:solidFill>
                  <a:srgbClr val="0000FF"/>
                </a:solidFill>
              </a:rPr>
              <a:t>WEB</a:t>
            </a:r>
            <a:r>
              <a:rPr lang="zh-CN" altLang="en-US" sz="2400" dirty="0">
                <a:solidFill>
                  <a:srgbClr val="0000FF"/>
                </a:solidFill>
              </a:rPr>
              <a:t>浏览器</a:t>
            </a:r>
            <a:r>
              <a:rPr lang="zh-CN" altLang="en-US" sz="2400" dirty="0"/>
              <a:t>来访问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网口，</a:t>
            </a:r>
            <a:r>
              <a:rPr lang="en-US" altLang="zh-CN" sz="2400" b="1" dirty="0">
                <a:solidFill>
                  <a:srgbClr val="0000FF"/>
                </a:solidFill>
              </a:rPr>
              <a:t>IP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</a:rPr>
              <a:t>；</a:t>
            </a:r>
            <a:endParaRPr lang="zh-CN" altLang="en-US" sz="2400" dirty="0"/>
          </a:p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dirty="0"/>
              <a:t>通过专业网管软件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网口，</a:t>
            </a:r>
            <a:r>
              <a:rPr lang="en-US" altLang="zh-CN" sz="2400" b="1" dirty="0">
                <a:solidFill>
                  <a:srgbClr val="0000FF"/>
                </a:solidFill>
              </a:rPr>
              <a:t>IP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</a:rPr>
              <a:t>；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charset="0"/>
              <a:buChar char="l"/>
              <a:defRPr/>
            </a:pPr>
            <a:endParaRPr lang="en-US" altLang="zh-CN" sz="1000" dirty="0"/>
          </a:p>
          <a:p>
            <a:pPr lvl="1" eaLnBrk="1" hangingPunct="1">
              <a:defRPr/>
            </a:pPr>
            <a:r>
              <a:rPr lang="zh-CN" altLang="en-US" sz="2400" dirty="0"/>
              <a:t>通过</a:t>
            </a:r>
            <a:r>
              <a:rPr lang="en-US" altLang="zh-CN" sz="2400" dirty="0"/>
              <a:t>Aux/COM</a:t>
            </a:r>
            <a:r>
              <a:rPr lang="zh-CN" altLang="en-US" sz="2400" dirty="0"/>
              <a:t>端口接窄带</a:t>
            </a:r>
            <a:r>
              <a:rPr lang="en-US" altLang="zh-CN" sz="2400" dirty="0"/>
              <a:t>MODEM</a:t>
            </a:r>
            <a:r>
              <a:rPr lang="zh-CN" altLang="en-US" sz="2400" dirty="0"/>
              <a:t>，通过固定电话线与远方的终端连接，运行超级终端仿真软件。</a:t>
            </a:r>
            <a:endParaRPr lang="zh-CN" altLang="en-US" sz="2400" dirty="0"/>
          </a:p>
        </p:txBody>
      </p:sp>
      <p:sp>
        <p:nvSpPr>
          <p:cNvPr id="1331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503045"/>
            <a:ext cx="9042400" cy="27000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通过</a:t>
            </a:r>
            <a:r>
              <a:rPr lang="zh-CN" altLang="en-US" sz="2800" b="1" dirty="0">
                <a:solidFill>
                  <a:srgbClr val="0000FF"/>
                </a:solidFill>
                <a:sym typeface="+mn-ea"/>
              </a:rPr>
              <a:t>运行超级终端仿真软件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配置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H3C</a:t>
            </a:r>
            <a:r>
              <a:rPr lang="zh-CN" altLang="en-US" sz="2400" dirty="0"/>
              <a:t>路由器和交换机；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PC</a:t>
            </a:r>
            <a:r>
              <a:rPr lang="zh-CN" altLang="en-US" sz="2400" dirty="0"/>
              <a:t>机，</a:t>
            </a:r>
            <a:r>
              <a:rPr lang="en-US" altLang="zh-CN" sz="2400" dirty="0" err="1"/>
              <a:t>Win7</a:t>
            </a:r>
            <a:r>
              <a:rPr lang="en-US" altLang="zh-CN" sz="2400" dirty="0"/>
              <a:t>/Win2003/Win10</a:t>
            </a:r>
            <a:r>
              <a:rPr lang="zh-CN" altLang="en-US" sz="2400" dirty="0"/>
              <a:t>等操作系统，运行有</a:t>
            </a:r>
            <a:r>
              <a:rPr lang="zh-CN" altLang="en-US" sz="2400" dirty="0">
                <a:solidFill>
                  <a:srgbClr val="FF0000"/>
                </a:solidFill>
              </a:rPr>
              <a:t>超级终端</a:t>
            </a:r>
            <a:r>
              <a:rPr lang="zh-CN" altLang="en-US" sz="2400" dirty="0"/>
              <a:t>仿真软件：</a:t>
            </a:r>
            <a:r>
              <a:rPr lang="en-US" altLang="zh-CN" sz="2400" dirty="0">
                <a:solidFill>
                  <a:srgbClr val="FF0000"/>
                </a:solidFill>
              </a:rPr>
              <a:t>hypertrm.exe  , HyperTerminal.exe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Console</a:t>
            </a:r>
            <a:r>
              <a:rPr lang="zh-CN" altLang="en-US" sz="2400" dirty="0"/>
              <a:t>控制台电缆</a:t>
            </a:r>
            <a:r>
              <a:rPr lang="en-US" altLang="zh-CN" sz="2400" dirty="0"/>
              <a:t>1</a:t>
            </a:r>
            <a:r>
              <a:rPr lang="zh-CN" altLang="en-US" sz="2400" dirty="0"/>
              <a:t>根。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1500" dirty="0"/>
          </a:p>
          <a:p>
            <a:pPr marL="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台式机的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COM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接口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Console</a:t>
            </a:r>
            <a:r>
              <a:rPr lang="zh-CN" altLang="en-US" sz="2000" dirty="0">
                <a:solidFill>
                  <a:srgbClr val="0000FF"/>
                </a:solidFill>
              </a:rPr>
              <a:t>电缆</a:t>
            </a:r>
            <a:r>
              <a:rPr lang="en-US" altLang="zh-CN" sz="2000" dirty="0">
                <a:solidFill>
                  <a:srgbClr val="0000FF"/>
                </a:solidFill>
              </a:rPr>
              <a:t>                    </a:t>
            </a:r>
            <a:r>
              <a:rPr lang="zh-CN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网络设备的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CON</a:t>
            </a:r>
            <a:r>
              <a:rPr lang="en-US" altLang="zh-CN" sz="2000" dirty="0">
                <a:solidFill>
                  <a:srgbClr val="0000FF"/>
                </a:solidFill>
                <a:sym typeface="Wingdings" panose="05000000000000000000" pitchFamily="2" charset="2"/>
              </a:rPr>
              <a:t>sole</a:t>
            </a:r>
            <a:r>
              <a:rPr lang="zh-CN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端口</a:t>
            </a:r>
            <a:endParaRPr lang="en-US" altLang="zh-CN" sz="20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                                                                          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433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05" y="4355703"/>
            <a:ext cx="23161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8" y="4301093"/>
            <a:ext cx="8858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8" y="4355703"/>
            <a:ext cx="906462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33" y="4342050"/>
            <a:ext cx="1368425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 flipV="1">
            <a:off x="2339975" y="5085080"/>
            <a:ext cx="1379220" cy="705485"/>
          </a:xfrm>
          <a:prstGeom prst="straightConnector1">
            <a:avLst/>
          </a:prstGeom>
          <a:ln>
            <a:solidFill>
              <a:srgbClr val="FF5050"/>
            </a:solidFill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4860290" y="5156835"/>
            <a:ext cx="2160270" cy="575945"/>
          </a:xfrm>
          <a:prstGeom prst="straightConnector1">
            <a:avLst/>
          </a:prstGeom>
          <a:ln>
            <a:solidFill>
              <a:srgbClr val="FF5050"/>
            </a:solidFill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656840" y="4004310"/>
            <a:ext cx="1202055" cy="635"/>
          </a:xfrm>
          <a:prstGeom prst="straightConnector1">
            <a:avLst/>
          </a:prstGeom>
          <a:ln>
            <a:solidFill>
              <a:srgbClr val="FF5050"/>
            </a:solidFill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241925" y="4003675"/>
            <a:ext cx="1089025" cy="635"/>
          </a:xfrm>
          <a:prstGeom prst="straightConnector1">
            <a:avLst/>
          </a:prstGeom>
          <a:ln>
            <a:solidFill>
              <a:srgbClr val="FF5050"/>
            </a:solidFill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8145" y="6068060"/>
            <a:ext cx="6035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000">
                <a:solidFill>
                  <a:srgbClr val="0000FF"/>
                </a:solidFill>
              </a:rPr>
              <a:t>笔记本没有</a:t>
            </a:r>
            <a:r>
              <a:rPr lang="en-US" altLang="zh-CN" sz="2000">
                <a:solidFill>
                  <a:srgbClr val="0000FF"/>
                </a:solidFill>
              </a:rPr>
              <a:t>COM</a:t>
            </a:r>
            <a:r>
              <a:rPr lang="zh-CN" altLang="en-US" sz="2000">
                <a:solidFill>
                  <a:srgbClr val="0000FF"/>
                </a:solidFill>
              </a:rPr>
              <a:t>口，可用</a:t>
            </a:r>
            <a:r>
              <a:rPr lang="en-US" altLang="zh-CN" sz="2000" u="sng">
                <a:solidFill>
                  <a:srgbClr val="FF0000"/>
                </a:solidFill>
              </a:rPr>
              <a:t>USB</a:t>
            </a:r>
            <a:r>
              <a:rPr lang="zh-CN" altLang="en-US" sz="2000" u="sng">
                <a:solidFill>
                  <a:srgbClr val="FF0000"/>
                </a:solidFill>
              </a:rPr>
              <a:t>转</a:t>
            </a:r>
            <a:r>
              <a:rPr lang="en-US" altLang="zh-CN" sz="2000" u="sng">
                <a:solidFill>
                  <a:srgbClr val="FF0000"/>
                </a:solidFill>
              </a:rPr>
              <a:t>RJ45 CONsole</a:t>
            </a:r>
            <a:r>
              <a:rPr lang="zh-CN" altLang="en-US" sz="2000" u="sng">
                <a:solidFill>
                  <a:srgbClr val="FF0000"/>
                </a:solidFill>
              </a:rPr>
              <a:t>线</a:t>
            </a:r>
            <a:r>
              <a:rPr lang="zh-CN" altLang="en-US" sz="2000">
                <a:solidFill>
                  <a:srgbClr val="0000FF"/>
                </a:solidFill>
              </a:rPr>
              <a:t>连接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8" descr="TQK@1O12OB8Z][]%VXJ_UDM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16275"/>
            <a:ext cx="8876030" cy="208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282575" y="5285105"/>
            <a:ext cx="8682355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交换机是一种基于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MAC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地址识别，能完成封装、转发数据包功能的网络设备；</a:t>
            </a:r>
            <a:r>
              <a:rPr lang="zh-CN" altLang="en-US" sz="2200" b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交换机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通过通讯介质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连接电脑等设备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组建局域网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200" b="0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交换机工作于</a:t>
            </a:r>
            <a:r>
              <a:rPr lang="en-US" altLang="zh-CN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OSI</a:t>
            </a:r>
            <a:r>
              <a:rPr lang="zh-CN" altLang="en-US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参考模型的</a:t>
            </a:r>
            <a:r>
              <a:rPr lang="zh-CN" altLang="en-US" sz="2200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第二层</a:t>
            </a: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数据链路层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sym typeface="+mn-ea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58" y="1475110"/>
            <a:ext cx="5484812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6019800" y="2201545"/>
            <a:ext cx="320294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         </a:t>
            </a:r>
            <a:r>
              <a:rPr lang="zh-CN" altLang="en-US" sz="2000">
                <a:solidFill>
                  <a:srgbClr val="0000FF"/>
                </a:solidFill>
              </a:rPr>
              <a:t>网络设备</a:t>
            </a:r>
            <a:endParaRPr lang="zh-CN" altLang="en-US" sz="2000">
              <a:solidFill>
                <a:srgbClr val="0000FF"/>
              </a:solidFill>
            </a:endParaRPr>
          </a:p>
          <a:p>
            <a:pPr eaLnBrk="1" hangingPunct="1"/>
            <a:endParaRPr lang="zh-CN" altLang="en-US" sz="200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网络交换机</a:t>
            </a:r>
            <a:r>
              <a:rPr lang="en-US" altLang="zh-CN" sz="2000">
                <a:solidFill>
                  <a:srgbClr val="0000FF"/>
                </a:solidFill>
              </a:rPr>
              <a:t>SWITCH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8" descr="TQK@1O12OB8Z][]%VXJ_UDM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1550392"/>
            <a:ext cx="88757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267970" y="5249500"/>
            <a:ext cx="8412163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FF"/>
                </a:solidFill>
              </a:rPr>
              <a:t>网络端口名称编号：</a:t>
            </a:r>
            <a:r>
              <a:rPr lang="zh-CN" altLang="en-US" sz="2200" dirty="0">
                <a:solidFill>
                  <a:srgbClr val="FF0000"/>
                </a:solidFill>
              </a:rPr>
              <a:t>百兆口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Ethernet1/0/1</a:t>
            </a:r>
            <a:r>
              <a:rPr lang="zh-CN" altLang="en-US" sz="2200" dirty="0">
                <a:solidFill>
                  <a:srgbClr val="0000FF"/>
                </a:solidFill>
              </a:rPr>
              <a:t>，可缩写为</a:t>
            </a:r>
            <a:r>
              <a:rPr lang="en-US" altLang="zh-CN" sz="2200" dirty="0">
                <a:solidFill>
                  <a:srgbClr val="FF0000"/>
                </a:solidFill>
              </a:rPr>
              <a:t>e1/0/1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rgbClr val="0000FF"/>
                </a:solidFill>
              </a:rPr>
              <a:t> interface  </a:t>
            </a:r>
            <a:r>
              <a:rPr lang="zh-CN" altLang="en-US" sz="2200" dirty="0">
                <a:solidFill>
                  <a:srgbClr val="FF0000"/>
                </a:solidFill>
              </a:rPr>
              <a:t>千兆口</a:t>
            </a:r>
            <a:r>
              <a:rPr lang="en-US" altLang="zh-CN" sz="2200" dirty="0">
                <a:solidFill>
                  <a:srgbClr val="FF0000"/>
                </a:solidFill>
              </a:rPr>
              <a:t>GigabitEthernet1/0/25</a:t>
            </a:r>
            <a:r>
              <a:rPr lang="zh-CN" altLang="en-US" sz="2200" dirty="0">
                <a:solidFill>
                  <a:srgbClr val="0000FF"/>
                </a:solidFill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可缩写为</a:t>
            </a:r>
            <a:r>
              <a:rPr lang="en-US" altLang="zh-CN" sz="2200" dirty="0">
                <a:solidFill>
                  <a:srgbClr val="FF0000"/>
                </a:solidFill>
              </a:rPr>
              <a:t>g1/0/25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dirty="0">
                <a:solidFill>
                  <a:srgbClr val="0000FF"/>
                </a:solidFill>
              </a:rPr>
              <a:t>各个厂家的设备中，端口名称可能不一样，但基本类似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6878955" y="2105025"/>
            <a:ext cx="16560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网络交换机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67970" y="4117975"/>
            <a:ext cx="86029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</a:rPr>
              <a:t>从外观上，以</a:t>
            </a:r>
            <a:r>
              <a:rPr lang="zh-CN" altLang="en-US" sz="2200" dirty="0">
                <a:solidFill>
                  <a:srgbClr val="FF0000"/>
                </a:solidFill>
              </a:rPr>
              <a:t>太网交换机</a:t>
            </a:r>
            <a:r>
              <a:rPr lang="zh-CN" altLang="en-US" sz="2200" dirty="0">
                <a:solidFill>
                  <a:srgbClr val="0000FF"/>
                </a:solidFill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</a:rPr>
              <a:t>接口类型单一、接口数量多且密集，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b="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交换机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通过通讯介质连接电脑等设备，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组建局域网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LAN</a:t>
            </a:r>
            <a:r>
              <a:rPr lang="zh-CN" altLang="en-US" sz="2200" b="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2200" b="0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</a:rPr>
              <a:t>交换机的网络端口称为</a:t>
            </a:r>
            <a:r>
              <a:rPr lang="en-US" altLang="zh-CN" sz="2200" dirty="0">
                <a:solidFill>
                  <a:srgbClr val="0000FF"/>
                </a:solidFill>
              </a:rPr>
              <a:t>LAN</a:t>
            </a:r>
            <a:r>
              <a:rPr lang="zh-CN" altLang="en-US" sz="2200" dirty="0">
                <a:solidFill>
                  <a:srgbClr val="0000FF"/>
                </a:solidFill>
              </a:rPr>
              <a:t>口</a:t>
            </a:r>
            <a:r>
              <a:rPr lang="zh-CN" altLang="en-US" sz="2200" dirty="0">
                <a:solidFill>
                  <a:srgbClr val="FF0000"/>
                </a:solidFill>
              </a:rPr>
              <a:t>。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295275" y="3206750"/>
            <a:ext cx="8658225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路由器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ROUTER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是一种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连接多个局域网络或网段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的网络设备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，它能将不同网络或网段之间的数据信息进行“翻译”，以使它们能够相互理解对方的数据，从而构成一个更大的网络（</a:t>
            </a:r>
            <a:r>
              <a:rPr lang="en-US" altLang="zh-CN" sz="2200" b="0" dirty="0">
                <a:solidFill>
                  <a:srgbClr val="FF0000"/>
                </a:solidFill>
                <a:sym typeface="+mn-ea"/>
              </a:rPr>
              <a:t>WAN</a:t>
            </a:r>
            <a:r>
              <a:rPr lang="zh-CN" altLang="en-US" sz="2200" b="0" dirty="0">
                <a:solidFill>
                  <a:srgbClr val="FF0000"/>
                </a:solidFill>
                <a:sym typeface="+mn-ea"/>
              </a:rPr>
              <a:t>广域网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）。</a:t>
            </a:r>
            <a:endParaRPr lang="zh-CN" altLang="en-US" sz="2200" b="0" dirty="0">
              <a:solidFill>
                <a:schemeClr val="tx1"/>
              </a:solidFill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路由器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接口类型丰富、但数量少，连接不同的局域网</a:t>
            </a:r>
            <a:r>
              <a:rPr lang="en-US" altLang="zh-CN" sz="2200" b="0" dirty="0">
                <a:solidFill>
                  <a:schemeClr val="tx1"/>
                </a:solidFill>
                <a:sym typeface="+mn-ea"/>
              </a:rPr>
              <a:t>LAN</a:t>
            </a:r>
            <a:r>
              <a:rPr lang="zh-CN" altLang="en-US" sz="2200" b="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200" b="0" dirty="0">
              <a:solidFill>
                <a:schemeClr val="tx1"/>
              </a:solidFill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路由器</a:t>
            </a:r>
            <a:r>
              <a:rPr lang="zh-CN" altLang="en-US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工作于</a:t>
            </a:r>
            <a:r>
              <a:rPr lang="en-US" altLang="zh-CN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OSI</a:t>
            </a:r>
            <a:r>
              <a:rPr lang="zh-CN" altLang="en-US" sz="2200" b="0" dirty="0">
                <a:solidFill>
                  <a:schemeClr val="folHlink"/>
                </a:solidFill>
                <a:latin typeface="Tahoma" panose="020B0604030504040204" pitchFamily="34" charset="0"/>
                <a:sym typeface="+mn-ea"/>
              </a:rPr>
              <a:t>参考模型的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第三层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网络层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， 用于分割一个广播域，把数据从一个网络发送到另一个网络。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7211695" y="1103630"/>
            <a:ext cx="16560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路由器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04620"/>
            <a:ext cx="7299960" cy="153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09550" y="5511800"/>
            <a:ext cx="86582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网络接口指示灯：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Link-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长亮，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网络链路连接正常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eaLnBrk="1" hangingPunct="1"/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Data / 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Act: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闪烁，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有数据包传输；  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Speed</a:t>
            </a:r>
            <a:r>
              <a:rPr lang="zh-CN" altLang="en-US" sz="2200" dirty="0">
                <a:solidFill>
                  <a:srgbClr val="0000FF"/>
                </a:solidFill>
                <a:sym typeface="+mn-ea"/>
              </a:rPr>
              <a:t>：网络链接速度</a:t>
            </a:r>
            <a:endParaRPr lang="zh-CN" altLang="en-US" sz="2200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07413" cy="2743200"/>
          </a:xfrm>
          <a:noFill/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实验内容  </a:t>
            </a:r>
            <a:endParaRPr lang="zh-CN" altLang="en-US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b="1" dirty="0">
                <a:solidFill>
                  <a:srgbClr val="FF0000"/>
                </a:solidFill>
              </a:rPr>
              <a:t>CONsole</a:t>
            </a:r>
            <a:r>
              <a:rPr lang="zh-CN" altLang="en-US" sz="2400" b="1" dirty="0">
                <a:solidFill>
                  <a:srgbClr val="FF0000"/>
                </a:solidFill>
              </a:rPr>
              <a:t>电缆</a:t>
            </a:r>
            <a:r>
              <a:rPr lang="zh-CN" altLang="en-US" sz="2400" dirty="0"/>
              <a:t>实现网络设备与</a:t>
            </a:r>
            <a:r>
              <a:rPr lang="en-US" altLang="zh-CN" sz="2400" dirty="0"/>
              <a:t>PC</a:t>
            </a:r>
            <a:r>
              <a:rPr lang="zh-CN" altLang="en-US" sz="2400" dirty="0"/>
              <a:t>机</a:t>
            </a:r>
            <a:r>
              <a:rPr lang="en-US" altLang="zh-CN" sz="2400" dirty="0"/>
              <a:t>COM</a:t>
            </a:r>
            <a:r>
              <a:rPr lang="zh-CN" altLang="en-US" sz="2400" dirty="0"/>
              <a:t>串口连接；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正确配置</a:t>
            </a:r>
            <a:r>
              <a:rPr lang="en-US" altLang="zh-CN" sz="2400" dirty="0"/>
              <a:t>PC</a:t>
            </a:r>
            <a:r>
              <a:rPr lang="zh-CN" altLang="en-US" sz="2400" dirty="0"/>
              <a:t>机超级终端程序的</a:t>
            </a:r>
            <a:r>
              <a:rPr lang="zh-CN" altLang="en-US" sz="2400" b="1" dirty="0">
                <a:solidFill>
                  <a:srgbClr val="0000FF"/>
                </a:solidFill>
              </a:rPr>
              <a:t>串口参数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熟悉</a:t>
            </a:r>
            <a:r>
              <a:rPr lang="en-US" altLang="zh-CN" sz="2400" dirty="0"/>
              <a:t>H3C</a:t>
            </a:r>
            <a:r>
              <a:rPr lang="zh-CN" altLang="en-US" sz="2400" dirty="0"/>
              <a:t>路由器和交换机的开机自检过程和输出界面；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学会处理实验中出现的异常问题。</a:t>
            </a:r>
            <a:endParaRPr lang="zh-CN" altLang="en-US" sz="2400" dirty="0"/>
          </a:p>
        </p:txBody>
      </p:sp>
      <p:sp>
        <p:nvSpPr>
          <p:cNvPr id="1638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845" y="3284855"/>
            <a:ext cx="3194050" cy="1127125"/>
          </a:xfrm>
          <a:prstGeom prst="rect">
            <a:avLst/>
          </a:prstGeom>
        </p:spPr>
      </p:pic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430"/>
            <a:ext cx="8865235" cy="403034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实验步骤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电缆连接及配置说明：连接如图所示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超级终端配置连接时</a:t>
            </a:r>
            <a:r>
              <a:rPr lang="zh-CN" altLang="en-US" sz="2200" dirty="0">
                <a:solidFill>
                  <a:srgbClr val="FF0000"/>
                </a:solidFill>
              </a:rPr>
              <a:t>计算机</a:t>
            </a:r>
            <a:r>
              <a:rPr lang="en-US" altLang="zh-CN" sz="2200" dirty="0">
                <a:solidFill>
                  <a:srgbClr val="FF0000"/>
                </a:solidFill>
              </a:rPr>
              <a:t>COM</a:t>
            </a:r>
            <a:r>
              <a:rPr lang="zh-CN" altLang="en-US" sz="2200" dirty="0">
                <a:solidFill>
                  <a:srgbClr val="FF0000"/>
                </a:solidFill>
              </a:rPr>
              <a:t>串口</a:t>
            </a:r>
            <a:r>
              <a:rPr lang="zh-CN" altLang="en-US" sz="2200" dirty="0"/>
              <a:t>的</a:t>
            </a:r>
            <a:r>
              <a:rPr lang="zh-CN" altLang="en-US" sz="2200" b="1" dirty="0">
                <a:solidFill>
                  <a:srgbClr val="0000FF"/>
                </a:solidFill>
              </a:rPr>
              <a:t>缺省参数</a:t>
            </a:r>
            <a:r>
              <a:rPr lang="zh-CN" altLang="en-US" sz="2200" dirty="0"/>
              <a:t>如下：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端口速率：</a:t>
            </a:r>
            <a:r>
              <a:rPr lang="en-US" altLang="zh-CN" sz="2000" b="1" dirty="0">
                <a:solidFill>
                  <a:srgbClr val="FF0000"/>
                </a:solidFill>
              </a:rPr>
              <a:t>9600 bit/s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数据位：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奇偶校验：无；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停止位：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数据流控制：无。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在配置</a:t>
            </a:r>
            <a:r>
              <a:rPr lang="en-US" altLang="zh-CN" sz="2200" dirty="0"/>
              <a:t>PC</a:t>
            </a:r>
            <a:r>
              <a:rPr lang="zh-CN" altLang="en-US" sz="2200" dirty="0"/>
              <a:t>机串口</a:t>
            </a:r>
            <a:r>
              <a:rPr lang="en-US" altLang="zh-CN" sz="2200" dirty="0"/>
              <a:t>COM</a:t>
            </a:r>
            <a:r>
              <a:rPr lang="zh-CN" altLang="en-US" sz="2200" dirty="0"/>
              <a:t>时只有与上述参数相匹配，才能成功地访问到网络设备。（可在设备管理器中查看修改</a:t>
            </a:r>
            <a:r>
              <a:rPr lang="en-US" altLang="zh-CN" sz="2200" dirty="0"/>
              <a:t>COM</a:t>
            </a:r>
            <a:r>
              <a:rPr lang="zh-CN" altLang="en-US" sz="2200" dirty="0"/>
              <a:t>默认</a:t>
            </a:r>
            <a:r>
              <a:rPr lang="zh-CN" altLang="en-US" sz="2200" dirty="0"/>
              <a:t>参数）</a:t>
            </a:r>
            <a:endParaRPr lang="zh-CN" altLang="en-US" sz="2200" dirty="0"/>
          </a:p>
        </p:txBody>
      </p:sp>
      <p:sp>
        <p:nvSpPr>
          <p:cNvPr id="1741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7748588" y="3284538"/>
            <a:ext cx="1144587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</a:rPr>
              <a:t>网络设备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1298238" y="743654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实验1.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访问配置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网络设备</a:t>
            </a:r>
            <a:r>
              <a:rPr lang="zh-CN" altLang="en-US" sz="3600" b="1" dirty="0"/>
              <a:t>         </a:t>
            </a:r>
            <a:r>
              <a:rPr lang="zh-CN" altLang="en-US" sz="3755" b="1" dirty="0"/>
              <a:t>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3913</Words>
  <Application>WPS 演示</Application>
  <PresentationFormat>全屏显示(4:3)</PresentationFormat>
  <Paragraphs>253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Wingdings</vt:lpstr>
      <vt:lpstr>微软雅黑</vt:lpstr>
      <vt:lpstr>Arial Unicode MS</vt:lpstr>
      <vt:lpstr>Office 主题</vt:lpstr>
      <vt:lpstr>《计算机通信与网络》  网 络 实 验1.3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 接 示 意 图</vt:lpstr>
      <vt:lpstr>PowerPoint 演示文稿</vt:lpstr>
      <vt:lpstr>PowerPoint 演示文稿</vt:lpstr>
      <vt:lpstr>PowerPoint 演示文稿</vt:lpstr>
      <vt:lpstr>PowerPoint 演示文稿</vt:lpstr>
      <vt:lpstr>  H3C以太网网络设备的命令行视图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Wang</cp:lastModifiedBy>
  <cp:revision>428</cp:revision>
  <dcterms:created xsi:type="dcterms:W3CDTF">2113-01-01T00:00:00Z</dcterms:created>
  <dcterms:modified xsi:type="dcterms:W3CDTF">2021-04-12T05:30:03Z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