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805" r:id="rId3"/>
    <p:sldId id="811" r:id="rId5"/>
    <p:sldId id="257" r:id="rId6"/>
    <p:sldId id="260" r:id="rId7"/>
    <p:sldId id="808" r:id="rId8"/>
    <p:sldId id="809" r:id="rId9"/>
    <p:sldId id="425" r:id="rId10"/>
    <p:sldId id="327" r:id="rId11"/>
    <p:sldId id="484" r:id="rId12"/>
    <p:sldId id="312" r:id="rId13"/>
    <p:sldId id="313" r:id="rId14"/>
    <p:sldId id="438" r:id="rId15"/>
    <p:sldId id="314" r:id="rId16"/>
    <p:sldId id="429" r:id="rId17"/>
    <p:sldId id="315" r:id="rId18"/>
    <p:sldId id="878" r:id="rId19"/>
  </p:sldIdLst>
  <p:sldSz cx="9144000" cy="6858000" type="screen4x3"/>
  <p:notesSz cx="7102475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8" autoAdjust="0"/>
    <p:restoredTop sz="94687" autoAdjust="0"/>
  </p:normalViewPr>
  <p:slideViewPr>
    <p:cSldViewPr>
      <p:cViewPr varScale="1">
        <p:scale>
          <a:sx n="94" d="100"/>
          <a:sy n="94" d="100"/>
        </p:scale>
        <p:origin x="1136" y="5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990" y="166116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《计算机通信与网络》实验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7613" y="3715068"/>
            <a:ext cx="7127875" cy="12493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华三</a:t>
            </a:r>
            <a:r>
              <a:rPr lang="en-US" altLang="zh-CN" sz="3600" b="1" dirty="0">
                <a:solidFill>
                  <a:srgbClr val="FF0000"/>
                </a:solidFill>
              </a:rPr>
              <a:t>H3C</a:t>
            </a:r>
            <a:r>
              <a:rPr lang="zh-CN" altLang="en-US" sz="3600" b="1" dirty="0">
                <a:solidFill>
                  <a:srgbClr val="FF0000"/>
                </a:solidFill>
              </a:rPr>
              <a:t>网络设备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88565" y="6410325"/>
            <a:ext cx="3911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>
          <a:xfrm>
            <a:off x="353060" y="708660"/>
            <a:ext cx="8271510" cy="1005205"/>
          </a:xfrm>
        </p:spPr>
        <p:txBody>
          <a:bodyPr/>
          <a:lstStyle/>
          <a:p>
            <a:pPr eaLnBrk="1" hangingPunct="1"/>
            <a:r>
              <a:rPr lang="zh-CN" altLang="en-US" dirty="0"/>
              <a:t> 交换机和</a:t>
            </a:r>
            <a:r>
              <a:rPr lang="en-US" altLang="zh-CN" dirty="0"/>
              <a:t>VLAN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991" y="1713637"/>
            <a:ext cx="8218488" cy="244827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在同一个交换机上配置不同的</a:t>
            </a:r>
            <a:r>
              <a:rPr lang="en-US" altLang="zh-CN" sz="2400" b="1" dirty="0" err="1">
                <a:solidFill>
                  <a:schemeClr val="tx1"/>
                </a:solidFill>
              </a:rPr>
              <a:t>vlan</a:t>
            </a:r>
            <a:r>
              <a:rPr lang="zh-CN" altLang="en-US" sz="2400" b="1" dirty="0" err="1">
                <a:solidFill>
                  <a:schemeClr val="tx1"/>
                </a:solidFill>
              </a:rPr>
              <a:t>，步骤如下：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Display  current-configuration</a:t>
            </a:r>
            <a:r>
              <a:rPr lang="zh-CN" altLang="en-US" sz="2000" dirty="0">
                <a:solidFill>
                  <a:schemeClr val="tx1"/>
                </a:solidFill>
              </a:rPr>
              <a:t>：查看当前网络设备</a:t>
            </a:r>
            <a:r>
              <a:rPr lang="zh-CN" altLang="en-US" sz="2000" dirty="0">
                <a:solidFill>
                  <a:schemeClr val="tx1"/>
                </a:solidFill>
              </a:rPr>
              <a:t>的配置；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、在</a:t>
            </a:r>
            <a:r>
              <a:rPr lang="en-US" altLang="zh-CN" sz="2000" dirty="0"/>
              <a:t>1</a:t>
            </a:r>
            <a:r>
              <a:rPr lang="zh-CN" altLang="en-US" sz="2000" dirty="0"/>
              <a:t>台交换机上添加若干个新的</a:t>
            </a:r>
            <a:r>
              <a:rPr lang="en-US" altLang="zh-CN" sz="2000" dirty="0" err="1"/>
              <a:t>vlan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zh-CN" altLang="en-US" sz="2000" dirty="0"/>
              <a:t>给新添加的</a:t>
            </a:r>
            <a:r>
              <a:rPr lang="en-US" altLang="zh-CN" sz="2000" dirty="0" err="1"/>
              <a:t>vlan</a:t>
            </a:r>
            <a:r>
              <a:rPr lang="zh-CN" altLang="en-US" sz="2000" dirty="0"/>
              <a:t>各加入两个端口；</a:t>
            </a:r>
            <a:endParaRPr lang="zh-CN" altLang="en-US" sz="20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、配置</a:t>
            </a:r>
            <a:r>
              <a:rPr lang="en-US" altLang="zh-CN" sz="2000" dirty="0"/>
              <a:t>PC</a:t>
            </a:r>
            <a:r>
              <a:rPr lang="zh-CN" altLang="en-US" sz="2000" dirty="0"/>
              <a:t>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地址，用</a:t>
            </a:r>
            <a:r>
              <a:rPr lang="en-US" altLang="zh-CN" sz="2000" dirty="0"/>
              <a:t>ping</a:t>
            </a:r>
            <a:r>
              <a:rPr lang="zh-CN" altLang="en-US" sz="2000" dirty="0"/>
              <a:t>命令测试同一个</a:t>
            </a:r>
            <a:r>
              <a:rPr lang="en-US" altLang="zh-CN" sz="2000" dirty="0" err="1"/>
              <a:t>vlan</a:t>
            </a:r>
            <a:r>
              <a:rPr lang="zh-CN" altLang="en-US" sz="2000" dirty="0"/>
              <a:t>中连接的计算机是否能连通。前提：</a:t>
            </a:r>
            <a:r>
              <a:rPr lang="en-US" altLang="zh-CN" sz="2000" dirty="0">
                <a:solidFill>
                  <a:srgbClr val="FF0000"/>
                </a:solidFill>
              </a:rPr>
              <a:t>PC</a:t>
            </a:r>
            <a:r>
              <a:rPr lang="zh-CN" altLang="en-US" sz="2000" dirty="0">
                <a:solidFill>
                  <a:srgbClr val="FF0000"/>
                </a:solidFill>
              </a:rPr>
              <a:t>机的</a:t>
            </a:r>
            <a:r>
              <a:rPr lang="en-US" altLang="zh-CN" sz="2000" dirty="0" err="1">
                <a:solidFill>
                  <a:srgbClr val="FF0000"/>
                </a:solidFill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</a:rPr>
              <a:t>地址要在同一个子网，如</a:t>
            </a:r>
            <a:r>
              <a:rPr lang="en-US" altLang="zh-CN" sz="2000" dirty="0">
                <a:solidFill>
                  <a:srgbClr val="FF0000"/>
                </a:solidFill>
              </a:rPr>
              <a:t>PC1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PC2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686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395" y="4076700"/>
          <a:ext cx="5690870" cy="270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Visio" r:id="rId1" imgW="6146800" imgH="3238500" progId="Visio.Drawing.11">
                  <p:embed/>
                </p:oleObj>
              </mc:Choice>
              <mc:Fallback>
                <p:oleObj name="Visio" r:id="rId1" imgW="6146800" imgH="3238500" progId="Visio.Drawing.11">
                  <p:embed/>
                  <p:pic>
                    <p:nvPicPr>
                      <p:cNvPr id="0" name="Picture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395" y="4076700"/>
                        <a:ext cx="5690870" cy="2707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31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 交换机和</a:t>
            </a:r>
            <a:r>
              <a:rPr lang="en-US" altLang="zh-CN" dirty="0"/>
              <a:t>VLAN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358"/>
            <a:ext cx="8229600" cy="5032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/>
              <a:t>创建</a:t>
            </a:r>
            <a:r>
              <a:rPr lang="en-US" altLang="zh-CN" sz="3600"/>
              <a:t>VLAN</a:t>
            </a:r>
            <a:r>
              <a:rPr lang="zh-CN" altLang="en-US" sz="3600"/>
              <a:t>，并将端口加入</a:t>
            </a:r>
            <a:r>
              <a:rPr lang="en-US" altLang="zh-CN" sz="3600"/>
              <a:t>vlan</a:t>
            </a:r>
            <a:r>
              <a:rPr lang="zh-CN" altLang="en-US" sz="3600"/>
              <a:t>中</a:t>
            </a:r>
            <a:r>
              <a:rPr lang="en-US" altLang="zh-CN" sz="3600"/>
              <a:t>:</a:t>
            </a:r>
            <a:endParaRPr lang="en-US" altLang="zh-CN" sz="3600"/>
          </a:p>
        </p:txBody>
      </p:sp>
      <p:sp>
        <p:nvSpPr>
          <p:cNvPr id="378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23850" y="2544445"/>
            <a:ext cx="8296910" cy="34766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&lt;H3C&gt;</a:t>
            </a:r>
            <a:r>
              <a:rPr lang="en-US" altLang="zh-CN" sz="2000" dirty="0">
                <a:solidFill>
                  <a:srgbClr val="0000FF"/>
                </a:solidFill>
              </a:rPr>
              <a:t>system-view</a:t>
            </a:r>
            <a:r>
              <a:rPr lang="en-US" altLang="zh-CN" sz="2000" dirty="0">
                <a:solidFill>
                  <a:srgbClr val="FF6600"/>
                </a:solidFill>
              </a:rPr>
              <a:t>           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zh-CN" altLang="en-US" sz="2000" dirty="0">
                <a:sym typeface="+mn-ea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</a:rPr>
              <a:t>进入系统视图模式</a:t>
            </a:r>
            <a:r>
              <a:rPr lang="zh-CN" altLang="en-US" sz="2000" dirty="0">
                <a:sym typeface="+mn-ea"/>
              </a:rPr>
              <a:t>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[H3C]</a:t>
            </a:r>
            <a:r>
              <a:rPr lang="en-US" altLang="zh-CN" sz="2000" dirty="0"/>
              <a:t>  </a:t>
            </a:r>
            <a:r>
              <a:rPr lang="en-US" altLang="zh-CN" sz="2000" dirty="0" err="1">
                <a:solidFill>
                  <a:srgbClr val="0000FF"/>
                </a:solidFill>
              </a:rPr>
              <a:t>vlan</a:t>
            </a: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r>
              <a:rPr lang="en-US" altLang="zh-CN" sz="2000" dirty="0">
                <a:solidFill>
                  <a:srgbClr val="0000FF"/>
                </a:solidFill>
              </a:rPr>
              <a:t>                                              </a:t>
            </a:r>
            <a:r>
              <a:rPr lang="zh-CN" altLang="en-US" sz="2000" dirty="0">
                <a:sym typeface="+mn-ea"/>
              </a:rPr>
              <a:t>（</a:t>
            </a:r>
            <a:r>
              <a:rPr lang="zh-CN" altLang="en-US" sz="2000" dirty="0">
                <a:sym typeface="+mn-ea"/>
              </a:rPr>
              <a:t>创建</a:t>
            </a:r>
            <a:r>
              <a:rPr lang="en-US" altLang="zh-CN" sz="2000" dirty="0" err="1">
                <a:sym typeface="+mn-ea"/>
              </a:rPr>
              <a:t>vlan</a:t>
            </a:r>
            <a:r>
              <a:rPr lang="en-US" altLang="zh-CN" sz="2000" dirty="0">
                <a:sym typeface="+mn-ea"/>
              </a:rPr>
              <a:t> 2 </a:t>
            </a:r>
            <a:r>
              <a:rPr lang="zh-CN" altLang="en-US" sz="2000" dirty="0">
                <a:sym typeface="+mn-ea"/>
              </a:rPr>
              <a:t>）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[H3C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-vlan2</a:t>
            </a:r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port  Ethernet1/0/15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[H3C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-vlan2</a:t>
            </a:r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port</a:t>
            </a:r>
            <a:r>
              <a:rPr lang="en-US" altLang="zh-CN" sz="2000" dirty="0">
                <a:sym typeface="+mn-ea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e1/0/19</a:t>
            </a:r>
            <a:r>
              <a:rPr lang="zh-CN" altLang="en-US" sz="20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G1/0/25            </a:t>
            </a:r>
            <a:r>
              <a:rPr lang="zh-CN" altLang="en-US" sz="2000" dirty="0">
                <a:sym typeface="+mn-ea"/>
              </a:rPr>
              <a:t>（将端口加入</a:t>
            </a:r>
            <a:r>
              <a:rPr lang="en-US" altLang="zh-CN" sz="2000" dirty="0" err="1">
                <a:sym typeface="+mn-ea"/>
              </a:rPr>
              <a:t>vlan 2</a:t>
            </a:r>
            <a:r>
              <a:rPr lang="zh-CN" altLang="en-US" sz="2000" dirty="0">
                <a:sym typeface="+mn-ea"/>
              </a:rPr>
              <a:t>中）</a:t>
            </a:r>
            <a:endParaRPr lang="zh-CN" altLang="en-US" sz="2000" dirty="0"/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[H3C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-vlan2</a:t>
            </a:r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en-US" altLang="zh-CN" sz="2000" dirty="0">
                <a:solidFill>
                  <a:srgbClr val="FF660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undo port Ethernet1/0/15</a:t>
            </a:r>
            <a:r>
              <a:rPr lang="en-US" altLang="zh-CN" sz="2000" dirty="0">
                <a:sym typeface="+mn-ea"/>
              </a:rPr>
              <a:t>    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（将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port 15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从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vlan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2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中删除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/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[H3C]</a:t>
            </a:r>
            <a:r>
              <a:rPr lang="en-US" altLang="zh-CN" sz="2000" dirty="0">
                <a:sym typeface="+mn-ea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sym typeface="+mn-ea"/>
              </a:rPr>
              <a:t>vlan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                                              </a:t>
            </a:r>
            <a:r>
              <a:rPr lang="zh-CN" altLang="en-US" sz="2000" dirty="0">
                <a:sym typeface="+mn-ea"/>
              </a:rPr>
              <a:t>（创建</a:t>
            </a:r>
            <a:r>
              <a:rPr lang="en-US" altLang="zh-CN" sz="2000" dirty="0" err="1">
                <a:sym typeface="+mn-ea"/>
              </a:rPr>
              <a:t>vlan</a:t>
            </a:r>
            <a:r>
              <a:rPr lang="en-US" altLang="zh-CN" sz="2000" dirty="0">
                <a:sym typeface="+mn-ea"/>
              </a:rPr>
              <a:t> 3 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/>
              <a:t>                         </a:t>
            </a:r>
            <a:endParaRPr lang="zh-CN" altLang="en-US" sz="2000" dirty="0"/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[H3C-vlan3]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name vlan3 </a:t>
            </a:r>
            <a:r>
              <a:rPr lang="en-US" altLang="zh-CN" sz="2000" dirty="0" err="1">
                <a:solidFill>
                  <a:srgbClr val="00B050"/>
                </a:solidFill>
              </a:rPr>
              <a:t>vlan</a:t>
            </a:r>
            <a:r>
              <a:rPr lang="en-US" altLang="zh-CN" sz="2000" dirty="0">
                <a:solidFill>
                  <a:srgbClr val="00B050"/>
                </a:solidFill>
              </a:rPr>
              <a:t>-tech </a:t>
            </a:r>
            <a:r>
              <a:rPr lang="en-US" altLang="zh-CN" sz="2000" dirty="0"/>
              <a:t>          </a:t>
            </a:r>
            <a:r>
              <a:rPr lang="zh-CN" altLang="en-US" sz="2000" dirty="0"/>
              <a:t>（给</a:t>
            </a:r>
            <a:r>
              <a:rPr lang="en-US" altLang="zh-CN" sz="2000" dirty="0"/>
              <a:t>vlan 3</a:t>
            </a:r>
            <a:r>
              <a:rPr lang="zh-CN" altLang="en-US" sz="2000" dirty="0"/>
              <a:t>命名）</a:t>
            </a:r>
            <a:endParaRPr lang="zh-CN" altLang="en-US" sz="2000" dirty="0"/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[H3C-vlan3]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description vlan3  is </a:t>
            </a:r>
            <a:r>
              <a:rPr lang="en-US" altLang="zh-CN" sz="2000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techer</a:t>
            </a:r>
            <a:r>
              <a:rPr lang="en-US" altLang="zh-CN" sz="2000" dirty="0"/>
              <a:t> </a:t>
            </a:r>
            <a:r>
              <a:rPr lang="zh-CN" altLang="en-US" sz="2000" dirty="0"/>
              <a:t>（给</a:t>
            </a:r>
            <a:r>
              <a:rPr lang="en-US" altLang="zh-CN" sz="2000" dirty="0"/>
              <a:t>vlan 3</a:t>
            </a:r>
            <a:r>
              <a:rPr lang="zh-CN" altLang="en-US" sz="2000" dirty="0"/>
              <a:t> 加以描述）</a:t>
            </a:r>
            <a:endParaRPr lang="zh-CN" altLang="en-US" sz="2000" dirty="0"/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[H3C]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display </a:t>
            </a:r>
            <a:r>
              <a:rPr lang="en-US" altLang="zh-CN" sz="2000" dirty="0" err="1">
                <a:solidFill>
                  <a:srgbClr val="0000FF"/>
                </a:solidFill>
              </a:rPr>
              <a:t>vlan</a:t>
            </a:r>
            <a:r>
              <a:rPr lang="en-US" altLang="zh-CN" sz="2000" dirty="0">
                <a:solidFill>
                  <a:srgbClr val="0000FF"/>
                </a:solidFill>
              </a:rPr>
              <a:t> all</a:t>
            </a:r>
            <a:r>
              <a:rPr lang="en-US" altLang="zh-CN" sz="2000" dirty="0"/>
              <a:t>                                </a:t>
            </a:r>
            <a:r>
              <a:rPr lang="zh-CN" altLang="en-US" sz="2000" dirty="0"/>
              <a:t>（显示所有</a:t>
            </a:r>
            <a:r>
              <a:rPr lang="en-US" altLang="zh-CN" sz="2000" dirty="0" err="1"/>
              <a:t>vlan</a:t>
            </a:r>
            <a:r>
              <a:rPr lang="zh-CN" altLang="en-US" sz="2000" dirty="0"/>
              <a:t>有关的信息）</a:t>
            </a:r>
            <a:endParaRPr lang="zh-CN" altLang="en-US" sz="2000" dirty="0"/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[H3C]</a:t>
            </a:r>
            <a:r>
              <a:rPr lang="en-US" altLang="zh-CN" sz="2000" dirty="0">
                <a:solidFill>
                  <a:srgbClr val="FF6600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undo </a:t>
            </a:r>
            <a:r>
              <a:rPr lang="en-US" altLang="zh-CN" sz="2000" dirty="0" err="1">
                <a:solidFill>
                  <a:srgbClr val="0000FF"/>
                </a:solidFill>
              </a:rPr>
              <a:t>vlan</a:t>
            </a:r>
            <a:r>
              <a:rPr lang="en-US" altLang="zh-CN" sz="2000" dirty="0">
                <a:solidFill>
                  <a:srgbClr val="0000FF"/>
                </a:solidFill>
              </a:rPr>
              <a:t> 3</a:t>
            </a:r>
            <a:r>
              <a:rPr lang="en-US" altLang="zh-CN" sz="2000" dirty="0">
                <a:solidFill>
                  <a:srgbClr val="FF6600"/>
                </a:solidFill>
              </a:rPr>
              <a:t>                                      </a:t>
            </a:r>
            <a:r>
              <a:rPr lang="zh-CN" altLang="en-US" sz="2000" dirty="0">
                <a:solidFill>
                  <a:srgbClr val="FF6600"/>
                </a:solidFill>
              </a:rPr>
              <a:t>（删除</a:t>
            </a:r>
            <a:r>
              <a:rPr lang="en-US" altLang="zh-CN" sz="2000" dirty="0" err="1">
                <a:solidFill>
                  <a:srgbClr val="FF6600"/>
                </a:solidFill>
              </a:rPr>
              <a:t>vlan</a:t>
            </a:r>
            <a:r>
              <a:rPr lang="en-US" altLang="zh-CN" sz="2000" dirty="0">
                <a:solidFill>
                  <a:srgbClr val="FF6600"/>
                </a:solidFill>
              </a:rPr>
              <a:t> 3</a:t>
            </a:r>
            <a:r>
              <a:rPr lang="zh-CN" altLang="en-US" sz="2000" dirty="0">
                <a:solidFill>
                  <a:srgbClr val="FF6600"/>
                </a:solidFill>
              </a:rPr>
              <a:t>）</a:t>
            </a:r>
            <a:endParaRPr lang="zh-CN" altLang="en-US" sz="2000" dirty="0">
              <a:solidFill>
                <a:srgbClr val="FF6600"/>
              </a:solidFill>
            </a:endParaRPr>
          </a:p>
          <a:p>
            <a:pPr eaLnBrk="1" hangingPunct="1"/>
            <a:r>
              <a:rPr lang="en-US" altLang="zh-CN" sz="2000" dirty="0"/>
              <a:t>                 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899795" y="2205355"/>
            <a:ext cx="6336665" cy="35102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将某端口</a:t>
            </a:r>
            <a:r>
              <a:rPr lang="en-US" altLang="zh-CN" sz="2000" b="1" dirty="0">
                <a:solidFill>
                  <a:schemeClr val="tx1"/>
                </a:solidFill>
              </a:rPr>
              <a:t>PORT </a:t>
            </a:r>
            <a:r>
              <a:rPr lang="zh-CN" altLang="en-US" sz="2000" b="1" dirty="0">
                <a:solidFill>
                  <a:schemeClr val="tx1"/>
                </a:solidFill>
              </a:rPr>
              <a:t>加入到某</a:t>
            </a:r>
            <a:r>
              <a:rPr lang="en-US" altLang="zh-CN" sz="2000" b="1" dirty="0" err="1">
                <a:solidFill>
                  <a:schemeClr val="tx1"/>
                </a:solidFill>
              </a:rPr>
              <a:t>vlan</a:t>
            </a:r>
            <a:r>
              <a:rPr lang="zh-CN" altLang="en-US" sz="2000" b="1" dirty="0">
                <a:solidFill>
                  <a:schemeClr val="tx1"/>
                </a:solidFill>
              </a:rPr>
              <a:t>中，方法如下</a:t>
            </a:r>
            <a:r>
              <a:rPr lang="en-US" altLang="zh-CN" sz="2000" b="1" dirty="0">
                <a:solidFill>
                  <a:schemeClr val="tx1"/>
                </a:solidFill>
              </a:rPr>
              <a:t>: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方法</a:t>
            </a:r>
            <a:r>
              <a:rPr lang="en-US" altLang="zh-CN" sz="1800" b="1" dirty="0">
                <a:solidFill>
                  <a:schemeClr val="tx1"/>
                </a:solidFill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</a:rPr>
              <a:t>：</a:t>
            </a:r>
            <a:endParaRPr lang="zh-CN" altLang="en-US" sz="1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solidFill>
                  <a:schemeClr val="tx1"/>
                </a:solidFill>
              </a:rPr>
              <a:t>[H3C] </a:t>
            </a:r>
            <a:r>
              <a:rPr lang="en-US" altLang="zh-CN" sz="1800" b="1" dirty="0" err="1">
                <a:solidFill>
                  <a:schemeClr val="tx1"/>
                </a:solidFill>
              </a:rPr>
              <a:t>vlan</a:t>
            </a:r>
            <a:r>
              <a:rPr lang="en-US" altLang="zh-CN" sz="1800" b="1" dirty="0">
                <a:solidFill>
                  <a:schemeClr val="tx1"/>
                </a:solidFill>
              </a:rPr>
              <a:t> 2                                          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创建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vlan 2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solidFill>
                  <a:schemeClr val="tx1"/>
                </a:solidFill>
              </a:rPr>
              <a:t>[H3C</a:t>
            </a:r>
            <a:r>
              <a:rPr lang="en-US" altLang="zh-CN" sz="1800" b="1" dirty="0">
                <a:solidFill>
                  <a:schemeClr val="tx1"/>
                </a:solidFill>
              </a:rPr>
              <a:t>-vlan2</a:t>
            </a:r>
            <a:r>
              <a:rPr lang="en-US" altLang="en-US" sz="1800" b="1" dirty="0">
                <a:solidFill>
                  <a:schemeClr val="tx1"/>
                </a:solidFill>
              </a:rPr>
              <a:t>]</a:t>
            </a:r>
            <a:r>
              <a:rPr lang="en-US" altLang="zh-CN" sz="1800" b="1" dirty="0">
                <a:solidFill>
                  <a:schemeClr val="tx1"/>
                </a:solidFill>
              </a:rPr>
              <a:t> port  Ethernet1/0/15   </a:t>
            </a:r>
            <a:r>
              <a:rPr lang="zh-CN" altLang="en-US" sz="1800" b="1" dirty="0">
                <a:solidFill>
                  <a:srgbClr val="FF0000"/>
                </a:solidFill>
              </a:rPr>
              <a:t>将端口</a:t>
            </a:r>
            <a:r>
              <a:rPr lang="en-US" altLang="zh-CN" sz="1800" b="1" dirty="0">
                <a:solidFill>
                  <a:srgbClr val="FF0000"/>
                </a:solidFill>
              </a:rPr>
              <a:t>15</a:t>
            </a:r>
            <a:r>
              <a:rPr lang="zh-CN" altLang="en-US" sz="1800" b="1" dirty="0">
                <a:solidFill>
                  <a:srgbClr val="FF0000"/>
                </a:solidFill>
              </a:rPr>
              <a:t>加入</a:t>
            </a:r>
            <a:r>
              <a:rPr lang="en-US" altLang="zh-CN" sz="1800" b="1" dirty="0">
                <a:solidFill>
                  <a:srgbClr val="FF0000"/>
                </a:solidFill>
              </a:rPr>
              <a:t>vlan2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方法</a:t>
            </a:r>
            <a:r>
              <a:rPr lang="en-US" altLang="zh-CN" sz="1800" b="1" dirty="0">
                <a:solidFill>
                  <a:schemeClr val="tx1"/>
                </a:solidFill>
              </a:rPr>
              <a:t>2</a:t>
            </a:r>
            <a:r>
              <a:rPr lang="zh-CN" altLang="en-US" sz="1800" b="1" dirty="0">
                <a:solidFill>
                  <a:schemeClr val="tx1"/>
                </a:solidFill>
              </a:rPr>
              <a:t>：将</a:t>
            </a:r>
            <a:r>
              <a:rPr lang="en-US" altLang="zh-CN" sz="1800" b="1" dirty="0">
                <a:solidFill>
                  <a:schemeClr val="tx1"/>
                </a:solidFill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</a:rPr>
              <a:t>号端口加入</a:t>
            </a:r>
            <a:r>
              <a:rPr lang="en-US" altLang="zh-CN" sz="1800" b="1" dirty="0">
                <a:solidFill>
                  <a:schemeClr val="tx1"/>
                </a:solidFill>
              </a:rPr>
              <a:t>10</a:t>
            </a:r>
            <a:r>
              <a:rPr lang="zh-CN" altLang="en-US" sz="1800" b="1" dirty="0">
                <a:solidFill>
                  <a:schemeClr val="tx1"/>
                </a:solidFill>
              </a:rPr>
              <a:t>号</a:t>
            </a:r>
            <a:r>
              <a:rPr lang="en-US" altLang="zh-CN" sz="1800" b="1" dirty="0" err="1">
                <a:solidFill>
                  <a:schemeClr val="tx1"/>
                </a:solidFill>
              </a:rPr>
              <a:t>vlan</a:t>
            </a:r>
            <a:endParaRPr lang="zh-CN" altLang="en-US" sz="1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sym typeface="+mn-ea"/>
              </a:rPr>
              <a:t>[H3C] </a:t>
            </a:r>
            <a:r>
              <a:rPr lang="en-US" altLang="zh-CN" sz="1800" b="1" dirty="0" err="1">
                <a:sym typeface="+mn-ea"/>
              </a:rPr>
              <a:t>vlan</a:t>
            </a:r>
            <a:r>
              <a:rPr lang="en-US" altLang="zh-CN" sz="1800" b="1" dirty="0">
                <a:sym typeface="+mn-ea"/>
              </a:rPr>
              <a:t> 10</a:t>
            </a:r>
            <a:r>
              <a:rPr lang="en-US" altLang="zh-CN" sz="1800" dirty="0">
                <a:solidFill>
                  <a:schemeClr val="tx1"/>
                </a:solidFill>
              </a:rPr>
              <a:t>                                    </a:t>
            </a:r>
            <a:r>
              <a:rPr lang="zh-CN" altLang="en-US" sz="1800" dirty="0">
                <a:solidFill>
                  <a:schemeClr val="tx1"/>
                </a:solidFill>
              </a:rPr>
              <a:t>创建</a:t>
            </a:r>
            <a:r>
              <a:rPr lang="en-US" altLang="zh-CN" sz="1800" dirty="0">
                <a:solidFill>
                  <a:schemeClr val="tx1"/>
                </a:solidFill>
              </a:rPr>
              <a:t>vlan10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       </a:t>
            </a:r>
            <a:r>
              <a:rPr lang="en-US" altLang="en-US" sz="1800" b="1" dirty="0">
                <a:sym typeface="+mn-ea"/>
              </a:rPr>
              <a:t>[H3C]</a:t>
            </a:r>
            <a:r>
              <a:rPr lang="en-US" altLang="zh-CN" sz="1800" b="1" dirty="0">
                <a:solidFill>
                  <a:schemeClr val="tx1"/>
                </a:solidFill>
              </a:rPr>
              <a:t> interface Ethernet1/0/1     </a:t>
            </a:r>
            <a:r>
              <a:rPr lang="zh-CN" altLang="en-US" sz="1800" dirty="0">
                <a:solidFill>
                  <a:schemeClr val="tx1"/>
                </a:solidFill>
              </a:rPr>
              <a:t>进入端口</a:t>
            </a:r>
            <a:r>
              <a:rPr lang="en-US" altLang="zh-CN" sz="1800" dirty="0">
                <a:solidFill>
                  <a:schemeClr val="tx1"/>
                </a:solidFill>
              </a:rPr>
              <a:t>E1/0/1</a:t>
            </a:r>
            <a:r>
              <a:rPr lang="zh-CN" altLang="en-US" sz="1800" dirty="0">
                <a:solidFill>
                  <a:schemeClr val="tx1"/>
                </a:solidFill>
              </a:rPr>
              <a:t>的配置视图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       </a:t>
            </a:r>
            <a:r>
              <a:rPr lang="en-US" altLang="en-US" sz="1800" b="1" dirty="0">
                <a:sym typeface="+mn-ea"/>
              </a:rPr>
              <a:t>[H3C] </a:t>
            </a:r>
            <a:r>
              <a:rPr lang="en-US" altLang="zh-CN" sz="1800" b="1" dirty="0">
                <a:solidFill>
                  <a:schemeClr val="tx1"/>
                </a:solidFill>
              </a:rPr>
              <a:t>port access </a:t>
            </a:r>
            <a:r>
              <a:rPr lang="en-US" altLang="zh-CN" sz="1800" b="1" dirty="0" err="1">
                <a:solidFill>
                  <a:schemeClr val="tx1"/>
                </a:solidFill>
              </a:rPr>
              <a:t>vlan</a:t>
            </a:r>
            <a:r>
              <a:rPr lang="en-US" altLang="zh-CN" sz="1800" b="1" dirty="0">
                <a:solidFill>
                  <a:schemeClr val="tx1"/>
                </a:solidFill>
              </a:rPr>
              <a:t> 10              </a:t>
            </a:r>
            <a:r>
              <a:rPr lang="zh-CN" altLang="en-US" sz="1800" dirty="0">
                <a:solidFill>
                  <a:schemeClr val="tx1"/>
                </a:solidFill>
              </a:rPr>
              <a:t>端口</a:t>
            </a:r>
            <a:r>
              <a:rPr lang="en-US" altLang="zh-CN" sz="1800" dirty="0">
                <a:solidFill>
                  <a:schemeClr val="tx1"/>
                </a:solidFill>
              </a:rPr>
              <a:t>E1/0/1</a:t>
            </a:r>
            <a:r>
              <a:rPr lang="zh-CN" altLang="en-US" sz="1800" dirty="0">
                <a:solidFill>
                  <a:schemeClr val="tx1"/>
                </a:solidFill>
              </a:rPr>
              <a:t>放进</a:t>
            </a:r>
            <a:r>
              <a:rPr lang="en-US" altLang="zh-CN" sz="1800" dirty="0">
                <a:solidFill>
                  <a:schemeClr val="tx1"/>
                </a:solidFill>
              </a:rPr>
              <a:t>VLAN 10</a:t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en-US" altLang="zh-CN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3891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310"/>
            <a:ext cx="8229600" cy="1143000"/>
          </a:xfrm>
        </p:spPr>
        <p:txBody>
          <a:bodyPr/>
          <a:p>
            <a:pPr eaLnBrk="1" hangingPunct="1"/>
            <a:r>
              <a:rPr lang="zh-CN" altLang="en-US" dirty="0"/>
              <a:t> 交换机和</a:t>
            </a:r>
            <a:r>
              <a:rPr lang="en-US" altLang="zh-CN" dirty="0"/>
              <a:t>VLAN</a:t>
            </a:r>
            <a:r>
              <a:rPr lang="zh-CN" altLang="en-US" dirty="0"/>
              <a:t>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84" y="495333"/>
            <a:ext cx="8229600" cy="908050"/>
          </a:xfrm>
        </p:spPr>
        <p:txBody>
          <a:bodyPr/>
          <a:lstStyle/>
          <a:p>
            <a:pPr eaLnBrk="1" hangingPunct="1"/>
            <a:r>
              <a:rPr lang="zh-CN" altLang="en-US" dirty="0"/>
              <a:t> 交换机和</a:t>
            </a:r>
            <a:r>
              <a:rPr lang="en-US" altLang="zh-CN" dirty="0"/>
              <a:t>VLAN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3993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39940" name="Text Box 8"/>
          <p:cNvSpPr txBox="1">
            <a:spLocks noChangeArrowheads="1"/>
          </p:cNvSpPr>
          <p:nvPr/>
        </p:nvSpPr>
        <p:spPr bwMode="auto">
          <a:xfrm>
            <a:off x="180013" y="1628552"/>
            <a:ext cx="8012112" cy="510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3300"/>
                </a:solidFill>
              </a:rPr>
              <a:t>显示</a:t>
            </a:r>
            <a:r>
              <a:rPr lang="en-US" altLang="zh-CN" sz="2000" dirty="0" err="1">
                <a:solidFill>
                  <a:srgbClr val="003300"/>
                </a:solidFill>
              </a:rPr>
              <a:t>vlan</a:t>
            </a:r>
            <a:r>
              <a:rPr lang="zh-CN" altLang="en-US" sz="2000" dirty="0">
                <a:solidFill>
                  <a:srgbClr val="003300"/>
                </a:solidFill>
              </a:rPr>
              <a:t>信息举例：</a:t>
            </a:r>
            <a:endParaRPr lang="zh-CN" altLang="en-US" sz="20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display current-configuration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显示当前正在正确运行的配置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[H3C]  </a:t>
            </a:r>
            <a:r>
              <a:rPr lang="en-US" altLang="zh-CN" sz="2000" dirty="0">
                <a:solidFill>
                  <a:srgbClr val="0000FF"/>
                </a:solidFill>
              </a:rPr>
              <a:t>display </a:t>
            </a:r>
            <a:r>
              <a:rPr lang="en-US" altLang="zh-CN" sz="2000" dirty="0" err="1">
                <a:solidFill>
                  <a:srgbClr val="0000FF"/>
                </a:solidFill>
              </a:rPr>
              <a:t>vlan</a:t>
            </a:r>
            <a:r>
              <a:rPr lang="en-US" altLang="zh-CN" sz="2000" dirty="0">
                <a:solidFill>
                  <a:srgbClr val="0000FF"/>
                </a:solidFill>
              </a:rPr>
              <a:t> all</a:t>
            </a:r>
            <a:r>
              <a:rPr lang="zh-CN" altLang="en-US" sz="2000" dirty="0">
                <a:solidFill>
                  <a:srgbClr val="FF0000"/>
                </a:solidFill>
              </a:rPr>
              <a:t>：显示</a:t>
            </a:r>
            <a:r>
              <a:rPr lang="en-US" altLang="zh-CN" sz="2000" dirty="0" err="1">
                <a:solidFill>
                  <a:srgbClr val="FF0000"/>
                </a:solidFill>
              </a:rPr>
              <a:t>vlan</a:t>
            </a:r>
            <a:r>
              <a:rPr lang="zh-CN" altLang="en-US" sz="2000" dirty="0">
                <a:solidFill>
                  <a:srgbClr val="FF0000"/>
                </a:solidFill>
              </a:rPr>
              <a:t>所有信息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VLAN ID: 1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VLAN Type: static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Route Interface: not configured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Description: VLAN 0001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Name: VLAN 0001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Tagged   Ports: none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……..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VLAN ID: 2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VLAN Type: static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Route Interface: not configured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Description: VLAN 0002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Name: VLAN 0002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Tagged   Ports: none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Untagged Ports: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   Ethernet1/0/20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    GigabitEthernet1/0/25</a:t>
            </a:r>
            <a:endParaRPr lang="en-US" altLang="zh-CN" sz="1400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sz="1400" dirty="0">
                <a:solidFill>
                  <a:srgbClr val="003300"/>
                </a:solidFill>
              </a:rPr>
              <a:t>……..</a:t>
            </a:r>
            <a:endParaRPr lang="zh-CN" altLang="en-US" sz="14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交换机和</a:t>
            </a:r>
            <a:r>
              <a:rPr lang="en-US" altLang="zh-CN" dirty="0"/>
              <a:t>VLAN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2130" y="1661160"/>
            <a:ext cx="7982585" cy="4718050"/>
          </a:xfrm>
        </p:spPr>
        <p:txBody>
          <a:bodyPr/>
          <a:lstStyle/>
          <a:p>
            <a:pPr lvl="0" eaLnBrk="1" hangingPunct="1"/>
            <a:r>
              <a:rPr lang="zh-CN" altLang="en-US" sz="2800" dirty="0"/>
              <a:t>实验用到的命令：</a:t>
            </a:r>
            <a:endParaRPr lang="zh-CN" altLang="en-US" sz="2800" dirty="0"/>
          </a:p>
          <a:p>
            <a:pPr lvl="1" eaLnBrk="1" hangingPunct="1"/>
            <a:r>
              <a:rPr lang="zh-CN" altLang="en-US" sz="2450" dirty="0">
                <a:solidFill>
                  <a:schemeClr val="tx1"/>
                </a:solidFill>
              </a:rPr>
              <a:t>熟练使用交换机</a:t>
            </a:r>
            <a:r>
              <a:rPr lang="en-US" altLang="zh-CN" sz="2450" dirty="0">
                <a:solidFill>
                  <a:schemeClr val="tx1"/>
                </a:solidFill>
              </a:rPr>
              <a:t>VLAN</a:t>
            </a:r>
            <a:r>
              <a:rPr lang="zh-CN" altLang="en-US" sz="2450" dirty="0">
                <a:solidFill>
                  <a:schemeClr val="tx1"/>
                </a:solidFill>
              </a:rPr>
              <a:t>配置命令；</a:t>
            </a:r>
            <a:endParaRPr lang="zh-CN" altLang="en-US" sz="2450" dirty="0">
              <a:solidFill>
                <a:schemeClr val="tx1"/>
              </a:solidFill>
            </a:endParaRPr>
          </a:p>
          <a:p>
            <a:pPr marL="857250" lvl="2" indent="0">
              <a:buNone/>
            </a:pPr>
            <a:r>
              <a:rPr lang="en-US" altLang="en-US" sz="1595" b="1" dirty="0">
                <a:sym typeface="+mn-ea"/>
              </a:rPr>
              <a:t>&lt;H3C&gt; system-view</a:t>
            </a:r>
            <a:endParaRPr lang="en-US" altLang="en-US" sz="1595" b="1" dirty="0">
              <a:solidFill>
                <a:schemeClr val="tx1"/>
              </a:solidFill>
            </a:endParaRPr>
          </a:p>
          <a:p>
            <a:pPr marL="857250" lvl="2" indent="0">
              <a:buNone/>
            </a:pPr>
            <a:r>
              <a:rPr lang="en-US" altLang="en-US" sz="1595" b="1" dirty="0">
                <a:sym typeface="+mn-ea"/>
              </a:rPr>
              <a:t>[H3C]</a:t>
            </a:r>
            <a:r>
              <a:rPr lang="en-US" altLang="zh-CN" sz="1595" b="1" dirty="0">
                <a:sym typeface="+mn-ea"/>
              </a:rPr>
              <a:t> </a:t>
            </a:r>
            <a:r>
              <a:rPr lang="en-US" altLang="zh-CN" sz="1595" b="1" dirty="0" err="1">
                <a:sym typeface="+mn-ea"/>
              </a:rPr>
              <a:t>vlan</a:t>
            </a:r>
            <a:r>
              <a:rPr lang="en-US" altLang="zh-CN" sz="1595" b="1" dirty="0">
                <a:sym typeface="+mn-ea"/>
              </a:rPr>
              <a:t>  2     </a:t>
            </a:r>
            <a:endParaRPr lang="en-US" altLang="zh-CN" sz="1595" b="1" dirty="0">
              <a:solidFill>
                <a:schemeClr val="tx1"/>
              </a:solidFill>
            </a:endParaRPr>
          </a:p>
          <a:p>
            <a:pPr marL="857250" lvl="2" indent="0">
              <a:buNone/>
            </a:pPr>
            <a:r>
              <a:rPr lang="en-US" altLang="en-US" sz="1595" b="1" dirty="0">
                <a:sym typeface="+mn-ea"/>
              </a:rPr>
              <a:t>[H3C</a:t>
            </a:r>
            <a:r>
              <a:rPr lang="en-US" altLang="zh-CN" sz="1595" b="1" dirty="0">
                <a:sym typeface="+mn-ea"/>
              </a:rPr>
              <a:t>-vlan2</a:t>
            </a:r>
            <a:r>
              <a:rPr lang="en-US" altLang="en-US" sz="1595" b="1" dirty="0">
                <a:sym typeface="+mn-ea"/>
              </a:rPr>
              <a:t>]</a:t>
            </a:r>
            <a:r>
              <a:rPr lang="en-US" altLang="zh-CN" sz="1595" b="1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1595" b="1" dirty="0">
                <a:sym typeface="+mn-ea"/>
              </a:rPr>
              <a:t>port  Ethernet1/0/15</a:t>
            </a:r>
            <a:endParaRPr lang="zh-CN" altLang="en-US" sz="1595" b="1" dirty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altLang="zh-CN" sz="1595" b="1" dirty="0">
                <a:sym typeface="+mn-ea"/>
              </a:rPr>
              <a:t> [H3C] undo </a:t>
            </a:r>
            <a:r>
              <a:rPr lang="en-US" altLang="zh-CN" sz="1595" b="1" dirty="0" err="1">
                <a:sym typeface="+mn-ea"/>
              </a:rPr>
              <a:t>vlan</a:t>
            </a:r>
            <a:r>
              <a:rPr lang="en-US" altLang="zh-CN" sz="1595" b="1" dirty="0">
                <a:sym typeface="+mn-ea"/>
              </a:rPr>
              <a:t>  2</a:t>
            </a:r>
            <a:endParaRPr lang="en-US" altLang="zh-CN" sz="1595" b="1" dirty="0">
              <a:solidFill>
                <a:schemeClr val="tx1"/>
              </a:solidFill>
            </a:endParaRPr>
          </a:p>
          <a:p>
            <a:pPr marL="857250" lvl="2" indent="0">
              <a:buNone/>
            </a:pPr>
            <a:r>
              <a:rPr lang="en-US" altLang="zh-CN" sz="1595" b="1" dirty="0">
                <a:sym typeface="+mn-ea"/>
              </a:rPr>
              <a:t>[H3C] display </a:t>
            </a:r>
            <a:r>
              <a:rPr lang="en-US" altLang="zh-CN" sz="1595" b="1" dirty="0" err="1">
                <a:sym typeface="+mn-ea"/>
              </a:rPr>
              <a:t>vlan</a:t>
            </a:r>
            <a:r>
              <a:rPr lang="en-US" altLang="zh-CN" sz="1595" b="1" dirty="0">
                <a:sym typeface="+mn-ea"/>
              </a:rPr>
              <a:t> </a:t>
            </a:r>
            <a:endParaRPr lang="en-US" altLang="zh-CN" sz="1595" b="1" dirty="0">
              <a:solidFill>
                <a:schemeClr val="tx1"/>
              </a:solidFill>
            </a:endParaRPr>
          </a:p>
          <a:p>
            <a:pPr marL="857250" lvl="2" indent="0">
              <a:buNone/>
            </a:pPr>
            <a:r>
              <a:rPr lang="en-US" altLang="zh-CN" sz="1595" b="1" dirty="0">
                <a:sym typeface="+mn-ea"/>
              </a:rPr>
              <a:t>[H3C] display </a:t>
            </a:r>
            <a:r>
              <a:rPr lang="en-US" altLang="zh-CN" sz="1595" b="1" dirty="0" err="1">
                <a:sym typeface="+mn-ea"/>
              </a:rPr>
              <a:t>vlan</a:t>
            </a:r>
            <a:r>
              <a:rPr lang="en-US" altLang="zh-CN" sz="1595" b="1" dirty="0">
                <a:sym typeface="+mn-ea"/>
              </a:rPr>
              <a:t> all</a:t>
            </a:r>
            <a:endParaRPr lang="en-US" altLang="zh-CN" sz="1595" b="1" dirty="0">
              <a:solidFill>
                <a:schemeClr val="tx1"/>
              </a:solidFill>
            </a:endParaRPr>
          </a:p>
          <a:p>
            <a:pPr marL="857250" lvl="2" indent="0">
              <a:buNone/>
            </a:pPr>
            <a:r>
              <a:rPr lang="en-US" altLang="zh-CN" sz="1595" b="1" dirty="0">
                <a:sym typeface="+mn-ea"/>
              </a:rPr>
              <a:t>[H3C] display current-configuration</a:t>
            </a:r>
            <a:endParaRPr lang="zh-CN" altLang="en-US" sz="2100" dirty="0">
              <a:solidFill>
                <a:schemeClr val="tx1"/>
              </a:solidFill>
            </a:endParaRPr>
          </a:p>
          <a:p>
            <a:pPr lvl="0" eaLnBrk="1" hangingPunct="1"/>
            <a:r>
              <a:rPr lang="zh-CN" altLang="en-US" sz="2800" dirty="0"/>
              <a:t>实验用到的其他命令：</a:t>
            </a:r>
            <a:r>
              <a:rPr lang="en-US" altLang="zh-CN" sz="2400" dirty="0">
                <a:solidFill>
                  <a:srgbClr val="C00000"/>
                </a:solidFill>
              </a:rPr>
              <a:t>PC</a:t>
            </a:r>
            <a:r>
              <a:rPr lang="zh-CN" altLang="en-US" sz="2400" dirty="0">
                <a:solidFill>
                  <a:srgbClr val="C00000"/>
                </a:solidFill>
              </a:rPr>
              <a:t>机</a:t>
            </a:r>
            <a:r>
              <a:rPr lang="en-US" altLang="zh-CN" sz="2400" dirty="0" err="1">
                <a:solidFill>
                  <a:srgbClr val="C00000"/>
                </a:solidFill>
              </a:rPr>
              <a:t>ip</a:t>
            </a:r>
            <a:r>
              <a:rPr lang="zh-CN" altLang="en-US" sz="2400" dirty="0">
                <a:solidFill>
                  <a:srgbClr val="C00000"/>
                </a:solidFill>
              </a:rPr>
              <a:t>配置必须在同一网段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50" dirty="0"/>
              <a:t>    </a:t>
            </a:r>
            <a:r>
              <a:rPr lang="en-US" altLang="zh-CN" sz="1995" dirty="0"/>
              <a:t>ping</a:t>
            </a:r>
            <a:r>
              <a:rPr lang="zh-CN" altLang="en-US" sz="1995" dirty="0"/>
              <a:t>：测试网络的连通性；</a:t>
            </a:r>
            <a:r>
              <a:rPr lang="en-US" altLang="zh-CN" sz="1995" dirty="0"/>
              <a:t>    </a:t>
            </a:r>
            <a:endParaRPr lang="en-US" altLang="zh-CN" sz="1995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995" dirty="0"/>
              <a:t>     </a:t>
            </a:r>
            <a:r>
              <a:rPr lang="en-US" altLang="zh-CN" sz="1995" dirty="0" err="1"/>
              <a:t>ipconfig</a:t>
            </a:r>
            <a:r>
              <a:rPr lang="zh-CN" altLang="en-US" sz="1995" dirty="0"/>
              <a:t>：显示本地网卡的</a:t>
            </a:r>
            <a:r>
              <a:rPr lang="en-US" altLang="zh-CN" sz="1995" dirty="0" err="1"/>
              <a:t>ip</a:t>
            </a:r>
            <a:r>
              <a:rPr lang="zh-CN" altLang="en-US" sz="1995" dirty="0"/>
              <a:t>等信息；</a:t>
            </a:r>
            <a:endParaRPr lang="zh-CN" altLang="en-US" sz="1995" dirty="0"/>
          </a:p>
          <a:p>
            <a:pPr marL="914400" lvl="3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ym typeface="+mn-ea"/>
              </a:rPr>
              <a:t>关闭防火墙软件（</a:t>
            </a:r>
            <a:r>
              <a:rPr lang="en-US" altLang="zh-CN" sz="2000" dirty="0">
                <a:sym typeface="+mn-ea"/>
              </a:rPr>
              <a:t>Windows</a:t>
            </a:r>
            <a:r>
              <a:rPr lang="zh-CN" altLang="en-US" sz="2000" dirty="0">
                <a:sym typeface="+mn-ea"/>
              </a:rPr>
              <a:t>自带的</a:t>
            </a:r>
            <a:r>
              <a:rPr lang="en-US" altLang="zh-CN" sz="2000" dirty="0">
                <a:sym typeface="+mn-ea"/>
              </a:rPr>
              <a:t>Firewall</a:t>
            </a:r>
            <a:r>
              <a:rPr lang="zh-CN" altLang="en-US" sz="2000" dirty="0">
                <a:sym typeface="+mn-ea"/>
              </a:rPr>
              <a:t>或软件防火墙）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1995" dirty="0"/>
          </a:p>
        </p:txBody>
      </p:sp>
      <p:sp>
        <p:nvSpPr>
          <p:cNvPr id="4198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241165"/>
            <a:ext cx="3962400" cy="184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00"/>
            <a:ext cx="8152130" cy="939800"/>
          </a:xfrm>
        </p:spPr>
        <p:txBody>
          <a:bodyPr/>
          <a:lstStyle/>
          <a:p>
            <a:pPr eaLnBrk="1" hangingPunct="1"/>
            <a:r>
              <a:rPr lang="zh-CN" altLang="en-US" dirty="0"/>
              <a:t> 交换机和</a:t>
            </a:r>
            <a:r>
              <a:rPr lang="en-US" altLang="zh-CN" dirty="0"/>
              <a:t>VLAN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32280"/>
            <a:ext cx="8229600" cy="2508885"/>
          </a:xfrm>
        </p:spPr>
        <p:txBody>
          <a:bodyPr/>
          <a:lstStyle/>
          <a:p>
            <a:pPr eaLnBrk="1" hangingPunct="1"/>
            <a:r>
              <a:rPr lang="zh-CN" altLang="en-US" dirty="0"/>
              <a:t>结果测试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配置</a:t>
            </a:r>
            <a:r>
              <a:rPr lang="en-US" altLang="zh-CN" dirty="0"/>
              <a:t>PC</a:t>
            </a:r>
            <a:r>
              <a:rPr lang="zh-CN" altLang="en-US" dirty="0"/>
              <a:t>机</a:t>
            </a:r>
            <a:r>
              <a:rPr lang="en-US" altLang="zh-CN" dirty="0"/>
              <a:t>IP</a:t>
            </a:r>
            <a:r>
              <a:rPr lang="zh-CN" altLang="en-US" dirty="0"/>
              <a:t>地址，用网线将</a:t>
            </a:r>
            <a:r>
              <a:rPr lang="en-US" altLang="zh-CN" dirty="0"/>
              <a:t>PC</a:t>
            </a:r>
            <a:r>
              <a:rPr lang="zh-CN" altLang="en-US" dirty="0"/>
              <a:t>机连接到相应的端口，用</a:t>
            </a:r>
            <a:r>
              <a:rPr lang="en-US" altLang="zh-CN" dirty="0"/>
              <a:t>ping</a:t>
            </a:r>
            <a:r>
              <a:rPr lang="zh-CN" altLang="en-US" dirty="0"/>
              <a:t>命令测试，同一</a:t>
            </a:r>
            <a:r>
              <a:rPr lang="en-US" altLang="zh-CN" dirty="0" err="1"/>
              <a:t>vlan</a:t>
            </a:r>
            <a:r>
              <a:rPr lang="zh-CN" altLang="en-US" dirty="0"/>
              <a:t>中的端口连接的机器可以连通，则表示实验成功；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不同</a:t>
            </a:r>
            <a:r>
              <a:rPr lang="en-US" altLang="zh-CN" dirty="0" err="1"/>
              <a:t>vlan</a:t>
            </a:r>
            <a:r>
              <a:rPr lang="zh-CN" altLang="en-US" dirty="0"/>
              <a:t>中端口连接的机器，不能</a:t>
            </a:r>
            <a:r>
              <a:rPr lang="en-US" altLang="zh-CN" dirty="0"/>
              <a:t>ping</a:t>
            </a:r>
            <a:r>
              <a:rPr lang="zh-CN" altLang="en-US" dirty="0"/>
              <a:t>通。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sp>
        <p:nvSpPr>
          <p:cNvPr id="4403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" y="4240996"/>
            <a:ext cx="47339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990" y="166116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谢谢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大家！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7613" y="3715068"/>
            <a:ext cx="7127875" cy="1249362"/>
          </a:xfrm>
        </p:spPr>
        <p:txBody>
          <a:bodyPr/>
          <a:lstStyle/>
          <a:p>
            <a:pPr eaLnBrk="1" hangingPunct="1"/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88565" y="6410325"/>
            <a:ext cx="3911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584" y="2155304"/>
            <a:ext cx="7704832" cy="2209800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sym typeface="+mn-ea"/>
              </a:rPr>
              <a:t>交换机和</a:t>
            </a:r>
            <a:r>
              <a:rPr lang="en-US" altLang="zh-CN" dirty="0">
                <a:sym typeface="+mn-ea"/>
              </a:rPr>
              <a:t>VLAN</a:t>
            </a:r>
            <a:r>
              <a:rPr lang="zh-CN" altLang="en-US" dirty="0">
                <a:sym typeface="+mn-ea"/>
              </a:rPr>
              <a:t>划分</a:t>
            </a:r>
            <a:br>
              <a:rPr lang="zh-CN" altLang="en-US" sz="3600" dirty="0">
                <a:sym typeface="+mn-ea"/>
              </a:rPr>
            </a:br>
            <a:r>
              <a:rPr lang="zh-CN" altLang="en-US" sz="3600" dirty="0">
                <a:sym typeface="+mn-ea"/>
              </a:rPr>
              <a:t>                     </a:t>
            </a:r>
            <a:r>
              <a:rPr lang="zh-CN" altLang="en-US" sz="2800" dirty="0">
                <a:solidFill>
                  <a:srgbClr val="00B050"/>
                </a:solidFill>
                <a:sym typeface="+mn-ea"/>
              </a:rPr>
              <a:t>（参考实验</a:t>
            </a:r>
            <a:r>
              <a:rPr lang="zh-CN" altLang="en-US" sz="2800" dirty="0">
                <a:solidFill>
                  <a:srgbClr val="00B050"/>
                </a:solidFill>
                <a:sym typeface="+mn-ea"/>
              </a:rPr>
              <a:t>教材</a:t>
            </a:r>
            <a:r>
              <a:rPr lang="en-US" altLang="zh-CN" sz="2800" dirty="0">
                <a:solidFill>
                  <a:srgbClr val="00B050"/>
                </a:solidFill>
                <a:sym typeface="+mn-ea"/>
              </a:rPr>
              <a:t>P</a:t>
            </a:r>
            <a:r>
              <a:rPr lang="en-US" altLang="zh-CN" sz="2800" baseline="-25000" dirty="0">
                <a:solidFill>
                  <a:srgbClr val="00B050"/>
                </a:solidFill>
                <a:sym typeface="+mn-ea"/>
              </a:rPr>
              <a:t>152 </a:t>
            </a:r>
            <a:r>
              <a:rPr lang="en-US" altLang="zh-CN" sz="2800" dirty="0">
                <a:solidFill>
                  <a:srgbClr val="00B050"/>
                </a:solidFill>
                <a:sym typeface="+mn-ea"/>
              </a:rPr>
              <a:t>- P</a:t>
            </a:r>
            <a:r>
              <a:rPr lang="en-US" altLang="zh-CN" sz="2800" baseline="-25000" dirty="0">
                <a:solidFill>
                  <a:srgbClr val="00B050"/>
                </a:solidFill>
                <a:sym typeface="+mn-ea"/>
              </a:rPr>
              <a:t>160</a:t>
            </a:r>
            <a:r>
              <a:rPr lang="zh-CN" altLang="en-US" sz="2800" dirty="0">
                <a:solidFill>
                  <a:srgbClr val="00B050"/>
                </a:solidFill>
                <a:sym typeface="+mn-ea"/>
              </a:rPr>
              <a:t>）</a:t>
            </a:r>
            <a:endParaRPr lang="zh-CN" altLang="en-US" sz="2800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52226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2565" y="58832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 交换机和</a:t>
            </a:r>
            <a:r>
              <a:rPr lang="en-US" altLang="zh-CN"/>
              <a:t>VLAN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实验目的</a:t>
            </a:r>
            <a:endParaRPr lang="zh-CN" altLang="en-US"/>
          </a:p>
          <a:p>
            <a:pPr lvl="1" eaLnBrk="1" hangingPunct="1"/>
            <a:r>
              <a:rPr lang="zh-CN" altLang="en-US"/>
              <a:t>理解交换机工作过程和端口属性；</a:t>
            </a:r>
            <a:endParaRPr lang="zh-CN" altLang="en-US"/>
          </a:p>
          <a:p>
            <a:pPr lvl="1" eaLnBrk="1" hangingPunct="1"/>
            <a:r>
              <a:rPr lang="zh-CN" altLang="en-US"/>
              <a:t>学习</a:t>
            </a:r>
            <a:r>
              <a:rPr lang="zh-CN" altLang="en-US">
                <a:latin typeface="Times New Roman" panose="02020603050405020304" pitchFamily="18" charset="0"/>
              </a:rPr>
              <a:t>交换机的基本设置方法</a:t>
            </a:r>
            <a:r>
              <a:rPr lang="zh-CN" altLang="en-US"/>
              <a:t> ；</a:t>
            </a:r>
            <a:endParaRPr lang="zh-CN" altLang="en-US"/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掌握</a:t>
            </a:r>
            <a:r>
              <a:rPr lang="en-US" altLang="zh-CN">
                <a:latin typeface="Times New Roman" panose="02020603050405020304" pitchFamily="18" charset="0"/>
              </a:rPr>
              <a:t>VLAN</a:t>
            </a:r>
            <a:r>
              <a:rPr lang="zh-CN" altLang="en-US">
                <a:latin typeface="Times New Roman" panose="02020603050405020304" pitchFamily="18" charset="0"/>
              </a:rPr>
              <a:t>的划分和配置</a:t>
            </a:r>
            <a:r>
              <a:rPr lang="zh-CN" altLang="en-US"/>
              <a:t>命令。</a:t>
            </a:r>
            <a:endParaRPr lang="zh-CN" altLang="en-US"/>
          </a:p>
          <a:p>
            <a:pPr marL="457200" lvl="1" indent="0" eaLnBrk="1" hangingPunct="1">
              <a:buNone/>
            </a:pPr>
            <a:endParaRPr lang="zh-CN" altLang="en-US">
              <a:solidFill>
                <a:srgbClr val="00B05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C00000"/>
              </a:solidFill>
            </a:endParaRPr>
          </a:p>
          <a:p>
            <a:pPr lvl="1" eaLnBrk="1" hangingPunct="1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174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79095" y="51657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 交换机和</a:t>
            </a:r>
            <a:r>
              <a:rPr lang="en-US" altLang="zh-CN"/>
              <a:t>VLAN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设备需求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交换机</a:t>
            </a:r>
            <a:r>
              <a:rPr lang="en-US" altLang="zh-CN" dirty="0">
                <a:latin typeface="宋体" panose="02010600030101010101" pitchFamily="2" charset="-122"/>
              </a:rPr>
              <a:t>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台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宋体" panose="02010600030101010101" pitchFamily="2" charset="-122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</a:rPr>
              <a:t>机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       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宋体" panose="02010600030101010101" pitchFamily="2" charset="-122"/>
              </a:rPr>
              <a:t>RJ45</a:t>
            </a:r>
            <a:r>
              <a:rPr lang="zh-CN" altLang="en-US" dirty="0">
                <a:latin typeface="宋体" panose="02010600030101010101" pitchFamily="2" charset="-122"/>
              </a:rPr>
              <a:t>双绞线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zh-CN" altLang="en-US" dirty="0">
                <a:latin typeface="宋体" panose="02010600030101010101" pitchFamily="2" charset="-122"/>
              </a:rPr>
              <a:t>若干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zh-CN" altLang="en-US" dirty="0">
                <a:latin typeface="宋体" panose="02010600030101010101" pitchFamily="2" charset="-122"/>
              </a:rPr>
              <a:t>电缆</a:t>
            </a:r>
            <a:r>
              <a:rPr lang="en-US" altLang="zh-CN" dirty="0">
                <a:latin typeface="宋体" panose="02010600030101010101" pitchFamily="2" charset="-122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根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277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2565" y="58832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 交换机和</a:t>
            </a:r>
            <a:r>
              <a:rPr lang="en-US" altLang="zh-CN"/>
              <a:t>VLAN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交换机</a:t>
            </a:r>
            <a:r>
              <a:rPr lang="zh-CN" altLang="en-US"/>
              <a:t>概述</a:t>
            </a:r>
            <a:endParaRPr lang="zh-CN" altLang="en-US"/>
          </a:p>
          <a:p>
            <a:pPr lvl="1" eaLnBrk="1" hangingPunct="1"/>
            <a:r>
              <a:rPr lang="zh-CN" altLang="en-US" sz="2400"/>
              <a:t>交换机是一种在通信系统中完成信息交换功能的设备，它应用在数据链路层（</a:t>
            </a:r>
            <a:r>
              <a:rPr lang="en-US" altLang="zh-CN" sz="2400"/>
              <a:t>OSI</a:t>
            </a:r>
            <a:r>
              <a:rPr lang="zh-CN" altLang="en-US" sz="2400"/>
              <a:t>模型第二层）；</a:t>
            </a:r>
            <a:endParaRPr lang="zh-CN" altLang="en-US" sz="2400"/>
          </a:p>
          <a:p>
            <a:pPr lvl="1" eaLnBrk="1" hangingPunct="1"/>
            <a:r>
              <a:rPr lang="zh-CN" altLang="en-US" sz="2400"/>
              <a:t>交换机有多个端口，每个端口都具有桥接功能； </a:t>
            </a:r>
            <a:endParaRPr lang="zh-CN" altLang="en-US" sz="2400"/>
          </a:p>
          <a:p>
            <a:pPr lvl="1" eaLnBrk="1" hangingPunct="1"/>
            <a:r>
              <a:rPr lang="zh-CN" altLang="en-US" sz="2400"/>
              <a:t>交换机各端口之间的工作是同时</a:t>
            </a:r>
            <a:r>
              <a:rPr lang="zh-CN" altLang="en-US" sz="2400"/>
              <a:t>的、并行的。</a:t>
            </a:r>
            <a:r>
              <a:rPr lang="zh-CN" altLang="en-US"/>
              <a:t> </a:t>
            </a:r>
            <a:endParaRPr lang="zh-CN" altLang="en-US"/>
          </a:p>
          <a:p>
            <a:pPr marL="457200" lvl="1" indent="0" eaLnBrk="1" hangingPunct="1">
              <a:buNone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174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475740" y="4293235"/>
          <a:ext cx="5939790" cy="139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178300" imgH="1009650" progId="Paint.Picture">
                  <p:embed/>
                </p:oleObj>
              </mc:Choice>
              <mc:Fallback>
                <p:oleObj name="" r:id="rId1" imgW="4178300" imgH="10096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5740" y="4293235"/>
                        <a:ext cx="5939790" cy="139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2565" y="58832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 交换机和</a:t>
            </a:r>
            <a:r>
              <a:rPr lang="en-US" altLang="zh-CN"/>
              <a:t>VLAN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zh-CN" altLang="en-US"/>
              <a:t>交换机工作过程</a:t>
            </a:r>
            <a:endParaRPr lang="zh-CN" altLang="en-US"/>
          </a:p>
          <a:p>
            <a:pPr lvl="1" eaLnBrk="1" hangingPunct="1"/>
            <a:r>
              <a:rPr lang="zh-CN" altLang="en-US" sz="2000">
                <a:solidFill>
                  <a:srgbClr val="FF0000"/>
                </a:solidFill>
              </a:rPr>
              <a:t>交换机中保存了一张</a:t>
            </a:r>
            <a:r>
              <a:rPr lang="en-US" altLang="zh-CN" sz="2000">
                <a:solidFill>
                  <a:srgbClr val="FF0000"/>
                </a:solidFill>
              </a:rPr>
              <a:t>MAC</a:t>
            </a:r>
            <a:r>
              <a:rPr lang="zh-CN" altLang="en-US" sz="2000">
                <a:solidFill>
                  <a:srgbClr val="FF0000"/>
                </a:solidFill>
              </a:rPr>
              <a:t>表（</a:t>
            </a:r>
            <a:r>
              <a:rPr lang="en-US" altLang="zh-CN" sz="2000">
                <a:solidFill>
                  <a:srgbClr val="FF0000"/>
                </a:solidFill>
              </a:rPr>
              <a:t>display mac-address</a:t>
            </a:r>
            <a:r>
              <a:rPr lang="zh-CN" altLang="en-US" sz="2000">
                <a:solidFill>
                  <a:srgbClr val="FF0000"/>
                </a:solidFill>
              </a:rPr>
              <a:t>），</a:t>
            </a:r>
            <a:r>
              <a:rPr lang="en-US" altLang="zh-CN" sz="2000">
                <a:solidFill>
                  <a:srgbClr val="FF0000"/>
                </a:solidFill>
              </a:rPr>
              <a:t>MAC</a:t>
            </a:r>
            <a:r>
              <a:rPr lang="zh-CN" altLang="en-US" sz="2000">
                <a:solidFill>
                  <a:srgbClr val="FF0000"/>
                </a:solidFill>
              </a:rPr>
              <a:t>地址表包含了</a:t>
            </a:r>
            <a:r>
              <a:rPr lang="en-US" altLang="zh-CN" sz="2000">
                <a:solidFill>
                  <a:srgbClr val="FF0000"/>
                </a:solidFill>
              </a:rPr>
              <a:t>MAC</a:t>
            </a:r>
            <a:r>
              <a:rPr lang="zh-CN" altLang="en-US" sz="2000">
                <a:solidFill>
                  <a:srgbClr val="FF0000"/>
                </a:solidFill>
              </a:rPr>
              <a:t>地址对应连接交换机的端口号和所属</a:t>
            </a:r>
            <a:r>
              <a:rPr lang="en-US" altLang="zh-CN" sz="2000">
                <a:solidFill>
                  <a:srgbClr val="FF0000"/>
                </a:solidFill>
              </a:rPr>
              <a:t>VLAN ID</a:t>
            </a:r>
            <a:r>
              <a:rPr lang="zh-CN" altLang="en-US" sz="2000">
                <a:solidFill>
                  <a:srgbClr val="FF0000"/>
                </a:solidFill>
              </a:rPr>
              <a:t>；</a:t>
            </a:r>
            <a:endParaRPr lang="zh-CN" altLang="en-US" sz="20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/>
              <a:t>当交换机从某个端口收到一个数据包，它先读取包头中的源MAC地址、这样它就知道源MAC地址的机器是连在哪个端口上的；</a:t>
            </a:r>
            <a:endParaRPr lang="zh-CN" altLang="en-US" sz="2000"/>
          </a:p>
          <a:p>
            <a:pPr lvl="1" eaLnBrk="1" hangingPunct="1"/>
            <a:r>
              <a:rPr lang="zh-CN" altLang="en-US" sz="2000"/>
              <a:t>读取包头中的目的MAC地址，并在</a:t>
            </a:r>
            <a:r>
              <a:rPr lang="en-US" altLang="zh-CN" sz="2000"/>
              <a:t>MAC</a:t>
            </a:r>
            <a:r>
              <a:rPr lang="zh-CN" altLang="en-US" sz="2000"/>
              <a:t>表中查找相应的端口；</a:t>
            </a:r>
            <a:endParaRPr lang="zh-CN" altLang="en-US" sz="2000"/>
          </a:p>
          <a:p>
            <a:pPr lvl="1" eaLnBrk="1" hangingPunct="1"/>
            <a:r>
              <a:rPr lang="zh-CN" altLang="en-US" sz="2000"/>
              <a:t>如果表中有与目的MAC地址对应的端口，把数据包直接复制到这个端口上。此时，交换机可以建立多个并发的通信，如8个端口可建立4个并发通信；</a:t>
            </a:r>
            <a:endParaRPr lang="zh-CN" altLang="en-US" sz="2000"/>
          </a:p>
          <a:p>
            <a:pPr lvl="1" eaLnBrk="1" hangingPunct="1"/>
            <a:r>
              <a:rPr lang="zh-CN" altLang="en-US" sz="2000"/>
              <a:t>如果表中找不到相应的端口则把数据包广播到所有端口上，当目的机器对源机器回应时，交换机又可以学习到目的MAC地址与哪个端口对应，在下次传送数据时就不再需要对所有端口进行广播了。不断的循环这个过程，对于全网的MAC地址信息就都可以学习到，二层交换机就是这样建立和维护它自己的地址表（</a:t>
            </a:r>
            <a:r>
              <a:rPr lang="en-US" altLang="zh-CN" sz="2000"/>
              <a:t>MAC</a:t>
            </a:r>
            <a:r>
              <a:rPr lang="zh-CN" altLang="en-US" sz="2000"/>
              <a:t>表）。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174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6883" y="635953"/>
            <a:ext cx="8229600" cy="776287"/>
          </a:xfrm>
        </p:spPr>
        <p:txBody>
          <a:bodyPr/>
          <a:lstStyle/>
          <a:p>
            <a:pPr eaLnBrk="1" hangingPunct="1"/>
            <a:r>
              <a:rPr lang="zh-CN" altLang="en-US" dirty="0"/>
              <a:t> </a:t>
            </a:r>
            <a:r>
              <a:rPr lang="zh-CN" altLang="en-US" dirty="0"/>
              <a:t> 交换机和</a:t>
            </a:r>
            <a:r>
              <a:rPr lang="en-US" altLang="zh-CN" dirty="0"/>
              <a:t>VLAN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240"/>
            <a:ext cx="9144000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dirty="0"/>
              <a:t>VLAN</a:t>
            </a:r>
            <a:r>
              <a:rPr lang="zh-CN" altLang="en-US" sz="2000" dirty="0"/>
              <a:t>的概念</a:t>
            </a:r>
            <a:endParaRPr lang="zh-CN" altLang="en-US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VLAN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Virtual Local Area Network</a:t>
            </a:r>
            <a:r>
              <a:rPr lang="zh-CN" altLang="en-US" sz="2000" dirty="0">
                <a:solidFill>
                  <a:schemeClr val="tx1"/>
                </a:solidFill>
              </a:rPr>
              <a:t>）：虚拟局域网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VLAN</a:t>
            </a:r>
            <a:r>
              <a:rPr lang="zh-CN" altLang="en-US" sz="2000" dirty="0"/>
              <a:t>：将局域网设备从</a:t>
            </a:r>
            <a:r>
              <a:rPr lang="zh-CN" altLang="en-US" sz="2000" dirty="0">
                <a:solidFill>
                  <a:srgbClr val="FF6600"/>
                </a:solidFill>
              </a:rPr>
              <a:t>逻辑</a:t>
            </a:r>
            <a:r>
              <a:rPr lang="zh-CN" altLang="en-US" sz="2000" dirty="0"/>
              <a:t>上划分成一个网段，从而实现虚拟工作组的数据交换技术；</a:t>
            </a:r>
            <a:endParaRPr lang="zh-CN" altLang="en-US" sz="20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以太网是一种基于</a:t>
            </a:r>
            <a:r>
              <a:rPr lang="en-US" altLang="zh-CN" sz="2000" dirty="0"/>
              <a:t>CSMA/CD</a:t>
            </a:r>
            <a:r>
              <a:rPr lang="zh-CN" altLang="en-US" sz="2000" dirty="0"/>
              <a:t>载波侦听多路访问</a:t>
            </a:r>
            <a:r>
              <a:rPr lang="en-US" altLang="zh-CN" sz="2000" dirty="0"/>
              <a:t>/</a:t>
            </a:r>
            <a:r>
              <a:rPr lang="zh-CN" altLang="en-US" sz="2000" dirty="0"/>
              <a:t>冲突检测）的共享通讯介质的数据网络通讯技术，当主机数目较多时会导致冲突严重、广播泛滥、性能显著下降甚至使网络不可用等问题。通过交换机实现</a:t>
            </a:r>
            <a:r>
              <a:rPr lang="en-US" altLang="zh-CN" sz="2000" dirty="0"/>
              <a:t>LAN</a:t>
            </a:r>
            <a:r>
              <a:rPr lang="zh-CN" altLang="en-US" sz="2000" dirty="0"/>
              <a:t>互联；虽然可以解决冲突（</a:t>
            </a:r>
            <a:r>
              <a:rPr lang="en-US" altLang="zh-CN" sz="2000" dirty="0"/>
              <a:t>Collision</a:t>
            </a:r>
            <a:r>
              <a:rPr lang="zh-CN" altLang="en-US" sz="2000" dirty="0"/>
              <a:t>）严重的问题，但仍然不能隔离广播报文。在这种情况下出现了</a:t>
            </a:r>
            <a:r>
              <a:rPr lang="en-US" altLang="zh-CN" sz="2000" dirty="0"/>
              <a:t>VLAN</a:t>
            </a:r>
            <a:r>
              <a:rPr lang="zh-CN" altLang="en-US" sz="2000" dirty="0"/>
              <a:t>技术，这种技术可以把一个</a:t>
            </a:r>
            <a:r>
              <a:rPr lang="en-US" altLang="zh-CN" sz="2000" dirty="0"/>
              <a:t>LAN</a:t>
            </a:r>
            <a:r>
              <a:rPr lang="zh-CN" altLang="en-US" sz="2000" dirty="0"/>
              <a:t>划分成多个虚拟的</a:t>
            </a:r>
            <a:r>
              <a:rPr lang="en-US" altLang="zh-CN" sz="2000" dirty="0"/>
              <a:t>LAN——VLAN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每个</a:t>
            </a:r>
            <a:r>
              <a:rPr lang="en-US" altLang="zh-CN" sz="2000" b="1" dirty="0">
                <a:solidFill>
                  <a:srgbClr val="FF0000"/>
                </a:solidFill>
              </a:rPr>
              <a:t>VLAN</a:t>
            </a:r>
            <a:r>
              <a:rPr lang="zh-CN" altLang="en-US" sz="2000" b="1" dirty="0">
                <a:solidFill>
                  <a:srgbClr val="FF0000"/>
                </a:solidFill>
              </a:rPr>
              <a:t>是一个广播域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VLAN</a:t>
            </a:r>
            <a:r>
              <a:rPr lang="zh-CN" altLang="en-US" sz="2000" dirty="0">
                <a:solidFill>
                  <a:srgbClr val="FF0000"/>
                </a:solidFill>
              </a:rPr>
              <a:t>内的主机间通信就和在一个</a:t>
            </a:r>
            <a:r>
              <a:rPr lang="en-US" altLang="zh-CN" sz="2000" dirty="0">
                <a:solidFill>
                  <a:srgbClr val="FF0000"/>
                </a:solidFill>
              </a:rPr>
              <a:t>LAN</a:t>
            </a:r>
            <a:r>
              <a:rPr lang="zh-CN" altLang="en-US" sz="2000" dirty="0">
                <a:solidFill>
                  <a:srgbClr val="FF0000"/>
                </a:solidFill>
              </a:rPr>
              <a:t>内一样，而</a:t>
            </a:r>
            <a:r>
              <a:rPr lang="zh-CN" altLang="en-US" sz="2000" b="1" dirty="0">
                <a:solidFill>
                  <a:srgbClr val="FF0000"/>
                </a:solidFill>
              </a:rPr>
              <a:t>不同</a:t>
            </a:r>
            <a:r>
              <a:rPr lang="en-US" altLang="zh-CN" sz="2000" b="1" dirty="0">
                <a:solidFill>
                  <a:srgbClr val="FF0000"/>
                </a:solidFill>
              </a:rPr>
              <a:t>VLAN</a:t>
            </a:r>
            <a:r>
              <a:rPr lang="zh-CN" altLang="en-US" sz="2000" b="1" dirty="0">
                <a:solidFill>
                  <a:srgbClr val="FF0000"/>
                </a:solidFill>
              </a:rPr>
              <a:t>间则不能直接互通</a:t>
            </a:r>
            <a:r>
              <a:rPr lang="zh-CN" altLang="en-US" sz="2000" dirty="0">
                <a:solidFill>
                  <a:srgbClr val="FF0000"/>
                </a:solidFill>
              </a:rPr>
              <a:t>，这样，广播报文被限制在一个</a:t>
            </a:r>
            <a:r>
              <a:rPr lang="en-US" altLang="zh-CN" sz="2000" dirty="0">
                <a:solidFill>
                  <a:srgbClr val="FF0000"/>
                </a:solidFill>
              </a:rPr>
              <a:t>VLAN</a:t>
            </a:r>
            <a:r>
              <a:rPr lang="zh-CN" altLang="en-US" sz="2000" dirty="0">
                <a:solidFill>
                  <a:srgbClr val="FF0000"/>
                </a:solidFill>
              </a:rPr>
              <a:t>内。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VLAN</a:t>
            </a:r>
            <a:r>
              <a:rPr lang="zh-CN" altLang="en-US" sz="2000" dirty="0"/>
              <a:t>的优点：</a:t>
            </a:r>
            <a:endParaRPr lang="zh-CN" altLang="en-US" sz="2000" dirty="0"/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/>
              <a:t>增加了网络连接的灵活性 ，控制网络上的广播，增加网络的安全性</a:t>
            </a:r>
            <a:endParaRPr lang="en-US" altLang="zh-CN" sz="2000" dirty="0"/>
          </a:p>
        </p:txBody>
      </p:sp>
      <p:sp>
        <p:nvSpPr>
          <p:cNvPr id="3379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2139" y="891729"/>
            <a:ext cx="8229600" cy="723230"/>
          </a:xfrm>
        </p:spPr>
        <p:txBody>
          <a:bodyPr/>
          <a:lstStyle/>
          <a:p>
            <a:pPr eaLnBrk="1" hangingPunct="1"/>
            <a:r>
              <a:rPr lang="zh-CN" altLang="en-US" dirty="0"/>
              <a:t> 交换机和</a:t>
            </a:r>
            <a:r>
              <a:rPr lang="en-US" altLang="zh-CN" dirty="0"/>
              <a:t>VLAN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207645" y="1935480"/>
            <a:ext cx="8728710" cy="37795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交换机初始默认状态：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/>
              <a:t>交换机初始状态所有的端口都在</a:t>
            </a:r>
            <a:r>
              <a:rPr lang="en-US" altLang="zh-CN" sz="2400" b="1" dirty="0" err="1">
                <a:solidFill>
                  <a:srgbClr val="FF0000"/>
                </a:solidFill>
              </a:rPr>
              <a:t>vlan</a:t>
            </a:r>
            <a:r>
              <a:rPr lang="en-US" altLang="zh-CN" sz="2400" b="1" dirty="0">
                <a:solidFill>
                  <a:srgbClr val="FF0000"/>
                </a:solidFill>
              </a:rPr>
              <a:t> 1</a:t>
            </a:r>
            <a:r>
              <a:rPr lang="zh-CN" altLang="en-US" sz="2400" dirty="0"/>
              <a:t>中；</a:t>
            </a:r>
            <a:endParaRPr lang="en-US" altLang="zh-CN" sz="2400" dirty="0"/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/>
              <a:t>  端口连接网线时，端口指示灯变为</a:t>
            </a:r>
            <a:r>
              <a:rPr lang="zh-CN" altLang="en-US" sz="2400" b="1" dirty="0">
                <a:solidFill>
                  <a:srgbClr val="00CC00"/>
                </a:solidFill>
              </a:rPr>
              <a:t>绿色</a:t>
            </a:r>
            <a:r>
              <a:rPr lang="zh-CN" altLang="en-US" sz="2400" dirty="0"/>
              <a:t>表示线路正常。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ym typeface="+mn-ea"/>
              </a:rPr>
              <a:t>[H3C] </a:t>
            </a:r>
            <a:r>
              <a:rPr lang="en-US" altLang="zh-CN" sz="2400" b="1" dirty="0">
                <a:solidFill>
                  <a:schemeClr val="tx1"/>
                </a:solidFill>
              </a:rPr>
              <a:t>display  current-configuration </a:t>
            </a:r>
            <a:r>
              <a:rPr lang="en-US" altLang="zh-CN" sz="2400" dirty="0">
                <a:solidFill>
                  <a:schemeClr val="tx1"/>
                </a:solidFill>
              </a:rPr>
              <a:t> -</a:t>
            </a:r>
            <a:r>
              <a:rPr lang="zh-CN" altLang="en-US" sz="2400" dirty="0">
                <a:solidFill>
                  <a:schemeClr val="tx1"/>
                </a:solidFill>
              </a:rPr>
              <a:t>显示当前正在运行的配置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[H3C] </a:t>
            </a:r>
            <a:r>
              <a:rPr lang="en-US" altLang="zh-CN" sz="2400" b="1" dirty="0">
                <a:solidFill>
                  <a:schemeClr val="tx1"/>
                </a:solidFill>
              </a:rPr>
              <a:t>display </a:t>
            </a:r>
            <a:r>
              <a:rPr lang="en-US" altLang="zh-CN" sz="2400" b="1" dirty="0" err="1">
                <a:solidFill>
                  <a:schemeClr val="tx1"/>
                </a:solidFill>
              </a:rPr>
              <a:t>vlan</a:t>
            </a:r>
            <a:r>
              <a:rPr lang="en-US" altLang="zh-CN" sz="2400" b="1" dirty="0">
                <a:solidFill>
                  <a:schemeClr val="tx1"/>
                </a:solidFill>
              </a:rPr>
              <a:t>  all   </a:t>
            </a:r>
            <a:r>
              <a:rPr lang="en-US" altLang="zh-CN" sz="2400" dirty="0">
                <a:solidFill>
                  <a:schemeClr val="tx1"/>
                </a:solidFill>
              </a:rPr>
              <a:t>-----</a:t>
            </a:r>
            <a:r>
              <a:rPr lang="zh-CN" altLang="en-US" sz="2400" dirty="0">
                <a:solidFill>
                  <a:schemeClr val="tx1"/>
                </a:solidFill>
              </a:rPr>
              <a:t>查看</a:t>
            </a:r>
            <a:r>
              <a:rPr lang="en-US" altLang="zh-CN" sz="2400" dirty="0" err="1">
                <a:solidFill>
                  <a:schemeClr val="tx1"/>
                </a:solidFill>
              </a:rPr>
              <a:t>vlan</a:t>
            </a:r>
            <a:r>
              <a:rPr lang="zh-CN" altLang="en-US" sz="2400" dirty="0">
                <a:solidFill>
                  <a:schemeClr val="tx1"/>
                </a:solidFill>
              </a:rPr>
              <a:t>信息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[H3C] </a:t>
            </a:r>
            <a:r>
              <a:rPr lang="en-US" altLang="zh-CN" sz="2400" b="1" dirty="0" err="1">
                <a:solidFill>
                  <a:schemeClr val="tx1"/>
                </a:solidFill>
              </a:rPr>
              <a:t>sysname</a:t>
            </a: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</a:rPr>
              <a:t>name</a:t>
            </a:r>
            <a:r>
              <a:rPr lang="zh-CN" altLang="en-US" sz="2400" dirty="0">
                <a:solidFill>
                  <a:schemeClr val="tx1"/>
                </a:solidFill>
              </a:rPr>
              <a:t> 修改设备名称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84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1210"/>
            <a:ext cx="6130925" cy="480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/>
          <p:nvPr/>
        </p:nvSpPr>
        <p:spPr bwMode="auto">
          <a:xfrm>
            <a:off x="6231890" y="2239645"/>
            <a:ext cx="2854325" cy="417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VLAN</a:t>
            </a:r>
            <a:r>
              <a:rPr lang="zh-CN" altLang="en-US" sz="2000" dirty="0"/>
              <a:t>信息：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默认</a:t>
            </a:r>
            <a:r>
              <a:rPr lang="en-US" altLang="zh-CN" sz="2000" dirty="0"/>
              <a:t>VLAN1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包含了</a:t>
            </a:r>
            <a:r>
              <a:rPr lang="en-US" altLang="zh-CN" sz="2000" dirty="0"/>
              <a:t>1-24</a:t>
            </a:r>
            <a:r>
              <a:rPr lang="zh-CN" altLang="en-US" sz="2000" dirty="0"/>
              <a:t>号百兆口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</a:rPr>
              <a:t>Ethernet1/0/1</a:t>
            </a:r>
            <a:r>
              <a:rPr lang="zh-CN" altLang="en-US" sz="2000" dirty="0">
                <a:solidFill>
                  <a:srgbClr val="0000FF"/>
                </a:solidFill>
              </a:rPr>
              <a:t>，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zh-CN" altLang="en-US" sz="2000" dirty="0">
                <a:solidFill>
                  <a:srgbClr val="0000FF"/>
                </a:solidFill>
              </a:rPr>
              <a:t>缩写为</a:t>
            </a:r>
            <a:r>
              <a:rPr lang="en-US" altLang="zh-CN" sz="2000" dirty="0">
                <a:solidFill>
                  <a:srgbClr val="0000FF"/>
                </a:solidFill>
              </a:rPr>
              <a:t>e1/0/1</a:t>
            </a:r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dirty="0"/>
              <a:t>25-26</a:t>
            </a:r>
            <a:r>
              <a:rPr lang="zh-CN" altLang="en-US" sz="2000" dirty="0"/>
              <a:t>号千兆口</a:t>
            </a:r>
            <a:r>
              <a:rPr lang="en-US" altLang="zh-CN" sz="2000" dirty="0">
                <a:solidFill>
                  <a:srgbClr val="0000FF"/>
                </a:solidFill>
              </a:rPr>
              <a:t>GigabitEthernet1/0/25</a:t>
            </a:r>
            <a:r>
              <a:rPr lang="zh-CN" altLang="en-US" sz="2000" dirty="0">
                <a:solidFill>
                  <a:srgbClr val="0000FF"/>
                </a:solidFill>
              </a:rPr>
              <a:t>，缩写为</a:t>
            </a:r>
            <a:r>
              <a:rPr lang="en-US" altLang="zh-CN" sz="2000" dirty="0">
                <a:solidFill>
                  <a:srgbClr val="0000FF"/>
                </a:solidFill>
              </a:rPr>
              <a:t>g1/0/25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dirty="0"/>
          </a:p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zh-CN" altLang="en-US" sz="2000" dirty="0"/>
              <a:t>不同的网络设备，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</a:t>
            </a:r>
            <a:r>
              <a:rPr lang="zh-CN" altLang="en-US" sz="2000" dirty="0"/>
              <a:t>端口名称可能不一样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 bwMode="auto">
          <a:xfrm>
            <a:off x="6231955" y="2239603"/>
            <a:ext cx="2912045" cy="417646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>
          <a:xfrm>
            <a:off x="402139" y="819974"/>
            <a:ext cx="8229600" cy="7232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 交换机和</a:t>
            </a:r>
            <a:r>
              <a:rPr lang="en-US" altLang="zh-CN" dirty="0"/>
              <a:t>VLAN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1460" y="1543050"/>
            <a:ext cx="8451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</a:t>
            </a:r>
            <a:r>
              <a:rPr lang="en-US" altLang="zh-CN"/>
              <a:t>VLAN</a:t>
            </a:r>
            <a:r>
              <a:rPr lang="zh-CN" altLang="en-US"/>
              <a:t>信息</a:t>
            </a:r>
            <a:r>
              <a:rPr lang="en-US" altLang="zh-CN"/>
              <a:t>—display vlan all</a:t>
            </a:r>
            <a:r>
              <a:rPr lang="zh-CN" altLang="en-US"/>
              <a:t>，以</a:t>
            </a:r>
            <a:r>
              <a:rPr lang="en-US" altLang="zh-CN"/>
              <a:t>H3C-</a:t>
            </a:r>
            <a:r>
              <a:rPr lang="en-US" altLang="zh-CN"/>
              <a:t>E126</a:t>
            </a:r>
            <a:r>
              <a:rPr lang="zh-CN" altLang="en-US"/>
              <a:t>交换机</a:t>
            </a:r>
            <a:r>
              <a:rPr lang="zh-CN" altLang="en-US"/>
              <a:t>为例：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3633</Words>
  <Application>WPS 演示</Application>
  <PresentationFormat>全屏显示(4:3)</PresentationFormat>
  <Paragraphs>192</Paragraphs>
  <Slides>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Tahoma</vt:lpstr>
      <vt:lpstr>Calibri</vt:lpstr>
      <vt:lpstr>Times New Roman</vt:lpstr>
      <vt:lpstr>楷体_GB2312</vt:lpstr>
      <vt:lpstr>新宋体</vt:lpstr>
      <vt:lpstr>微软雅黑</vt:lpstr>
      <vt:lpstr>Arial Unicode MS</vt:lpstr>
      <vt:lpstr>Office 主题</vt:lpstr>
      <vt:lpstr>Paint.Picture</vt:lpstr>
      <vt:lpstr>Visio.Drawing.11</vt:lpstr>
      <vt:lpstr>《计算机通信与网络》实验</vt:lpstr>
      <vt:lpstr>交换机和VLAN划分                      （参考实验教材P152 - P160）</vt:lpstr>
      <vt:lpstr> 交换机和VLAN实验</vt:lpstr>
      <vt:lpstr> 交换机和VLAN实验</vt:lpstr>
      <vt:lpstr> 交换机和VLAN实验</vt:lpstr>
      <vt:lpstr> 交换机和VLAN实验</vt:lpstr>
      <vt:lpstr>  交换机和VLAN实验</vt:lpstr>
      <vt:lpstr> 交换机和VLAN实验</vt:lpstr>
      <vt:lpstr>PowerPoint 演示文稿</vt:lpstr>
      <vt:lpstr> 交换机和VLAN实验</vt:lpstr>
      <vt:lpstr> 交换机和VLAN实验</vt:lpstr>
      <vt:lpstr> 交换机和VLAN实验</vt:lpstr>
      <vt:lpstr> 交换机和VLAN实验</vt:lpstr>
      <vt:lpstr> 交换机和VLAN实验</vt:lpstr>
      <vt:lpstr> 交换机和VLAN实验</vt:lpstr>
      <vt:lpstr>请看下一节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朵朵妈</cp:lastModifiedBy>
  <cp:revision>410</cp:revision>
  <dcterms:created xsi:type="dcterms:W3CDTF">2113-01-01T00:00:00Z</dcterms:created>
  <dcterms:modified xsi:type="dcterms:W3CDTF">2021-04-15T09:17:36Z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D87EEC9A08FA4DDCAC30CA6BB4BB993C</vt:lpwstr>
  </property>
</Properties>
</file>