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806" r:id="rId3"/>
    <p:sldId id="567" r:id="rId5"/>
    <p:sldId id="444" r:id="rId6"/>
    <p:sldId id="445" r:id="rId7"/>
    <p:sldId id="878" r:id="rId8"/>
    <p:sldId id="879" r:id="rId9"/>
    <p:sldId id="446" r:id="rId10"/>
    <p:sldId id="447" r:id="rId11"/>
    <p:sldId id="449" r:id="rId12"/>
    <p:sldId id="877" r:id="rId13"/>
  </p:sldIdLst>
  <p:sldSz cx="9144000" cy="6858000" type="screen4x3"/>
  <p:notesSz cx="710247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94687" autoAdjust="0"/>
  </p:normalViewPr>
  <p:slideViewPr>
    <p:cSldViewPr>
      <p:cViewPr varScale="1">
        <p:scale>
          <a:sx n="94" d="100"/>
          <a:sy n="94" d="100"/>
        </p:scale>
        <p:origin x="1136" y="56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17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990" y="166116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《计算机通信与网络》实验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715068"/>
            <a:ext cx="7127875" cy="12493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华三</a:t>
            </a:r>
            <a:r>
              <a:rPr lang="en-US" altLang="zh-CN" sz="3600" b="1" dirty="0">
                <a:solidFill>
                  <a:srgbClr val="FF0000"/>
                </a:solidFill>
              </a:rPr>
              <a:t>H3C</a:t>
            </a:r>
            <a:r>
              <a:rPr lang="zh-CN" altLang="en-US" sz="3600" b="1" dirty="0">
                <a:solidFill>
                  <a:srgbClr val="FF0000"/>
                </a:solidFill>
              </a:rPr>
              <a:t>网络设备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990" y="166116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谢谢大家！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715068"/>
            <a:ext cx="7127875" cy="1249362"/>
          </a:xfrm>
        </p:spPr>
        <p:txBody>
          <a:bodyPr/>
          <a:lstStyle/>
          <a:p>
            <a:pPr eaLnBrk="1" hangingPunct="1"/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2155304"/>
            <a:ext cx="7704832" cy="22098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  </a:t>
            </a:r>
            <a:r>
              <a:rPr lang="zh-CN" altLang="en-US" sz="3600" dirty="0">
                <a:sym typeface="+mn-ea"/>
              </a:rPr>
              <a:t>跨交换机</a:t>
            </a:r>
            <a:r>
              <a:rPr lang="en-US" altLang="zh-CN" sz="3600" dirty="0">
                <a:sym typeface="+mn-ea"/>
              </a:rPr>
              <a:t>VLAN</a:t>
            </a:r>
            <a:r>
              <a:rPr lang="zh-CN" altLang="en-US" sz="3600" dirty="0">
                <a:sym typeface="+mn-ea"/>
              </a:rPr>
              <a:t>划分</a:t>
            </a:r>
            <a:br>
              <a:rPr lang="zh-CN" altLang="en-US" sz="3600" dirty="0">
                <a:sym typeface="+mn-ea"/>
              </a:rPr>
            </a:br>
            <a:r>
              <a:rPr lang="zh-CN" altLang="en-US" sz="3600" dirty="0">
                <a:sym typeface="+mn-ea"/>
              </a:rPr>
              <a:t>                     </a:t>
            </a:r>
            <a:r>
              <a:rPr lang="zh-CN" altLang="en-US" sz="2800" dirty="0">
                <a:solidFill>
                  <a:srgbClr val="00B050"/>
                </a:solidFill>
                <a:sym typeface="+mn-ea"/>
              </a:rPr>
              <a:t>（参考实验</a:t>
            </a:r>
            <a:r>
              <a:rPr lang="zh-CN" altLang="en-US" sz="2800" dirty="0">
                <a:solidFill>
                  <a:srgbClr val="00B050"/>
                </a:solidFill>
                <a:sym typeface="+mn-ea"/>
              </a:rPr>
              <a:t>教材</a:t>
            </a:r>
            <a:r>
              <a:rPr lang="en-US" altLang="zh-CN" sz="2800" dirty="0">
                <a:solidFill>
                  <a:srgbClr val="00B050"/>
                </a:solidFill>
                <a:sym typeface="+mn-ea"/>
              </a:rPr>
              <a:t>P</a:t>
            </a:r>
            <a:r>
              <a:rPr lang="en-US" altLang="zh-CN" sz="2800" baseline="-25000" dirty="0">
                <a:solidFill>
                  <a:srgbClr val="00B050"/>
                </a:solidFill>
                <a:sym typeface="+mn-ea"/>
              </a:rPr>
              <a:t>160 </a:t>
            </a:r>
            <a:r>
              <a:rPr lang="en-US" altLang="zh-CN" sz="2800" dirty="0">
                <a:solidFill>
                  <a:srgbClr val="00B050"/>
                </a:solidFill>
                <a:sym typeface="+mn-ea"/>
              </a:rPr>
              <a:t>- P</a:t>
            </a:r>
            <a:r>
              <a:rPr lang="en-US" altLang="zh-CN" sz="2800" baseline="-25000" dirty="0">
                <a:solidFill>
                  <a:srgbClr val="00B050"/>
                </a:solidFill>
                <a:sym typeface="+mn-ea"/>
              </a:rPr>
              <a:t>163</a:t>
            </a:r>
            <a:r>
              <a:rPr lang="zh-CN" altLang="en-US" sz="2800" dirty="0">
                <a:solidFill>
                  <a:srgbClr val="00B050"/>
                </a:solidFill>
                <a:sym typeface="+mn-ea"/>
              </a:rPr>
              <a:t>）</a:t>
            </a:r>
            <a:endParaRPr lang="zh-CN" altLang="en-US" sz="2800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52226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05" y="90872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    跨交换机的</a:t>
            </a:r>
            <a:r>
              <a:rPr lang="en-US" altLang="zh-CN" dirty="0">
                <a:solidFill>
                  <a:schemeClr val="tx1"/>
                </a:solidFill>
              </a:rPr>
              <a:t>VLAN</a:t>
            </a:r>
            <a:r>
              <a:rPr lang="zh-CN" altLang="en-US" dirty="0">
                <a:solidFill>
                  <a:schemeClr val="tx1"/>
                </a:solidFill>
              </a:rPr>
              <a:t>划分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348879"/>
            <a:ext cx="8291264" cy="3379293"/>
          </a:xfrm>
        </p:spPr>
        <p:txBody>
          <a:bodyPr/>
          <a:lstStyle/>
          <a:p>
            <a:pPr eaLnBrk="1" hangingPunct="1"/>
            <a:r>
              <a:rPr lang="zh-CN" altLang="en-US" dirty="0"/>
              <a:t>实验目的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熟练掌握跨交换机的</a:t>
            </a:r>
            <a:r>
              <a:rPr lang="en-US" altLang="zh-CN" dirty="0" err="1"/>
              <a:t>vlan</a:t>
            </a:r>
            <a:r>
              <a:rPr lang="zh-CN" altLang="en-US" dirty="0" err="1"/>
              <a:t>划分；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ym typeface="+mn-ea"/>
              </a:rPr>
              <a:t>熟练掌握</a:t>
            </a:r>
            <a:r>
              <a:rPr lang="zh-CN" altLang="en-US" dirty="0"/>
              <a:t>基于端口的</a:t>
            </a:r>
            <a:r>
              <a:rPr lang="en-US" altLang="zh-CN" dirty="0" err="1"/>
              <a:t>vlan</a:t>
            </a:r>
            <a:r>
              <a:rPr lang="zh-CN" altLang="en-US" dirty="0" err="1"/>
              <a:t>划分；</a:t>
            </a:r>
            <a:endParaRPr lang="en-US" altLang="zh-CN" dirty="0" err="1"/>
          </a:p>
          <a:p>
            <a:pPr lvl="1" eaLnBrk="1" hangingPunct="1"/>
            <a:r>
              <a:rPr lang="zh-CN" altLang="en-US" dirty="0" err="1"/>
              <a:t>掌握</a:t>
            </a:r>
            <a:r>
              <a:rPr lang="en-US" altLang="zh-CN" dirty="0" err="1"/>
              <a:t>Trunk</a:t>
            </a:r>
            <a:r>
              <a:rPr lang="zh-CN" altLang="en-US" dirty="0" err="1"/>
              <a:t>端口</a:t>
            </a:r>
            <a:r>
              <a:rPr lang="zh-CN" altLang="en-US" dirty="0" err="1"/>
              <a:t>的配置方法。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4505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8389" y="908720"/>
            <a:ext cx="8363272" cy="724942"/>
          </a:xfrm>
        </p:spPr>
        <p:txBody>
          <a:bodyPr/>
          <a:lstStyle/>
          <a:p>
            <a:pPr eaLnBrk="1" hangingPunct="1"/>
            <a:r>
              <a:rPr lang="zh-CN" altLang="en-US" dirty="0"/>
              <a:t>   跨交换机的</a:t>
            </a:r>
            <a:r>
              <a:rPr lang="en-US" altLang="zh-CN" dirty="0"/>
              <a:t>VLAN</a:t>
            </a:r>
            <a:r>
              <a:rPr lang="zh-CN" altLang="en-US" dirty="0"/>
              <a:t>划分</a:t>
            </a:r>
            <a:endParaRPr lang="zh-CN" alt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88840"/>
            <a:ext cx="8363272" cy="4137323"/>
          </a:xfrm>
        </p:spPr>
        <p:txBody>
          <a:bodyPr/>
          <a:lstStyle/>
          <a:p>
            <a:pPr eaLnBrk="1" hangingPunct="1"/>
            <a:r>
              <a:rPr lang="zh-CN" altLang="en-US" dirty="0"/>
              <a:t>设备需求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 交换机</a:t>
            </a:r>
            <a:r>
              <a:rPr lang="en-US" altLang="zh-CN" dirty="0">
                <a:latin typeface="宋体" panose="02010600030101010101" pitchFamily="2" charset="-122"/>
              </a:rPr>
              <a:t>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台；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机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       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台；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RJ45</a:t>
            </a:r>
            <a:r>
              <a:rPr lang="zh-CN" altLang="en-US" dirty="0">
                <a:latin typeface="Times New Roman" panose="02020603050405020304" pitchFamily="18" charset="0"/>
              </a:rPr>
              <a:t>双绞线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若干；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  <a:r>
              <a:rPr lang="zh-CN" altLang="en-US" dirty="0">
                <a:latin typeface="宋体" panose="02010600030101010101" pitchFamily="2" charset="-122"/>
              </a:rPr>
              <a:t>电缆</a:t>
            </a:r>
            <a:r>
              <a:rPr lang="en-US" altLang="zh-CN" dirty="0">
                <a:latin typeface="宋体" panose="02010600030101010101" pitchFamily="2" charset="-122"/>
              </a:rPr>
              <a:t>           1</a:t>
            </a:r>
            <a:r>
              <a:rPr lang="zh-CN" altLang="en-US" dirty="0">
                <a:latin typeface="宋体" panose="02010600030101010101" pitchFamily="2" charset="-122"/>
              </a:rPr>
              <a:t>根。</a:t>
            </a:r>
            <a:r>
              <a:rPr lang="zh-CN" altLang="en-US" dirty="0"/>
              <a:t> 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608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  跨交换机的</a:t>
            </a:r>
            <a:r>
              <a:rPr lang="en-US" altLang="zh-CN" dirty="0"/>
              <a:t>VLAN</a:t>
            </a:r>
            <a:r>
              <a:rPr lang="zh-CN" altLang="en-US" dirty="0"/>
              <a:t>划分</a:t>
            </a:r>
            <a:endParaRPr lang="zh-CN" altLang="en-US" dirty="0"/>
          </a:p>
        </p:txBody>
      </p:sp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1187450" y="2493010"/>
          <a:ext cx="5076825" cy="367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Visio" r:id="rId1" imgW="4600575" imgH="3209925" progId="Visio.Drawing.11">
                  <p:embed/>
                </p:oleObj>
              </mc:Choice>
              <mc:Fallback>
                <p:oleObj name="Visio" r:id="rId1" imgW="4600575" imgH="3209925" progId="Visio.Drawing.11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3010"/>
                        <a:ext cx="5076825" cy="3672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/>
          <p:cNvSpPr/>
          <p:nvPr>
            <p:ph type="body" sz="half" idx="1"/>
          </p:nvPr>
        </p:nvSpPr>
        <p:spPr>
          <a:xfrm>
            <a:off x="971550" y="1844675"/>
            <a:ext cx="5156835" cy="713740"/>
          </a:xfrm>
        </p:spPr>
        <p:txBody>
          <a:bodyPr/>
          <a:p>
            <a:r>
              <a:rPr lang="zh-CN" altLang="en-US"/>
              <a:t>实验拓扑结构</a:t>
            </a:r>
            <a:r>
              <a:rPr lang="zh-CN" altLang="en-US"/>
              <a:t>图</a:t>
            </a:r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6515735" y="1772920"/>
          <a:ext cx="235331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1710055" imgH="3214370" progId="Visio.Drawing.15">
                  <p:embed/>
                </p:oleObj>
              </mc:Choice>
              <mc:Fallback>
                <p:oleObj name="" r:id="rId3" imgW="1710055" imgH="321437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5735" y="1772920"/>
                        <a:ext cx="2353310" cy="444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  跨交换机的</a:t>
            </a:r>
            <a:r>
              <a:rPr lang="en-US" altLang="zh-CN" dirty="0"/>
              <a:t>VLAN</a:t>
            </a:r>
            <a:r>
              <a:rPr lang="zh-CN" altLang="en-US" dirty="0"/>
              <a:t>划分</a:t>
            </a:r>
            <a:endParaRPr lang="zh-CN" altLang="en-US" dirty="0"/>
          </a:p>
        </p:txBody>
      </p:sp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/>
          <p:nvPr>
            <p:ph type="body" sz="half" idx="1"/>
          </p:nvPr>
        </p:nvSpPr>
        <p:spPr>
          <a:xfrm>
            <a:off x="971550" y="1844675"/>
            <a:ext cx="5156835" cy="713740"/>
          </a:xfrm>
        </p:spPr>
        <p:txBody>
          <a:bodyPr/>
          <a:p>
            <a:r>
              <a:rPr lang="zh-CN" altLang="en-US"/>
              <a:t>拓扑结构</a:t>
            </a:r>
            <a:r>
              <a:rPr lang="zh-CN" altLang="en-US"/>
              <a:t>图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610485" y="2388235"/>
          <a:ext cx="3790315" cy="404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395855" imgH="2743200" progId="Visio.Drawing.15">
                  <p:embed/>
                </p:oleObj>
              </mc:Choice>
              <mc:Fallback>
                <p:oleObj name="" r:id="rId1" imgW="2395855" imgH="27432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0485" y="2388235"/>
                        <a:ext cx="3790315" cy="404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  跨交换机的</a:t>
            </a:r>
            <a:r>
              <a:rPr lang="en-US" altLang="zh-CN" dirty="0"/>
              <a:t>VLAN</a:t>
            </a:r>
            <a:r>
              <a:rPr lang="zh-CN" altLang="en-US" dirty="0"/>
              <a:t>划分</a:t>
            </a:r>
            <a:endParaRPr lang="zh-CN" altLang="en-US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3690" y="1557020"/>
            <a:ext cx="7833360" cy="3866515"/>
          </a:xfrm>
        </p:spPr>
        <p:txBody>
          <a:bodyPr/>
          <a:lstStyle/>
          <a:p>
            <a:pPr lvl="0" eaLnBrk="1" hangingPunct="1"/>
            <a:r>
              <a:rPr lang="zh-CN" altLang="en-US" sz="2800" dirty="0"/>
              <a:t>实验步骤如下：</a:t>
            </a:r>
            <a:endParaRPr lang="zh-CN" altLang="en-US" sz="2800" dirty="0"/>
          </a:p>
          <a:p>
            <a:pPr marL="457200" lvl="1" indent="0" eaLnBrk="1" hangingPunct="1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、按拓扑结构连接</a:t>
            </a:r>
            <a:r>
              <a:rPr lang="zh-CN" altLang="en-US" sz="2800" dirty="0"/>
              <a:t>实验设备；</a:t>
            </a:r>
            <a:endParaRPr lang="zh-CN" altLang="en-US" sz="2800" dirty="0"/>
          </a:p>
          <a:p>
            <a:pPr marL="457200" lvl="1" indent="0" eaLnBrk="1" hangingPunct="1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、配置</a:t>
            </a:r>
            <a:r>
              <a:rPr lang="en-US" altLang="zh-CN" sz="2800" dirty="0"/>
              <a:t>PC</a:t>
            </a:r>
            <a:r>
              <a:rPr lang="zh-CN" altLang="en-US" sz="2800" dirty="0"/>
              <a:t>机的</a:t>
            </a:r>
            <a:r>
              <a:rPr lang="en-US" altLang="zh-CN" sz="2800" dirty="0"/>
              <a:t>IP</a:t>
            </a:r>
            <a:r>
              <a:rPr lang="zh-CN" altLang="en-US" sz="2800" dirty="0"/>
              <a:t>地址；</a:t>
            </a:r>
            <a:endParaRPr lang="zh-CN" altLang="en-US" sz="2800" dirty="0"/>
          </a:p>
          <a:p>
            <a:pPr marL="457200" lvl="1" indent="0" eaLnBrk="1" hangingPunct="1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、交换机</a:t>
            </a:r>
            <a:r>
              <a:rPr lang="en-US" altLang="zh-CN" sz="2800" dirty="0"/>
              <a:t>1</a:t>
            </a:r>
            <a:r>
              <a:rPr lang="zh-CN" altLang="en-US" sz="2800" dirty="0"/>
              <a:t>和交换机</a:t>
            </a:r>
            <a:r>
              <a:rPr lang="en-US" altLang="zh-CN" sz="2800" dirty="0"/>
              <a:t>2</a:t>
            </a:r>
            <a:r>
              <a:rPr lang="zh-CN" altLang="en-US" sz="2800" dirty="0"/>
              <a:t>分别创建</a:t>
            </a:r>
            <a:r>
              <a:rPr lang="en-US" altLang="zh-CN" sz="2800" dirty="0"/>
              <a:t>vlan2 </a:t>
            </a:r>
            <a:r>
              <a:rPr lang="zh-CN" altLang="en-US" sz="2800" dirty="0"/>
              <a:t>、</a:t>
            </a:r>
            <a:r>
              <a:rPr lang="en-US" altLang="zh-CN" sz="2800" dirty="0"/>
              <a:t>vlan3</a:t>
            </a:r>
            <a:r>
              <a:rPr lang="zh-CN" altLang="en-US" sz="2800" dirty="0"/>
              <a:t>，并且分配相应的端口；</a:t>
            </a:r>
            <a:endParaRPr lang="en-US" altLang="zh-CN" sz="2800" dirty="0"/>
          </a:p>
          <a:p>
            <a:pPr marL="457200" lvl="1" indent="0" eaLnBrk="1" hangingPunct="1"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、配置</a:t>
            </a:r>
            <a:r>
              <a:rPr lang="en-US" altLang="zh-CN" sz="2800" dirty="0"/>
              <a:t>Trunk</a:t>
            </a:r>
            <a:r>
              <a:rPr lang="zh-CN" altLang="en-US" sz="2800" dirty="0"/>
              <a:t>端口；</a:t>
            </a:r>
            <a:endParaRPr lang="zh-CN" altLang="en-US" sz="2800" dirty="0"/>
          </a:p>
          <a:p>
            <a:pPr marL="457200" lvl="1" indent="0" eaLnBrk="1" hangingPunct="1"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、测试结果。</a:t>
            </a:r>
            <a:endParaRPr lang="zh-CN" altLang="en-US" sz="2800" dirty="0"/>
          </a:p>
        </p:txBody>
      </p:sp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56" y="620688"/>
            <a:ext cx="8229600" cy="992088"/>
          </a:xfrm>
        </p:spPr>
        <p:txBody>
          <a:bodyPr/>
          <a:lstStyle/>
          <a:p>
            <a:pPr eaLnBrk="1" hangingPunct="1"/>
            <a:r>
              <a:rPr lang="zh-CN" altLang="en-US" dirty="0"/>
              <a:t>    配置跨交换机的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661795"/>
            <a:ext cx="8155305" cy="125539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配置交换机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，需要用到</a:t>
            </a:r>
            <a:r>
              <a:rPr lang="zh-CN" altLang="en-US" sz="2400" dirty="0"/>
              <a:t>的命令：</a:t>
            </a:r>
            <a:endParaRPr lang="zh-CN" altLang="en-US" sz="2400" dirty="0"/>
          </a:p>
          <a:p>
            <a:pPr lvl="1" eaLnBrk="1" hangingPunct="1"/>
            <a:r>
              <a:rPr lang="zh-CN" altLang="en-US" sz="2000" dirty="0"/>
              <a:t>将两台交换机的连接端口设置成</a:t>
            </a:r>
            <a:r>
              <a:rPr lang="en-US" altLang="zh-CN" sz="2000" dirty="0"/>
              <a:t>Trunk</a:t>
            </a:r>
            <a:r>
              <a:rPr lang="zh-CN" altLang="en-US" sz="2000" dirty="0"/>
              <a:t>口，并允许所有</a:t>
            </a:r>
            <a:r>
              <a:rPr lang="en-US" altLang="zh-CN" sz="2000" dirty="0"/>
              <a:t>VLAN</a:t>
            </a:r>
            <a:r>
              <a:rPr lang="zh-CN" altLang="en-US" sz="2000" dirty="0"/>
              <a:t>信息通过，用到的命令如下：</a:t>
            </a:r>
            <a:r>
              <a:rPr lang="zh-CN" altLang="en-US" sz="2000" dirty="0">
                <a:solidFill>
                  <a:srgbClr val="FF5050"/>
                </a:solidFill>
              </a:rPr>
              <a:t>交换机</a:t>
            </a:r>
            <a:r>
              <a:rPr lang="en-US" altLang="zh-CN" sz="2000" dirty="0">
                <a:solidFill>
                  <a:srgbClr val="FF5050"/>
                </a:solidFill>
              </a:rPr>
              <a:t>1</a:t>
            </a:r>
            <a:r>
              <a:rPr lang="zh-CN" altLang="en-US" sz="2000" dirty="0">
                <a:solidFill>
                  <a:srgbClr val="FF5050"/>
                </a:solidFill>
              </a:rPr>
              <a:t>的</a:t>
            </a:r>
            <a:r>
              <a:rPr lang="en-US" altLang="zh-CN" sz="2000" dirty="0">
                <a:solidFill>
                  <a:srgbClr val="FF5050"/>
                </a:solidFill>
              </a:rPr>
              <a:t>24</a:t>
            </a:r>
            <a:r>
              <a:rPr lang="zh-CN" altLang="en-US" sz="2000" dirty="0">
                <a:solidFill>
                  <a:srgbClr val="FF5050"/>
                </a:solidFill>
              </a:rPr>
              <a:t>口连接交换机</a:t>
            </a:r>
            <a:r>
              <a:rPr lang="en-US" altLang="zh-CN" sz="2000" dirty="0">
                <a:solidFill>
                  <a:srgbClr val="FF5050"/>
                </a:solidFill>
              </a:rPr>
              <a:t>2</a:t>
            </a:r>
            <a:r>
              <a:rPr lang="zh-CN" altLang="en-US" sz="2000" dirty="0">
                <a:solidFill>
                  <a:srgbClr val="FF5050"/>
                </a:solidFill>
              </a:rPr>
              <a:t>的</a:t>
            </a:r>
            <a:r>
              <a:rPr lang="en-US" altLang="zh-CN" sz="2000" dirty="0">
                <a:solidFill>
                  <a:srgbClr val="FF5050"/>
                </a:solidFill>
              </a:rPr>
              <a:t>24</a:t>
            </a:r>
            <a:r>
              <a:rPr lang="zh-CN" altLang="en-US" sz="2000" dirty="0">
                <a:solidFill>
                  <a:srgbClr val="FF5050"/>
                </a:solidFill>
              </a:rPr>
              <a:t>口</a:t>
            </a:r>
            <a:endParaRPr lang="zh-CN" altLang="en-US" sz="2000" dirty="0">
              <a:solidFill>
                <a:srgbClr val="FF5050"/>
              </a:solidFill>
            </a:endParaRPr>
          </a:p>
          <a:p>
            <a:pPr lvl="1" eaLnBrk="1" hangingPunct="1"/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813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305692" y="2916947"/>
            <a:ext cx="853281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交换机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/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     </a:t>
            </a:r>
            <a:r>
              <a:rPr lang="en-US" altLang="zh-CN" sz="2000" dirty="0"/>
              <a:t>[H3C] </a:t>
            </a:r>
            <a:r>
              <a:rPr lang="en-US" altLang="zh-CN" sz="2000" dirty="0">
                <a:solidFill>
                  <a:srgbClr val="0000FF"/>
                </a:solidFill>
              </a:rPr>
              <a:t>interface   Ethernet1/0/24</a:t>
            </a:r>
            <a:r>
              <a:rPr lang="en-US" altLang="zh-CN" dirty="0">
                <a:solidFill>
                  <a:srgbClr val="0000FF"/>
                </a:solidFill>
              </a:rPr>
              <a:t>             </a:t>
            </a:r>
            <a:r>
              <a:rPr lang="zh-CN" altLang="en-US" sz="1600" dirty="0">
                <a:solidFill>
                  <a:srgbClr val="00B050"/>
                </a:solidFill>
              </a:rPr>
              <a:t>进入端口</a:t>
            </a:r>
            <a:r>
              <a:rPr lang="en-US" altLang="zh-CN" sz="1600" dirty="0">
                <a:solidFill>
                  <a:srgbClr val="00B050"/>
                </a:solidFill>
              </a:rPr>
              <a:t>24</a:t>
            </a:r>
            <a:r>
              <a:rPr lang="zh-CN" altLang="en-US" sz="1600" dirty="0">
                <a:solidFill>
                  <a:srgbClr val="00B050"/>
                </a:solidFill>
              </a:rPr>
              <a:t>的配置模式</a:t>
            </a:r>
            <a:endParaRPr lang="zh-CN" altLang="en-US" sz="18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sz="2000" dirty="0">
                <a:sym typeface="+mn-ea"/>
              </a:rPr>
              <a:t>[H3C]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port  link-type  trunk </a:t>
            </a:r>
            <a:r>
              <a:rPr lang="en-US" altLang="zh-CN" dirty="0">
                <a:solidFill>
                  <a:srgbClr val="0000FF"/>
                </a:solidFill>
              </a:rPr>
              <a:t>                   </a:t>
            </a:r>
            <a:r>
              <a:rPr lang="zh-CN" altLang="en-US" sz="1600" dirty="0">
                <a:solidFill>
                  <a:srgbClr val="00B050"/>
                </a:solidFill>
              </a:rPr>
              <a:t>设置端口为</a:t>
            </a:r>
            <a:r>
              <a:rPr lang="en-US" altLang="zh-CN" sz="1600" dirty="0">
                <a:solidFill>
                  <a:srgbClr val="00B050"/>
                </a:solidFill>
              </a:rPr>
              <a:t>Trunk</a:t>
            </a:r>
            <a:r>
              <a:rPr lang="zh-CN" altLang="en-US" sz="1600" dirty="0">
                <a:solidFill>
                  <a:srgbClr val="00B050"/>
                </a:solidFill>
              </a:rPr>
              <a:t>访问模式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sz="2000" dirty="0">
                <a:sym typeface="+mn-ea"/>
              </a:rPr>
              <a:t>[H3C]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port  trunk  permit  </a:t>
            </a:r>
            <a:r>
              <a:rPr lang="en-US" altLang="zh-CN" sz="2000" dirty="0" err="1">
                <a:solidFill>
                  <a:srgbClr val="0000FF"/>
                </a:solidFill>
              </a:rPr>
              <a:t>vlan</a:t>
            </a:r>
            <a:r>
              <a:rPr lang="en-US" altLang="zh-CN" sz="2000" dirty="0">
                <a:solidFill>
                  <a:srgbClr val="0000FF"/>
                </a:solidFill>
              </a:rPr>
              <a:t>  all</a:t>
            </a:r>
            <a:r>
              <a:rPr lang="zh-CN" altLang="en-US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rgbClr val="00B050"/>
                </a:solidFill>
              </a:rPr>
              <a:t>允许所有的数据从该端口通过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交换机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/>
          </a:p>
          <a:p>
            <a:pPr eaLnBrk="1" hangingPunct="1"/>
            <a:r>
              <a:rPr lang="en-US" altLang="zh-CN" dirty="0">
                <a:sym typeface="+mn-ea"/>
              </a:rPr>
              <a:t>     </a:t>
            </a:r>
            <a:r>
              <a:rPr lang="en-US" altLang="zh-CN" sz="2000" dirty="0">
                <a:sym typeface="+mn-ea"/>
              </a:rPr>
              <a:t>[H3C] </a:t>
            </a:r>
            <a:r>
              <a:rPr lang="en-US" altLang="zh-CN" sz="2000" dirty="0">
                <a:solidFill>
                  <a:srgbClr val="0000FF"/>
                </a:solidFill>
              </a:rPr>
              <a:t>interface   GigabitEthernet1/0/24</a:t>
            </a:r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zh-CN" altLang="en-US" sz="1600" dirty="0">
                <a:solidFill>
                  <a:srgbClr val="00B050"/>
                </a:solidFill>
              </a:rPr>
              <a:t>进入端口</a:t>
            </a:r>
            <a:r>
              <a:rPr lang="en-US" altLang="zh-CN" sz="1600" dirty="0">
                <a:solidFill>
                  <a:srgbClr val="00B050"/>
                </a:solidFill>
              </a:rPr>
              <a:t>24</a:t>
            </a:r>
            <a:r>
              <a:rPr lang="zh-CN" altLang="en-US" sz="1600" dirty="0">
                <a:solidFill>
                  <a:srgbClr val="00B050"/>
                </a:solidFill>
              </a:rPr>
              <a:t>的配置模式</a:t>
            </a:r>
            <a:endParaRPr lang="zh-CN" altLang="en-US" sz="16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/>
              <a:t>     </a:t>
            </a:r>
            <a:r>
              <a:rPr lang="en-US" altLang="zh-CN" sz="2000" dirty="0">
                <a:sym typeface="+mn-ea"/>
              </a:rPr>
              <a:t>[H3C] </a:t>
            </a:r>
            <a:r>
              <a:rPr lang="en-US" altLang="zh-CN" sz="2000" dirty="0">
                <a:solidFill>
                  <a:srgbClr val="0000FF"/>
                </a:solidFill>
              </a:rPr>
              <a:t>port  link-type  trunk </a:t>
            </a:r>
            <a:r>
              <a:rPr lang="en-US" altLang="zh-CN" dirty="0">
                <a:solidFill>
                  <a:srgbClr val="0000FF"/>
                </a:solidFill>
              </a:rPr>
              <a:t>   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  </a:t>
            </a:r>
            <a:r>
              <a:rPr lang="en-US" altLang="zh-CN" sz="2000" dirty="0">
                <a:sym typeface="+mn-ea"/>
              </a:rPr>
              <a:t>[H3C]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port  trunk  permit  </a:t>
            </a:r>
            <a:r>
              <a:rPr lang="en-US" altLang="zh-CN" sz="2000" dirty="0" err="1">
                <a:solidFill>
                  <a:srgbClr val="0000FF"/>
                </a:solidFill>
                <a:sym typeface="+mn-ea"/>
              </a:rPr>
              <a:t>vlan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 2 3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         </a:t>
            </a:r>
            <a:r>
              <a:rPr lang="zh-CN" altLang="en-US" sz="1600" dirty="0">
                <a:solidFill>
                  <a:srgbClr val="00B050"/>
                </a:solidFill>
                <a:sym typeface="+mn-ea"/>
              </a:rPr>
              <a:t>允许</a:t>
            </a:r>
            <a:r>
              <a:rPr lang="en-US" altLang="zh-CN" sz="1600" dirty="0">
                <a:solidFill>
                  <a:srgbClr val="00B050"/>
                </a:solidFill>
                <a:sym typeface="+mn-ea"/>
              </a:rPr>
              <a:t>VLAN2</a:t>
            </a:r>
            <a:r>
              <a:rPr lang="zh-CN" altLang="en-US" sz="1600" dirty="0">
                <a:solidFill>
                  <a:srgbClr val="00B050"/>
                </a:solidFill>
                <a:sym typeface="+mn-ea"/>
              </a:rPr>
              <a:t>、</a:t>
            </a:r>
            <a:r>
              <a:rPr lang="en-US" altLang="zh-CN" sz="1600" dirty="0">
                <a:solidFill>
                  <a:srgbClr val="00B050"/>
                </a:solidFill>
                <a:sym typeface="+mn-ea"/>
              </a:rPr>
              <a:t>3</a:t>
            </a:r>
            <a:r>
              <a:rPr lang="zh-CN" altLang="en-US" sz="1600" dirty="0">
                <a:solidFill>
                  <a:srgbClr val="00B050"/>
                </a:solidFill>
                <a:sym typeface="+mn-ea"/>
              </a:rPr>
              <a:t>的数据从端口通过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                           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990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   跨交换机的</a:t>
            </a:r>
            <a:r>
              <a:rPr lang="en-US" altLang="zh-CN" dirty="0"/>
              <a:t>VLAN</a:t>
            </a:r>
            <a:r>
              <a:rPr lang="zh-CN" altLang="en-US" dirty="0"/>
              <a:t>划分</a:t>
            </a:r>
            <a:endParaRPr lang="zh-CN" alt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结果测试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配置</a:t>
            </a:r>
            <a:r>
              <a:rPr lang="en-US" altLang="zh-CN" sz="2400" dirty="0"/>
              <a:t>PC</a:t>
            </a:r>
            <a:r>
              <a:rPr lang="zh-CN" altLang="en-US" sz="2400" dirty="0"/>
              <a:t>机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地址，用平行双绞线将</a:t>
            </a:r>
            <a:r>
              <a:rPr lang="en-US" altLang="zh-CN" sz="2400" dirty="0"/>
              <a:t>PC</a:t>
            </a:r>
            <a:r>
              <a:rPr lang="zh-CN" altLang="en-US" sz="2400" dirty="0"/>
              <a:t>机分别连接到相应端口，用</a:t>
            </a:r>
            <a:r>
              <a:rPr lang="en-US" altLang="zh-CN" sz="2400" dirty="0"/>
              <a:t>ping</a:t>
            </a:r>
            <a:r>
              <a:rPr lang="zh-CN" altLang="en-US" sz="2400" dirty="0"/>
              <a:t>命令测试，</a:t>
            </a:r>
            <a:r>
              <a:rPr lang="zh-CN" altLang="en-US" sz="2400" dirty="0">
                <a:solidFill>
                  <a:srgbClr val="0000FF"/>
                </a:solidFill>
              </a:rPr>
              <a:t>同一</a:t>
            </a:r>
            <a:r>
              <a:rPr lang="en-US" altLang="zh-CN" sz="2400" dirty="0" err="1">
                <a:solidFill>
                  <a:srgbClr val="0000FF"/>
                </a:solidFill>
              </a:rPr>
              <a:t>vlan</a:t>
            </a:r>
            <a:r>
              <a:rPr lang="zh-CN" altLang="en-US" sz="2400" dirty="0">
                <a:solidFill>
                  <a:srgbClr val="0000FF"/>
                </a:solidFill>
              </a:rPr>
              <a:t>连接的机器可以连通，不同</a:t>
            </a:r>
            <a:r>
              <a:rPr lang="en-US" altLang="zh-CN" sz="2400" dirty="0">
                <a:solidFill>
                  <a:srgbClr val="0000FF"/>
                </a:solidFill>
              </a:rPr>
              <a:t>VLAN</a:t>
            </a:r>
            <a:r>
              <a:rPr lang="zh-CN" altLang="en-US" sz="2400" dirty="0">
                <a:solidFill>
                  <a:srgbClr val="0000FF"/>
                </a:solidFill>
              </a:rPr>
              <a:t>中的</a:t>
            </a:r>
            <a:r>
              <a:rPr lang="en-US" altLang="zh-CN" sz="2400" dirty="0">
                <a:solidFill>
                  <a:srgbClr val="0000FF"/>
                </a:solidFill>
              </a:rPr>
              <a:t>PC</a:t>
            </a:r>
            <a:r>
              <a:rPr lang="zh-CN" altLang="en-US" sz="2400" dirty="0">
                <a:solidFill>
                  <a:srgbClr val="0000FF"/>
                </a:solidFill>
              </a:rPr>
              <a:t>机不能连通</a:t>
            </a:r>
            <a:r>
              <a:rPr lang="zh-CN" altLang="en-US" sz="2400" dirty="0"/>
              <a:t>，则表示实验成功。</a:t>
            </a:r>
            <a:endParaRPr lang="zh-CN" altLang="en-US" sz="2400" dirty="0"/>
          </a:p>
        </p:txBody>
      </p:sp>
      <p:sp>
        <p:nvSpPr>
          <p:cNvPr id="5017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468943" y="3698875"/>
            <a:ext cx="8352928" cy="178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注：做完实验，验收结果后，将所有端口都放入</a:t>
            </a:r>
            <a:r>
              <a:rPr lang="en-US" altLang="zh-CN" sz="2400" dirty="0" err="1">
                <a:solidFill>
                  <a:srgbClr val="FF0000"/>
                </a:solidFill>
              </a:rPr>
              <a:t>vlan</a:t>
            </a:r>
            <a:r>
              <a:rPr lang="en-US" altLang="zh-CN" sz="2400" dirty="0">
                <a:solidFill>
                  <a:srgbClr val="FF0000"/>
                </a:solidFill>
              </a:rPr>
              <a:t> 1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清除自己建立的</a:t>
            </a:r>
            <a:r>
              <a:rPr lang="en-US" altLang="zh-CN" sz="2400" dirty="0" err="1">
                <a:solidFill>
                  <a:srgbClr val="FF0000"/>
                </a:solidFill>
              </a:rPr>
              <a:t>vlan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</a:rPr>
              <a:t>undo  </a:t>
            </a:r>
            <a:r>
              <a:rPr lang="en-US" altLang="zh-CN" sz="2400" dirty="0" err="1">
                <a:solidFill>
                  <a:srgbClr val="0000FF"/>
                </a:solidFill>
              </a:rPr>
              <a:t>vlan</a:t>
            </a:r>
            <a:r>
              <a:rPr lang="en-US" altLang="zh-CN" sz="2400" dirty="0">
                <a:solidFill>
                  <a:srgbClr val="0000FF"/>
                </a:solidFill>
              </a:rPr>
              <a:t>  x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选做题目：交换机远程登陆，教材</a:t>
            </a:r>
            <a:r>
              <a:rPr lang="en-US" altLang="zh-CN" sz="2400" dirty="0">
                <a:solidFill>
                  <a:srgbClr val="00B050"/>
                </a:solidFill>
              </a:rPr>
              <a:t>P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164</a:t>
            </a:r>
            <a:r>
              <a:rPr lang="en-US" altLang="zh-CN" sz="2400" dirty="0">
                <a:solidFill>
                  <a:srgbClr val="00B050"/>
                </a:solidFill>
              </a:rPr>
              <a:t>-P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166</a:t>
            </a:r>
            <a:endParaRPr lang="en-US" altLang="zh-CN" sz="2400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全屏显示(4:3)</PresentationFormat>
  <Paragraphs>87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Tahoma</vt:lpstr>
      <vt:lpstr>Calibri</vt:lpstr>
      <vt:lpstr>Times New Roman</vt:lpstr>
      <vt:lpstr>楷体_GB2312</vt:lpstr>
      <vt:lpstr>新宋体</vt:lpstr>
      <vt:lpstr>微软雅黑</vt:lpstr>
      <vt:lpstr>Arial Unicode MS</vt:lpstr>
      <vt:lpstr>华文细黑</vt:lpstr>
      <vt:lpstr>Arial Unicode MS</vt:lpstr>
      <vt:lpstr>Times New Roman</vt:lpstr>
      <vt:lpstr>Office 主题</vt:lpstr>
      <vt:lpstr>Visio.Drawing.11</vt:lpstr>
      <vt:lpstr>Visio.Drawing.15</vt:lpstr>
      <vt:lpstr>Visio.Drawing.15</vt:lpstr>
      <vt:lpstr>《计算机通信与网络》实验</vt:lpstr>
      <vt:lpstr>实验二  跨交换机VLAN划分                      （参考实验教材P160 - P163）</vt:lpstr>
      <vt:lpstr>实验二    跨交换机的VLAN划分</vt:lpstr>
      <vt:lpstr>实验二    跨交换机的VLAN划分</vt:lpstr>
      <vt:lpstr>   跨交换机的VLAN划分</vt:lpstr>
      <vt:lpstr>   跨交换机的VLAN划分</vt:lpstr>
      <vt:lpstr>实验二    跨交换机的VLAN划分</vt:lpstr>
      <vt:lpstr>实验二    配置跨交换机的VLAN</vt:lpstr>
      <vt:lpstr>实验二    跨交换机的VLAN划分</vt:lpstr>
      <vt:lpstr>请看下一节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朵朵妈</cp:lastModifiedBy>
  <cp:revision>413</cp:revision>
  <dcterms:created xsi:type="dcterms:W3CDTF">2113-01-01T00:00:00Z</dcterms:created>
  <dcterms:modified xsi:type="dcterms:W3CDTF">2021-04-15T14:20:29Z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08F5262075894E61AD401CB783A23E4B</vt:lpwstr>
  </property>
</Properties>
</file>