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7" r:id="rId3"/>
    <p:sldId id="261" r:id="rId4"/>
    <p:sldId id="263" r:id="rId5"/>
    <p:sldId id="260" r:id="rId6"/>
    <p:sldId id="258" r:id="rId7"/>
    <p:sldId id="268" r:id="rId8"/>
    <p:sldId id="264" r:id="rId9"/>
    <p:sldId id="267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0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9873C-E052-4722-A113-8083BE20E3DC}" type="datetimeFigureOut">
              <a:rPr lang="zh-CN" altLang="en-US" smtClean="0"/>
              <a:t>2021-05-10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6161-D331-4D58-A9C6-B0AB22F6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  <a:t>2021年5月10日11时12分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96161-D331-4D58-A9C6-B0AB22F6835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0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CAC-2F0B-4570-A3FA-E4044229851C}" type="datetimeFigureOut">
              <a:rPr lang="zh-CN" altLang="en-US" smtClean="0"/>
              <a:t>2021-05-10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8F-CF08-4F85-9687-03DA547B7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CAC-2F0B-4570-A3FA-E4044229851C}" type="datetimeFigureOut">
              <a:rPr lang="zh-CN" altLang="en-US" smtClean="0"/>
              <a:t>2021-05-10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8F-CF08-4F85-9687-03DA547B7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34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CAC-2F0B-4570-A3FA-E4044229851C}" type="datetimeFigureOut">
              <a:rPr lang="zh-CN" altLang="en-US" smtClean="0"/>
              <a:t>2021-05-10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8F-CF08-4F85-9687-03DA547B7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90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797C8-9FA1-44CA-8851-00CC0B9C1C29}" type="datetime1">
              <a:rPr lang="zh-CN" altLang="en-US" smtClean="0"/>
              <a:t>2021-05-10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9DBAA-A710-45E9-94A9-B00A3333E196}" type="slidenum">
              <a:rPr lang="zh-CN" altLang="en-US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65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CAC-2F0B-4570-A3FA-E4044229851C}" type="datetimeFigureOut">
              <a:rPr lang="zh-CN" altLang="en-US" smtClean="0"/>
              <a:t>2021-05-10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8F-CF08-4F85-9687-03DA547B7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CAC-2F0B-4570-A3FA-E4044229851C}" type="datetimeFigureOut">
              <a:rPr lang="zh-CN" altLang="en-US" smtClean="0"/>
              <a:t>2021-05-10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8F-CF08-4F85-9687-03DA547B7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5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CAC-2F0B-4570-A3FA-E4044229851C}" type="datetimeFigureOut">
              <a:rPr lang="zh-CN" altLang="en-US" smtClean="0"/>
              <a:t>2021-05-10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8F-CF08-4F85-9687-03DA547B7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4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CAC-2F0B-4570-A3FA-E4044229851C}" type="datetimeFigureOut">
              <a:rPr lang="zh-CN" altLang="en-US" smtClean="0"/>
              <a:t>2021-05-10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8F-CF08-4F85-9687-03DA547B7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8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CAC-2F0B-4570-A3FA-E4044229851C}" type="datetimeFigureOut">
              <a:rPr lang="zh-CN" altLang="en-US" smtClean="0"/>
              <a:t>2021-05-10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8F-CF08-4F85-9687-03DA547B7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6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CAC-2F0B-4570-A3FA-E4044229851C}" type="datetimeFigureOut">
              <a:rPr lang="zh-CN" altLang="en-US" smtClean="0"/>
              <a:t>2021-05-10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8F-CF08-4F85-9687-03DA547B7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65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CAC-2F0B-4570-A3FA-E4044229851C}" type="datetimeFigureOut">
              <a:rPr lang="zh-CN" altLang="en-US" smtClean="0"/>
              <a:t>2021-05-10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8F-CF08-4F85-9687-03DA547B7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6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CAC-2F0B-4570-A3FA-E4044229851C}" type="datetimeFigureOut">
              <a:rPr lang="zh-CN" altLang="en-US" smtClean="0"/>
              <a:t>2021-05-10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8F-CF08-4F85-9687-03DA547B7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14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AACAC-2F0B-4570-A3FA-E4044229851C}" type="datetimeFigureOut">
              <a:rPr lang="zh-CN" altLang="en-US" smtClean="0"/>
              <a:t>2021-05-10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688F-CF08-4F85-9687-03DA547B7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07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42" y="700109"/>
            <a:ext cx="9144000" cy="6153785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5990" y="1661160"/>
            <a:ext cx="7272655" cy="164592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《计算机通信与网络》实验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356992"/>
            <a:ext cx="5658643" cy="12493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00FF"/>
                </a:solidFill>
              </a:rPr>
              <a:t>  单臂路由实验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3074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2488565" y="6410325"/>
            <a:ext cx="3911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 dirty="0">
                <a:solidFill>
                  <a:schemeClr val="tx1"/>
                </a:solidFill>
              </a:rPr>
              <a:t>《计算机通信与网络》实验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5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9903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单臂路由实验</a:t>
            </a:r>
            <a:endParaRPr lang="zh-CN" alt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dirty="0"/>
              <a:t>结果测试</a:t>
            </a:r>
          </a:p>
          <a:p>
            <a:pPr marL="457200" lvl="1" indent="0" eaLnBrk="1" hangingPunct="1">
              <a:buNone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机上用</a:t>
            </a:r>
            <a:r>
              <a:rPr lang="en-US" altLang="zh-CN" sz="2400" dirty="0"/>
              <a:t>ping</a:t>
            </a:r>
            <a:r>
              <a:rPr lang="zh-CN" altLang="en-US" sz="2400" dirty="0"/>
              <a:t>命令测试</a:t>
            </a:r>
            <a:r>
              <a:rPr lang="zh-CN" altLang="en-US" sz="2400" dirty="0" smtClean="0"/>
              <a:t>，不同网段的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机能够</a:t>
            </a:r>
            <a:r>
              <a:rPr lang="en-US" altLang="zh-CN" sz="2400" dirty="0" smtClean="0"/>
              <a:t>ping</a:t>
            </a:r>
            <a:r>
              <a:rPr lang="zh-CN" altLang="en-US" sz="2400" dirty="0" smtClean="0"/>
              <a:t>通，</a:t>
            </a:r>
            <a:r>
              <a:rPr lang="zh-CN" altLang="en-US" sz="2400" dirty="0"/>
              <a:t>则表示实验成功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 eaLnBrk="1" hangingPunct="1">
              <a:buNone/>
            </a:pPr>
            <a:r>
              <a:rPr lang="zh-CN" altLang="en-US" sz="2400" dirty="0" smtClean="0"/>
              <a:t>记录实验结果，采集实验数据，完成！</a:t>
            </a:r>
            <a:endParaRPr lang="en-US" altLang="zh-CN" sz="2400" dirty="0" smtClean="0"/>
          </a:p>
          <a:p>
            <a:pPr marL="457200" lvl="1" indent="0" eaLnBrk="1" hangingPunct="1">
              <a:buNone/>
            </a:pPr>
            <a:endParaRPr lang="en-US" altLang="zh-CN" sz="2400" dirty="0"/>
          </a:p>
          <a:p>
            <a:pPr marL="457200" lvl="1" indent="0" eaLnBrk="1" hangingPunct="1">
              <a:buNone/>
            </a:pPr>
            <a:r>
              <a:rPr lang="zh-CN" altLang="en-US" sz="2400" dirty="0" smtClean="0"/>
              <a:t>参考教材：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计算机网络实验</a:t>
            </a:r>
            <a:r>
              <a:rPr lang="en-US" altLang="zh-CN" sz="2400" dirty="0" smtClean="0"/>
              <a:t>》P186</a:t>
            </a:r>
            <a:endParaRPr lang="zh-CN" altLang="en-US" sz="2400" dirty="0"/>
          </a:p>
        </p:txBody>
      </p:sp>
      <p:sp>
        <p:nvSpPr>
          <p:cNvPr id="50178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7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507288" cy="883568"/>
          </a:xfrm>
        </p:spPr>
        <p:txBody>
          <a:bodyPr/>
          <a:lstStyle/>
          <a:p>
            <a:pPr lvl="1" algn="ctr" eaLnBrk="1" hangingPunct="1"/>
            <a:r>
              <a:rPr lang="zh-CN" altLang="en-US" sz="3200" dirty="0" smtClean="0"/>
              <a:t> </a:t>
            </a:r>
            <a:r>
              <a:rPr lang="zh-CN" altLang="en-US" sz="4400" dirty="0" smtClean="0"/>
              <a:t>单臂路由实验</a:t>
            </a:r>
            <a:endParaRPr lang="zh-CN" altLang="en-US" sz="4400" b="1" dirty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340768"/>
            <a:ext cx="7776864" cy="4608512"/>
          </a:xfrm>
        </p:spPr>
        <p:txBody>
          <a:bodyPr>
            <a:normAutofit fontScale="25000" lnSpcReduction="20000"/>
          </a:bodyPr>
          <a:lstStyle/>
          <a:p>
            <a:pPr marL="914400" lvl="2" indent="0" eaLnBrk="1" hangingPunct="1">
              <a:buNone/>
            </a:pPr>
            <a:endParaRPr lang="zh-CN" altLang="en-US" sz="2100" dirty="0">
              <a:solidFill>
                <a:srgbClr val="00B050"/>
              </a:solidFill>
            </a:endParaRPr>
          </a:p>
          <a:p>
            <a:pPr marL="457200" lvl="1" indent="0" eaLnBrk="1" hangingPunct="1">
              <a:buNone/>
            </a:pPr>
            <a:endParaRPr lang="en-US" altLang="zh-CN" sz="2400" dirty="0" smtClean="0">
              <a:latin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9600" b="1" dirty="0" smtClean="0"/>
              <a:t>单臂路由概念</a:t>
            </a:r>
            <a:endParaRPr lang="en-US" altLang="zh-CN" sz="96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6400" dirty="0" smtClean="0"/>
              <a:t>       单臂</a:t>
            </a:r>
            <a:r>
              <a:rPr lang="zh-CN" altLang="en-US" sz="6400" dirty="0"/>
              <a:t>路由是指在路由器的一个接口上通过配置子接口的方式，实现原来相互隔离的不同虚拟局域网之间的互联互通</a:t>
            </a:r>
            <a:r>
              <a:rPr lang="zh-CN" altLang="en-US" sz="6400" dirty="0" smtClean="0"/>
              <a:t>。</a:t>
            </a:r>
            <a:endParaRPr lang="en-US" altLang="zh-CN" sz="64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6400" dirty="0" smtClean="0"/>
              <a:t>       单臂</a:t>
            </a:r>
            <a:r>
              <a:rPr lang="zh-CN" altLang="en-US" sz="6400" dirty="0"/>
              <a:t>路由的子接口：路由器的物理接口可以被划分为成多个逻辑接口，这些被划分后的逻辑接口被形象的称为子接口。这些逻辑子接口不能被单独的开启或关闭，当物理接口被开启或关闭时，所有的该接口的子接口也随之被开启或关闭</a:t>
            </a:r>
            <a:r>
              <a:rPr lang="zh-CN" altLang="en-US" sz="6400" dirty="0" smtClean="0"/>
              <a:t>。</a:t>
            </a:r>
            <a:endParaRPr lang="en-US" altLang="zh-CN" sz="64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6400" dirty="0" smtClean="0"/>
              <a:t>       </a:t>
            </a:r>
            <a:r>
              <a:rPr lang="en-US" altLang="zh-CN" sz="6400" dirty="0" err="1" smtClean="0"/>
              <a:t>vlan</a:t>
            </a:r>
            <a:r>
              <a:rPr lang="zh-CN" altLang="en-US" sz="6400" dirty="0" smtClean="0"/>
              <a:t>封装协议：</a:t>
            </a:r>
            <a:r>
              <a:rPr lang="en-US" altLang="zh-CN" sz="6400" dirty="0" err="1" smtClean="0"/>
              <a:t>vlan</a:t>
            </a:r>
            <a:r>
              <a:rPr lang="zh-CN" altLang="en-US" sz="6400" dirty="0"/>
              <a:t>封装有</a:t>
            </a:r>
            <a:r>
              <a:rPr lang="en-US" altLang="zh-CN" sz="6400" dirty="0"/>
              <a:t>2</a:t>
            </a:r>
            <a:r>
              <a:rPr lang="zh-CN" altLang="en-US" sz="6400" dirty="0"/>
              <a:t>种协议</a:t>
            </a:r>
            <a:r>
              <a:rPr lang="en-US" altLang="zh-CN" sz="6400" dirty="0"/>
              <a:t>DOT1Q</a:t>
            </a:r>
            <a:r>
              <a:rPr lang="zh-CN" altLang="en-US" sz="6400" dirty="0"/>
              <a:t>和 </a:t>
            </a:r>
            <a:r>
              <a:rPr lang="en-US" altLang="zh-CN" sz="6400" dirty="0" smtClean="0"/>
              <a:t>ISL</a:t>
            </a:r>
            <a:r>
              <a:rPr lang="zh-CN" altLang="en-US" sz="6400" dirty="0" smtClean="0"/>
              <a:t>。</a:t>
            </a:r>
            <a:endParaRPr lang="en-US" altLang="zh-CN" sz="64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6400" dirty="0"/>
              <a:t> </a:t>
            </a:r>
            <a:r>
              <a:rPr lang="en-US" altLang="zh-CN" sz="6400" dirty="0" smtClean="0"/>
              <a:t>      DOT1Q</a:t>
            </a:r>
            <a:r>
              <a:rPr lang="zh-CN" altLang="en-US" sz="6400" dirty="0"/>
              <a:t>是各类产品的</a:t>
            </a:r>
            <a:r>
              <a:rPr lang="en-US" altLang="zh-CN" sz="6400" dirty="0"/>
              <a:t>VLAN</a:t>
            </a:r>
            <a:r>
              <a:rPr lang="zh-CN" altLang="en-US" sz="6400" dirty="0"/>
              <a:t>通用协议模式</a:t>
            </a:r>
            <a:r>
              <a:rPr lang="zh-CN" altLang="en-US" sz="6400" dirty="0" smtClean="0"/>
              <a:t>，是</a:t>
            </a:r>
            <a:r>
              <a:rPr lang="zh-CN" altLang="en-US" sz="6400" dirty="0"/>
              <a:t>一种普遍使用的标准，</a:t>
            </a:r>
            <a:r>
              <a:rPr lang="zh-CN" altLang="en-US" sz="6400" dirty="0" smtClean="0"/>
              <a:t>适用  </a:t>
            </a:r>
            <a:r>
              <a:rPr lang="en-US" altLang="zh-CN" sz="6400" dirty="0"/>
              <a:t> </a:t>
            </a:r>
            <a:r>
              <a:rPr lang="en-US" altLang="zh-CN" sz="6400" dirty="0" smtClean="0"/>
              <a:t> 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6400" dirty="0"/>
              <a:t> </a:t>
            </a:r>
            <a:r>
              <a:rPr lang="en-US" altLang="zh-CN" sz="6400" dirty="0" smtClean="0"/>
              <a:t>      </a:t>
            </a:r>
            <a:r>
              <a:rPr lang="zh-CN" altLang="en-US" sz="6400" dirty="0" smtClean="0"/>
              <a:t>所有</a:t>
            </a:r>
            <a:r>
              <a:rPr lang="zh-CN" altLang="en-US" sz="6400" dirty="0"/>
              <a:t>交换机与路由</a:t>
            </a:r>
            <a:r>
              <a:rPr lang="zh-CN" altLang="en-US" sz="6400" dirty="0" smtClean="0"/>
              <a:t>设备</a:t>
            </a:r>
            <a:r>
              <a:rPr lang="zh-CN" altLang="en-US" sz="6400" dirty="0"/>
              <a:t>；</a:t>
            </a:r>
            <a:r>
              <a:rPr lang="en-US" altLang="zh-CN" sz="6400" dirty="0" smtClean="0"/>
              <a:t>  ISL</a:t>
            </a:r>
            <a:r>
              <a:rPr lang="zh-CN" altLang="en-US" sz="6400" dirty="0"/>
              <a:t>是</a:t>
            </a:r>
            <a:r>
              <a:rPr lang="en-US" altLang="zh-CN" sz="6400" dirty="0"/>
              <a:t>CISCO</a:t>
            </a:r>
            <a:r>
              <a:rPr lang="zh-CN" altLang="en-US" sz="6400" dirty="0"/>
              <a:t>设备的专用协议，适用于</a:t>
            </a:r>
            <a:r>
              <a:rPr lang="en-US" altLang="zh-CN" sz="6400" dirty="0"/>
              <a:t>Cisco</a:t>
            </a:r>
            <a:r>
              <a:rPr lang="zh-CN" altLang="en-US" sz="6400" dirty="0" smtClean="0"/>
              <a:t>设备。</a:t>
            </a:r>
            <a:endParaRPr lang="zh-CN" altLang="en-US" sz="6400" dirty="0"/>
          </a:p>
          <a:p>
            <a:pPr lvl="1" eaLnBrk="1" hangingPunct="1"/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6656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9675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  单臂路由实验</a:t>
            </a:r>
            <a:endParaRPr lang="zh-CN" altLang="en-US" dirty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2636912"/>
            <a:ext cx="7499176" cy="2592288"/>
          </a:xfrm>
        </p:spPr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深入了解虚拟局域网的划分、封装和通信原理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理解路由器子接口概念和</a:t>
            </a:r>
            <a:r>
              <a:rPr lang="zh-CN" altLang="en-US" dirty="0"/>
              <a:t>封装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掌握路由器子接口的基本配置命令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5325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6712"/>
            <a:ext cx="8229600" cy="868958"/>
          </a:xfrm>
        </p:spPr>
        <p:txBody>
          <a:bodyPr/>
          <a:lstStyle/>
          <a:p>
            <a:r>
              <a:rPr lang="zh-CN" altLang="en-US" dirty="0" smtClean="0"/>
              <a:t>单臂路由实验</a:t>
            </a:r>
            <a:endParaRPr lang="zh-CN" altLang="en-US" dirty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2132856"/>
            <a:ext cx="7787208" cy="3661867"/>
          </a:xfrm>
        </p:spPr>
        <p:txBody>
          <a:bodyPr/>
          <a:lstStyle/>
          <a:p>
            <a:pPr eaLnBrk="1" hangingPunct="1"/>
            <a:r>
              <a:rPr lang="zh-CN" altLang="en-US" dirty="0"/>
              <a:t>设备需求</a:t>
            </a:r>
          </a:p>
          <a:p>
            <a:pPr lvl="1"/>
            <a:r>
              <a:rPr lang="zh-CN" altLang="en-US" dirty="0"/>
              <a:t> </a:t>
            </a:r>
            <a:r>
              <a:rPr lang="zh-CN" altLang="en-US" dirty="0" smtClean="0"/>
              <a:t>路由器                   </a:t>
            </a:r>
            <a:r>
              <a:rPr lang="zh-CN" altLang="en-US" dirty="0"/>
              <a:t>1</a:t>
            </a:r>
            <a:r>
              <a:rPr lang="zh-CN" altLang="en-US" dirty="0" smtClean="0"/>
              <a:t>台    </a:t>
            </a:r>
            <a:r>
              <a:rPr lang="en-US" altLang="zh-CN" dirty="0" smtClean="0"/>
              <a:t>(H3C MSR 2010E/830)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 交换机                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</a:rPr>
              <a:t>机                   </a:t>
            </a:r>
            <a:r>
              <a:rPr lang="zh-CN" altLang="en-US" dirty="0" smtClean="0">
                <a:latin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</a:rPr>
              <a:t>2-</a:t>
            </a:r>
            <a:r>
              <a:rPr lang="en-US" altLang="zh-CN" dirty="0" smtClean="0">
                <a:latin typeface="宋体" panose="02010600030101010101" pitchFamily="2" charset="-122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</a:rPr>
              <a:t>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RJ45</a:t>
            </a:r>
            <a:r>
              <a:rPr lang="zh-CN" altLang="en-US" dirty="0">
                <a:latin typeface="宋体" panose="02010600030101010101" pitchFamily="2" charset="-122"/>
              </a:rPr>
              <a:t>双绞线   </a:t>
            </a:r>
            <a:r>
              <a:rPr lang="zh-CN" altLang="en-US" dirty="0" smtClean="0">
                <a:latin typeface="宋体" panose="02010600030101010101" pitchFamily="2" charset="-122"/>
              </a:rPr>
              <a:t> </a:t>
            </a:r>
            <a:r>
              <a:rPr lang="zh-CN" altLang="en-US" sz="1600" dirty="0" smtClean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若干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Concole</a:t>
            </a:r>
            <a:r>
              <a:rPr lang="zh-CN" altLang="en-US" dirty="0">
                <a:latin typeface="Times New Roman" panose="02020603050405020304" pitchFamily="18" charset="0"/>
              </a:rPr>
              <a:t>控制电缆 </a:t>
            </a:r>
            <a:r>
              <a:rPr lang="en-US" altLang="zh-CN" dirty="0" smtClean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根                  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</p:txBody>
      </p:sp>
      <p:sp>
        <p:nvSpPr>
          <p:cNvPr id="5427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8507288" cy="883568"/>
          </a:xfrm>
        </p:spPr>
        <p:txBody>
          <a:bodyPr/>
          <a:lstStyle/>
          <a:p>
            <a:pPr lvl="1" eaLnBrk="1" hangingPunct="1"/>
            <a:r>
              <a:rPr lang="zh-CN" altLang="en-US" sz="3200" dirty="0" smtClean="0"/>
              <a:t>                          </a:t>
            </a:r>
            <a:r>
              <a:rPr lang="zh-CN" altLang="en-US" sz="4400" dirty="0" smtClean="0"/>
              <a:t>单臂路由实验</a:t>
            </a:r>
            <a:endParaRPr lang="zh-CN" altLang="en-US" sz="4400" b="1" dirty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340768"/>
            <a:ext cx="8928992" cy="576064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单臂路由配置</a:t>
            </a:r>
            <a:r>
              <a:rPr lang="zh-CN" altLang="en-US" sz="2800" dirty="0"/>
              <a:t>实验拓扑</a:t>
            </a:r>
            <a:r>
              <a:rPr lang="zh-CN" altLang="en-US" sz="2800" dirty="0" smtClean="0"/>
              <a:t>图</a:t>
            </a:r>
            <a:endParaRPr lang="zh-CN" altLang="en-US" sz="2100" dirty="0">
              <a:solidFill>
                <a:srgbClr val="00B050"/>
              </a:solidFill>
            </a:endParaRPr>
          </a:p>
        </p:txBody>
      </p:sp>
      <p:sp>
        <p:nvSpPr>
          <p:cNvPr id="6656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66566" name="TextBox 6"/>
          <p:cNvSpPr txBox="1">
            <a:spLocks noChangeArrowheads="1"/>
          </p:cNvSpPr>
          <p:nvPr/>
        </p:nvSpPr>
        <p:spPr bwMode="auto">
          <a:xfrm>
            <a:off x="5142864" y="2564904"/>
            <a:ext cx="4001135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0" dirty="0">
                <a:solidFill>
                  <a:schemeClr val="tx1"/>
                </a:solidFill>
              </a:rPr>
              <a:t>PC1.PC2.PC3</a:t>
            </a:r>
            <a:r>
              <a:rPr lang="zh-CN" altLang="en-US" sz="2000" b="0" dirty="0">
                <a:solidFill>
                  <a:schemeClr val="tx1"/>
                </a:solidFill>
              </a:rPr>
              <a:t>连接到交换机，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z="2000" b="0" dirty="0">
                <a:solidFill>
                  <a:schemeClr val="tx1"/>
                </a:solidFill>
              </a:rPr>
              <a:t>三个网口分别属于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VLAN2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4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5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eaLnBrk="1" hangingPunct="1"/>
            <a:endParaRPr lang="en-US" altLang="zh-CN" sz="2000" b="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0" dirty="0">
                <a:solidFill>
                  <a:schemeClr val="tx1"/>
                </a:solidFill>
              </a:rPr>
              <a:t>PC</a:t>
            </a:r>
            <a:r>
              <a:rPr lang="zh-CN" altLang="zh-CN" sz="2000" b="0" dirty="0">
                <a:solidFill>
                  <a:schemeClr val="tx1"/>
                </a:solidFill>
              </a:rPr>
              <a:t>的</a:t>
            </a:r>
            <a:r>
              <a:rPr lang="en-US" altLang="zh-CN" sz="2000" b="0" dirty="0" err="1">
                <a:solidFill>
                  <a:schemeClr val="tx1"/>
                </a:solidFill>
              </a:rPr>
              <a:t>ip</a:t>
            </a:r>
            <a:r>
              <a:rPr lang="zh-CN" altLang="zh-CN" sz="2000" b="0" dirty="0">
                <a:solidFill>
                  <a:schemeClr val="tx1"/>
                </a:solidFill>
              </a:rPr>
              <a:t>地址设置为不同的网段</a:t>
            </a:r>
            <a:r>
              <a:rPr lang="zh-CN" altLang="en-US" sz="2000" b="0" dirty="0">
                <a:solidFill>
                  <a:schemeClr val="tx1"/>
                </a:solidFill>
              </a:rPr>
              <a:t>，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0" dirty="0">
                <a:solidFill>
                  <a:schemeClr val="tx1"/>
                </a:solidFill>
              </a:rPr>
              <a:t>PC</a:t>
            </a:r>
            <a:r>
              <a:rPr lang="zh-CN" altLang="zh-CN" sz="2000" b="0" dirty="0">
                <a:solidFill>
                  <a:schemeClr val="tx1"/>
                </a:solidFill>
              </a:rPr>
              <a:t>的网关设置为相对应的</a:t>
            </a:r>
            <a:r>
              <a:rPr lang="en-US" altLang="zh-CN" sz="2000" b="0" dirty="0">
                <a:solidFill>
                  <a:schemeClr val="tx1"/>
                </a:solidFill>
              </a:rPr>
              <a:t>VLAN</a:t>
            </a:r>
            <a:r>
              <a:rPr lang="zh-CN" altLang="zh-CN" sz="2000" b="0" dirty="0">
                <a:solidFill>
                  <a:schemeClr val="tx1"/>
                </a:solidFill>
              </a:rPr>
              <a:t>的虚拟子接口的</a:t>
            </a:r>
            <a:r>
              <a:rPr lang="en-US" altLang="zh-CN" sz="2000" b="0" dirty="0" err="1">
                <a:solidFill>
                  <a:schemeClr val="tx1"/>
                </a:solidFill>
              </a:rPr>
              <a:t>ip</a:t>
            </a:r>
            <a:r>
              <a:rPr lang="zh-CN" altLang="zh-CN" sz="2000" b="0" dirty="0">
                <a:solidFill>
                  <a:schemeClr val="tx1"/>
                </a:solidFill>
              </a:rPr>
              <a:t>地址；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eaLnBrk="1" hangingPunct="1"/>
            <a:endParaRPr lang="zh-CN" altLang="en-US" sz="2000" b="0" dirty="0"/>
          </a:p>
          <a:p>
            <a:pPr eaLnBrk="1" hangingPunct="1"/>
            <a:r>
              <a:rPr lang="zh-CN" altLang="en-US" sz="2000" b="0" dirty="0" smtClean="0"/>
              <a:t>学习配置</a:t>
            </a:r>
            <a:r>
              <a:rPr lang="zh-CN" altLang="en-US" sz="2000" b="0" dirty="0"/>
              <a:t>路由器的子端口。</a:t>
            </a:r>
          </a:p>
        </p:txBody>
      </p:sp>
      <p:pic>
        <p:nvPicPr>
          <p:cNvPr id="70659" name="Picture 3" descr="单臂路由示意图-wang5 拷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8" y="2204864"/>
            <a:ext cx="5004047" cy="394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22221" y="278092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MSR830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08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20688"/>
            <a:ext cx="8507288" cy="883568"/>
          </a:xfrm>
        </p:spPr>
        <p:txBody>
          <a:bodyPr>
            <a:normAutofit/>
          </a:bodyPr>
          <a:lstStyle/>
          <a:p>
            <a:pPr lvl="1" algn="ctr" eaLnBrk="1" hangingPunct="1"/>
            <a:r>
              <a:rPr lang="zh-CN" altLang="en-US" sz="4400" dirty="0" smtClean="0"/>
              <a:t>单臂路由实验</a:t>
            </a:r>
            <a:endParaRPr lang="zh-CN" altLang="en-US" sz="4400" b="1" dirty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412776"/>
            <a:ext cx="8460432" cy="4752528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buNone/>
            </a:pPr>
            <a:endParaRPr lang="zh-CN" altLang="en-US" sz="2800" dirty="0"/>
          </a:p>
          <a:p>
            <a:r>
              <a:rPr lang="zh-CN" altLang="en-US" sz="4000" dirty="0" smtClean="0"/>
              <a:t>实验步骤</a:t>
            </a:r>
            <a:endParaRPr lang="en-US" altLang="zh-CN" sz="4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dirty="0"/>
              <a:t/>
            </a:r>
            <a:br>
              <a:rPr lang="en-US" altLang="zh-CN" sz="3100" dirty="0"/>
            </a:br>
            <a:r>
              <a:rPr lang="en-US" altLang="zh-CN" sz="3100" dirty="0"/>
              <a:t> </a:t>
            </a:r>
            <a:r>
              <a:rPr lang="en-US" altLang="zh-CN" sz="3100" dirty="0" smtClean="0"/>
              <a:t>1</a:t>
            </a:r>
            <a:r>
              <a:rPr lang="zh-CN" altLang="en-US" sz="3100" dirty="0" smtClean="0"/>
              <a:t>、规划网络连接拓扑图</a:t>
            </a:r>
            <a:endParaRPr lang="en-US" altLang="zh-CN" sz="31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100" dirty="0" smtClean="0"/>
              <a:t> </a:t>
            </a:r>
            <a:r>
              <a:rPr lang="en-US" altLang="zh-CN" sz="3100" dirty="0" smtClean="0"/>
              <a:t>2</a:t>
            </a:r>
            <a:r>
              <a:rPr lang="zh-CN" altLang="en-US" sz="3100" dirty="0" smtClean="0"/>
              <a:t>、按照拓扑图连接网络设备</a:t>
            </a:r>
            <a:endParaRPr lang="en-US" altLang="zh-CN" sz="31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dirty="0" smtClean="0"/>
              <a:t> 3</a:t>
            </a:r>
            <a:r>
              <a:rPr lang="zh-CN" altLang="en-US" sz="3100" dirty="0" smtClean="0"/>
              <a:t>、在交换机上配置好</a:t>
            </a:r>
            <a:r>
              <a:rPr lang="en-US" altLang="zh-CN" sz="3100" dirty="0" err="1" smtClean="0"/>
              <a:t>vlan</a:t>
            </a:r>
            <a:r>
              <a:rPr lang="zh-CN" altLang="en-US" sz="3100" dirty="0" smtClean="0"/>
              <a:t>信息</a:t>
            </a:r>
            <a:endParaRPr lang="en-US" altLang="zh-CN" sz="31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dirty="0" smtClean="0"/>
              <a:t> 4</a:t>
            </a:r>
            <a:r>
              <a:rPr lang="zh-CN" altLang="en-US" sz="3100" dirty="0" smtClean="0"/>
              <a:t>、将</a:t>
            </a:r>
            <a:r>
              <a:rPr lang="zh-CN" altLang="en-US" sz="3100" dirty="0"/>
              <a:t>交换机上与</a:t>
            </a:r>
            <a:r>
              <a:rPr lang="zh-CN" altLang="en-US" sz="3100" dirty="0" smtClean="0"/>
              <a:t>路由器相连</a:t>
            </a:r>
            <a:r>
              <a:rPr lang="zh-CN" altLang="en-US" sz="3100" dirty="0"/>
              <a:t>的</a:t>
            </a:r>
            <a:r>
              <a:rPr lang="zh-CN" altLang="en-US" sz="3100" dirty="0" smtClean="0"/>
              <a:t>以太网口</a:t>
            </a:r>
            <a:r>
              <a:rPr lang="zh-CN" altLang="en-US" sz="3100" dirty="0"/>
              <a:t>配置成</a:t>
            </a:r>
            <a:r>
              <a:rPr lang="en-US" altLang="zh-CN" sz="3100" dirty="0" smtClean="0"/>
              <a:t>trunk</a:t>
            </a:r>
            <a:r>
              <a:rPr lang="zh-CN" altLang="en-US" sz="3100" dirty="0" smtClean="0"/>
              <a:t>模</a:t>
            </a:r>
            <a:r>
              <a:rPr lang="zh-CN" altLang="en-US" sz="3100" dirty="0" smtClean="0"/>
              <a:t>式</a:t>
            </a:r>
            <a:r>
              <a:rPr lang="zh-CN" altLang="en-US" sz="3100" dirty="0"/>
              <a:t> </a:t>
            </a:r>
            <a:endParaRPr lang="en-US" altLang="zh-CN" sz="31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dirty="0"/>
              <a:t> </a:t>
            </a:r>
            <a:r>
              <a:rPr lang="en-US" altLang="zh-CN" sz="3100" dirty="0" smtClean="0"/>
              <a:t>5</a:t>
            </a:r>
            <a:r>
              <a:rPr lang="zh-CN" altLang="en-US" sz="3100" dirty="0" smtClean="0"/>
              <a:t>、进入路由器指定接口的</a:t>
            </a:r>
            <a:r>
              <a:rPr lang="zh-CN" altLang="en-US" sz="3100" dirty="0"/>
              <a:t>子</a:t>
            </a:r>
            <a:r>
              <a:rPr lang="zh-CN" altLang="en-US" sz="3100" dirty="0" smtClean="0"/>
              <a:t>接口，配置</a:t>
            </a:r>
            <a:r>
              <a:rPr lang="zh-CN" altLang="en-US" sz="3100" dirty="0"/>
              <a:t>好该子接口的</a:t>
            </a:r>
            <a:r>
              <a:rPr lang="en-US" altLang="zh-CN" sz="3100" dirty="0" err="1"/>
              <a:t>ip</a:t>
            </a:r>
            <a:r>
              <a:rPr lang="zh-CN" altLang="en-US" sz="3100" dirty="0" smtClean="0"/>
              <a:t>地址</a:t>
            </a:r>
            <a:r>
              <a:rPr lang="zh-CN" altLang="en-US" sz="3100" dirty="0"/>
              <a:t/>
            </a:r>
            <a:br>
              <a:rPr lang="zh-CN" altLang="en-US" sz="3100" dirty="0"/>
            </a:br>
            <a:r>
              <a:rPr lang="zh-CN" altLang="en-US" sz="3100" dirty="0"/>
              <a:t> </a:t>
            </a:r>
            <a:r>
              <a:rPr lang="zh-CN" altLang="en-US" sz="3100" dirty="0" smtClean="0"/>
              <a:t>       为</a:t>
            </a:r>
            <a:r>
              <a:rPr lang="zh-CN" altLang="en-US" sz="3100" dirty="0"/>
              <a:t>该子接口</a:t>
            </a:r>
            <a:r>
              <a:rPr lang="zh-CN" altLang="en-US" sz="3100" dirty="0" smtClean="0"/>
              <a:t>封装</a:t>
            </a:r>
            <a:r>
              <a:rPr lang="en-US" altLang="zh-CN" sz="3400" dirty="0"/>
              <a:t>DOT1Q</a:t>
            </a:r>
            <a:r>
              <a:rPr lang="zh-CN" altLang="en-US" sz="3100" dirty="0" smtClean="0"/>
              <a:t>协议</a:t>
            </a:r>
            <a:r>
              <a:rPr lang="en-US" altLang="zh-CN" sz="3100" dirty="0"/>
              <a:t> </a:t>
            </a:r>
            <a:br>
              <a:rPr lang="en-US" altLang="zh-CN" sz="3100" dirty="0"/>
            </a:br>
            <a:r>
              <a:rPr lang="en-US" altLang="zh-CN" sz="3100" dirty="0"/>
              <a:t> </a:t>
            </a:r>
            <a:r>
              <a:rPr lang="en-US" altLang="zh-CN" sz="3100" dirty="0" smtClean="0"/>
              <a:t>6</a:t>
            </a:r>
            <a:r>
              <a:rPr lang="zh-CN" altLang="en-US" sz="3100" dirty="0" smtClean="0"/>
              <a:t>、在</a:t>
            </a:r>
            <a:r>
              <a:rPr lang="en-US" altLang="zh-CN" sz="3100" dirty="0" smtClean="0"/>
              <a:t>PC</a:t>
            </a:r>
            <a:r>
              <a:rPr lang="zh-CN" altLang="en-US" sz="3100" dirty="0" smtClean="0"/>
              <a:t>机上用</a:t>
            </a:r>
            <a:r>
              <a:rPr lang="en-US" altLang="zh-CN" sz="3100" dirty="0" smtClean="0"/>
              <a:t>ping</a:t>
            </a:r>
            <a:r>
              <a:rPr lang="zh-CN" altLang="en-US" sz="3100" dirty="0" smtClean="0"/>
              <a:t>命令测试</a:t>
            </a:r>
            <a:endParaRPr lang="en-US" altLang="zh-CN" sz="3100" dirty="0"/>
          </a:p>
          <a:p>
            <a:pPr marL="0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sz="2100" dirty="0">
              <a:solidFill>
                <a:srgbClr val="00B050"/>
              </a:solidFill>
            </a:endParaRPr>
          </a:p>
        </p:txBody>
      </p:sp>
      <p:sp>
        <p:nvSpPr>
          <p:cNvPr id="6656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9903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单臂路由实验</a:t>
            </a:r>
            <a:endParaRPr lang="zh-CN" alt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dirty="0" smtClean="0"/>
              <a:t>在交换机上创建</a:t>
            </a:r>
            <a:r>
              <a:rPr lang="en-US" altLang="zh-CN" sz="2800" dirty="0" smtClean="0"/>
              <a:t>VLAN</a:t>
            </a:r>
          </a:p>
          <a:p>
            <a:pPr marL="0" indent="0" eaLnBrk="1" hangingPunct="1">
              <a:buNone/>
            </a:pPr>
            <a:endParaRPr lang="en-US" altLang="zh-CN" dirty="0" smtClean="0"/>
          </a:p>
          <a:p>
            <a:pPr marL="400050" lvl="1" indent="0">
              <a:buNone/>
            </a:pPr>
            <a:r>
              <a:rPr lang="en-US" altLang="en-US" b="1" dirty="0" smtClean="0">
                <a:solidFill>
                  <a:schemeClr val="tx1"/>
                </a:solidFill>
              </a:rPr>
              <a:t>&lt;H3C&gt; system-view</a:t>
            </a:r>
          </a:p>
          <a:p>
            <a:pPr marL="400050" lvl="1" indent="0">
              <a:buNone/>
            </a:pPr>
            <a:r>
              <a:rPr lang="en-US" altLang="en-US" b="1" dirty="0" smtClean="0">
                <a:solidFill>
                  <a:schemeClr val="tx1"/>
                </a:solidFill>
              </a:rPr>
              <a:t>[H3C]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err="1" smtClean="0">
                <a:solidFill>
                  <a:schemeClr val="tx1"/>
                </a:solidFill>
              </a:rPr>
              <a:t>vlan</a:t>
            </a:r>
            <a:r>
              <a:rPr lang="en-US" altLang="zh-CN" b="1" dirty="0" smtClean="0">
                <a:solidFill>
                  <a:schemeClr val="tx1"/>
                </a:solidFill>
              </a:rPr>
              <a:t>  2     </a:t>
            </a:r>
          </a:p>
          <a:p>
            <a:pPr marL="400050" lvl="1" indent="0">
              <a:buNone/>
            </a:pPr>
            <a:r>
              <a:rPr lang="en-US" altLang="en-US" b="1" dirty="0" smtClean="0">
                <a:solidFill>
                  <a:schemeClr val="tx1"/>
                </a:solidFill>
                <a:sym typeface="+mn-ea"/>
              </a:rPr>
              <a:t>[H3C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-vlan2</a:t>
            </a:r>
            <a:r>
              <a:rPr lang="en-US" altLang="en-US" b="1" dirty="0" smtClean="0">
                <a:solidFill>
                  <a:schemeClr val="tx1"/>
                </a:solidFill>
                <a:sym typeface="+mn-ea"/>
              </a:rPr>
              <a:t>]</a:t>
            </a: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port  Ethernet1/0/15</a:t>
            </a:r>
            <a:endParaRPr lang="en-US" altLang="zh-CN" b="1" dirty="0" smtClean="0">
              <a:sym typeface="+mn-ea"/>
            </a:endParaRPr>
          </a:p>
          <a:p>
            <a:pPr marL="400050" lvl="1" indent="0">
              <a:buNone/>
            </a:pPr>
            <a:r>
              <a:rPr lang="en-US" altLang="zh-CN" b="1" dirty="0" smtClean="0">
                <a:sym typeface="+mn-ea"/>
              </a:rPr>
              <a:t>……</a:t>
            </a:r>
          </a:p>
          <a:p>
            <a:pPr marL="400050" lvl="1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[H3C] display </a:t>
            </a:r>
            <a:r>
              <a:rPr lang="en-US" altLang="zh-CN" b="1" dirty="0" err="1" smtClean="0">
                <a:solidFill>
                  <a:schemeClr val="tx1"/>
                </a:solidFill>
              </a:rPr>
              <a:t>vlan</a:t>
            </a:r>
            <a:r>
              <a:rPr lang="en-US" altLang="zh-CN" b="1" dirty="0" smtClean="0">
                <a:solidFill>
                  <a:schemeClr val="tx1"/>
                </a:solidFill>
              </a:rPr>
              <a:t> all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0178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7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37356" y="620688"/>
            <a:ext cx="8229600" cy="992088"/>
          </a:xfrm>
        </p:spPr>
        <p:txBody>
          <a:bodyPr/>
          <a:lstStyle/>
          <a:p>
            <a:r>
              <a:rPr lang="zh-CN" altLang="en-US" dirty="0" smtClean="0"/>
              <a:t>单臂路由实验</a:t>
            </a:r>
            <a:endParaRPr lang="zh-CN" altLang="en-US" dirty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1661795"/>
            <a:ext cx="8155305" cy="125539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配置</a:t>
            </a:r>
            <a:r>
              <a:rPr lang="zh-CN" altLang="en-US" sz="2400" dirty="0" smtClean="0"/>
              <a:t>交换机连接到路由器的端口为</a:t>
            </a:r>
            <a:r>
              <a:rPr lang="en-US" altLang="zh-CN" sz="2000" dirty="0" smtClean="0"/>
              <a:t>Trunk</a:t>
            </a:r>
            <a:r>
              <a:rPr lang="zh-CN" altLang="en-US" sz="2000" dirty="0"/>
              <a:t>口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并允许所有</a:t>
            </a:r>
            <a:r>
              <a:rPr lang="en-US" altLang="zh-CN" sz="2000" dirty="0"/>
              <a:t>VLAN</a:t>
            </a:r>
            <a:r>
              <a:rPr lang="zh-CN" altLang="en-US" sz="2000" dirty="0"/>
              <a:t>信息通过，用到的命令如下</a:t>
            </a:r>
            <a:r>
              <a:rPr lang="zh-CN" altLang="en-US" sz="2000" dirty="0" smtClean="0"/>
              <a:t>：</a:t>
            </a:r>
            <a:endParaRPr lang="zh-CN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4813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305692" y="2917582"/>
            <a:ext cx="8532813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【</a:t>
            </a:r>
            <a:r>
              <a:rPr lang="en-US" altLang="zh-CN" dirty="0" err="1" smtClean="0"/>
              <a:t>SW】</a:t>
            </a:r>
            <a:r>
              <a:rPr lang="en-US" altLang="zh-CN" dirty="0" err="1" smtClean="0">
                <a:solidFill>
                  <a:srgbClr val="0000FF"/>
                </a:solidFill>
              </a:rPr>
              <a:t>interface</a:t>
            </a:r>
            <a:r>
              <a:rPr lang="en-US" altLang="zh-CN" dirty="0" smtClean="0">
                <a:solidFill>
                  <a:srgbClr val="0000FF"/>
                </a:solidFill>
              </a:rPr>
              <a:t>   </a:t>
            </a:r>
            <a:r>
              <a:rPr lang="en-US" altLang="zh-CN" dirty="0">
                <a:solidFill>
                  <a:srgbClr val="0000FF"/>
                </a:solidFill>
              </a:rPr>
              <a:t>Ethernet1/0/24      </a:t>
            </a:r>
            <a:r>
              <a:rPr lang="zh-CN" altLang="en-US" sz="1600" dirty="0" smtClean="0">
                <a:solidFill>
                  <a:srgbClr val="00B050"/>
                </a:solidFill>
              </a:rPr>
              <a:t>进入端口</a:t>
            </a:r>
            <a:r>
              <a:rPr lang="en-US" altLang="zh-CN" sz="1600" dirty="0" smtClean="0">
                <a:solidFill>
                  <a:srgbClr val="00B050"/>
                </a:solidFill>
              </a:rPr>
              <a:t>24</a:t>
            </a:r>
            <a:r>
              <a:rPr lang="zh-CN" altLang="en-US" sz="1600" dirty="0" smtClean="0">
                <a:solidFill>
                  <a:srgbClr val="00B050"/>
                </a:solidFill>
              </a:rPr>
              <a:t>的配置模式</a:t>
            </a:r>
            <a:endParaRPr lang="zh-CN" altLang="en-US" sz="1800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【SW-</a:t>
            </a:r>
            <a:r>
              <a:rPr lang="en-US" altLang="zh-CN" dirty="0" smtClean="0">
                <a:solidFill>
                  <a:srgbClr val="0000FF"/>
                </a:solidFill>
              </a:rPr>
              <a:t> Ethernet1/0/24 </a:t>
            </a:r>
            <a:r>
              <a:rPr lang="en-US" altLang="zh-CN" dirty="0" smtClean="0"/>
              <a:t>】 </a:t>
            </a:r>
            <a:r>
              <a:rPr lang="en-US" altLang="zh-CN" dirty="0" smtClean="0">
                <a:solidFill>
                  <a:srgbClr val="0000FF"/>
                </a:solidFill>
              </a:rPr>
              <a:t>port    link-type  trunk          </a:t>
            </a:r>
            <a:r>
              <a:rPr lang="zh-CN" altLang="en-US" sz="1600" dirty="0" smtClean="0">
                <a:solidFill>
                  <a:srgbClr val="00B050"/>
                </a:solidFill>
              </a:rPr>
              <a:t>设置端口为</a:t>
            </a:r>
            <a:r>
              <a:rPr lang="en-US" altLang="zh-CN" sz="1600" dirty="0" smtClean="0">
                <a:solidFill>
                  <a:srgbClr val="00B050"/>
                </a:solidFill>
              </a:rPr>
              <a:t>Trunk</a:t>
            </a:r>
            <a:r>
              <a:rPr lang="zh-CN" altLang="en-US" sz="1600" dirty="0" smtClean="0">
                <a:solidFill>
                  <a:srgbClr val="00B050"/>
                </a:solidFill>
              </a:rPr>
              <a:t>访问模式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【</a:t>
            </a:r>
            <a:r>
              <a:rPr lang="en-US" altLang="zh-CN" dirty="0"/>
              <a:t>SW-</a:t>
            </a:r>
            <a:r>
              <a:rPr lang="en-US" altLang="zh-CN" dirty="0">
                <a:solidFill>
                  <a:srgbClr val="0000FF"/>
                </a:solidFill>
              </a:rPr>
              <a:t> Ethernet1/0/24 </a:t>
            </a:r>
            <a:r>
              <a:rPr lang="en-US" altLang="zh-CN" dirty="0"/>
              <a:t>】 </a:t>
            </a:r>
            <a:r>
              <a:rPr lang="en-US" altLang="zh-CN" dirty="0">
                <a:solidFill>
                  <a:srgbClr val="0000FF"/>
                </a:solidFill>
              </a:rPr>
              <a:t>port    trunk  permit  </a:t>
            </a:r>
            <a:r>
              <a:rPr lang="en-US" altLang="zh-CN" dirty="0" err="1">
                <a:solidFill>
                  <a:srgbClr val="0000FF"/>
                </a:solidFill>
              </a:rPr>
              <a:t>vlan</a:t>
            </a:r>
            <a:r>
              <a:rPr lang="en-US" altLang="zh-CN" dirty="0">
                <a:solidFill>
                  <a:srgbClr val="0000FF"/>
                </a:solidFill>
              </a:rPr>
              <a:t>   all</a:t>
            </a:r>
            <a:r>
              <a:rPr lang="zh-CN" altLang="en-US" dirty="0">
                <a:solidFill>
                  <a:srgbClr val="0000FF"/>
                </a:solidFill>
              </a:rPr>
              <a:t>   </a:t>
            </a:r>
            <a:r>
              <a:rPr lang="zh-CN" altLang="en-US" sz="1600" dirty="0" smtClean="0">
                <a:solidFill>
                  <a:srgbClr val="00B050"/>
                </a:solidFill>
              </a:rPr>
              <a:t>允许所有</a:t>
            </a:r>
            <a:r>
              <a:rPr lang="en-US" altLang="zh-CN" sz="1600" dirty="0" smtClean="0">
                <a:solidFill>
                  <a:srgbClr val="00B050"/>
                </a:solidFill>
              </a:rPr>
              <a:t>VLAN</a:t>
            </a:r>
            <a:r>
              <a:rPr lang="zh-CN" altLang="en-US" sz="1600" dirty="0" smtClean="0">
                <a:solidFill>
                  <a:srgbClr val="00B050"/>
                </a:solidFill>
              </a:rPr>
              <a:t>的</a:t>
            </a:r>
            <a:r>
              <a:rPr lang="zh-CN" altLang="en-US" sz="1600" dirty="0">
                <a:solidFill>
                  <a:srgbClr val="00B050"/>
                </a:solidFill>
              </a:rPr>
              <a:t>数据</a:t>
            </a:r>
            <a:r>
              <a:rPr lang="zh-CN" altLang="en-US" sz="1600" dirty="0" smtClean="0">
                <a:solidFill>
                  <a:srgbClr val="00B050"/>
                </a:solidFill>
              </a:rPr>
              <a:t>从           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rgbClr val="00B050"/>
                </a:solidFill>
              </a:rPr>
              <a:t>	</a:t>
            </a:r>
            <a:r>
              <a:rPr lang="en-US" altLang="zh-CN" sz="1600" dirty="0" smtClean="0">
                <a:solidFill>
                  <a:srgbClr val="00B050"/>
                </a:solidFill>
              </a:rPr>
              <a:t>					         </a:t>
            </a:r>
            <a:r>
              <a:rPr lang="zh-CN" altLang="en-US" sz="1600" dirty="0" smtClean="0">
                <a:solidFill>
                  <a:srgbClr val="00B050"/>
                </a:solidFill>
              </a:rPr>
              <a:t>该</a:t>
            </a:r>
            <a:r>
              <a:rPr lang="zh-CN" altLang="en-US" sz="1600" dirty="0">
                <a:solidFill>
                  <a:srgbClr val="00B050"/>
                </a:solidFill>
              </a:rPr>
              <a:t>端口通过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dirty="0"/>
              <a:t>【SW-</a:t>
            </a:r>
            <a:r>
              <a:rPr lang="en-US" altLang="zh-CN" dirty="0">
                <a:solidFill>
                  <a:srgbClr val="0000FF"/>
                </a:solidFill>
              </a:rPr>
              <a:t> Ethernet1/0/24 </a:t>
            </a:r>
            <a:r>
              <a:rPr lang="en-US" altLang="zh-CN" dirty="0" smtClean="0"/>
              <a:t>】quit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chemeClr val="tx1"/>
                </a:solidFill>
              </a:rPr>
              <a:t>            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3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9903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单臂路由实验</a:t>
            </a:r>
            <a:endParaRPr lang="zh-CN" alt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zh-CN" altLang="en-US" sz="2800" dirty="0" smtClean="0">
                <a:latin typeface="宋体" panose="02010600030101010101" pitchFamily="2" charset="-122"/>
              </a:rPr>
              <a:t>配置路由器的子端口</a:t>
            </a:r>
            <a:endParaRPr lang="zh-CN" altLang="en-US" sz="2800" dirty="0" smtClean="0"/>
          </a:p>
          <a:p>
            <a:pPr marL="457200" lvl="1" indent="0">
              <a:buNone/>
            </a:pPr>
            <a:endParaRPr lang="en-US" altLang="zh-CN" dirty="0" smtClean="0">
              <a:latin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1800" b="1" dirty="0" smtClean="0">
                <a:latin typeface="宋体" panose="02010600030101010101" pitchFamily="2" charset="-122"/>
              </a:rPr>
              <a:t>[R0]interface GE0/0</a:t>
            </a:r>
          </a:p>
          <a:p>
            <a:pPr marL="914400" lvl="2" indent="0">
              <a:buNone/>
            </a:pPr>
            <a:r>
              <a:rPr lang="zh-CN" altLang="en-US" sz="1800" b="1" dirty="0" smtClean="0">
                <a:latin typeface="宋体" panose="02010600030101010101" pitchFamily="2" charset="-122"/>
              </a:rPr>
              <a:t>[R0-GigabitEthernet0/0]undo shutdown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 //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端口激活</a:t>
            </a:r>
          </a:p>
          <a:p>
            <a:pPr marL="914400" lvl="2" indent="0">
              <a:buNone/>
            </a:pPr>
            <a:r>
              <a:rPr lang="zh-CN" altLang="en-US" sz="1800" b="1" dirty="0" smtClean="0">
                <a:latin typeface="宋体" panose="02010600030101010101" pitchFamily="2" charset="-122"/>
              </a:rPr>
              <a:t>[R0-GigabitEthernet0/0]quit</a:t>
            </a:r>
          </a:p>
          <a:p>
            <a:pPr marL="914400" lvl="2" indent="0">
              <a:buNone/>
            </a:pPr>
            <a:r>
              <a:rPr lang="zh-CN" altLang="en-US" sz="1800" b="1" dirty="0" smtClean="0">
                <a:latin typeface="宋体" panose="02010600030101010101" pitchFamily="2" charset="-122"/>
              </a:rPr>
              <a:t>[R0]interface GE0/0.2                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//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配置子端口</a:t>
            </a:r>
          </a:p>
          <a:p>
            <a:pPr marL="914400" lvl="2" indent="0">
              <a:buNone/>
            </a:pPr>
            <a:r>
              <a:rPr lang="zh-CN" altLang="en-US" sz="1800" b="1" dirty="0" smtClean="0">
                <a:latin typeface="宋体" panose="02010600030101010101" pitchFamily="2" charset="-122"/>
              </a:rPr>
              <a:t>[R0-GigabitEthernet0/0.2]vlan-type dot1q </a:t>
            </a:r>
            <a:r>
              <a:rPr lang="zh-CN" altLang="en-US" sz="1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vid 2</a:t>
            </a:r>
          </a:p>
          <a:p>
            <a:pPr marL="914400" lvl="2" indent="0">
              <a:buNone/>
            </a:pPr>
            <a:r>
              <a:rPr lang="zh-CN" altLang="en-US" sz="1800" b="1" dirty="0" smtClean="0">
                <a:latin typeface="宋体" panose="02010600030101010101" pitchFamily="2" charset="-122"/>
              </a:rPr>
              <a:t>[R0-GigabitEthernet0/0.2]ip address </a:t>
            </a:r>
            <a:r>
              <a:rPr lang="zh-CN" altLang="en-US" sz="1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192.168.10.254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255.255.255.0</a:t>
            </a:r>
          </a:p>
          <a:p>
            <a:pPr marL="914400" lvl="2" indent="0">
              <a:buNone/>
            </a:pPr>
            <a:r>
              <a:rPr lang="zh-CN" altLang="en-US" sz="1800" b="1" dirty="0" smtClean="0">
                <a:latin typeface="宋体" panose="02010600030101010101" pitchFamily="2" charset="-122"/>
              </a:rPr>
              <a:t>[R0-GigabitEthernet0/0.2]quit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50178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7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593</Words>
  <Application>Microsoft Office PowerPoint</Application>
  <PresentationFormat>全屏显示(4:3)</PresentationFormat>
  <Paragraphs>87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《计算机通信与网络》实验</vt:lpstr>
      <vt:lpstr> 单臂路由实验</vt:lpstr>
      <vt:lpstr>  单臂路由实验</vt:lpstr>
      <vt:lpstr>单臂路由实验</vt:lpstr>
      <vt:lpstr>                          单臂路由实验</vt:lpstr>
      <vt:lpstr>单臂路由实验</vt:lpstr>
      <vt:lpstr>单臂路由实验</vt:lpstr>
      <vt:lpstr>单臂路由实验</vt:lpstr>
      <vt:lpstr>单臂路由实验</vt:lpstr>
      <vt:lpstr>单臂路由实验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</cp:revision>
  <dcterms:created xsi:type="dcterms:W3CDTF">2021-05-10T01:41:10Z</dcterms:created>
  <dcterms:modified xsi:type="dcterms:W3CDTF">2021-05-10T04:27:10Z</dcterms:modified>
</cp:coreProperties>
</file>