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45" r:id="rId2"/>
    <p:sldId id="453" r:id="rId3"/>
    <p:sldId id="646" r:id="rId4"/>
    <p:sldId id="455" r:id="rId5"/>
    <p:sldId id="486" r:id="rId6"/>
    <p:sldId id="609" r:id="rId7"/>
    <p:sldId id="454" r:id="rId8"/>
    <p:sldId id="457" r:id="rId9"/>
    <p:sldId id="458" r:id="rId10"/>
    <p:sldId id="644" r:id="rId11"/>
    <p:sldId id="456" r:id="rId12"/>
    <p:sldId id="459" r:id="rId13"/>
  </p:sldIdLst>
  <p:sldSz cx="9144000" cy="6858000" type="screen4x3"/>
  <p:notesSz cx="7102475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6600"/>
    <a:srgbClr val="00CC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8" autoAdjust="0"/>
    <p:restoredTop sz="94687" autoAdjust="0"/>
  </p:normalViewPr>
  <p:slideViewPr>
    <p:cSldViewPr>
      <p:cViewPr varScale="1">
        <p:scale>
          <a:sx n="55" d="100"/>
          <a:sy n="55" d="100"/>
        </p:scale>
        <p:origin x="-480" y="-96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20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9-04T21:06:20.203" idx="2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  <a:t>2021年4月21日8时12分</a:t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200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  <a:t>2021年4月21日8时12分</a:t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00434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t>2021年4月21日8时12分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  <a:t>2021/4/21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  <a:t>2021/4/21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  <a:t>2021/4/21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  <a:t>2021/4/21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  <a:t>2021/4/21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  <a:t>2021/4/21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  <a:t>2021/4/21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  <a:t>2021/4/21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  <a:t>2021/4/21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  <a:t>2021/4/21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  <a:t>2021/4/21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  <a:t>2021/4/21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04215"/>
            <a:ext cx="9144000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990" y="166116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《计算机通信与网络》实验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7613" y="3715068"/>
            <a:ext cx="7127875" cy="12493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FF"/>
                </a:solidFill>
              </a:rPr>
              <a:t>实验三  </a:t>
            </a:r>
            <a:r>
              <a:rPr lang="zh-CN" altLang="en-US" sz="3600" dirty="0">
                <a:solidFill>
                  <a:srgbClr val="0000FF"/>
                </a:solidFill>
              </a:rPr>
              <a:t>路由器配置与子网交换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88565" y="6410325"/>
            <a:ext cx="3911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 dirty="0">
                <a:solidFill>
                  <a:schemeClr val="tx1"/>
                </a:solidFill>
              </a:rPr>
              <a:t>《计算机通信与网络》实验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8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3055" y="741804"/>
            <a:ext cx="8229600" cy="1027584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路由器配置参考指令：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176530" y="1828165"/>
            <a:ext cx="8416290" cy="4400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20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solidFill>
                  <a:schemeClr val="tx2"/>
                </a:solidFill>
              </a:rPr>
              <a:t>[R0] interface GE0/0                                   </a:t>
            </a:r>
            <a:r>
              <a:rPr lang="en-US" altLang="zh-CN" sz="1800" dirty="0">
                <a:solidFill>
                  <a:schemeClr val="tx2"/>
                </a:solidFill>
              </a:rPr>
              <a:t>                   </a:t>
            </a:r>
            <a:r>
              <a:rPr lang="zh-CN" altLang="en-US" sz="1800" dirty="0">
                <a:solidFill>
                  <a:schemeClr val="tx2"/>
                </a:solidFill>
              </a:rPr>
              <a:t>    </a:t>
            </a:r>
            <a:r>
              <a:rPr lang="en-US" altLang="zh-CN" sz="1800" dirty="0">
                <a:solidFill>
                  <a:schemeClr val="tx2"/>
                </a:solidFill>
              </a:rPr>
              <a:t>  </a:t>
            </a:r>
            <a:r>
              <a:rPr lang="zh-CN" altLang="en-US" sz="1800" dirty="0">
                <a:solidFill>
                  <a:schemeClr val="tx2"/>
                </a:solidFill>
              </a:rPr>
              <a:t>//配置端口GE0的参数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solidFill>
                  <a:schemeClr val="tx2"/>
                </a:solidFill>
              </a:rPr>
              <a:t>[R0-GigabitEthernet0/0] port link-mode route                     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solidFill>
                  <a:schemeClr val="tx2"/>
                </a:solidFill>
              </a:rPr>
              <a:t>[R0-GigabitEthernet0/0] </a:t>
            </a:r>
            <a:r>
              <a:rPr lang="zh-CN" altLang="en-US" sz="1800" dirty="0">
                <a:solidFill>
                  <a:srgbClr val="C00000"/>
                </a:solidFill>
              </a:rPr>
              <a:t>ip address </a:t>
            </a:r>
            <a:r>
              <a:rPr lang="zh-CN" altLang="en-US" sz="1800" dirty="0" smtClean="0">
                <a:solidFill>
                  <a:srgbClr val="C00000"/>
                </a:solidFill>
              </a:rPr>
              <a:t>192.268.10.254 255</a:t>
            </a:r>
            <a:r>
              <a:rPr lang="zh-CN" altLang="en-US" sz="1800" dirty="0">
                <a:solidFill>
                  <a:srgbClr val="C00000"/>
                </a:solidFill>
              </a:rPr>
              <a:t>.255.255.</a:t>
            </a:r>
            <a:r>
              <a:rPr lang="zh-CN" altLang="en-US" sz="1800" dirty="0" smtClean="0">
                <a:solidFill>
                  <a:srgbClr val="C00000"/>
                </a:solidFill>
              </a:rPr>
              <a:t>0（或</a:t>
            </a:r>
            <a:r>
              <a:rPr lang="en-US" altLang="zh-CN" sz="1800" dirty="0" smtClean="0">
                <a:solidFill>
                  <a:srgbClr val="C00000"/>
                </a:solidFill>
              </a:rPr>
              <a:t>24</a:t>
            </a:r>
            <a:r>
              <a:rPr lang="zh-CN" altLang="en-US" sz="1800" dirty="0" smtClean="0">
                <a:solidFill>
                  <a:srgbClr val="C00000"/>
                </a:solidFill>
              </a:rPr>
              <a:t>） </a:t>
            </a:r>
            <a:r>
              <a:rPr lang="zh-CN" altLang="en-US" sz="1800" dirty="0" smtClean="0">
                <a:solidFill>
                  <a:schemeClr val="tx2"/>
                </a:solidFill>
              </a:rPr>
              <a:t>  </a:t>
            </a:r>
            <a:endParaRPr lang="zh-CN" altLang="en-US" sz="18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>
                <a:solidFill>
                  <a:schemeClr val="tx2"/>
                </a:solidFill>
              </a:rPr>
              <a:t>[</a:t>
            </a:r>
            <a:r>
              <a:rPr lang="zh-CN" altLang="en-US" sz="1800" dirty="0">
                <a:solidFill>
                  <a:schemeClr val="tx2"/>
                </a:solidFill>
              </a:rPr>
              <a:t>R0-GigabitEthernet0/0] undo shutdown                        //激活端口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solidFill>
                  <a:schemeClr val="tx2"/>
                </a:solidFill>
              </a:rPr>
              <a:t>[R0-GigabitEthernet0/0] </a:t>
            </a:r>
            <a:r>
              <a:rPr lang="zh-CN" altLang="en-US" sz="1800" dirty="0" smtClean="0">
                <a:solidFill>
                  <a:schemeClr val="tx2"/>
                </a:solidFill>
              </a:rPr>
              <a:t>quit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zh-CN" altLang="en-US" sz="18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solidFill>
                  <a:schemeClr val="tx2"/>
                </a:solidFill>
              </a:rPr>
              <a:t>[R0] interface GE0/1                                      </a:t>
            </a:r>
            <a:r>
              <a:rPr lang="en-US" altLang="zh-CN" sz="1800" dirty="0">
                <a:solidFill>
                  <a:schemeClr val="tx2"/>
                </a:solidFill>
              </a:rPr>
              <a:t>                   </a:t>
            </a:r>
            <a:r>
              <a:rPr lang="zh-CN" altLang="en-US" sz="1800" dirty="0">
                <a:solidFill>
                  <a:schemeClr val="tx2"/>
                </a:solidFill>
              </a:rPr>
              <a:t>  //配置端口GE1的参数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solidFill>
                  <a:schemeClr val="tx2"/>
                </a:solidFill>
              </a:rPr>
              <a:t>[R0-GigabitEthernet0/1] port link-mode route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solidFill>
                  <a:schemeClr val="tx2"/>
                </a:solidFill>
              </a:rPr>
              <a:t>[R0-GigabitEthernet0/1] </a:t>
            </a:r>
            <a:r>
              <a:rPr lang="zh-CN" altLang="en-US" sz="1800" dirty="0">
                <a:solidFill>
                  <a:srgbClr val="C00000"/>
                </a:solidFill>
              </a:rPr>
              <a:t>ip address 192.268.20.254 255.255.255.0 </a:t>
            </a:r>
            <a:r>
              <a:rPr lang="zh-CN" altLang="en-US" sz="1800" dirty="0" smtClean="0">
                <a:solidFill>
                  <a:srgbClr val="C00000"/>
                </a:solidFill>
              </a:rPr>
              <a:t>（或</a:t>
            </a:r>
            <a:r>
              <a:rPr lang="en-US" altLang="zh-CN" sz="1800" dirty="0" smtClean="0">
                <a:solidFill>
                  <a:srgbClr val="C00000"/>
                </a:solidFill>
              </a:rPr>
              <a:t>24</a:t>
            </a:r>
            <a:r>
              <a:rPr lang="zh-CN" altLang="en-US" sz="1800" dirty="0" smtClean="0">
                <a:solidFill>
                  <a:srgbClr val="C00000"/>
                </a:solidFill>
              </a:rPr>
              <a:t>）    </a:t>
            </a:r>
            <a:endParaRPr lang="zh-CN" altLang="en-US" sz="18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>
                <a:solidFill>
                  <a:schemeClr val="tx2"/>
                </a:solidFill>
              </a:rPr>
              <a:t>[</a:t>
            </a:r>
            <a:r>
              <a:rPr lang="zh-CN" altLang="en-US" sz="1800" dirty="0">
                <a:solidFill>
                  <a:schemeClr val="tx2"/>
                </a:solidFill>
              </a:rPr>
              <a:t>R0-GigabitEthernet0/1] undo shutdown                        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solidFill>
                  <a:schemeClr val="tx2"/>
                </a:solidFill>
              </a:rPr>
              <a:t>[R0-GigabitEthernet0/1] quit</a:t>
            </a:r>
          </a:p>
        </p:txBody>
      </p:sp>
      <p:sp>
        <p:nvSpPr>
          <p:cNvPr id="5632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3055" y="741804"/>
            <a:ext cx="8229600" cy="1027584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路由器状态查询指令：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176530" y="1828165"/>
            <a:ext cx="8769985" cy="4400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查</a:t>
            </a:r>
            <a:r>
              <a:rPr lang="zh-CN" altLang="en-US" sz="2400" dirty="0" smtClean="0">
                <a:solidFill>
                  <a:schemeClr val="tx1"/>
                </a:solidFill>
              </a:rPr>
              <a:t>询</a:t>
            </a:r>
            <a:r>
              <a:rPr lang="zh-CN" altLang="en-US" sz="2400" dirty="0">
                <a:solidFill>
                  <a:schemeClr val="tx1"/>
                </a:solidFill>
              </a:rPr>
              <a:t>路由器端口状态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err="1" smtClean="0">
                <a:solidFill>
                  <a:schemeClr val="tx1"/>
                </a:solidFill>
                <a:sym typeface="+mn-ea"/>
              </a:rPr>
              <a:t>查看路由器当前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配置</a:t>
            </a:r>
            <a:r>
              <a:rPr lang="en-US" altLang="zh-CN" sz="2400" dirty="0" err="1" smtClean="0">
                <a:solidFill>
                  <a:schemeClr val="tx1"/>
                </a:solidFill>
                <a:sym typeface="+mn-ea"/>
              </a:rPr>
              <a:t>状态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[R0]display current-configuration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interface GigabitEthernet0/0                     //</a:t>
            </a:r>
            <a:r>
              <a:rPr lang="en-US" altLang="zh-CN" sz="1600" dirty="0">
                <a:solidFill>
                  <a:schemeClr val="tx2"/>
                </a:solidFill>
              </a:rPr>
              <a:t>GE0，路由端口，IP地址192.168.10.254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port link-mode route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</a:t>
            </a:r>
            <a:r>
              <a:rPr lang="en-US" altLang="zh-CN" sz="1800" dirty="0">
                <a:solidFill>
                  <a:srgbClr val="C00000"/>
                </a:solidFill>
              </a:rPr>
              <a:t> ip address 192.168.10.254 255.255.255.0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查看路由表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[R0]display ip routing-table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</a:t>
            </a:r>
            <a:r>
              <a:rPr lang="en-US" altLang="zh-CN" sz="1800" dirty="0" smtClean="0">
                <a:solidFill>
                  <a:srgbClr val="C00000"/>
                </a:solidFill>
              </a:rPr>
              <a:t>192.168.10.255/24    </a:t>
            </a:r>
            <a:r>
              <a:rPr lang="en-US" altLang="zh-CN" sz="1800" dirty="0">
                <a:solidFill>
                  <a:srgbClr val="C00000"/>
                </a:solidFill>
              </a:rPr>
              <a:t>Direct   0   0           192.168.10.254   GE0/0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</a:t>
            </a:r>
            <a:r>
              <a:rPr lang="en-US" altLang="zh-CN" sz="1800" dirty="0" smtClean="0">
                <a:solidFill>
                  <a:schemeClr val="tx2"/>
                </a:solidFill>
              </a:rPr>
              <a:t>192.168.20.255/24    </a:t>
            </a:r>
            <a:r>
              <a:rPr lang="en-US" altLang="zh-CN" sz="1800" dirty="0">
                <a:solidFill>
                  <a:schemeClr val="tx2"/>
                </a:solidFill>
              </a:rPr>
              <a:t>Direct   0   0           192.168.20.254   GE0/1</a:t>
            </a:r>
          </a:p>
        </p:txBody>
      </p:sp>
      <p:sp>
        <p:nvSpPr>
          <p:cNvPr id="5632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实验三  路由器配置和子网交换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81200"/>
            <a:ext cx="4752528" cy="40400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结果测试</a:t>
            </a:r>
            <a:endParaRPr lang="zh-CN" altLang="en-US" dirty="0"/>
          </a:p>
          <a:p>
            <a:pPr lvl="1" eaLnBrk="1" hangingPunct="1"/>
            <a:r>
              <a:rPr lang="zh-CN" altLang="en-US" sz="2000" dirty="0"/>
              <a:t>若路由器连接的两个不同网络</a:t>
            </a:r>
            <a:r>
              <a:rPr lang="zh-CN" altLang="en-US" sz="2000" dirty="0" smtClean="0"/>
              <a:t>的</a:t>
            </a:r>
            <a:r>
              <a:rPr lang="en-US" altLang="zh-CN" sz="2000" dirty="0"/>
              <a:t>PC</a:t>
            </a:r>
            <a:r>
              <a:rPr lang="zh-CN" altLang="en-US" sz="2000" dirty="0" smtClean="0"/>
              <a:t>机</a:t>
            </a:r>
            <a:r>
              <a:rPr lang="zh-CN" altLang="en-US" sz="2000" dirty="0"/>
              <a:t>可以相互连通，则表示实验结果正确；</a:t>
            </a:r>
          </a:p>
          <a:p>
            <a:pPr lvl="1" eaLnBrk="1" hangingPunct="1"/>
            <a:r>
              <a:rPr lang="zh-CN" altLang="en-US" sz="2000" dirty="0"/>
              <a:t>用</a:t>
            </a:r>
            <a:r>
              <a:rPr lang="en-US" altLang="zh-CN" sz="2000" dirty="0"/>
              <a:t>ping</a:t>
            </a:r>
            <a:r>
              <a:rPr lang="zh-CN" altLang="en-US" sz="2000" dirty="0"/>
              <a:t>命令测试：逐步测试，先</a:t>
            </a:r>
            <a:r>
              <a:rPr lang="en-US" altLang="zh-CN" sz="2000" dirty="0"/>
              <a:t>ping</a:t>
            </a:r>
            <a:r>
              <a:rPr lang="zh-CN" altLang="en-US" sz="2000" dirty="0"/>
              <a:t>最近的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，再</a:t>
            </a:r>
            <a:r>
              <a:rPr lang="en-US" altLang="zh-CN" sz="2000" dirty="0"/>
              <a:t>ping</a:t>
            </a:r>
            <a:r>
              <a:rPr lang="zh-CN" altLang="en-US" sz="2000" dirty="0"/>
              <a:t>次近的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，一步一步</a:t>
            </a:r>
            <a:r>
              <a:rPr lang="en-US" altLang="zh-CN" sz="2000" dirty="0"/>
              <a:t>ping</a:t>
            </a:r>
            <a:r>
              <a:rPr lang="zh-CN" altLang="en-US" sz="2000" dirty="0"/>
              <a:t>到最远的目标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，方便一步一步排查故障。</a:t>
            </a:r>
            <a:endParaRPr lang="zh-CN" altLang="en-US" sz="20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939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5" name="图片 49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703215"/>
            <a:ext cx="3324089" cy="295803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实验三  路由器配置和子网交换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88840"/>
            <a:ext cx="8229600" cy="432812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tx1"/>
                </a:solidFill>
              </a:rPr>
              <a:t> 路由器的概念</a:t>
            </a:r>
          </a:p>
          <a:p>
            <a:pPr marL="457200" lvl="1" indent="0">
              <a:buNone/>
            </a:pPr>
            <a:r>
              <a:rPr lang="zh-CN" altLang="en-US" dirty="0"/>
              <a:t>路由器</a:t>
            </a:r>
            <a:r>
              <a:rPr lang="en-US" altLang="zh-CN" dirty="0"/>
              <a:t>(Router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是用于连接多个网络</a:t>
            </a:r>
            <a:r>
              <a:rPr lang="zh-CN" altLang="en-US" dirty="0" smtClean="0"/>
              <a:t>或网段</a:t>
            </a:r>
            <a:r>
              <a:rPr lang="zh-CN" altLang="en-US" dirty="0" smtClean="0">
                <a:solidFill>
                  <a:schemeClr val="tx1"/>
                </a:solidFill>
              </a:rPr>
              <a:t>的设备，</a:t>
            </a:r>
            <a:r>
              <a:rPr lang="zh-CN" altLang="en-US" dirty="0" smtClean="0"/>
              <a:t>它能将不同网络或网段之间的数据信息进行“翻译”，以使它们能够相互“读”懂对方的数据，从而构成一个更大的网络。路由器通过路由决定数据的转发通道，转发策略称为路由选择。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路由器是不同网络之间互相连接的枢纽</a:t>
            </a:r>
            <a:r>
              <a:rPr lang="zh-CN" altLang="en-US" dirty="0" smtClean="0"/>
              <a:t>，</a:t>
            </a:r>
            <a:r>
              <a:rPr lang="zh-CN" altLang="en-US" sz="2800" dirty="0" smtClean="0">
                <a:solidFill>
                  <a:schemeClr val="tx1"/>
                </a:solidFill>
              </a:rPr>
              <a:t>工作在</a:t>
            </a:r>
            <a:r>
              <a:rPr lang="en-US" altLang="zh-CN" sz="2800" dirty="0" smtClean="0">
                <a:solidFill>
                  <a:schemeClr val="tx1"/>
                </a:solidFill>
              </a:rPr>
              <a:t>OSI</a:t>
            </a:r>
            <a:r>
              <a:rPr lang="zh-CN" altLang="en-US" sz="2800" dirty="0" smtClean="0">
                <a:solidFill>
                  <a:schemeClr val="tx1"/>
                </a:solidFill>
              </a:rPr>
              <a:t>参考模型中的第三层</a:t>
            </a:r>
            <a:r>
              <a:rPr lang="en-US" altLang="zh-CN" sz="2800" dirty="0" smtClean="0">
                <a:solidFill>
                  <a:schemeClr val="tx1"/>
                </a:solidFill>
              </a:rPr>
              <a:t>-</a:t>
            </a:r>
            <a:r>
              <a:rPr lang="zh-CN" altLang="en-US" sz="2800" dirty="0" smtClean="0">
                <a:solidFill>
                  <a:schemeClr val="tx1"/>
                </a:solidFill>
              </a:rPr>
              <a:t>网络层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5325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实验三  路由器配置和子网交换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68052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</a:rPr>
              <a:t>路由器工作原理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eaLnBrk="1" hangingPunct="1"/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主机</a:t>
            </a:r>
            <a:r>
              <a:rPr lang="en-US" altLang="zh-CN" sz="1400" dirty="0"/>
              <a:t>PC0</a:t>
            </a:r>
            <a:r>
              <a:rPr lang="zh-CN" altLang="en-US" sz="1400" dirty="0"/>
              <a:t>向主机</a:t>
            </a:r>
            <a:r>
              <a:rPr lang="en-US" altLang="zh-CN" sz="1400" dirty="0"/>
              <a:t>PC3</a:t>
            </a:r>
            <a:r>
              <a:rPr lang="zh-CN" altLang="en-US" sz="1400" dirty="0"/>
              <a:t>发送</a:t>
            </a:r>
            <a:r>
              <a:rPr lang="zh-CN" altLang="en-US" sz="1400" dirty="0" smtClean="0"/>
              <a:t>消息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、主机</a:t>
            </a:r>
            <a:r>
              <a:rPr lang="en-US" altLang="zh-CN" sz="1400" dirty="0"/>
              <a:t>PC0</a:t>
            </a:r>
            <a:r>
              <a:rPr lang="zh-CN" altLang="en-US" sz="1400" dirty="0"/>
              <a:t>通过网卡把</a:t>
            </a:r>
            <a:r>
              <a:rPr lang="zh-CN" altLang="en-US" sz="1400" dirty="0" smtClean="0"/>
              <a:t>数据发送</a:t>
            </a:r>
            <a:r>
              <a:rPr lang="zh-CN" altLang="en-US" sz="1400" dirty="0"/>
              <a:t>出去之前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需要</a:t>
            </a:r>
            <a:r>
              <a:rPr lang="zh-CN" altLang="en-US" sz="1400" dirty="0" smtClean="0"/>
              <a:t>在</a:t>
            </a:r>
            <a:r>
              <a:rPr lang="zh-CN" altLang="en-US" sz="1400" dirty="0"/>
              <a:t>各层把数据标记完整</a:t>
            </a:r>
            <a:r>
              <a:rPr lang="zh-CN" altLang="en-US" sz="1400" dirty="0" smtClean="0"/>
              <a:t>，当它在</a:t>
            </a:r>
            <a:r>
              <a:rPr lang="zh-CN" altLang="en-US" sz="1400" dirty="0"/>
              <a:t>数据链路层封装数据的时候，由于不知道目标主机的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地址，所以主机</a:t>
            </a:r>
            <a:r>
              <a:rPr lang="en-US" altLang="zh-CN" sz="1400" dirty="0"/>
              <a:t>PC0</a:t>
            </a:r>
            <a:r>
              <a:rPr lang="zh-CN" altLang="en-US" sz="1400" dirty="0"/>
              <a:t>会发送</a:t>
            </a:r>
            <a:r>
              <a:rPr lang="zh-CN" altLang="en-US" sz="1400" dirty="0" smtClean="0"/>
              <a:t>广播信息，</a:t>
            </a:r>
            <a:r>
              <a:rPr lang="zh-CN" altLang="en-US" sz="1400" dirty="0"/>
              <a:t>路由器听到广播后就会响应，把自己的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地址给</a:t>
            </a:r>
            <a:r>
              <a:rPr lang="en-US" altLang="zh-CN" sz="1400" dirty="0"/>
              <a:t>PC0</a:t>
            </a:r>
            <a:r>
              <a:rPr lang="zh-CN" altLang="en-US" sz="1400" dirty="0" smtClean="0"/>
              <a:t>，让</a:t>
            </a:r>
            <a:r>
              <a:rPr lang="zh-CN" altLang="en-US" sz="1400" dirty="0"/>
              <a:t>它把数据封装好</a:t>
            </a:r>
            <a:r>
              <a:rPr lang="zh-CN" altLang="en-US" sz="1400" dirty="0" smtClean="0"/>
              <a:t>。然后把数据报发送</a:t>
            </a:r>
            <a:r>
              <a:rPr lang="zh-CN" altLang="en-US" sz="1400" dirty="0"/>
              <a:t>到</a:t>
            </a:r>
            <a:r>
              <a:rPr lang="zh-CN" altLang="en-US" sz="1400" dirty="0" smtClean="0"/>
              <a:t>路由器</a:t>
            </a:r>
            <a:endParaRPr lang="en-US" altLang="zh-CN" sz="1400" dirty="0" smtClean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、路由器重新标记数据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目标主机</a:t>
            </a:r>
            <a:r>
              <a:rPr lang="en-US" altLang="zh-CN" sz="1400" dirty="0"/>
              <a:t>IP</a:t>
            </a:r>
            <a:r>
              <a:rPr lang="zh-CN" altLang="en-US" sz="1400" dirty="0"/>
              <a:t>地址和源主机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地址不变，源</a:t>
            </a:r>
            <a:r>
              <a:rPr lang="en-US" altLang="zh-CN" sz="1400" dirty="0"/>
              <a:t>MAC</a:t>
            </a:r>
            <a:r>
              <a:rPr lang="zh-CN" altLang="en-US" sz="1400" dirty="0"/>
              <a:t>地址不变，目的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地址替换为</a:t>
            </a:r>
            <a:r>
              <a:rPr lang="en-US" altLang="zh-CN" sz="1400" dirty="0"/>
              <a:t>192.168.2.2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 smtClean="0"/>
              <a:t>地址，通过</a:t>
            </a:r>
            <a:r>
              <a:rPr lang="en-US" altLang="zh-CN" sz="1400" dirty="0"/>
              <a:t>1</a:t>
            </a:r>
            <a:r>
              <a:rPr lang="zh-CN" altLang="en-US" sz="1400" dirty="0"/>
              <a:t>端口把数据转发出去</a:t>
            </a:r>
          </a:p>
          <a:p>
            <a:pPr marL="0" indent="0">
              <a:buNone/>
            </a:pPr>
            <a:endParaRPr lang="zh-CN" altLang="en-US" sz="1400" dirty="0"/>
          </a:p>
          <a:p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5325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76871"/>
            <a:ext cx="5112568" cy="25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782758"/>
            <a:ext cx="5688965" cy="73088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MSR830</a:t>
            </a:r>
            <a:r>
              <a:rPr lang="zh-CN" altLang="en-US" sz="3200" dirty="0"/>
              <a:t>多业务路由器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0" y="4797152"/>
            <a:ext cx="9144000" cy="1773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GE0/0</a:t>
            </a:r>
            <a:r>
              <a:rPr lang="zh-CN" altLang="en-US" sz="2400" dirty="0"/>
              <a:t>、</a:t>
            </a:r>
            <a:r>
              <a:rPr lang="en-US" altLang="zh-CN" sz="2400" dirty="0"/>
              <a:t>0/1</a:t>
            </a:r>
            <a:r>
              <a:rPr lang="zh-CN" altLang="en-US" sz="2400" dirty="0"/>
              <a:t>：</a:t>
            </a:r>
            <a:r>
              <a:rPr lang="en-US" altLang="zh-CN" sz="2400" dirty="0"/>
              <a:t> WAN</a:t>
            </a:r>
            <a:r>
              <a:rPr lang="zh-CN" altLang="en-US" sz="2400" dirty="0"/>
              <a:t>，路由端口，</a:t>
            </a:r>
            <a:r>
              <a:rPr lang="en-US" altLang="zh-CN" sz="2400" dirty="0"/>
              <a:t>port </a:t>
            </a:r>
            <a:r>
              <a:rPr lang="en-US" altLang="zh-CN" sz="2800" dirty="0">
                <a:solidFill>
                  <a:srgbClr val="0000FF"/>
                </a:solidFill>
              </a:rPr>
              <a:t>link-mode</a:t>
            </a:r>
            <a:r>
              <a:rPr lang="en-US" altLang="zh-CN" sz="2400" dirty="0"/>
              <a:t> </a:t>
            </a:r>
            <a:r>
              <a:rPr lang="en-US" altLang="zh-CN" sz="2800" dirty="0"/>
              <a:t>route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GE0/2</a:t>
            </a:r>
            <a:r>
              <a:rPr lang="zh-CN" altLang="en-US" sz="2400" dirty="0"/>
              <a:t>、</a:t>
            </a:r>
            <a:r>
              <a:rPr lang="en-US" altLang="zh-CN" sz="2400" dirty="0"/>
              <a:t>0/3</a:t>
            </a:r>
            <a:r>
              <a:rPr lang="zh-CN" altLang="en-US" sz="2400" dirty="0"/>
              <a:t>、</a:t>
            </a:r>
            <a:r>
              <a:rPr lang="en-US" altLang="zh-CN" sz="2400" dirty="0"/>
              <a:t>0/4</a:t>
            </a:r>
            <a:r>
              <a:rPr lang="zh-CN" altLang="en-US" sz="2400" dirty="0"/>
              <a:t>：</a:t>
            </a:r>
            <a:r>
              <a:rPr lang="en-US" altLang="zh-CN" sz="2400" dirty="0"/>
              <a:t> LAN/WAN</a:t>
            </a:r>
            <a:r>
              <a:rPr lang="zh-CN" altLang="en-US" sz="2400" dirty="0"/>
              <a:t>，端口可在</a:t>
            </a:r>
            <a:r>
              <a:rPr lang="en-US" altLang="zh-CN" sz="2400" dirty="0"/>
              <a:t>LAN</a:t>
            </a:r>
            <a:r>
              <a:rPr lang="zh-CN" altLang="en-US" sz="2400" dirty="0"/>
              <a:t>、</a:t>
            </a:r>
            <a:r>
              <a:rPr lang="en-US" altLang="zh-CN" sz="2400" dirty="0"/>
              <a:t>WAN</a:t>
            </a:r>
            <a:r>
              <a:rPr lang="zh-CN" altLang="en-US" sz="2400" dirty="0"/>
              <a:t>间切换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交换端口，</a:t>
            </a:r>
            <a:r>
              <a:rPr lang="en-US" altLang="zh-CN" sz="2400" dirty="0">
                <a:solidFill>
                  <a:srgbClr val="0000FF"/>
                </a:solidFill>
              </a:rPr>
              <a:t>port </a:t>
            </a:r>
            <a:r>
              <a:rPr lang="en-US" altLang="zh-CN" sz="2800" dirty="0">
                <a:solidFill>
                  <a:srgbClr val="0000FF"/>
                </a:solidFill>
              </a:rPr>
              <a:t>link-mode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bridge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路由端口，</a:t>
            </a:r>
            <a:r>
              <a:rPr lang="en-US" altLang="zh-CN" sz="2400" dirty="0">
                <a:solidFill>
                  <a:srgbClr val="0000FF"/>
                </a:solidFill>
              </a:rPr>
              <a:t>port </a:t>
            </a:r>
            <a:r>
              <a:rPr lang="en-US" altLang="zh-CN" sz="2800" dirty="0">
                <a:solidFill>
                  <a:srgbClr val="0000FF"/>
                </a:solidFill>
              </a:rPr>
              <a:t>link-mode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route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  <p:sp>
        <p:nvSpPr>
          <p:cNvPr id="5529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553450" cy="162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851962"/>
            <a:ext cx="8337426" cy="88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buNone/>
            </a:pPr>
            <a:r>
              <a:rPr lang="zh-CN" altLang="en-US" sz="3600" dirty="0" smtClean="0"/>
              <a:t>认识</a:t>
            </a:r>
            <a:r>
              <a:rPr lang="en-US" altLang="zh-CN" sz="3600" dirty="0" smtClean="0"/>
              <a:t>H3C MSR 830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H3C 20-10E</a:t>
            </a:r>
            <a:r>
              <a:rPr lang="zh-CN" altLang="en-US" sz="3600" dirty="0" smtClean="0"/>
              <a:t>路由器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31508" y="673224"/>
            <a:ext cx="8229600" cy="595536"/>
          </a:xfrm>
        </p:spPr>
        <p:txBody>
          <a:bodyPr/>
          <a:lstStyle/>
          <a:p>
            <a:pPr eaLnBrk="1" hangingPunct="1"/>
            <a:r>
              <a:rPr lang="en-US" altLang="zh-CN" sz="4200" dirty="0"/>
              <a:t>MSR2010E</a:t>
            </a:r>
            <a:r>
              <a:rPr lang="zh-CN" altLang="en-US" sz="4200" dirty="0"/>
              <a:t>多业务路由器</a:t>
            </a:r>
          </a:p>
        </p:txBody>
      </p:sp>
      <p:sp>
        <p:nvSpPr>
          <p:cNvPr id="5529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4" y="1268760"/>
            <a:ext cx="871296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7" y="3284984"/>
            <a:ext cx="89154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3172" y="4725144"/>
            <a:ext cx="846627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E0/0</a:t>
            </a:r>
            <a:r>
              <a:rPr lang="zh-CN" altLang="en-US" sz="2000" dirty="0"/>
              <a:t>、</a:t>
            </a:r>
            <a:r>
              <a:rPr lang="en-US" altLang="zh-CN" sz="2000" dirty="0"/>
              <a:t>E0/1</a:t>
            </a:r>
            <a:r>
              <a:rPr lang="zh-CN" altLang="en-US" sz="2000" dirty="0"/>
              <a:t>、</a:t>
            </a:r>
            <a:r>
              <a:rPr lang="en-US" altLang="zh-CN" sz="2000" dirty="0"/>
              <a:t>E0/2</a:t>
            </a:r>
            <a:r>
              <a:rPr lang="zh-CN" altLang="en-US" sz="2000" dirty="0"/>
              <a:t>：</a:t>
            </a:r>
            <a:r>
              <a:rPr lang="en-US" altLang="zh-CN" sz="2000" dirty="0"/>
              <a:t> WAN,</a:t>
            </a:r>
            <a:r>
              <a:rPr lang="zh-CN" altLang="en-US" sz="2000" dirty="0"/>
              <a:t>路由端口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E0/3</a:t>
            </a:r>
            <a:r>
              <a:rPr lang="zh-CN" altLang="en-US" sz="2000" dirty="0"/>
              <a:t>、</a:t>
            </a:r>
            <a:r>
              <a:rPr lang="en-US" altLang="zh-CN" sz="2000" dirty="0"/>
              <a:t>E0/4</a:t>
            </a:r>
            <a:r>
              <a:rPr lang="zh-CN" altLang="en-US" sz="2000" dirty="0"/>
              <a:t>：</a:t>
            </a:r>
            <a:r>
              <a:rPr lang="en-US" altLang="zh-CN" sz="2000" dirty="0"/>
              <a:t> LAN,</a:t>
            </a:r>
            <a:r>
              <a:rPr lang="zh-CN" altLang="en-US" sz="2000" dirty="0"/>
              <a:t>交换机端口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E0/1</a:t>
            </a:r>
            <a:r>
              <a:rPr lang="zh-CN" altLang="en-US" sz="2000" dirty="0"/>
              <a:t>、</a:t>
            </a:r>
            <a:r>
              <a:rPr lang="en-US" altLang="zh-CN" sz="2000" dirty="0"/>
              <a:t>E0/2</a:t>
            </a:r>
            <a:r>
              <a:rPr lang="zh-CN" altLang="en-US" sz="2000" dirty="0"/>
              <a:t>：</a:t>
            </a:r>
            <a:r>
              <a:rPr lang="en-US" altLang="zh-CN" sz="2000" dirty="0"/>
              <a:t> LAN / WAN,</a:t>
            </a:r>
            <a:r>
              <a:rPr lang="zh-CN" altLang="en-US" sz="2000" dirty="0"/>
              <a:t>  端口可在</a:t>
            </a:r>
            <a:r>
              <a:rPr lang="en-US" altLang="zh-CN" sz="2000" dirty="0"/>
              <a:t>LAN</a:t>
            </a:r>
            <a:r>
              <a:rPr lang="zh-CN" altLang="en-US" sz="2000" dirty="0"/>
              <a:t>、</a:t>
            </a:r>
            <a:r>
              <a:rPr lang="en-US" altLang="zh-CN" sz="2000" dirty="0"/>
              <a:t>WAN</a:t>
            </a:r>
            <a:r>
              <a:rPr lang="zh-CN" altLang="en-US" sz="2000" dirty="0"/>
              <a:t>间切换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交换端口，</a:t>
            </a:r>
            <a:r>
              <a:rPr lang="en-US" altLang="zh-CN" sz="2000" b="0" dirty="0">
                <a:solidFill>
                  <a:srgbClr val="0000FF"/>
                </a:solidFill>
              </a:rPr>
              <a:t>port link-mode </a:t>
            </a:r>
            <a:r>
              <a:rPr lang="en-US" altLang="zh-CN" sz="2000" b="0" dirty="0">
                <a:solidFill>
                  <a:srgbClr val="FF0000"/>
                </a:solidFill>
              </a:rPr>
              <a:t>bridge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路由端口，</a:t>
            </a:r>
            <a:r>
              <a:rPr lang="en-US" altLang="zh-CN" sz="2000" b="0" dirty="0">
                <a:solidFill>
                  <a:srgbClr val="0000FF"/>
                </a:solidFill>
              </a:rPr>
              <a:t>port link-mode </a:t>
            </a:r>
            <a:r>
              <a:rPr lang="en-US" altLang="zh-CN" sz="2000" b="0" dirty="0">
                <a:solidFill>
                  <a:srgbClr val="FF0000"/>
                </a:solidFill>
              </a:rPr>
              <a:t>route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9675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实验三  路由器配置和子网交换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2636912"/>
            <a:ext cx="7499176" cy="2592288"/>
          </a:xfrm>
        </p:spPr>
        <p:txBody>
          <a:bodyPr/>
          <a:lstStyle/>
          <a:p>
            <a:pPr eaLnBrk="1" hangingPunct="1"/>
            <a:r>
              <a:rPr lang="zh-CN" altLang="en-US" dirty="0"/>
              <a:t>实验</a:t>
            </a:r>
            <a:r>
              <a:rPr lang="zh-CN" altLang="en-US" dirty="0" smtClean="0"/>
              <a:t>目的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理解路由器在网络中的作用和用法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 掌握</a:t>
            </a:r>
            <a:r>
              <a:rPr lang="zh-CN" altLang="en-US" dirty="0">
                <a:latin typeface="宋体" panose="02010600030101010101" pitchFamily="2" charset="-122"/>
              </a:rPr>
              <a:t>路由器</a:t>
            </a:r>
            <a:r>
              <a:rPr lang="zh-CN" altLang="en-US" dirty="0" smtClean="0">
                <a:latin typeface="宋体" panose="02010600030101010101" pitchFamily="2" charset="-122"/>
              </a:rPr>
              <a:t>的基本配置命令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了解</a:t>
            </a:r>
            <a:r>
              <a:rPr lang="zh-CN" altLang="en-US" dirty="0" smtClean="0">
                <a:latin typeface="Times New Roman" panose="02020603050405020304" pitchFamily="18" charset="0"/>
              </a:rPr>
              <a:t>网络地址规划的</a:t>
            </a:r>
            <a:r>
              <a:rPr lang="zh-CN" altLang="en-US" dirty="0" smtClean="0">
                <a:latin typeface="Times New Roman" panose="02020603050405020304" pitchFamily="18" charset="0"/>
              </a:rPr>
              <a:t>原则和方法；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5325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96752"/>
            <a:ext cx="8229600" cy="868958"/>
          </a:xfrm>
        </p:spPr>
        <p:txBody>
          <a:bodyPr/>
          <a:lstStyle/>
          <a:p>
            <a:pPr eaLnBrk="1" hangingPunct="1"/>
            <a:r>
              <a:rPr lang="zh-CN" altLang="en-US" dirty="0"/>
              <a:t>实验三  路由器配置和子网交换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492896"/>
            <a:ext cx="7787208" cy="3661867"/>
          </a:xfrm>
        </p:spPr>
        <p:txBody>
          <a:bodyPr/>
          <a:lstStyle/>
          <a:p>
            <a:pPr eaLnBrk="1" hangingPunct="1"/>
            <a:r>
              <a:rPr lang="zh-CN" altLang="en-US" dirty="0"/>
              <a:t>设备需求</a:t>
            </a:r>
          </a:p>
          <a:p>
            <a:pPr lvl="1"/>
            <a:r>
              <a:rPr lang="zh-CN" altLang="en-US" dirty="0"/>
              <a:t> </a:t>
            </a:r>
            <a:r>
              <a:rPr lang="zh-CN" altLang="en-US" dirty="0" smtClean="0"/>
              <a:t>路由器                   </a:t>
            </a:r>
            <a:r>
              <a:rPr lang="zh-CN" altLang="en-US" dirty="0"/>
              <a:t>1</a:t>
            </a:r>
            <a:r>
              <a:rPr lang="zh-CN" altLang="en-US" dirty="0" smtClean="0"/>
              <a:t>台    </a:t>
            </a:r>
            <a:r>
              <a:rPr lang="en-US" altLang="zh-CN" dirty="0" smtClean="0"/>
              <a:t>(H3C MSR 2010E/830)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 交换机                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台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</a:rPr>
              <a:t>机                   </a:t>
            </a:r>
            <a:r>
              <a:rPr lang="zh-CN" altLang="en-US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</a:rPr>
              <a:t>2-</a:t>
            </a:r>
            <a:r>
              <a:rPr lang="en-US" altLang="zh-CN" dirty="0" smtClean="0">
                <a:latin typeface="宋体" panose="02010600030101010101" pitchFamily="2" charset="-122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</a:rPr>
              <a:t>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RJ45</a:t>
            </a:r>
            <a:r>
              <a:rPr lang="zh-CN" altLang="en-US" dirty="0">
                <a:latin typeface="宋体" panose="02010600030101010101" pitchFamily="2" charset="-122"/>
              </a:rPr>
              <a:t>双绞线   </a:t>
            </a: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zh-CN" altLang="en-US" sz="1600" dirty="0" smtClean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若干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Concole</a:t>
            </a:r>
            <a:r>
              <a:rPr lang="zh-CN" altLang="en-US" dirty="0">
                <a:latin typeface="Times New Roman" panose="02020603050405020304" pitchFamily="18" charset="0"/>
              </a:rPr>
              <a:t>控制电缆 </a:t>
            </a:r>
            <a:r>
              <a:rPr lang="en-US" altLang="zh-CN" dirty="0" smtClean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根                  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sp>
        <p:nvSpPr>
          <p:cNvPr id="5427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80728"/>
            <a:ext cx="8229600" cy="811213"/>
          </a:xfrm>
        </p:spPr>
        <p:txBody>
          <a:bodyPr/>
          <a:lstStyle/>
          <a:p>
            <a:pPr eaLnBrk="1" hangingPunct="1"/>
            <a:r>
              <a:rPr lang="zh-CN" altLang="en-US" dirty="0"/>
              <a:t>实验三  路由器配置和子网交换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240030" y="1922869"/>
            <a:ext cx="8903970" cy="261175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实验内容</a:t>
            </a:r>
            <a:r>
              <a:rPr lang="en-US" altLang="zh-CN" sz="2800" b="1" dirty="0">
                <a:solidFill>
                  <a:schemeClr val="tx1"/>
                </a:solidFill>
              </a:rPr>
              <a:t>: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z="2000" dirty="0" smtClean="0">
                <a:latin typeface="宋体" panose="02010600030101010101" pitchFamily="2" charset="-122"/>
              </a:rPr>
              <a:t>将小组内的</a:t>
            </a:r>
            <a:r>
              <a:rPr lang="en-US" altLang="zh-CN" sz="2000" dirty="0" smtClean="0">
                <a:latin typeface="宋体" panose="02010600030101010101" pitchFamily="2" charset="-122"/>
              </a:rPr>
              <a:t>2-3</a:t>
            </a:r>
            <a:r>
              <a:rPr lang="zh-CN" altLang="en-US" sz="2000" dirty="0" smtClean="0">
                <a:latin typeface="宋体" panose="02010600030101010101" pitchFamily="2" charset="-122"/>
              </a:rPr>
              <a:t>台</a:t>
            </a:r>
            <a:r>
              <a:rPr lang="en-US" altLang="zh-CN" sz="2000" dirty="0" smtClean="0">
                <a:latin typeface="宋体" panose="02010600030101010101" pitchFamily="2" charset="-122"/>
              </a:rPr>
              <a:t>PC</a:t>
            </a:r>
            <a:r>
              <a:rPr lang="zh-CN" altLang="en-US" sz="2000" dirty="0" smtClean="0">
                <a:latin typeface="宋体" panose="02010600030101010101" pitchFamily="2" charset="-122"/>
              </a:rPr>
              <a:t>机划分成</a:t>
            </a:r>
            <a:r>
              <a:rPr lang="en-US" altLang="zh-CN" sz="2000" dirty="0" smtClean="0">
                <a:latin typeface="宋体" panose="02010600030101010101" pitchFamily="2" charset="-122"/>
              </a:rPr>
              <a:t>2</a:t>
            </a:r>
            <a:r>
              <a:rPr lang="zh-CN" altLang="en-US" sz="2000" dirty="0" smtClean="0">
                <a:latin typeface="宋体" panose="02010600030101010101" pitchFamily="2" charset="-122"/>
              </a:rPr>
              <a:t>个不同的网段，用合适的网络设备组建成一个广域网，使处在两个不同网段中的</a:t>
            </a:r>
            <a:r>
              <a:rPr lang="en-US" altLang="zh-CN" sz="2000" dirty="0" smtClean="0">
                <a:latin typeface="宋体" panose="02010600030101010101" pitchFamily="2" charset="-122"/>
              </a:rPr>
              <a:t>PC</a:t>
            </a:r>
            <a:r>
              <a:rPr lang="zh-CN" altLang="en-US" sz="2000" dirty="0" smtClean="0">
                <a:latin typeface="宋体" panose="02010600030101010101" pitchFamily="2" charset="-122"/>
              </a:rPr>
              <a:t>机能够互相连通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000" dirty="0" smtClean="0">
                <a:latin typeface="宋体" panose="02010600030101010101" pitchFamily="2" charset="-122"/>
              </a:rPr>
              <a:t>画出网络拓扑图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 smtClean="0"/>
              <a:t>正确使用网络设备连接网络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800" dirty="0" smtClean="0"/>
              <a:t>用</a:t>
            </a:r>
            <a:r>
              <a:rPr lang="en-US" altLang="zh-CN" sz="1800" dirty="0" smtClean="0"/>
              <a:t>Ping</a:t>
            </a:r>
            <a:r>
              <a:rPr lang="zh-CN" altLang="en-US" sz="1800" dirty="0" smtClean="0"/>
              <a:t>命令测试网络的连通性</a:t>
            </a:r>
            <a:endParaRPr lang="zh-CN" altLang="en-US" sz="1800" dirty="0"/>
          </a:p>
        </p:txBody>
      </p:sp>
      <p:sp>
        <p:nvSpPr>
          <p:cNvPr id="5734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271713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84" name="图片 49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140968"/>
            <a:ext cx="3067685" cy="2729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568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实验三  路由器配置和子网交换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621665" y="1844040"/>
            <a:ext cx="8343265" cy="4105240"/>
          </a:xfrm>
        </p:spPr>
        <p:txBody>
          <a:bodyPr/>
          <a:lstStyle/>
          <a:p>
            <a:pPr lvl="0" eaLnBrk="1" hangingPunct="1"/>
            <a:r>
              <a:rPr lang="zh-CN" altLang="en-US" sz="3600" dirty="0"/>
              <a:t>实验步骤</a:t>
            </a:r>
          </a:p>
          <a:p>
            <a:pPr marL="457200" lvl="1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 smtClean="0"/>
              <a:t>、</a:t>
            </a:r>
            <a:r>
              <a:rPr lang="zh-CN" altLang="en-US" dirty="0"/>
              <a:t>正确配置各</a:t>
            </a:r>
            <a:r>
              <a:rPr lang="en-US" altLang="zh-CN" dirty="0"/>
              <a:t>PC</a:t>
            </a:r>
            <a:r>
              <a:rPr lang="zh-CN" altLang="en-US" dirty="0"/>
              <a:t>机的</a:t>
            </a:r>
            <a:r>
              <a:rPr lang="en-US" altLang="zh-CN" dirty="0"/>
              <a:t>IP</a:t>
            </a:r>
            <a:r>
              <a:rPr lang="zh-CN" altLang="en-US" dirty="0"/>
              <a:t>地址、子网掩码和</a:t>
            </a:r>
            <a:r>
              <a:rPr lang="zh-CN" altLang="en-US" dirty="0" smtClean="0"/>
              <a:t>网关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sz="2800" dirty="0" smtClean="0"/>
              <a:t>查看交换机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端口配置状态，选择合适的   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端口</a:t>
            </a:r>
            <a:r>
              <a:rPr lang="zh-CN" altLang="en-US" dirty="0" smtClean="0"/>
              <a:t>组成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LAN</a:t>
            </a:r>
            <a:r>
              <a:rPr lang="zh-CN" altLang="en-US" dirty="0" smtClean="0"/>
              <a:t>，画出网络拓扑图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按照网络拓扑图连接各网络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、配置路由器端口地址；</a:t>
            </a:r>
            <a:endParaRPr lang="zh-CN" altLang="en-US" sz="2800" dirty="0"/>
          </a:p>
          <a:p>
            <a:pPr marL="457200" lvl="1" indent="0" eaLnBrk="1" hangingPunct="1"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查看</a:t>
            </a:r>
            <a:r>
              <a:rPr lang="zh-CN" altLang="en-US" sz="2800" dirty="0" smtClean="0"/>
              <a:t>路由器当前配置参数；</a:t>
            </a:r>
            <a:endParaRPr lang="zh-CN" altLang="en-US" sz="2800" dirty="0"/>
          </a:p>
          <a:p>
            <a:pPr marL="457200" lvl="1" indent="0" eaLnBrk="1" hangingPunct="1">
              <a:buNone/>
            </a:pPr>
            <a:r>
              <a:rPr lang="en-US" altLang="zh-CN" sz="2800" dirty="0" smtClean="0"/>
              <a:t>6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测试网络连通性。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5837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829</Words>
  <Application>Microsoft Office PowerPoint</Application>
  <PresentationFormat>全屏显示(4:3)</PresentationFormat>
  <Paragraphs>99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《计算机通信与网络》实验</vt:lpstr>
      <vt:lpstr>实验三  路由器配置和子网交换</vt:lpstr>
      <vt:lpstr>实验三  路由器配置和子网交换</vt:lpstr>
      <vt:lpstr>MSR830多业务路由器</vt:lpstr>
      <vt:lpstr>MSR2010E多业务路由器</vt:lpstr>
      <vt:lpstr>实验三  路由器配置和子网交换</vt:lpstr>
      <vt:lpstr>实验三  路由器配置和子网交换</vt:lpstr>
      <vt:lpstr>实验三  路由器配置和子网交换</vt:lpstr>
      <vt:lpstr>实验三  路由器配置和子网交换</vt:lpstr>
      <vt:lpstr>路由器配置参考指令：</vt:lpstr>
      <vt:lpstr>路由器状态查询指令：</vt:lpstr>
      <vt:lpstr>实验三  路由器配置和子网交换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fankeli</cp:lastModifiedBy>
  <cp:revision>422</cp:revision>
  <dcterms:created xsi:type="dcterms:W3CDTF">2113-01-01T00:00:00Z</dcterms:created>
  <dcterms:modified xsi:type="dcterms:W3CDTF">2021-04-21T15:33:02Z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5376C7B6B3D74D92ABB30CFEF397019A</vt:lpwstr>
  </property>
</Properties>
</file>