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807" r:id="rId3"/>
    <p:sldId id="774" r:id="rId5"/>
    <p:sldId id="464" r:id="rId6"/>
    <p:sldId id="465" r:id="rId7"/>
    <p:sldId id="729" r:id="rId8"/>
    <p:sldId id="466" r:id="rId9"/>
    <p:sldId id="467" r:id="rId10"/>
    <p:sldId id="724" r:id="rId11"/>
    <p:sldId id="468" r:id="rId12"/>
    <p:sldId id="704" r:id="rId13"/>
    <p:sldId id="725" r:id="rId14"/>
    <p:sldId id="470" r:id="rId15"/>
    <p:sldId id="471" r:id="rId16"/>
    <p:sldId id="726" r:id="rId17"/>
    <p:sldId id="727" r:id="rId18"/>
    <p:sldId id="702" r:id="rId19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1136" y="5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20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ym typeface="+mn-ea"/>
              </a:rPr>
              <a:t>《计算机通信与网络》实验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990" y="166116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《计算机通信与网络》实验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华三</a:t>
            </a:r>
            <a:r>
              <a:rPr lang="en-US" altLang="zh-CN" sz="3600" b="1" dirty="0">
                <a:solidFill>
                  <a:srgbClr val="FF0000"/>
                </a:solidFill>
              </a:rPr>
              <a:t>H3C</a:t>
            </a:r>
            <a:r>
              <a:rPr lang="zh-CN" altLang="en-US" sz="3600" b="1" dirty="0">
                <a:solidFill>
                  <a:srgbClr val="FF0000"/>
                </a:solidFill>
              </a:rPr>
              <a:t>网络设备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</a:rPr>
              <a:t>《计算机通信与网络》实验</a:t>
            </a:r>
            <a:endParaRPr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861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23850" y="1917065"/>
            <a:ext cx="8232140" cy="374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3200" b="0">
                <a:solidFill>
                  <a:schemeClr val="tx1"/>
                </a:solidFill>
              </a:rPr>
              <a:t>路由器R</a:t>
            </a:r>
            <a:r>
              <a:rPr lang="en-US" sz="3200" b="0">
                <a:solidFill>
                  <a:schemeClr val="tx1"/>
                </a:solidFill>
              </a:rPr>
              <a:t>2</a:t>
            </a:r>
            <a:r>
              <a:rPr sz="3200" b="0">
                <a:solidFill>
                  <a:schemeClr val="tx1"/>
                </a:solidFill>
              </a:rPr>
              <a:t>配置如下：</a:t>
            </a:r>
            <a:endParaRPr sz="32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] interface GE0/0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-GigabitEthernet0/0] port link-mode route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-GigabitEthernet0/0] ip address 192.168.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0.254 255.255.255.0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-GigabitEthernet0/0] undo shutdown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-GigabitEthernet0/0]quit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]interface GE0/1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-GigabitEthernet0/1]port link-mode route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-GigabitEthernet0/1]ip address 192.168.11.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 255.255.255.0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-GigabitEthernet0/1]undo shutdown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-GigabitEthernet0/1]quit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</a:t>
            </a:r>
            <a:r>
              <a:rPr lang="en-US" sz="1800" b="0">
                <a:solidFill>
                  <a:schemeClr val="tx1"/>
                </a:solidFill>
              </a:rPr>
              <a:t>2</a:t>
            </a:r>
            <a:r>
              <a:rPr sz="1800" b="0">
                <a:solidFill>
                  <a:schemeClr val="tx1"/>
                </a:solidFill>
              </a:rPr>
              <a:t>]</a:t>
            </a:r>
            <a:r>
              <a:rPr sz="1800" b="0">
                <a:solidFill>
                  <a:srgbClr val="FF0000"/>
                </a:solidFill>
              </a:rPr>
              <a:t>ip route-static 192.168.</a:t>
            </a:r>
            <a:r>
              <a:rPr lang="en-US" sz="1800" b="0">
                <a:solidFill>
                  <a:srgbClr val="FF0000"/>
                </a:solidFill>
              </a:rPr>
              <a:t>1</a:t>
            </a:r>
            <a:r>
              <a:rPr sz="1800" b="0">
                <a:solidFill>
                  <a:srgbClr val="FF0000"/>
                </a:solidFill>
              </a:rPr>
              <a:t>0.0 255.255.255.0 192.168.11.</a:t>
            </a:r>
            <a:r>
              <a:rPr lang="en-US" sz="1800" b="0">
                <a:solidFill>
                  <a:srgbClr val="FF0000"/>
                </a:solidFill>
              </a:rPr>
              <a:t>1</a:t>
            </a:r>
            <a:r>
              <a:rPr sz="1800" b="0">
                <a:solidFill>
                  <a:srgbClr val="FF0000"/>
                </a:solidFill>
              </a:rPr>
              <a:t>  </a:t>
            </a:r>
            <a:r>
              <a:rPr lang="zh-CN" sz="1800" b="0">
                <a:solidFill>
                  <a:srgbClr val="FF0000"/>
                </a:solidFill>
              </a:rPr>
              <a:t>静</a:t>
            </a:r>
            <a:r>
              <a:rPr sz="1800" b="0">
                <a:solidFill>
                  <a:srgbClr val="FF0000"/>
                </a:solidFill>
              </a:rPr>
              <a:t>态路由</a:t>
            </a:r>
            <a:endParaRPr sz="18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7546"/>
            <a:ext cx="8229600" cy="757238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7290"/>
            <a:ext cx="8002587" cy="4171950"/>
          </a:xfrm>
        </p:spPr>
        <p:txBody>
          <a:bodyPr/>
          <a:lstStyle/>
          <a:p>
            <a:pPr lvl="0" eaLnBrk="1" hangingPunct="1"/>
            <a:r>
              <a:rPr lang="zh-CN" altLang="en-US" sz="3730" dirty="0"/>
              <a:t>静态路由</a:t>
            </a:r>
            <a:endParaRPr lang="zh-CN" altLang="en-US" sz="3730" dirty="0"/>
          </a:p>
        </p:txBody>
      </p:sp>
      <p:sp>
        <p:nvSpPr>
          <p:cNvPr id="665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692275" y="2277110"/>
          <a:ext cx="5922645" cy="377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544695" imgH="3264535" progId="Visio.Drawing.15">
                  <p:embed/>
                </p:oleObj>
              </mc:Choice>
              <mc:Fallback>
                <p:oleObj name="" r:id="rId1" imgW="4544695" imgH="326453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277110"/>
                        <a:ext cx="5922645" cy="377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4132" y="536282"/>
            <a:ext cx="8212667" cy="1092518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70660" name="Text Box 4"/>
          <p:cNvSpPr>
            <a:spLocks noGrp="1" noChangeArrowheads="1"/>
          </p:cNvSpPr>
          <p:nvPr>
            <p:ph idx="1"/>
          </p:nvPr>
        </p:nvSpPr>
        <p:spPr>
          <a:xfrm>
            <a:off x="323528" y="1572196"/>
            <a:ext cx="8334697" cy="488652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/>
              <a:t>实际用到的命令</a:t>
            </a:r>
            <a:r>
              <a:rPr lang="zh-CN" altLang="en-US" sz="1400" b="1" dirty="0">
                <a:solidFill>
                  <a:srgbClr val="00CC00"/>
                </a:solidFill>
                <a:sym typeface="Wingdings" panose="05000000000000000000" pitchFamily="2" charset="2"/>
              </a:rPr>
              <a:t>（路由器</a:t>
            </a:r>
            <a:r>
              <a:rPr lang="en-US" altLang="zh-CN" sz="1400" b="1" dirty="0">
                <a:solidFill>
                  <a:srgbClr val="00CC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1400" b="1" dirty="0">
                <a:solidFill>
                  <a:srgbClr val="00CC00"/>
                </a:solidFill>
                <a:sym typeface="Wingdings" panose="05000000000000000000" pitchFamily="2" charset="2"/>
              </a:rPr>
              <a:t>的配置如下，路由器</a:t>
            </a:r>
            <a:r>
              <a:rPr lang="en-US" altLang="zh-CN" sz="1400" b="1" dirty="0">
                <a:solidFill>
                  <a:srgbClr val="00CC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1400" b="1" dirty="0">
                <a:solidFill>
                  <a:srgbClr val="00CC00"/>
                </a:solidFill>
                <a:sym typeface="Wingdings" panose="05000000000000000000" pitchFamily="2" charset="2"/>
              </a:rPr>
              <a:t>参照此命令配置）</a:t>
            </a:r>
            <a:endParaRPr lang="en-US" altLang="zh-CN" sz="1400" b="1" dirty="0">
              <a:solidFill>
                <a:srgbClr val="00CC00"/>
              </a:solidFill>
            </a:endParaRPr>
          </a:p>
        </p:txBody>
      </p:sp>
      <p:sp>
        <p:nvSpPr>
          <p:cNvPr id="7065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07950" y="2132965"/>
            <a:ext cx="7178675" cy="122999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endParaRPr lang="en-US" altLang="zh-CN" sz="2000" b="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带</a:t>
            </a:r>
            <a:r>
              <a:rPr lang="zh-CN" altLang="en-US" sz="2000" b="0" dirty="0">
                <a:solidFill>
                  <a:schemeClr val="tx1"/>
                </a:solidFill>
              </a:rPr>
              <a:t>下一跳</a:t>
            </a:r>
            <a:r>
              <a:rPr lang="zh-CN" altLang="en-US" sz="2000" b="0" dirty="0">
                <a:solidFill>
                  <a:schemeClr val="tx1"/>
                </a:solidFill>
              </a:rPr>
              <a:t>的静态路由：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fontAlgn="t">
              <a:spcBef>
                <a:spcPct val="50000"/>
              </a:spcBef>
              <a:defRPr/>
            </a:pPr>
            <a:r>
              <a:rPr lang="en-US" altLang="zh-CN" sz="2800" b="0" dirty="0">
                <a:solidFill>
                  <a:srgbClr val="FF0000"/>
                </a:solidFill>
              </a:rPr>
              <a:t>                           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188085" y="4725670"/>
          <a:ext cx="7270115" cy="147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837430" imgH="740410" progId="Visio.Drawing.15">
                  <p:embed/>
                </p:oleObj>
              </mc:Choice>
              <mc:Fallback>
                <p:oleObj name="" r:id="rId1" imgW="4837430" imgH="74041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8085" y="4725670"/>
                        <a:ext cx="7270115" cy="147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115695" y="2925445"/>
          <a:ext cx="7270115" cy="147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837430" imgH="740410" progId="Visio.Drawing.15">
                  <p:embed/>
                </p:oleObj>
              </mc:Choice>
              <mc:Fallback>
                <p:oleObj name="" r:id="rId3" imgW="4837430" imgH="74041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95" y="2925445"/>
                        <a:ext cx="7270115" cy="147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 静态路由配置</a:t>
            </a:r>
            <a:endParaRPr lang="zh-CN" altLang="en-US" dirty="0"/>
          </a:p>
        </p:txBody>
      </p:sp>
      <p:sp>
        <p:nvSpPr>
          <p:cNvPr id="7168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1916748"/>
            <a:ext cx="91440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查看路由表，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 display  current-configuration 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查看当前配置信息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2" eaLnBrk="1" hangingPunct="1"/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#interface GigabitEthernet0/0  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port link-mode route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ip address 192.168.10.254 255.255.255.0                    // GE0的IP地址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#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interface GigabitEthernet0/1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port link-mode route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ip address 192.168.11.1 255.255.255.0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#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interface GigabitEthernet0/2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port link-mode bridge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#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rgbClr val="FF0000"/>
                </a:solidFill>
              </a:rPr>
              <a:t>ip route-static 192.168.20.0 24 192.168.11.2      //静态路由表，只有一个条目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7168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1916113"/>
            <a:ext cx="91440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查看路由表，方法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</a:rPr>
              <a:t>   [H3C]display  </a:t>
            </a:r>
            <a:r>
              <a:rPr lang="en-US" altLang="zh-CN" sz="2800" dirty="0" err="1">
                <a:solidFill>
                  <a:schemeClr val="tx1"/>
                </a:solidFill>
              </a:rPr>
              <a:t>ip</a:t>
            </a:r>
            <a:r>
              <a:rPr lang="en-US" altLang="zh-CN" sz="2800" dirty="0">
                <a:solidFill>
                  <a:schemeClr val="tx1"/>
                </a:solidFill>
              </a:rPr>
              <a:t>  routing-table            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查看路由信息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 eaLnBrk="1" hangingPunct="1"/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192.168.10.0/32        Direct  0   0           192.168.10.1    GE0/0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192.168.10.1/32        Direct  0   0           127.0.0.1          InLoop0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192.168.10.255/32    Direct  0   0           192.168.10.1    GE0/0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192.168.11.0/24        Direct  0   0           192.168.11.1    GE0/1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192.168.11.0/32        Direct  0   0           192.168.11.1    GE0/1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192.168.11.1/32        Direct  0   0           127.0.0.1          InLoop0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192.168.11.255/32    Direct  0   0           192.168.11.1    GE0/1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rgbClr val="FF0000"/>
                </a:solidFill>
              </a:rPr>
              <a:t>192.168.20.0/24       Static  60  0           192.168.11.2    GE0/1    //静态路由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 静态路由配置</a:t>
            </a:r>
            <a:endParaRPr lang="zh-CN" altLang="en-US" dirty="0"/>
          </a:p>
        </p:txBody>
      </p:sp>
      <p:sp>
        <p:nvSpPr>
          <p:cNvPr id="7168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1916113"/>
            <a:ext cx="9144000" cy="41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</a:rPr>
              <a:t>结果：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 在主机PC1上ping主机PC2，测试网络的连通性，结果如下：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PC&gt;ping 192.168.20.1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Pinging 192.168.20.1 with 32 bytes of data: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Reply from 192.168.20.1: bytes=32 time=62ms TTL=255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Reply from 192.168.20.1: bytes=32 time=63ms TTL=255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Reply from 192.168.20.1: bytes=32 time=63ms TTL=255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Reply from 192.168.20.1: bytes=32 time=47ms TTL=255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Ping statistics for 192.168.20.1: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        Packets: Sent = 4, Received = 4, Lost = 0 (0% loss),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Approximate round trip times in milli-seconds: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altLang="zh-CN" sz="1600" dirty="0">
                <a:solidFill>
                  <a:schemeClr val="tx2"/>
                </a:solidFill>
              </a:rPr>
              <a:t>        Minimum = 47ms, Maximum = 63ms, Average = 58ms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谢谢大家！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080" y="1630362"/>
            <a:ext cx="7272808" cy="2209503"/>
          </a:xfrm>
        </p:spPr>
        <p:txBody>
          <a:bodyPr/>
          <a:lstStyle/>
          <a:p>
            <a:pPr eaLnBrk="1" hangingPunct="1"/>
            <a:r>
              <a:rPr lang="zh-CN" altLang="en-US" sz="5400" dirty="0">
                <a:ea typeface="楷体_GB2312" pitchFamily="49" charset="-122"/>
              </a:rPr>
              <a:t>静态路由</a:t>
            </a:r>
            <a:r>
              <a:rPr lang="zh-CN" altLang="en-US" sz="5400" dirty="0">
                <a:ea typeface="楷体_GB2312" pitchFamily="49" charset="-122"/>
              </a:rPr>
              <a:t>配置实验</a:t>
            </a:r>
            <a:endParaRPr lang="zh-CN" altLang="en-US" sz="5400" dirty="0"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6998" y="367950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华三</a:t>
            </a:r>
            <a:r>
              <a:rPr lang="en-US" altLang="zh-CN" sz="2800" b="1" dirty="0"/>
              <a:t>H3C</a:t>
            </a:r>
            <a:r>
              <a:rPr lang="zh-CN" altLang="en-US" sz="2800" b="1" dirty="0"/>
              <a:t>网络设备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                                                            </a:t>
            </a:r>
            <a:endParaRPr lang="zh-CN" altLang="zh-CN" sz="2000" b="1" dirty="0"/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实验目的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掌握静态路由原理和配置</a:t>
            </a:r>
            <a:r>
              <a:rPr lang="zh-CN" altLang="en-US" dirty="0"/>
              <a:t>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掌握查看路由表的方</a:t>
            </a:r>
            <a:r>
              <a:rPr lang="zh-CN" altLang="en-US" dirty="0"/>
              <a:t>法</a:t>
            </a:r>
            <a:endParaRPr lang="zh-CN" altLang="en-US" dirty="0"/>
          </a:p>
        </p:txBody>
      </p:sp>
      <p:sp>
        <p:nvSpPr>
          <p:cNvPr id="6451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99381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设备需求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路由器              </a:t>
            </a:r>
            <a:r>
              <a:rPr lang="en-US" altLang="zh-CN" dirty="0"/>
              <a:t>       </a:t>
            </a:r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交换机               </a:t>
            </a:r>
            <a:r>
              <a:rPr lang="en-US" altLang="zh-CN" dirty="0"/>
              <a:t>       </a:t>
            </a:r>
            <a:r>
              <a:rPr lang="zh-CN" altLang="en-US" dirty="0"/>
              <a:t>    </a:t>
            </a:r>
            <a:r>
              <a:rPr lang="en-US" altLang="zh-CN" dirty="0"/>
              <a:t>3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 PC</a:t>
            </a:r>
            <a:r>
              <a:rPr lang="zh-CN" altLang="en-US" dirty="0"/>
              <a:t>机                    </a:t>
            </a:r>
            <a:r>
              <a:rPr lang="en-US" altLang="zh-CN" dirty="0"/>
              <a:t>       </a:t>
            </a:r>
            <a:r>
              <a:rPr lang="zh-CN" altLang="en-US" dirty="0"/>
              <a:t>   </a:t>
            </a:r>
            <a:r>
              <a:rPr lang="en-US" altLang="zh-CN" dirty="0"/>
              <a:t>4</a:t>
            </a:r>
            <a:r>
              <a:rPr lang="zh-CN" altLang="en-US" dirty="0"/>
              <a:t>台</a:t>
            </a:r>
            <a:r>
              <a:rPr lang="zh-CN" altLang="en-US" dirty="0"/>
              <a:t>                </a:t>
            </a:r>
            <a:r>
              <a:rPr lang="en-US" altLang="zh-CN" dirty="0"/>
              <a:t> 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 RJ45</a:t>
            </a:r>
            <a:r>
              <a:rPr lang="zh-CN" altLang="en-US" dirty="0"/>
              <a:t>双绞线        </a:t>
            </a:r>
            <a:r>
              <a:rPr lang="en-US" altLang="zh-CN" dirty="0"/>
              <a:t>         </a:t>
            </a:r>
            <a:r>
              <a:rPr lang="zh-CN" altLang="en-US" dirty="0"/>
              <a:t>若干   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 err="1"/>
              <a:t>Concole</a:t>
            </a:r>
            <a:r>
              <a:rPr lang="zh-CN" altLang="en-US" dirty="0"/>
              <a:t>控制电缆   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-US" altLang="zh-CN" dirty="0"/>
              <a:t> 1</a:t>
            </a:r>
            <a:r>
              <a:rPr lang="zh-CN" altLang="en-US" dirty="0"/>
              <a:t>根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6553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99381"/>
            <a:ext cx="8229600" cy="4525963"/>
          </a:xfrm>
          <a:noFill/>
        </p:spPr>
        <p:txBody>
          <a:bodyPr/>
          <a:lstStyle/>
          <a:p>
            <a:pPr lvl="0" eaLnBrk="1" hangingPunct="1"/>
            <a:r>
              <a:rPr lang="zh-CN" altLang="en-US" dirty="0"/>
              <a:t>实验</a:t>
            </a:r>
            <a:r>
              <a:rPr lang="zh-CN" altLang="en-US" dirty="0"/>
              <a:t>原理 路由器                   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静态路由是指由用户或网络管理员手工配置的路由信息。当网络的拓扑结构或链路的状态发生变化时，网络管理员需要手工去修改路由表中相关的静态路由信息；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适用于比较简单的网络</a:t>
            </a:r>
            <a:r>
              <a:rPr lang="zh-CN" altLang="en-US" dirty="0"/>
              <a:t>环境；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缺点：不能自动适应网络拓扑结构的</a:t>
            </a:r>
            <a:r>
              <a:rPr lang="zh-CN" altLang="en-US" dirty="0"/>
              <a:t>变化。</a:t>
            </a:r>
            <a:endParaRPr lang="zh-CN" altLang="en-US" dirty="0"/>
          </a:p>
        </p:txBody>
      </p:sp>
      <p:sp>
        <p:nvSpPr>
          <p:cNvPr id="6553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7546"/>
            <a:ext cx="8229600" cy="757238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7290"/>
            <a:ext cx="8002587" cy="417195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实验拓扑图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两个或多个小组之间，通过配置静态路由表信息协议来实现路由器的互连，查看各路由器的路由表信息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685800" lvl="4" indent="0" eaLnBrk="1" hangingPunct="1">
              <a:buNone/>
            </a:pPr>
            <a:r>
              <a:rPr lang="zh-CN" altLang="en-US" sz="1705" dirty="0">
                <a:sym typeface="+mn-ea"/>
              </a:rPr>
              <a:t>（</a:t>
            </a:r>
            <a:r>
              <a:rPr lang="zh-CN" altLang="en-US" sz="1705" dirty="0">
                <a:solidFill>
                  <a:srgbClr val="00B050"/>
                </a:solidFill>
                <a:sym typeface="+mn-ea"/>
              </a:rPr>
              <a:t>参考实验教材</a:t>
            </a:r>
            <a:r>
              <a:rPr lang="en-US" altLang="zh-CN" sz="1705" dirty="0">
                <a:solidFill>
                  <a:srgbClr val="00B050"/>
                </a:solidFill>
                <a:sym typeface="+mn-ea"/>
              </a:rPr>
              <a:t>P173</a:t>
            </a:r>
            <a:r>
              <a:rPr lang="zh-CN" altLang="en-US" sz="1705" dirty="0">
                <a:sym typeface="+mn-ea"/>
              </a:rPr>
              <a:t>）</a:t>
            </a:r>
            <a:endParaRPr lang="zh-CN" altLang="en-US" sz="1705" dirty="0">
              <a:solidFill>
                <a:schemeClr val="tx1"/>
              </a:solidFill>
            </a:endParaRPr>
          </a:p>
          <a:p>
            <a:pPr lvl="2" eaLnBrk="1" hangingPunct="1"/>
            <a:endParaRPr lang="zh-CN" altLang="en-US" sz="2055" dirty="0">
              <a:latin typeface="宋体" panose="02010600030101010101" pitchFamily="2" charset="-122"/>
            </a:endParaRPr>
          </a:p>
        </p:txBody>
      </p:sp>
      <p:sp>
        <p:nvSpPr>
          <p:cNvPr id="665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6566" name="TextBox 6"/>
          <p:cNvSpPr txBox="1">
            <a:spLocks noChangeArrowheads="1"/>
          </p:cNvSpPr>
          <p:nvPr/>
        </p:nvSpPr>
        <p:spPr bwMode="auto">
          <a:xfrm>
            <a:off x="4871085" y="3303905"/>
            <a:ext cx="370649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用一根网线连接两个路由器</a:t>
            </a:r>
            <a:r>
              <a:rPr lang="en-US" altLang="zh-CN" dirty="0"/>
              <a:t>WAN</a:t>
            </a:r>
            <a:r>
              <a:rPr lang="zh-CN" altLang="en-US" dirty="0"/>
              <a:t>口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r>
              <a:rPr lang="en-US" altLang="zh-CN" dirty="0"/>
              <a:t>WAN</a:t>
            </a:r>
            <a:r>
              <a:rPr lang="zh-CN" altLang="en-US" dirty="0"/>
              <a:t>口，</a:t>
            </a:r>
            <a:endParaRPr lang="en-US" altLang="zh-CN" dirty="0"/>
          </a:p>
          <a:p>
            <a:pPr eaLnBrk="1" hangingPunct="1"/>
            <a:r>
              <a:rPr lang="zh-CN" altLang="en-US" dirty="0"/>
              <a:t>代替图中最上面</a:t>
            </a:r>
            <a:r>
              <a:rPr lang="zh-CN" altLang="en-US" dirty="0"/>
              <a:t>的交换机；</a:t>
            </a:r>
            <a:endParaRPr lang="en-US" altLang="zh-CN" dirty="0"/>
          </a:p>
          <a:p>
            <a:pPr eaLnBrk="1" hangingPunct="1"/>
            <a:r>
              <a:rPr lang="zh-CN" altLang="en-US" dirty="0"/>
              <a:t>路由器使用</a:t>
            </a:r>
            <a:r>
              <a:rPr lang="en-US" altLang="zh-CN" dirty="0"/>
              <a:t>GE0</a:t>
            </a:r>
            <a:r>
              <a:rPr lang="zh-CN" altLang="en-US" dirty="0"/>
              <a:t>和</a:t>
            </a:r>
            <a:r>
              <a:rPr lang="en-US" altLang="zh-CN" dirty="0"/>
              <a:t>GE1</a:t>
            </a:r>
            <a:r>
              <a:rPr lang="zh-CN" altLang="en-US" dirty="0"/>
              <a:t>口；</a:t>
            </a:r>
            <a:endParaRPr lang="zh-CN" altLang="en-US" dirty="0"/>
          </a:p>
        </p:txBody>
      </p:sp>
      <p:pic>
        <p:nvPicPr>
          <p:cNvPr id="78" name="图片 23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0910" y="3049905"/>
            <a:ext cx="3136265" cy="3011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579296" cy="38862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实验步骤</a:t>
            </a:r>
            <a:endParaRPr lang="zh-CN" altLang="en-US" dirty="0"/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、画好网络拓扑图，确定实际网段的</a:t>
            </a:r>
            <a:r>
              <a:rPr lang="en-US" altLang="zh-CN" sz="2400" dirty="0" err="1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地址等信息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、按划分的网段将硬件设备连接好，再</a:t>
            </a:r>
            <a:r>
              <a:rPr lang="zh-CN" altLang="en-US" sz="2400" dirty="0">
                <a:solidFill>
                  <a:schemeClr val="tx1"/>
                </a:solidFill>
              </a:rPr>
              <a:t>接通电源；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、配置计算机</a:t>
            </a:r>
            <a:r>
              <a:rPr lang="en-US" altLang="zh-CN" sz="2400" dirty="0" err="1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地址、子网掩码和网关；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、配置路由器</a:t>
            </a:r>
            <a:r>
              <a:rPr lang="en-US" altLang="zh-CN" sz="2400" dirty="0" err="1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地址和路由表；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、测试网络连接。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758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计算机通信与网络实验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579296" cy="38862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zh-CN" dirty="0"/>
              <a:t>PC</a:t>
            </a:r>
            <a:r>
              <a:rPr lang="zh-CN" altLang="en-US" dirty="0"/>
              <a:t>参数设置：</a:t>
            </a:r>
            <a:endParaRPr lang="zh-CN" altLang="en-US" dirty="0"/>
          </a:p>
          <a:p>
            <a:pPr marL="914400" lvl="2" indent="0" eaLnBrk="1" hangingPunct="1">
              <a:buNone/>
            </a:pPr>
            <a:r>
              <a:rPr lang="en-US" altLang="zh-CN" sz="2055" dirty="0">
                <a:solidFill>
                  <a:schemeClr val="tx1"/>
                </a:solidFill>
              </a:rPr>
              <a:t>PC1</a:t>
            </a:r>
            <a:r>
              <a:rPr lang="zh-CN" altLang="en-US" sz="2055" dirty="0">
                <a:solidFill>
                  <a:schemeClr val="tx1"/>
                </a:solidFill>
              </a:rPr>
              <a:t>的参数：</a:t>
            </a:r>
            <a:endParaRPr lang="en-US" altLang="zh-CN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055" dirty="0">
                <a:solidFill>
                  <a:schemeClr val="tx1"/>
                </a:solidFill>
              </a:rPr>
              <a:t>IP地址：192.168.10.1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055" dirty="0">
                <a:solidFill>
                  <a:schemeClr val="tx1"/>
                </a:solidFill>
              </a:rPr>
              <a:t>子网掩码：255.255.255.0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055" dirty="0">
                <a:solidFill>
                  <a:schemeClr val="tx1"/>
                </a:solidFill>
              </a:rPr>
              <a:t>网关：192.168.10.254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en-US" altLang="zh-CN" sz="2055" dirty="0">
                <a:solidFill>
                  <a:schemeClr val="tx1"/>
                </a:solidFill>
              </a:rPr>
              <a:t>PC2</a:t>
            </a:r>
            <a:r>
              <a:rPr lang="zh-CN" altLang="en-US" sz="2055" dirty="0">
                <a:solidFill>
                  <a:schemeClr val="tx1"/>
                </a:solidFill>
              </a:rPr>
              <a:t>的</a:t>
            </a:r>
            <a:r>
              <a:rPr lang="zh-CN" altLang="en-US" sz="2055" dirty="0">
                <a:solidFill>
                  <a:schemeClr val="tx1"/>
                </a:solidFill>
              </a:rPr>
              <a:t>参数：</a:t>
            </a:r>
            <a:endParaRPr lang="zh-CN" altLang="en-US" sz="2055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IP地址：192.168.20.1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子网掩码：255.255.255.0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网关：192.168.20.254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758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计算机通信与网络实验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静态路由配置</a:t>
            </a:r>
            <a:endParaRPr lang="zh-CN" altLang="en-US" dirty="0"/>
          </a:p>
        </p:txBody>
      </p:sp>
      <p:sp>
        <p:nvSpPr>
          <p:cNvPr id="6861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23850" y="1917065"/>
            <a:ext cx="8232140" cy="374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3200" b="0">
                <a:solidFill>
                  <a:schemeClr val="tx1"/>
                </a:solidFill>
              </a:rPr>
              <a:t>路由器R1配置如下：</a:t>
            </a:r>
            <a:endParaRPr sz="32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[R1] interface GE0/0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[R1-GigabitEthernet0/0] port link-mode route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[R1-GigabitEthernet0/0] ip address 192.168.10.254 255.255.255.0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[R1-GigabitEthernet0/0] undo shutdown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[R1-GigabitEthernet0/0]quit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[R1]interface GE0/1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[R1-GigabitEthernet0/1]port link-mode route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[R1-GigabitEthernet0/1]ip address 192.168.11.1 255.255.255.0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[R1-GigabitEthernet0/1]undo shutdown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[R1-GigabitEthernet0/1]quit</a:t>
            </a:r>
            <a:endParaRPr sz="1800" b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sz="1800" b="0">
                <a:solidFill>
                  <a:schemeClr val="tx1"/>
                </a:solidFill>
              </a:rPr>
              <a:t>[R1]</a:t>
            </a:r>
            <a:r>
              <a:rPr sz="1800" b="0">
                <a:solidFill>
                  <a:srgbClr val="FF0000"/>
                </a:solidFill>
              </a:rPr>
              <a:t>ip route-static 192.168.20.0 255.255.255.0 192.168.11.2  </a:t>
            </a:r>
            <a:r>
              <a:rPr lang="zh-CN" sz="1800" b="0">
                <a:solidFill>
                  <a:srgbClr val="FF0000"/>
                </a:solidFill>
              </a:rPr>
              <a:t>静</a:t>
            </a:r>
            <a:r>
              <a:rPr sz="1800" b="0">
                <a:solidFill>
                  <a:srgbClr val="FF0000"/>
                </a:solidFill>
              </a:rPr>
              <a:t>态路由</a:t>
            </a:r>
            <a:endParaRPr sz="18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3499</Words>
  <Application>WPS 演示</Application>
  <PresentationFormat>全屏显示(4:3)</PresentationFormat>
  <Paragraphs>192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《计算机通信与网络》实验</vt:lpstr>
      <vt:lpstr>静态路由配置实验</vt:lpstr>
      <vt:lpstr>静态路由配置</vt:lpstr>
      <vt:lpstr> 静态路由配置</vt:lpstr>
      <vt:lpstr>静态路由配置</vt:lpstr>
      <vt:lpstr>静态路由配置</vt:lpstr>
      <vt:lpstr>静态路由配置</vt:lpstr>
      <vt:lpstr>静态路由配置</vt:lpstr>
      <vt:lpstr>静态路由配置</vt:lpstr>
      <vt:lpstr>实验四   静态路由配置</vt:lpstr>
      <vt:lpstr> 静态路由配置</vt:lpstr>
      <vt:lpstr> 静态路由配置</vt:lpstr>
      <vt:lpstr>  静态路由配置</vt:lpstr>
      <vt:lpstr> 静态路由配置</vt:lpstr>
      <vt:lpstr> 静态路由配置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朵朵妈</cp:lastModifiedBy>
  <cp:revision>406</cp:revision>
  <dcterms:created xsi:type="dcterms:W3CDTF">2113-01-01T00:00:00Z</dcterms:created>
  <dcterms:modified xsi:type="dcterms:W3CDTF">2021-04-26T09:02:40Z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39D3C18621AE470180EA2BAA47AEFB58</vt:lpwstr>
  </property>
</Properties>
</file>