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807" r:id="rId3"/>
    <p:sldId id="774" r:id="rId5"/>
    <p:sldId id="505" r:id="rId6"/>
    <p:sldId id="725" r:id="rId7"/>
    <p:sldId id="724" r:id="rId8"/>
    <p:sldId id="815" r:id="rId9"/>
    <p:sldId id="814" r:id="rId10"/>
    <p:sldId id="702" r:id="rId11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1136" y="5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20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《计算机通信与网络》实验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华三</a:t>
            </a:r>
            <a:r>
              <a:rPr lang="en-US" altLang="zh-CN" sz="3600" b="1" dirty="0">
                <a:solidFill>
                  <a:srgbClr val="FF0000"/>
                </a:solidFill>
              </a:rPr>
              <a:t>H3C</a:t>
            </a:r>
            <a:r>
              <a:rPr lang="zh-CN" altLang="en-US" sz="3600" b="1" dirty="0">
                <a:solidFill>
                  <a:srgbClr val="FF0000"/>
                </a:solidFill>
              </a:rPr>
              <a:t>网络设备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</a:rPr>
              <a:t>《计算机通信与网络》实验</a:t>
            </a:r>
            <a:endParaRPr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080" y="1630362"/>
            <a:ext cx="7272808" cy="2209503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ea typeface="楷体_GB2312" pitchFamily="49" charset="-122"/>
              </a:rPr>
              <a:t>RIP</a:t>
            </a:r>
            <a:r>
              <a:rPr lang="zh-CN" altLang="en-US" sz="5400" dirty="0">
                <a:ea typeface="楷体_GB2312" pitchFamily="49" charset="-122"/>
              </a:rPr>
              <a:t>路由</a:t>
            </a:r>
            <a:r>
              <a:rPr lang="zh-CN" altLang="en-US" sz="5400" dirty="0">
                <a:ea typeface="楷体_GB2312" pitchFamily="49" charset="-122"/>
              </a:rPr>
              <a:t>配置</a:t>
            </a:r>
            <a:endParaRPr lang="zh-CN" altLang="en-US" sz="5400" dirty="0"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6998" y="367950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华三</a:t>
            </a:r>
            <a:r>
              <a:rPr lang="en-US" altLang="zh-CN" sz="2800" b="1" dirty="0"/>
              <a:t>H3C</a:t>
            </a:r>
            <a:r>
              <a:rPr lang="zh-CN" altLang="en-US" sz="2800" b="1" dirty="0"/>
              <a:t>网络设备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                                                            </a:t>
            </a:r>
            <a:endParaRPr lang="zh-CN" altLang="zh-CN" sz="2000" b="1" dirty="0"/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RIP</a:t>
            </a:r>
            <a:r>
              <a:rPr lang="zh-CN" altLang="en-US" dirty="0"/>
              <a:t>路由配置</a:t>
            </a:r>
            <a:endParaRPr lang="zh-CN" altLang="en-US" dirty="0"/>
          </a:p>
        </p:txBody>
      </p:sp>
      <p:sp>
        <p:nvSpPr>
          <p:cNvPr id="7168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59740" y="2181860"/>
            <a:ext cx="8234045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什么是</a:t>
            </a:r>
            <a:r>
              <a:rPr lang="en-US" altLang="zh-CN" sz="2800" dirty="0">
                <a:solidFill>
                  <a:schemeClr val="tx1"/>
                </a:solidFill>
              </a:rPr>
              <a:t>RIP</a:t>
            </a:r>
            <a:r>
              <a:rPr lang="zh-CN" altLang="en-US" sz="2800" dirty="0">
                <a:solidFill>
                  <a:schemeClr val="tx1"/>
                </a:solidFill>
              </a:rPr>
              <a:t>？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RIP</a:t>
            </a:r>
            <a:r>
              <a:rPr lang="zh-CN" altLang="en-US" dirty="0">
                <a:solidFill>
                  <a:schemeClr val="tx1"/>
                </a:solidFill>
              </a:rPr>
              <a:t>是一种内部网关协议，是一种动态路由选择协议，用于自治系统内的路由传输</a:t>
            </a:r>
            <a:r>
              <a:rPr lang="zh-CN" altLang="en-US" dirty="0">
                <a:solidFill>
                  <a:schemeClr val="tx1"/>
                </a:solidFill>
              </a:rPr>
              <a:t>协议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ja-JP" altLang="zh-CN" sz="2800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RIP</a:t>
            </a:r>
            <a:r>
              <a:rPr lang="zh-CN" altLang="en-US" dirty="0">
                <a:solidFill>
                  <a:schemeClr val="tx1"/>
                </a:solidFill>
              </a:rPr>
              <a:t>协议采用距离矢量算法，使用跳数（</a:t>
            </a:r>
            <a:r>
              <a:rPr lang="en-US" altLang="zh-CN" dirty="0">
                <a:solidFill>
                  <a:schemeClr val="tx1"/>
                </a:solidFill>
              </a:rPr>
              <a:t>metric</a:t>
            </a:r>
            <a:r>
              <a:rPr lang="zh-CN" altLang="en-US" dirty="0">
                <a:solidFill>
                  <a:schemeClr val="tx1"/>
                </a:solidFill>
              </a:rPr>
              <a:t>）来衡量到达目的节点的路由距离。</a:t>
            </a:r>
            <a:r>
              <a:rPr lang="zh-CN" altLang="en-US" dirty="0">
                <a:solidFill>
                  <a:schemeClr val="tx1"/>
                </a:solidFill>
              </a:rPr>
              <a:t>路由距离就是通往目的</a:t>
            </a:r>
            <a:r>
              <a:rPr lang="zh-CN" altLang="en-US" dirty="0">
                <a:solidFill>
                  <a:schemeClr val="tx1"/>
                </a:solidFill>
              </a:rPr>
              <a:t>节点所需经过的链路数，取值为</a:t>
            </a:r>
            <a:r>
              <a:rPr lang="en-US" altLang="zh-CN" dirty="0">
                <a:solidFill>
                  <a:schemeClr val="tx1"/>
                </a:solidFill>
              </a:rPr>
              <a:t>0~16</a:t>
            </a:r>
            <a:r>
              <a:rPr lang="zh-CN" altLang="en-US" dirty="0">
                <a:solidFill>
                  <a:schemeClr val="tx1"/>
                </a:solidFill>
              </a:rPr>
              <a:t>，数值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表示路径无限长。</a:t>
            </a:r>
            <a:endParaRPr lang="zh-CN" altLang="en-US" dirty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rgbClr val="00B050"/>
                </a:solidFill>
              </a:rPr>
              <a:t>参考实验教材</a:t>
            </a:r>
            <a:r>
              <a:rPr lang="en-US" altLang="zh-CN" dirty="0">
                <a:solidFill>
                  <a:srgbClr val="00B050"/>
                </a:solidFill>
              </a:rPr>
              <a:t>P</a:t>
            </a:r>
            <a:r>
              <a:rPr lang="en-US" altLang="zh-CN" dirty="0">
                <a:solidFill>
                  <a:srgbClr val="00B050"/>
                </a:solidFill>
              </a:rPr>
              <a:t>177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716" y="5229430"/>
            <a:ext cx="3955417" cy="1624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7546"/>
            <a:ext cx="8229600" cy="757238"/>
          </a:xfrm>
        </p:spPr>
        <p:txBody>
          <a:bodyPr/>
          <a:lstStyle/>
          <a:p>
            <a:pPr eaLnBrk="1" hangingPunct="1"/>
            <a:r>
              <a:rPr lang="en-US" altLang="zh-CN" dirty="0"/>
              <a:t>RIP</a:t>
            </a:r>
            <a:r>
              <a:rPr lang="zh-CN" altLang="en-US" dirty="0"/>
              <a:t>路由配置</a:t>
            </a:r>
            <a:endParaRPr lang="zh-CN" alt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7290"/>
            <a:ext cx="8002587" cy="4171950"/>
          </a:xfrm>
        </p:spPr>
        <p:txBody>
          <a:bodyPr/>
          <a:lstStyle/>
          <a:p>
            <a:pPr lvl="0" eaLnBrk="1" hangingPunct="1"/>
            <a:r>
              <a:rPr lang="zh-CN" altLang="en-US" sz="3730" dirty="0"/>
              <a:t>拓扑</a:t>
            </a:r>
            <a:r>
              <a:rPr lang="zh-CN" altLang="en-US" sz="3730" dirty="0"/>
              <a:t>结构</a:t>
            </a:r>
            <a:endParaRPr lang="zh-CN" altLang="en-US" sz="3730" dirty="0"/>
          </a:p>
        </p:txBody>
      </p:sp>
      <p:sp>
        <p:nvSpPr>
          <p:cNvPr id="665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692275" y="2277110"/>
          <a:ext cx="5922645" cy="37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544695" imgH="3264535" progId="Visio.Drawing.15">
                  <p:embed/>
                </p:oleObj>
              </mc:Choice>
              <mc:Fallback>
                <p:oleObj name="" r:id="rId1" imgW="4544695" imgH="326453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277110"/>
                        <a:ext cx="5922645" cy="37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sym typeface="+mn-ea"/>
              </a:rPr>
              <a:t>RIP</a:t>
            </a:r>
            <a:r>
              <a:rPr lang="zh-CN" altLang="en-US" dirty="0"/>
              <a:t>路由配置</a:t>
            </a:r>
            <a:endParaRPr lang="zh-CN" altLang="en-US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579296" cy="38862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zh-CN" dirty="0"/>
              <a:t>PC</a:t>
            </a:r>
            <a:r>
              <a:rPr lang="zh-CN" altLang="en-US" dirty="0"/>
              <a:t>参数设置：</a:t>
            </a:r>
            <a:endParaRPr lang="zh-CN" altLang="en-US" dirty="0"/>
          </a:p>
          <a:p>
            <a:pPr marL="914400" lvl="2" indent="0" eaLnBrk="1" hangingPunct="1">
              <a:buNone/>
            </a:pPr>
            <a:r>
              <a:rPr lang="en-US" altLang="zh-CN" sz="2055" dirty="0">
                <a:solidFill>
                  <a:schemeClr val="tx1"/>
                </a:solidFill>
              </a:rPr>
              <a:t>PC1</a:t>
            </a:r>
            <a:r>
              <a:rPr lang="zh-CN" altLang="en-US" sz="2055" dirty="0">
                <a:solidFill>
                  <a:schemeClr val="tx1"/>
                </a:solidFill>
              </a:rPr>
              <a:t>的参数：</a:t>
            </a:r>
            <a:endParaRPr lang="en-US" altLang="zh-CN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055" dirty="0">
                <a:solidFill>
                  <a:schemeClr val="tx1"/>
                </a:solidFill>
              </a:rPr>
              <a:t>IP地址：192.168.10.1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055" dirty="0">
                <a:solidFill>
                  <a:schemeClr val="tx1"/>
                </a:solidFill>
              </a:rPr>
              <a:t>子网掩码：255.255.255.0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055" dirty="0">
                <a:solidFill>
                  <a:schemeClr val="tx1"/>
                </a:solidFill>
              </a:rPr>
              <a:t>网关：192.168.10.254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en-US" altLang="zh-CN" sz="2055" dirty="0">
                <a:solidFill>
                  <a:schemeClr val="tx1"/>
                </a:solidFill>
              </a:rPr>
              <a:t>PC2</a:t>
            </a:r>
            <a:r>
              <a:rPr lang="zh-CN" altLang="en-US" sz="2055" dirty="0">
                <a:solidFill>
                  <a:schemeClr val="tx1"/>
                </a:solidFill>
              </a:rPr>
              <a:t>的</a:t>
            </a:r>
            <a:r>
              <a:rPr lang="zh-CN" altLang="en-US" sz="2055" dirty="0">
                <a:solidFill>
                  <a:schemeClr val="tx1"/>
                </a:solidFill>
              </a:rPr>
              <a:t>参数：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IP地址：192.168.20.1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子网掩码：255.255.255.0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网关：192.168.20.254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758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计算机通信与网络实验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RIP</a:t>
            </a:r>
            <a:r>
              <a:rPr lang="zh-CN" altLang="en-US" dirty="0"/>
              <a:t>路由配置</a:t>
            </a:r>
            <a:endParaRPr lang="zh-CN" altLang="en-US" dirty="0"/>
          </a:p>
        </p:txBody>
      </p:sp>
      <p:sp>
        <p:nvSpPr>
          <p:cNvPr id="7168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59740" y="2181860"/>
            <a:ext cx="817181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RIP</a:t>
            </a:r>
            <a:r>
              <a:rPr lang="zh-CN" altLang="en-US" sz="2800" dirty="0">
                <a:solidFill>
                  <a:schemeClr val="tx1"/>
                </a:solidFill>
              </a:rPr>
              <a:t>协议用到的指令：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800" dirty="0">
                <a:solidFill>
                  <a:schemeClr val="tx1"/>
                </a:solidFill>
              </a:rPr>
              <a:t>[H3C] rip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800" dirty="0">
                <a:solidFill>
                  <a:schemeClr val="tx1"/>
                </a:solidFill>
              </a:rPr>
              <a:t>[H3C-rip-1] network 192.168.10.0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800" dirty="0">
                <a:solidFill>
                  <a:schemeClr val="tx1"/>
                </a:solidFill>
              </a:rPr>
              <a:t>[H3C-rip-1] network 192.168.20.0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z="2800" dirty="0">
                <a:solidFill>
                  <a:schemeClr val="tx1"/>
                </a:solidFill>
              </a:rPr>
              <a:t>或：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800" dirty="0">
                <a:solidFill>
                  <a:schemeClr val="tx1"/>
                </a:solidFill>
              </a:rPr>
              <a:t>[H3C] rip 2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800" dirty="0">
                <a:solidFill>
                  <a:schemeClr val="tx1"/>
                </a:solidFill>
              </a:rPr>
              <a:t>[H3C-rip-2] network 192.168.10.0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800" dirty="0">
                <a:solidFill>
                  <a:schemeClr val="tx1"/>
                </a:solidFill>
              </a:rPr>
              <a:t>[H3C-rip-2] network 192.168.20.0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RIP</a:t>
            </a:r>
            <a:r>
              <a:rPr lang="zh-CN" altLang="en-US" dirty="0"/>
              <a:t>路由配置</a:t>
            </a:r>
            <a:endParaRPr lang="zh-CN" altLang="en-US" dirty="0"/>
          </a:p>
        </p:txBody>
      </p:sp>
      <p:sp>
        <p:nvSpPr>
          <p:cNvPr id="7168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960" y="1979930"/>
            <a:ext cx="786384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执行查询</a:t>
            </a: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指令，查看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RIP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详细信息：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en-US" altLang="zh-CN" sz="1600" dirty="0">
                <a:solidFill>
                  <a:schemeClr val="tx1"/>
                </a:solidFill>
              </a:rPr>
              <a:t>[R1]display ip routing-table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zh-CN" sz="16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600" dirty="0">
                <a:solidFill>
                  <a:schemeClr val="tx1"/>
                </a:solidFill>
              </a:rPr>
              <a:t>   Destination/Mask     Proto  Pre Cost         NextHop       Interface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600" dirty="0">
                <a:solidFill>
                  <a:srgbClr val="FF0000"/>
                </a:solidFill>
              </a:rPr>
              <a:t>  192.168.20.0/24      RIP   100  1           192.168.11.2    GE0/1    //RIP路由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zh-CN" sz="16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600" dirty="0">
                <a:solidFill>
                  <a:schemeClr val="tx1"/>
                </a:solidFill>
              </a:rPr>
              <a:t>[R1]display current-configuration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zh-CN" sz="16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1600" dirty="0">
                <a:solidFill>
                  <a:srgbClr val="FF0000"/>
                </a:solidFill>
              </a:rPr>
              <a:t>   rip 1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1600" dirty="0">
                <a:solidFill>
                  <a:srgbClr val="FF0000"/>
                </a:solidFill>
              </a:rPr>
              <a:t>   network 192.168.10.0                      //路由器端口所在网段的网络地址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1600" dirty="0">
                <a:solidFill>
                  <a:srgbClr val="FF0000"/>
                </a:solidFill>
              </a:rPr>
              <a:t>   network 192.168.11.0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谢谢大家！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全屏显示(4:3)</PresentationFormat>
  <Paragraphs>78</Paragraphs>
  <Slides>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微软雅黑</vt:lpstr>
      <vt:lpstr>Arial Unicode MS</vt:lpstr>
      <vt:lpstr>Office 主题</vt:lpstr>
      <vt:lpstr>Visio.Drawing.15</vt:lpstr>
      <vt:lpstr>《计算机通信与网络》实验</vt:lpstr>
      <vt:lpstr>RIP路由配置实验</vt:lpstr>
      <vt:lpstr> RIP路由配置</vt:lpstr>
      <vt:lpstr>RIP路由配置</vt:lpstr>
      <vt:lpstr>RIP路由配置</vt:lpstr>
      <vt:lpstr>  RIP路由配置</vt:lpstr>
      <vt:lpstr>  RIP路由配置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朵朵妈</cp:lastModifiedBy>
  <cp:revision>408</cp:revision>
  <dcterms:created xsi:type="dcterms:W3CDTF">2113-01-01T00:00:00Z</dcterms:created>
  <dcterms:modified xsi:type="dcterms:W3CDTF">2021-05-13T07:28:08Z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07588F92C27948508DD7A0A4E41A6C4D</vt:lpwstr>
  </property>
</Properties>
</file>