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62" r:id="rId5"/>
    <p:sldId id="309" r:id="rId6"/>
    <p:sldId id="634" r:id="rId7"/>
    <p:sldId id="635" r:id="rId8"/>
    <p:sldId id="636" r:id="rId9"/>
    <p:sldId id="643" r:id="rId10"/>
    <p:sldId id="647" r:id="rId11"/>
    <p:sldId id="615" r:id="rId12"/>
    <p:sldId id="637" r:id="rId13"/>
    <p:sldId id="621" r:id="rId14"/>
    <p:sldId id="648" r:id="rId15"/>
    <p:sldId id="622" r:id="rId16"/>
    <p:sldId id="623" r:id="rId17"/>
    <p:sldId id="650" r:id="rId18"/>
    <p:sldId id="651" r:id="rId19"/>
    <p:sldId id="660" r:id="rId20"/>
    <p:sldId id="652" r:id="rId21"/>
    <p:sldId id="664" r:id="rId22"/>
    <p:sldId id="653" r:id="rId23"/>
    <p:sldId id="654" r:id="rId24"/>
    <p:sldId id="655" r:id="rId25"/>
    <p:sldId id="656" r:id="rId26"/>
    <p:sldId id="658" r:id="rId27"/>
    <p:sldId id="659" r:id="rId28"/>
    <p:sldId id="661" r:id="rId29"/>
    <p:sldId id="662" r:id="rId30"/>
    <p:sldId id="657" r:id="rId31"/>
    <p:sldId id="663" r:id="rId32"/>
    <p:sldId id="614" r:id="rId33"/>
    <p:sldId id="642" r:id="rId34"/>
    <p:sldId id="877" r:id="rId35"/>
  </p:sldIdLst>
  <p:sldSz cx="9144000" cy="6858000" type="screen4x3"/>
  <p:notesSz cx="7102475" cy="10234295"/>
  <p:custDataLst>
    <p:tags r:id="rId4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FF5050"/>
    <a:srgbClr val="FF66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8" autoAdjust="0"/>
    <p:restoredTop sz="93811" autoAdjust="0"/>
  </p:normalViewPr>
  <p:slideViewPr>
    <p:cSldViewPr showGuides="1">
      <p:cViewPr varScale="1">
        <p:scale>
          <a:sx n="61" d="100"/>
          <a:sy n="61" d="100"/>
        </p:scale>
        <p:origin x="1382" y="48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76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9" y="2130425"/>
            <a:ext cx="777262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39" y="3886200"/>
            <a:ext cx="640098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588" y="274638"/>
            <a:ext cx="2057458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13" y="274638"/>
            <a:ext cx="601997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721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234" y="2017713"/>
            <a:ext cx="381010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71" y="617538"/>
            <a:ext cx="779325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721" y="2017713"/>
            <a:ext cx="777262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3" y="4406900"/>
            <a:ext cx="77726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3" y="2906713"/>
            <a:ext cx="77726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13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32" y="1600200"/>
            <a:ext cx="4038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13" y="1535113"/>
            <a:ext cx="40403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13" y="2174875"/>
            <a:ext cx="40403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56" y="1535113"/>
            <a:ext cx="4041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56" y="2174875"/>
            <a:ext cx="4041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3" y="273050"/>
            <a:ext cx="30083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050"/>
            <a:ext cx="511189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3" y="1435100"/>
            <a:ext cx="30083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9" y="4800600"/>
            <a:ext cx="54865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9" y="612775"/>
            <a:ext cx="548655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9" y="5367338"/>
            <a:ext cx="54865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13" y="274638"/>
            <a:ext cx="8229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13" y="1600200"/>
            <a:ext cx="82298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13" y="6356350"/>
            <a:ext cx="2133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88" y="6356350"/>
            <a:ext cx="2895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385" y="6356350"/>
            <a:ext cx="213366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721" y="1093648"/>
            <a:ext cx="7837018" cy="5246152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0" y="1880870"/>
            <a:ext cx="7186295" cy="140271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+mn-ea"/>
              </a:rPr>
              <a:t>网 络 实 验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2752" y="3673146"/>
            <a:ext cx="6076571" cy="1949375"/>
          </a:xfrm>
        </p:spPr>
        <p:txBody>
          <a:bodyPr/>
          <a:lstStyle/>
          <a:p>
            <a:pPr eaLnBrk="1" hangingPunct="1"/>
            <a:r>
              <a:rPr lang="zh-CN" altLang="en-US" sz="3070" b="1" dirty="0">
                <a:solidFill>
                  <a:srgbClr val="FF0000"/>
                </a:solidFill>
              </a:rPr>
              <a:t>（华三</a:t>
            </a:r>
            <a:r>
              <a:rPr lang="en-US" altLang="zh-CN" sz="3070" b="1" dirty="0">
                <a:solidFill>
                  <a:srgbClr val="FF0000"/>
                </a:solidFill>
              </a:rPr>
              <a:t>H3C</a:t>
            </a:r>
            <a:r>
              <a:rPr lang="zh-CN" altLang="en-US" sz="3070" b="1" dirty="0">
                <a:solidFill>
                  <a:srgbClr val="FF0000"/>
                </a:solidFill>
              </a:rPr>
              <a:t>网络设备）</a:t>
            </a:r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307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07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979" y="5970604"/>
            <a:ext cx="3334671" cy="311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5" b="0">
                <a:solidFill>
                  <a:schemeClr val="tx1"/>
                </a:solidFill>
              </a:rPr>
              <a:t>《计算机通信与网络》实验</a:t>
            </a:r>
            <a:endParaRPr lang="en-US" altLang="zh-CN" sz="1705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16447" y="2060848"/>
            <a:ext cx="8515993" cy="3835413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720090" algn="l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递归查询（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Recursive Query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）：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客户机送出查询请求后，本地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服务器告诉客户机正确的数据（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地址），如果本地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服务器内没有所需要的数据，则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服务器会代替客户机向其他的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服务器查询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。客户机只需接触一次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服务器系统，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最后由本地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服务器通知客户查到数据或者查询失败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045" b="1" dirty="0">
              <a:solidFill>
                <a:srgbClr val="0000FF"/>
              </a:solidFill>
              <a:latin typeface="+mn-ea"/>
              <a:ea typeface="+mn-ea"/>
              <a:sym typeface="+mn-ea"/>
            </a:endParaRPr>
          </a:p>
          <a:p>
            <a:pPr marL="457200" indent="720090" algn="l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迭代查询（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Iterative Query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）：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客户机送出查询请求后，若该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服务器中不包含所需数据，它会告诉客户机另外一台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服务器的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地址，使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客户机自动转向另外一台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服务器查询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，依次类推，直到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最后一台</a:t>
            </a:r>
            <a:r>
              <a:rPr lang="en-US" altLang="zh-CN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服务器通知客户查到数据或者查询失败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</a:t>
            </a:r>
            <a:endParaRPr lang="zh-CN" altLang="en-US" sz="2045" b="1" dirty="0">
              <a:latin typeface="+mn-ea"/>
              <a:ea typeface="+mn-ea"/>
              <a:sym typeface="+mn-ea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的查询模式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08726"/>
            <a:ext cx="4934193" cy="3278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29" y="2064661"/>
            <a:ext cx="4399041" cy="3440038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/>
        </p:nvSpPr>
        <p:spPr>
          <a:xfrm>
            <a:off x="1691680" y="5645754"/>
            <a:ext cx="1872208" cy="4935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递归查询模式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5902775" y="5645754"/>
            <a:ext cx="1981593" cy="4935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迭代查询模式</a:t>
            </a:r>
            <a:endParaRPr lang="zh-CN" altLang="en-US" sz="2045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的查询模式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的查询模式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095726"/>
            <a:ext cx="7200800" cy="39341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61503" y="5949315"/>
            <a:ext cx="4442745" cy="4070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altLang="zh-CN" sz="2045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域名解析是一个自上而下的过程 </a:t>
            </a:r>
            <a:endParaRPr lang="zh-CN" altLang="en-US" sz="2045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302" y="2636912"/>
            <a:ext cx="3240360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选择一台已经安装好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 2003 server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版本操作系统的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,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在这台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PC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机上安装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服务器，确认其已安装了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协议，将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地址设为静态的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，并设置服务器自己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TCP/IP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协议的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配置。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7984" y="2160786"/>
            <a:ext cx="3810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地址配置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设置”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控制面板”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添加或删除程序”，选择“添加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删除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Windows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组件”</a:t>
            </a:r>
            <a:r>
              <a:rPr lang="zh-CN" altLang="en-US" sz="2045" b="1" dirty="0">
                <a:latin typeface="+mn-ea"/>
                <a:ea typeface="+mn-ea"/>
              </a:rPr>
              <a:t>，弹出安装向导对话框，选择“网络服务”，点击“详细信息”按钮。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774" y="2060846"/>
            <a:ext cx="5262574" cy="41044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服务器安装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选择“域名解析协议（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）、动态主机配置协议（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 复选框，单击“确定”按钮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服务器安装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36665" y="2095726"/>
            <a:ext cx="5367010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选择“域名解析协议（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）、动态主机配置协议（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DHCP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 复选框，单击“确定”按钮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服务器安装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78238" y="1832683"/>
            <a:ext cx="40290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8237" y="4349620"/>
            <a:ext cx="4029075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箭头: 下 2"/>
          <p:cNvSpPr/>
          <p:nvPr/>
        </p:nvSpPr>
        <p:spPr>
          <a:xfrm>
            <a:off x="5022416" y="3763491"/>
            <a:ext cx="269663" cy="22671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644008" y="6030624"/>
            <a:ext cx="1872208" cy="325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35496" y="2996952"/>
            <a:ext cx="17281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3" name="箭头: 下 2"/>
          <p:cNvSpPr/>
          <p:nvPr/>
        </p:nvSpPr>
        <p:spPr>
          <a:xfrm rot="14358832">
            <a:off x="2143456" y="2453352"/>
            <a:ext cx="842082" cy="1333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 rot="17751201">
            <a:off x="2236205" y="3682648"/>
            <a:ext cx="842082" cy="140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3352661" y="2147275"/>
            <a:ext cx="17281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正向解析区域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3320266" y="4048045"/>
            <a:ext cx="172819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反向解析区域</a:t>
            </a:r>
            <a:endParaRPr lang="zh-CN" altLang="en-US" dirty="0"/>
          </a:p>
        </p:txBody>
      </p:sp>
      <p:sp>
        <p:nvSpPr>
          <p:cNvPr id="4" name="箭头: 下 3"/>
          <p:cNvSpPr/>
          <p:nvPr/>
        </p:nvSpPr>
        <p:spPr>
          <a:xfrm rot="16200000">
            <a:off x="5257637" y="2443340"/>
            <a:ext cx="856286" cy="99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 rot="16200000">
            <a:off x="5257637" y="4358131"/>
            <a:ext cx="856286" cy="99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6181803" y="1864893"/>
            <a:ext cx="2962197" cy="20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创建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ea typeface="+mn-ea"/>
                <a:cs typeface="+mj-cs"/>
              </a:rPr>
              <a:t>正向解析区域文件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；</a:t>
            </a:r>
            <a:endParaRPr lang="en-US" altLang="zh-CN" sz="2000" b="1" dirty="0">
              <a:latin typeface="+mn-ea"/>
              <a:ea typeface="+mn-ea"/>
              <a:cs typeface="+mj-cs"/>
            </a:endParaRPr>
          </a:p>
          <a:p>
            <a:r>
              <a:rPr lang="zh-CN" altLang="en-US" sz="2000" b="1" dirty="0">
                <a:latin typeface="+mn-ea"/>
                <a:cs typeface="+mj-cs"/>
              </a:rPr>
              <a:t>（</a:t>
            </a:r>
            <a:r>
              <a:rPr lang="en-US" altLang="zh-CN" sz="2000" b="1" dirty="0">
                <a:latin typeface="+mn-ea"/>
                <a:cs typeface="+mj-cs"/>
              </a:rPr>
              <a:t>2</a:t>
            </a:r>
            <a:r>
              <a:rPr lang="zh-CN" altLang="en-US" sz="2000" b="1" dirty="0">
                <a:latin typeface="+mn-ea"/>
                <a:cs typeface="+mj-cs"/>
              </a:rPr>
              <a:t>）在新建正向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区域文件中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添加主机名称和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j-cs"/>
              </a:rPr>
              <a:t>IP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地址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等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主机记录</a:t>
            </a:r>
            <a:r>
              <a:rPr lang="zh-CN" altLang="en-US" sz="2000" b="1" dirty="0">
                <a:latin typeface="+mn-ea"/>
                <a:ea typeface="+mn-ea"/>
                <a:cs typeface="+mj-cs"/>
              </a:rPr>
              <a:t>。</a:t>
            </a:r>
            <a:endParaRPr lang="zh-CN" altLang="en-US" sz="2000" dirty="0"/>
          </a:p>
        </p:txBody>
      </p:sp>
      <p:sp>
        <p:nvSpPr>
          <p:cNvPr id="17" name="矩形: 圆角 16"/>
          <p:cNvSpPr/>
          <p:nvPr/>
        </p:nvSpPr>
        <p:spPr>
          <a:xfrm>
            <a:off x="6206136" y="4024651"/>
            <a:ext cx="2962197" cy="20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+mn-ea"/>
                <a:cs typeface="+mj-cs"/>
              </a:rPr>
              <a:t>（</a:t>
            </a:r>
            <a:r>
              <a:rPr lang="en-US" altLang="zh-CN" sz="2000" b="1" dirty="0">
                <a:latin typeface="+mn-ea"/>
                <a:cs typeface="+mj-cs"/>
              </a:rPr>
              <a:t>1</a:t>
            </a:r>
            <a:r>
              <a:rPr lang="zh-CN" altLang="en-US" sz="2000" b="1" dirty="0">
                <a:latin typeface="+mn-ea"/>
                <a:cs typeface="+mj-cs"/>
              </a:rPr>
              <a:t>）创建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反向解析区域文件</a:t>
            </a:r>
            <a:r>
              <a:rPr lang="zh-CN" altLang="en-US" sz="2000" b="1" dirty="0">
                <a:latin typeface="+mn-ea"/>
                <a:cs typeface="+mj-cs"/>
              </a:rPr>
              <a:t>；</a:t>
            </a:r>
            <a:endParaRPr lang="zh-CN" altLang="en-US" sz="2000" b="1" dirty="0">
              <a:latin typeface="+mn-ea"/>
              <a:cs typeface="+mj-cs"/>
            </a:endParaRPr>
          </a:p>
          <a:p>
            <a:r>
              <a:rPr lang="zh-CN" altLang="en-US" sz="2000" b="1" dirty="0">
                <a:latin typeface="+mn-ea"/>
                <a:cs typeface="+mj-cs"/>
              </a:rPr>
              <a:t>（</a:t>
            </a:r>
            <a:r>
              <a:rPr lang="en-US" altLang="zh-CN" sz="2000" b="1" dirty="0">
                <a:latin typeface="+mn-ea"/>
                <a:cs typeface="+mj-cs"/>
              </a:rPr>
              <a:t>2</a:t>
            </a:r>
            <a:r>
              <a:rPr lang="zh-CN" altLang="en-US" sz="2000" b="1" dirty="0">
                <a:latin typeface="+mn-ea"/>
                <a:cs typeface="+mj-cs"/>
              </a:rPr>
              <a:t>）在新建反向区域文件中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添加主机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j-cs"/>
              </a:rPr>
              <a:t>IP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号和主机名称</a:t>
            </a:r>
            <a:r>
              <a:rPr lang="zh-CN" altLang="en-US" sz="2000" b="1" dirty="0">
                <a:latin typeface="+mn-ea"/>
                <a:cs typeface="+mj-cs"/>
              </a:rPr>
              <a:t>等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j-cs"/>
              </a:rPr>
              <a:t>指针记录</a:t>
            </a:r>
            <a:r>
              <a:rPr lang="zh-CN" altLang="en-US" sz="2000" b="1" dirty="0">
                <a:latin typeface="+mn-ea"/>
                <a:cs typeface="+mj-cs"/>
              </a:rPr>
              <a:t>。</a:t>
            </a:r>
            <a:endParaRPr lang="zh-CN" altLang="en-US" sz="2000" b="1" dirty="0">
              <a:latin typeface="+mn-ea"/>
              <a:cs typeface="+mj-cs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198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服务组件完成安装后，在“开始”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程序”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/“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管理工具”应用程序组中会出现“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DNS”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选项，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进入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服务器管理窗口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进行配置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7944" y="2094274"/>
            <a:ext cx="4859584" cy="396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3583748" y="2313346"/>
          <a:ext cx="5539168" cy="329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705475" imgH="2276475" progId="Paint.Picture">
                  <p:embed/>
                </p:oleObj>
              </mc:Choice>
              <mc:Fallback>
                <p:oleObj name="" r:id="rId1" imgW="5705475" imgH="227647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748" y="2313346"/>
                        <a:ext cx="5539168" cy="3298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在“正向查找区域”选项中右键选择“新建区域”，输入新建主区域的区域名，然后点击下一步，创建新的区域文件，点击下一步，在出现的对话框中选择不允许动态更新，点击下一步，完成安装向导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1536" y="1304251"/>
            <a:ext cx="7015801" cy="974417"/>
          </a:xfrm>
        </p:spPr>
        <p:txBody>
          <a:bodyPr/>
          <a:lstStyle/>
          <a:p>
            <a:pPr algn="ctr" eaLnBrk="1" hangingPunct="1">
              <a:buClrTx/>
              <a:buSzTx/>
              <a:buFontTx/>
            </a:pPr>
            <a:r>
              <a:rPr lang="zh-CN" altLang="en-US" sz="3070">
                <a:solidFill>
                  <a:srgbClr val="0000FF"/>
                </a:solidFill>
                <a:sym typeface="+mn-ea"/>
              </a:rPr>
              <a:t>《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计算机通信与网络》</a:t>
            </a:r>
            <a:r>
              <a:rPr lang="zh-CN" altLang="en-US" sz="3070" b="1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实验内容</a:t>
            </a:r>
            <a:endParaRPr lang="zh-CN" altLang="en-US" sz="3070" b="1" dirty="0">
              <a:solidFill>
                <a:srgbClr val="0000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164372" y="2278647"/>
            <a:ext cx="7015801" cy="3455390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一、网络基础知识及双绞线制作、访问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二、交换机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VLAN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相关实验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三、路由器基础配置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endParaRPr lang="zh-CN" altLang="en-US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RIP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OSPF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sz="2045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  <a:endParaRPr lang="zh-CN" altLang="zh-CN" sz="2045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六、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下的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FTP</a:t>
            </a:r>
            <a:r>
              <a:rPr lang="zh-CN" altLang="zh-CN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服务器配置</a:t>
            </a:r>
            <a:endParaRPr lang="zh-CN" altLang="zh-CN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45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七、扩展实验</a:t>
            </a:r>
            <a:endParaRPr lang="zh-CN" altLang="en-US" sz="2045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在“正向查找区域”选项中右键选择“新建区域”，输入新建主区域的区域名，然后点击下一步，创建新的区域文件，点击下一步，在出现的对话框中选择不允许动态更新，点击下一步，完成安装向导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23928" y="2223560"/>
            <a:ext cx="4996326" cy="358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在“正向查找区域”选项中右键选择“新建区域”，输入新建主区域的区域名，然后点击下一步，创建新的区域文件，点击下一步，在出现的对话框中选择不允许动态更新，点击下一步，完成安装向导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2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44827" y="2348880"/>
            <a:ext cx="4975427" cy="35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选中要添加主机记录的主区域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xidian.edu.cn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，右键单击选择菜单“新建主机”。在“名称”下输入新添加的主机的名字，在“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地址”文本框中输入相应的主机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7944" y="1864036"/>
            <a:ext cx="4772428" cy="408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229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选中要添加主机记录的主区域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xidian.edu.cn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，右键单击选择菜单“新建主机”。在“名称”下输入新添加的主机的名字，在“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地址”文本框中输入相应的主机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3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48045" y="1864036"/>
            <a:ext cx="4772427" cy="408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在“反向查找区域”选项中右键选择“新建区域”，添加反向查找区域，输入网络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ID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01321" y="2112329"/>
            <a:ext cx="5166177" cy="37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79912" y="2095726"/>
            <a:ext cx="5197422" cy="37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12"/>
          <p:cNvSpPr txBox="1"/>
          <p:nvPr/>
        </p:nvSpPr>
        <p:spPr>
          <a:xfrm>
            <a:off x="539552" y="2995455"/>
            <a:ext cx="3096344" cy="2924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在“反向查找区域”选项中右键选择“新建区域”，添加反向查找区域，输入网络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ID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，然后点击下一步，创建新的区域文件，点击下一步，在出现的对话框中选择不允许动态更新，点击下一步，完成安装向导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2995455"/>
            <a:ext cx="309634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选中要添加指针记录的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192.168.5.x.subnet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主区域，右键单击选择菜单“新建指针（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PTR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）”。在“主机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号”下输入新添加指针的主机的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号，在“主机名”文本框中输入相应的主机名称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3274" y="1681481"/>
            <a:ext cx="4572000" cy="467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2995455"/>
            <a:ext cx="3096344" cy="260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选中要添加指针记录的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192.168.5.x subnet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主区域，右键单击选择菜单“新建指针（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PTR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）”。在“主机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号”下输入新添加指针的主机的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号，在“主机名”文本框中输入相应的主机名称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3968" y="1745432"/>
            <a:ext cx="4499003" cy="461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19" y="2995455"/>
            <a:ext cx="3384377" cy="166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向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xidian.edu.cn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主区域添加两台名称分别为</a:t>
            </a:r>
            <a:r>
              <a:rPr lang="en-US" altLang="zh-CN" sz="2045" b="1" dirty="0" err="1">
                <a:latin typeface="+mn-ea"/>
                <a:ea typeface="+mn-ea"/>
                <a:cs typeface="+mj-cs"/>
              </a:rPr>
              <a:t>DNSserver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DNSclient1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的主机后，正向查找文件的资源列表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服务器配置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117" y="2492896"/>
            <a:ext cx="289568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步骤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6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：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57971" y="2696413"/>
            <a:ext cx="5338039" cy="180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10"/>
          <p:cNvSpPr txBox="1"/>
          <p:nvPr/>
        </p:nvSpPr>
        <p:spPr>
          <a:xfrm>
            <a:off x="251518" y="4661296"/>
            <a:ext cx="3384377" cy="135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向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192.168.5.xsubnet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主区域添加两个新的指针（主机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号和主机名称）后，反向查找文件资源列表</a:t>
            </a:r>
            <a:r>
              <a:rPr lang="zh-CN" altLang="en-US" sz="2045" b="1" dirty="0">
                <a:latin typeface="+mn-ea"/>
                <a:ea typeface="+mn-ea"/>
              </a:rPr>
              <a:t>。 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 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9881" y="4843056"/>
            <a:ext cx="5338038" cy="170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服务器的安装与配置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302" y="2565916"/>
            <a:ext cx="3240360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520700" eaLnBrk="1" hangingPunct="1">
              <a:buFontTx/>
              <a:buNone/>
            </a:pPr>
            <a:r>
              <a:rPr lang="zh-CN" altLang="en-US" sz="2045" b="1" dirty="0">
                <a:latin typeface="+mn-ea"/>
                <a:ea typeface="+mn-ea"/>
                <a:cs typeface="+mj-cs"/>
              </a:rPr>
              <a:t>配置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客户机的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地址为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192.168.5.6/24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地址选项设置为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192.168.5.5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，此时客户机与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服务器（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地址为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192.168.5.5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）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通过交换机互联且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cs typeface="+mj-cs"/>
              </a:rPr>
              <a:t>在同一个网段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，客户机的查询请求和</a:t>
            </a:r>
            <a:r>
              <a:rPr lang="en-US" altLang="zh-CN" sz="2045" b="1" dirty="0">
                <a:latin typeface="+mn-ea"/>
                <a:ea typeface="+mn-ea"/>
                <a:cs typeface="+mj-cs"/>
              </a:rPr>
              <a:t>DNS</a:t>
            </a:r>
            <a:r>
              <a:rPr lang="zh-CN" altLang="en-US" sz="2045" b="1" dirty="0">
                <a:latin typeface="+mn-ea"/>
                <a:ea typeface="+mn-ea"/>
                <a:cs typeface="+mj-cs"/>
              </a:rPr>
              <a:t>服务器的查询结果就可以顺利到达对方。</a:t>
            </a:r>
            <a:endParaRPr lang="zh-CN" altLang="en-US" sz="2045" b="1" dirty="0">
              <a:latin typeface="+mn-ea"/>
              <a:ea typeface="+mn-ea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客户机的</a:t>
            </a:r>
            <a:r>
              <a:rPr lang="en-US" altLang="zh-CN" dirty="0"/>
              <a:t>IP</a:t>
            </a:r>
            <a:r>
              <a:rPr lang="zh-CN" altLang="en-US" dirty="0"/>
              <a:t>地址配置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3438" y="1928802"/>
            <a:ext cx="4105026" cy="442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.3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客户机配置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48690" y="1638935"/>
            <a:ext cx="7165975" cy="3152140"/>
          </a:xfrm>
        </p:spPr>
        <p:txBody>
          <a:bodyPr/>
          <a:lstStyle/>
          <a:p>
            <a:pPr algn="ctr" latinLnBrk="0"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sz="3070" b="1" dirty="0">
                <a:solidFill>
                  <a:srgbClr val="0000FF"/>
                </a:solidFill>
              </a:rPr>
              <a:t>实验</a:t>
            </a:r>
            <a:r>
              <a:rPr lang="en-US" altLang="zh-CN" sz="3070" b="1" dirty="0">
                <a:solidFill>
                  <a:srgbClr val="0000FF"/>
                </a:solidFill>
              </a:rPr>
              <a:t>5.1</a:t>
            </a:r>
            <a:br>
              <a:rPr lang="zh-CN" altLang="en-US" sz="1200" b="1" dirty="0">
                <a:solidFill>
                  <a:srgbClr val="0000FF"/>
                </a:solidFill>
              </a:rPr>
            </a:br>
            <a:r>
              <a:rPr lang="zh-CN" altLang="en-US" sz="1200" dirty="0"/>
              <a:t>    </a:t>
            </a:r>
            <a:br>
              <a:rPr lang="zh-CN" altLang="en-US" sz="1200" dirty="0"/>
            </a:b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br>
              <a:rPr lang="zh-CN" altLang="en-US" sz="3070" b="1" dirty="0"/>
            </a:br>
            <a:r>
              <a:rPr lang="zh-CN" altLang="en-US" sz="3755" b="1" dirty="0"/>
              <a:t>                  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9218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95" y="1685195"/>
            <a:ext cx="9122307" cy="237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1</a:t>
            </a:r>
            <a:r>
              <a:rPr lang="zh-CN" altLang="en-US" sz="2030" dirty="0">
                <a:sym typeface="+mn-ea"/>
              </a:rPr>
              <a:t>、理解</a:t>
            </a:r>
            <a:r>
              <a:rPr lang="en-US" altLang="zh-CN" sz="2030" dirty="0">
                <a:sym typeface="+mn-ea"/>
              </a:rPr>
              <a:t>DNS</a:t>
            </a:r>
            <a:r>
              <a:rPr lang="zh-CN" altLang="en-US" sz="2030" dirty="0">
                <a:sym typeface="+mn-ea"/>
              </a:rPr>
              <a:t>服务器的基本概念和原理。</a:t>
            </a: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2</a:t>
            </a:r>
            <a:r>
              <a:rPr lang="zh-CN" altLang="en-US" sz="2030" dirty="0">
                <a:sym typeface="+mn-ea"/>
              </a:rPr>
              <a:t>、熟悉</a:t>
            </a:r>
            <a:r>
              <a:rPr lang="en-US" altLang="zh-CN" sz="2030" dirty="0">
                <a:sym typeface="+mn-ea"/>
              </a:rPr>
              <a:t>DNS</a:t>
            </a:r>
            <a:r>
              <a:rPr lang="zh-CN" altLang="en-US" sz="2030" dirty="0">
                <a:sym typeface="+mn-ea"/>
              </a:rPr>
              <a:t>服务器、客户机的配置方法。</a:t>
            </a: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3</a:t>
            </a:r>
            <a:r>
              <a:rPr lang="zh-CN" altLang="en-US" sz="2030" dirty="0">
                <a:sym typeface="+mn-ea"/>
              </a:rPr>
              <a:t>、用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ping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命令测试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DNS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正向解析</a:t>
            </a:r>
            <a:r>
              <a:rPr lang="zh-CN" altLang="en-US" sz="2030" dirty="0">
                <a:sym typeface="+mn-ea"/>
              </a:rPr>
              <a:t>：</a:t>
            </a:r>
            <a:r>
              <a:rPr lang="en-US" altLang="zh-CN" sz="2030" dirty="0">
                <a:solidFill>
                  <a:srgbClr val="FF0000"/>
                </a:solidFill>
                <a:sym typeface="+mn-ea"/>
              </a:rPr>
              <a:t>ping </a:t>
            </a:r>
            <a:r>
              <a:rPr lang="zh-CN" altLang="en-US" sz="2030" dirty="0">
                <a:solidFill>
                  <a:srgbClr val="FF0000"/>
                </a:solidFill>
                <a:sym typeface="+mn-ea"/>
              </a:rPr>
              <a:t>域名</a:t>
            </a:r>
            <a:r>
              <a:rPr lang="zh-CN" altLang="en-US" sz="2030" dirty="0">
                <a:sym typeface="+mn-ea"/>
              </a:rPr>
              <a:t>，得到主机的</a:t>
            </a:r>
            <a:r>
              <a:rPr lang="en-US" altLang="zh-CN" sz="2030" dirty="0">
                <a:sym typeface="+mn-ea"/>
              </a:rPr>
              <a:t>IP</a:t>
            </a:r>
            <a:r>
              <a:rPr lang="zh-CN" altLang="en-US" sz="2030" dirty="0">
                <a:sym typeface="+mn-ea"/>
              </a:rPr>
              <a:t>地址信息。</a:t>
            </a:r>
            <a:endParaRPr lang="zh-CN" altLang="en-US" sz="2030" dirty="0">
              <a:sym typeface="+mn-ea"/>
            </a:endParaRPr>
          </a:p>
          <a:p>
            <a:pPr marL="342900" indent="0" algn="l" latinLnBrk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30" dirty="0">
                <a:sym typeface="+mn-ea"/>
              </a:rPr>
              <a:t>4</a:t>
            </a:r>
            <a:r>
              <a:rPr lang="zh-CN" altLang="en-US" sz="2030" dirty="0">
                <a:sym typeface="+mn-ea"/>
              </a:rPr>
              <a:t>、用</a:t>
            </a:r>
            <a:r>
              <a:rPr lang="en-US" altLang="zh-CN" sz="2030" dirty="0" err="1">
                <a:solidFill>
                  <a:srgbClr val="0000FF"/>
                </a:solidFill>
                <a:sym typeface="+mn-ea"/>
              </a:rPr>
              <a:t>nslookup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测试</a:t>
            </a:r>
            <a:r>
              <a:rPr lang="en-US" altLang="zh-CN" sz="2030" dirty="0">
                <a:solidFill>
                  <a:srgbClr val="0000FF"/>
                </a:solidFill>
                <a:sym typeface="+mn-ea"/>
              </a:rPr>
              <a:t>DNS</a:t>
            </a:r>
            <a:r>
              <a:rPr lang="zh-CN" altLang="en-US" sz="2030" dirty="0">
                <a:solidFill>
                  <a:srgbClr val="0000FF"/>
                </a:solidFill>
                <a:sym typeface="+mn-ea"/>
              </a:rPr>
              <a:t>反向解析</a:t>
            </a:r>
            <a:r>
              <a:rPr lang="zh-CN" altLang="en-US" sz="2030" dirty="0">
                <a:sym typeface="+mn-ea"/>
              </a:rPr>
              <a:t>：</a:t>
            </a:r>
            <a:r>
              <a:rPr lang="en-US" altLang="zh-CN" sz="2030" dirty="0" err="1">
                <a:solidFill>
                  <a:srgbClr val="FF0000"/>
                </a:solidFill>
                <a:sym typeface="+mn-ea"/>
              </a:rPr>
              <a:t>nslookup</a:t>
            </a:r>
            <a:r>
              <a:rPr lang="en-US" altLang="zh-CN" sz="2030" dirty="0">
                <a:solidFill>
                  <a:srgbClr val="FF0000"/>
                </a:solidFill>
                <a:sym typeface="+mn-ea"/>
              </a:rPr>
              <a:t> IP</a:t>
            </a:r>
            <a:r>
              <a:rPr lang="zh-CN" altLang="en-US" sz="2030" dirty="0">
                <a:solidFill>
                  <a:srgbClr val="FF0000"/>
                </a:solidFill>
                <a:sym typeface="+mn-ea"/>
              </a:rPr>
              <a:t>地址</a:t>
            </a:r>
            <a:r>
              <a:rPr lang="zh-CN" altLang="en-US" sz="2030" dirty="0">
                <a:sym typeface="+mn-ea"/>
              </a:rPr>
              <a:t>，得到主机域名信息。</a:t>
            </a:r>
            <a:endParaRPr lang="en-US" altLang="zh-CN" sz="203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025"/>
              <a:t>计算机通信与网络实验</a:t>
            </a:r>
            <a:endParaRPr lang="en-US" altLang="zh-CN" sz="1025"/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23528" y="1124744"/>
            <a:ext cx="6954629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实验内容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85" b="1" dirty="0"/>
              <a:t>                  </a:t>
            </a:r>
            <a:r>
              <a:rPr lang="zh-CN" altLang="en-US" sz="3755" b="1" dirty="0"/>
              <a:t>     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785926"/>
            <a:ext cx="52673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9690" y="3454965"/>
            <a:ext cx="5274310" cy="340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98075" y="1785926"/>
            <a:ext cx="3845925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ipconfig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查看客户机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服务选项是否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配置正确。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43446"/>
            <a:ext cx="3845925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命令和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命令查看能否利用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服务器进行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从域名到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地址的正向解析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地址到域名的反向解析。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70" y="689610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606040"/>
            <a:ext cx="7272655" cy="164592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谢谢大家！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实验目的</a:t>
            </a:r>
            <a:endParaRPr lang="zh-CN" altLang="en-US" sz="2400" b="1" dirty="0">
              <a:solidFill>
                <a:srgbClr val="FF6600"/>
              </a:solidFill>
            </a:endParaRP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理解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服务器的基本概念和工作原理；</a:t>
            </a:r>
            <a:endParaRPr lang="zh-CN" altLang="en-US" sz="2400" dirty="0"/>
          </a:p>
          <a:p>
            <a:pPr lvl="1"/>
            <a:r>
              <a:rPr lang="zh-CN" altLang="en-US" sz="2400" dirty="0"/>
              <a:t>掌握在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服务器的方法；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服务器的配置方法；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掌握</a:t>
            </a:r>
            <a:r>
              <a:rPr lang="en-US" altLang="zh-CN" sz="2400" dirty="0"/>
              <a:t>DNS</a:t>
            </a:r>
            <a:r>
              <a:rPr lang="zh-CN" altLang="en-US" sz="2400" dirty="0"/>
              <a:t>域名解析的测试方法。</a:t>
            </a:r>
            <a:endParaRPr lang="en-US" altLang="zh-CN" sz="2400" dirty="0"/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设备需求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zh-CN" altLang="en-US" sz="2400" dirty="0"/>
              <a:t> 交换机                   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台</a:t>
            </a:r>
            <a:endParaRPr kumimoji="0" lang="zh-CN" altLang="en-US" sz="2400" dirty="0"/>
          </a:p>
          <a:p>
            <a:pPr lvl="1"/>
            <a:r>
              <a:rPr kumimoji="0" lang="en-US" altLang="zh-CN" sz="2400" dirty="0"/>
              <a:t> PC</a:t>
            </a:r>
            <a:r>
              <a:rPr kumimoji="0" lang="zh-CN" altLang="en-US" sz="2400" dirty="0"/>
              <a:t>机            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台                </a:t>
            </a:r>
            <a:r>
              <a:rPr kumimoji="0" lang="en-US" altLang="zh-CN" sz="2400" dirty="0"/>
              <a:t> </a:t>
            </a:r>
            <a:endParaRPr kumimoji="0" lang="zh-CN" altLang="en-US" sz="2400" dirty="0"/>
          </a:p>
          <a:p>
            <a:pPr lvl="1"/>
            <a:r>
              <a:rPr kumimoji="0" lang="zh-CN" altLang="en-US" sz="2400" dirty="0"/>
              <a:t> </a:t>
            </a:r>
            <a:r>
              <a:rPr kumimoji="0" lang="en-US" altLang="zh-CN" sz="2400" dirty="0"/>
              <a:t>RJ45</a:t>
            </a:r>
            <a:r>
              <a:rPr kumimoji="0" lang="zh-CN" altLang="en-US" sz="2400" dirty="0"/>
              <a:t>双绞线           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根         </a:t>
            </a:r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lvl="1"/>
            <a:endParaRPr kumimoji="0" lang="en-US" altLang="zh-CN" sz="2400" dirty="0"/>
          </a:p>
          <a:p>
            <a:pPr marL="457200" lvl="1" indent="0">
              <a:buNone/>
            </a:pPr>
            <a:r>
              <a:rPr kumimoji="0" lang="zh-CN" altLang="en-US" sz="2400" dirty="0">
                <a:solidFill>
                  <a:srgbClr val="FF0000"/>
                </a:solidFill>
              </a:rPr>
              <a:t>需要注意：</a:t>
            </a:r>
            <a:r>
              <a:rPr kumimoji="0" lang="zh-CN" altLang="en-US" sz="2400" dirty="0"/>
              <a:t>作为</a:t>
            </a:r>
            <a:r>
              <a:rPr kumimoji="0" lang="en-US" altLang="zh-CN" sz="2400" dirty="0"/>
              <a:t>DNS</a:t>
            </a:r>
            <a:r>
              <a:rPr kumimoji="0" lang="zh-CN" altLang="en-US" sz="2400" dirty="0"/>
              <a:t>服务器的</a:t>
            </a:r>
            <a:r>
              <a:rPr kumimoji="0" lang="en-US" altLang="zh-CN" sz="2400" dirty="0"/>
              <a:t>PC</a:t>
            </a:r>
            <a:r>
              <a:rPr kumimoji="0" lang="zh-CN" altLang="en-US" sz="2400" dirty="0"/>
              <a:t>机必须安装</a:t>
            </a:r>
            <a:r>
              <a:rPr kumimoji="0" lang="en-US" altLang="zh-CN" sz="2400" dirty="0"/>
              <a:t>Windows Server</a:t>
            </a:r>
            <a:r>
              <a:rPr kumimoji="0" lang="zh-CN" altLang="en-US" sz="2400" dirty="0"/>
              <a:t>版本的操作系统</a:t>
            </a:r>
            <a:endParaRPr kumimoji="0" lang="en-US" altLang="zh-CN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  <a:endParaRPr kumimoji="0" lang="zh-CN" altLang="en-US" dirty="0"/>
          </a:p>
        </p:txBody>
      </p:sp>
      <p:pic>
        <p:nvPicPr>
          <p:cNvPr id="7" name="图片 29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2128821"/>
            <a:ext cx="2934970" cy="2411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2399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6600"/>
                </a:solidFill>
              </a:rPr>
              <a:t>实验内容</a:t>
            </a:r>
            <a:endParaRPr lang="en-US" altLang="zh-CN" sz="2400" b="1" dirty="0">
              <a:solidFill>
                <a:srgbClr val="FF6600"/>
              </a:solidFill>
            </a:endParaRPr>
          </a:p>
        </p:txBody>
      </p:sp>
      <p:sp>
        <p:nvSpPr>
          <p:cNvPr id="1229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285720" y="928670"/>
            <a:ext cx="7560042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服务器配置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21884" y="2678497"/>
            <a:ext cx="8229600" cy="1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上安装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</a:t>
            </a:r>
            <a:r>
              <a:rPr lang="en-US" altLang="zh-CN" sz="2400" dirty="0"/>
              <a:t>Windows 2003 server </a:t>
            </a:r>
            <a:r>
              <a:rPr lang="zh-CN" altLang="en-US" sz="2400" dirty="0"/>
              <a:t>上配置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</a:t>
            </a:r>
            <a:endParaRPr lang="zh-CN" altLang="en-US" sz="2400" dirty="0"/>
          </a:p>
          <a:p>
            <a:pPr marL="813435"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正向解析区域；</a:t>
            </a:r>
            <a:endParaRPr lang="zh-CN" altLang="en-US" sz="2400" dirty="0"/>
          </a:p>
          <a:p>
            <a:pPr marL="813435"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创建</a:t>
            </a:r>
            <a:r>
              <a:rPr lang="en-US" altLang="zh-CN" sz="2400" dirty="0"/>
              <a:t>DNS</a:t>
            </a:r>
            <a:r>
              <a:rPr lang="zh-CN" altLang="en-US" sz="2400" dirty="0"/>
              <a:t>反向解析区域；</a:t>
            </a:r>
            <a:endParaRPr lang="en-US" altLang="zh-CN" sz="2400" dirty="0"/>
          </a:p>
          <a:p>
            <a:pPr lvl="1"/>
            <a:r>
              <a:rPr lang="zh-CN" altLang="en-US" sz="2400" dirty="0"/>
              <a:t>配置计算机成为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服务器的客户端；</a:t>
            </a:r>
            <a:endParaRPr lang="en-US" altLang="zh-CN" sz="2400" dirty="0"/>
          </a:p>
          <a:p>
            <a:pPr marL="813435"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在客户端进行</a:t>
            </a:r>
            <a:r>
              <a:rPr lang="en-US" altLang="zh-CN" sz="2400" dirty="0"/>
              <a:t>DNS</a:t>
            </a:r>
            <a:r>
              <a:rPr lang="zh-CN" altLang="en-US" sz="2400" dirty="0"/>
              <a:t>正向解析测试；</a:t>
            </a:r>
            <a:endParaRPr lang="en-US" altLang="zh-CN" sz="2400" dirty="0"/>
          </a:p>
          <a:p>
            <a:pPr marL="813435"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在客户端进行</a:t>
            </a:r>
            <a:r>
              <a:rPr lang="en-US" altLang="zh-CN" sz="2400" dirty="0"/>
              <a:t>DNS</a:t>
            </a:r>
            <a:r>
              <a:rPr lang="zh-CN" altLang="en-US" sz="2400" dirty="0"/>
              <a:t>反向解析测试。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kumimoji="0" lang="zh-CN" altLang="en-US" dirty="0"/>
              <a:t> </a:t>
            </a:r>
            <a:endParaRPr kumimoji="0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的基本概念和工作原理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75907" y="2204864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地址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：互联网上的一台主机要访问另外一台主机时，必须获知其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,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 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地址通常用点分十进制的形式来表示，如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192.168.0.1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。尽管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地址能够唯一地标记网络上的计算机，但是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地址具有不方便记忆并且不能显示地址组织的名称和性质等缺点。</a:t>
            </a:r>
            <a:endParaRPr lang="en-US" altLang="zh-CN" sz="2045" b="1" dirty="0">
              <a:latin typeface="+mn-ea"/>
              <a:ea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/>
        </p:nvSpPr>
        <p:spPr>
          <a:xfrm>
            <a:off x="275907" y="3933056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域名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：为了能够使人们更方便的访问互联网，发明了另一套字符型的地址方案，即所谓的域名。域名由一串用点分隔的名字组成，是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上某一台计算机或计算机组的名称，用于在数据传输时对计算机的定位标识。</a:t>
            </a:r>
            <a:endParaRPr lang="zh-CN" altLang="en-US" sz="2045" b="1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 dirty="0">
                <a:solidFill>
                  <a:schemeClr val="tx1"/>
                </a:solidFill>
              </a:rPr>
              <a:t>计算机通信与网络实验</a:t>
            </a:r>
            <a:endParaRPr lang="en-US" altLang="zh-CN" sz="1025" b="0" dirty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的基本概念和工作原理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75907" y="2204864"/>
            <a:ext cx="8592185" cy="1794416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342900" algn="l" latinLnBrk="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（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Domain Name System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）：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是域名系统英文字母的缩写，它是一种组织成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域层次结构的计算机和网络服务命名系统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。域名系统允许用户使用友好的名字而不是难以记忆的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地址来访问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Internet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上的主机。当用户在应用程序中输入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名称时，</a:t>
            </a:r>
            <a:r>
              <a:rPr lang="en-US" altLang="zh-CN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DNS</a:t>
            </a:r>
            <a:r>
              <a:rPr lang="zh-CN" altLang="en-US" sz="2045" b="1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服务器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将此名称解析为与此名称相关联的</a:t>
            </a:r>
            <a:r>
              <a:rPr lang="en-US" altLang="zh-CN" sz="2045" b="1" dirty="0">
                <a:latin typeface="+mn-ea"/>
                <a:ea typeface="+mn-ea"/>
                <a:sym typeface="+mn-ea"/>
              </a:rPr>
              <a:t>IP</a:t>
            </a:r>
            <a:r>
              <a:rPr lang="zh-CN" altLang="en-US" sz="2045" b="1" dirty="0">
                <a:latin typeface="+mn-ea"/>
                <a:ea typeface="+mn-ea"/>
                <a:sym typeface="+mn-ea"/>
              </a:rPr>
              <a:t>地址。</a:t>
            </a:r>
            <a:endParaRPr lang="zh-CN" altLang="en-US" sz="2045" b="1" dirty="0">
              <a:latin typeface="+mn-ea"/>
              <a:ea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4810507"/>
            <a:ext cx="23593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www.baidu.com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 易于记忆和使用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3210" y="4810506"/>
            <a:ext cx="212115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14.215.177.38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   网络寻址标识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箭头: 左右 5"/>
          <p:cNvSpPr/>
          <p:nvPr/>
        </p:nvSpPr>
        <p:spPr>
          <a:xfrm>
            <a:off x="4035320" y="4978601"/>
            <a:ext cx="1361392" cy="2308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40170" y="5441949"/>
            <a:ext cx="2575980" cy="914400"/>
            <a:chOff x="3453515" y="5513247"/>
            <a:chExt cx="2575980" cy="914400"/>
          </a:xfrm>
        </p:grpSpPr>
        <p:sp>
          <p:nvSpPr>
            <p:cNvPr id="7" name="矩形 6"/>
            <p:cNvSpPr/>
            <p:nvPr/>
          </p:nvSpPr>
          <p:spPr>
            <a:xfrm>
              <a:off x="3453515" y="5513247"/>
              <a:ext cx="257598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78062" y="5616504"/>
              <a:ext cx="25442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DNS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服务器：域名到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地址的一一映射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71173" y="4177561"/>
            <a:ext cx="1000561" cy="400111"/>
            <a:chOff x="2123727" y="4252739"/>
            <a:chExt cx="1000561" cy="400111"/>
          </a:xfrm>
        </p:grpSpPr>
        <p:sp>
          <p:nvSpPr>
            <p:cNvPr id="16" name="矩形 15"/>
            <p:cNvSpPr/>
            <p:nvPr/>
          </p:nvSpPr>
          <p:spPr>
            <a:xfrm>
              <a:off x="2123727" y="4252739"/>
              <a:ext cx="1000561" cy="4001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67744" y="4252740"/>
              <a:ext cx="700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域名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27222" y="4179756"/>
            <a:ext cx="1397106" cy="400111"/>
            <a:chOff x="6271238" y="4088419"/>
            <a:chExt cx="1397106" cy="400111"/>
          </a:xfrm>
        </p:grpSpPr>
        <p:sp>
          <p:nvSpPr>
            <p:cNvPr id="18" name="矩形 17"/>
            <p:cNvSpPr/>
            <p:nvPr/>
          </p:nvSpPr>
          <p:spPr>
            <a:xfrm>
              <a:off x="6271238" y="4088419"/>
              <a:ext cx="1397106" cy="4001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06955" y="4088420"/>
              <a:ext cx="11256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IP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地址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25" b="0">
                <a:solidFill>
                  <a:schemeClr val="tx1"/>
                </a:solidFill>
              </a:rPr>
              <a:t>计算机通信与网络实验</a:t>
            </a:r>
            <a:endParaRPr lang="en-US" altLang="zh-CN" sz="1025" b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7" y="2154403"/>
            <a:ext cx="5984473" cy="3578853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/>
        </p:nvSpPr>
        <p:spPr>
          <a:xfrm>
            <a:off x="6019970" y="1989164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根域名服务器</a:t>
            </a:r>
            <a:endParaRPr lang="zh-CN" altLang="en-US" sz="2045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/>
        </p:nvSpPr>
        <p:spPr>
          <a:xfrm>
            <a:off x="6019970" y="2794148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顶级域名服务器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/>
        </p:nvSpPr>
        <p:spPr>
          <a:xfrm>
            <a:off x="6019970" y="3233046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二级域名服务器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/>
        </p:nvSpPr>
        <p:spPr>
          <a:xfrm>
            <a:off x="6019970" y="3685025"/>
            <a:ext cx="2195736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zh-CN" altLang="en-US" sz="2045" b="1" dirty="0">
                <a:solidFill>
                  <a:srgbClr val="FF0000"/>
                </a:solidFill>
                <a:sym typeface="+mn-ea"/>
              </a:rPr>
              <a:t>三级域名服务器</a:t>
            </a:r>
            <a:endParaRPr lang="zh-CN" altLang="en-US" sz="2045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/>
        </p:nvSpPr>
        <p:spPr>
          <a:xfrm>
            <a:off x="6372200" y="4623542"/>
            <a:ext cx="1290763" cy="661522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ts val="3000"/>
              </a:lnSpc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3600" b="1" dirty="0">
              <a:solidFill>
                <a:srgbClr val="FF0000"/>
              </a:solidFill>
              <a:sym typeface="+mn-ea"/>
            </a:endParaRPr>
          </a:p>
          <a:p>
            <a:pPr algn="l" latinLnBrk="0">
              <a:lnSpc>
                <a:spcPts val="3000"/>
              </a:lnSpc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3600" b="1" dirty="0">
              <a:solidFill>
                <a:srgbClr val="FF0000"/>
              </a:solidFill>
              <a:sym typeface="+mn-ea"/>
            </a:endParaRPr>
          </a:p>
          <a:p>
            <a:pPr algn="l" latinLnBrk="0">
              <a:lnSpc>
                <a:spcPts val="3000"/>
              </a:lnSpc>
            </a:pP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3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/>
        </p:nvSpPr>
        <p:spPr>
          <a:xfrm>
            <a:off x="395536" y="796856"/>
            <a:ext cx="6860436" cy="661521"/>
          </a:xfrm>
          <a:prstGeom prst="rect">
            <a:avLst/>
          </a:prstGeom>
          <a:noFill/>
          <a:ln>
            <a:noFill/>
          </a:ln>
        </p:spPr>
        <p:txBody>
          <a:bodyPr vert="horz" wrap="square" lIns="77952" tIns="38975" rIns="77952" bIns="38975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.1</a:t>
            </a:r>
            <a:r>
              <a:rPr lang="zh-CN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DNS</a:t>
            </a:r>
            <a:r>
              <a:rPr lang="zh-CN" altLang="en-US" sz="307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的基本概念和原理</a:t>
            </a:r>
            <a:endParaRPr lang="zh-CN" altLang="en-US" sz="1705" b="1" dirty="0">
              <a:solidFill>
                <a:srgbClr val="00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096" y="5784673"/>
            <a:ext cx="8863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FQDN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:(Fully Qualified Domain Name)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全限定域名，即同时带有主机名和域名的名称。例如主机名是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server1,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域名是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hnzz.edu.cn,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那么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FQDN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就是</a:t>
            </a:r>
            <a:r>
              <a:rPr lang="en-US" altLang="zh-CN" sz="1800" b="1" dirty="0">
                <a:latin typeface="+mj-lt"/>
                <a:ea typeface="+mj-ea"/>
                <a:cs typeface="+mj-cs"/>
              </a:rPr>
              <a:t>server1.hnzz.edu.cn</a:t>
            </a:r>
            <a:r>
              <a:rPr lang="zh-CN" altLang="en-US" sz="1800" b="1" dirty="0">
                <a:latin typeface="+mj-lt"/>
                <a:ea typeface="+mj-ea"/>
                <a:cs typeface="+mj-cs"/>
              </a:rPr>
              <a:t>。</a:t>
            </a:r>
            <a:endParaRPr lang="zh-CN" altLang="en-US" sz="1800" dirty="0"/>
          </a:p>
        </p:txBody>
      </p:sp>
      <p:sp>
        <p:nvSpPr>
          <p:cNvPr id="3" name="箭头: 下 2"/>
          <p:cNvSpPr/>
          <p:nvPr/>
        </p:nvSpPr>
        <p:spPr>
          <a:xfrm>
            <a:off x="5924223" y="4622397"/>
            <a:ext cx="500151" cy="106163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302" y="16340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DNS</a:t>
            </a:r>
            <a:r>
              <a:rPr lang="zh-CN" altLang="en-US" dirty="0"/>
              <a:t>的域名空间树形结构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OGM2ZDgxZDBmNTk3ZDYwNDcwYWM1MjdkMmRhODkyYj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4382</Words>
  <Application>WPS 演示</Application>
  <PresentationFormat>全屏显示(4:3)</PresentationFormat>
  <Paragraphs>343</Paragraphs>
  <Slides>32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楷体</vt:lpstr>
      <vt:lpstr>Wingdings</vt:lpstr>
      <vt:lpstr>微软雅黑</vt:lpstr>
      <vt:lpstr>Arial Unicode MS</vt:lpstr>
      <vt:lpstr>Office 主题</vt:lpstr>
      <vt:lpstr>Paint.Picture</vt:lpstr>
      <vt:lpstr>《计算机通信与网络》  网 络 实 验</vt:lpstr>
      <vt:lpstr>《计算机通信与网络》实验内容</vt:lpstr>
      <vt:lpstr> 实验5.1      Windows下的DNS服务器配置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cool</cp:lastModifiedBy>
  <cp:revision>596</cp:revision>
  <dcterms:created xsi:type="dcterms:W3CDTF">2113-01-01T00:00:00Z</dcterms:created>
  <dcterms:modified xsi:type="dcterms:W3CDTF">2024-06-08T04:31:04Z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2113B10BF9F641A5B67FB9B5A2FE5406_12</vt:lpwstr>
  </property>
</Properties>
</file>