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256" r:id="rId3"/>
    <p:sldId id="262" r:id="rId5"/>
    <p:sldId id="309" r:id="rId6"/>
    <p:sldId id="635" r:id="rId7"/>
    <p:sldId id="636" r:id="rId8"/>
    <p:sldId id="637" r:id="rId9"/>
    <p:sldId id="671" r:id="rId10"/>
    <p:sldId id="672" r:id="rId11"/>
    <p:sldId id="673" r:id="rId12"/>
    <p:sldId id="674" r:id="rId13"/>
    <p:sldId id="675" r:id="rId14"/>
    <p:sldId id="676" r:id="rId15"/>
    <p:sldId id="678" r:id="rId16"/>
    <p:sldId id="680" r:id="rId17"/>
    <p:sldId id="679" r:id="rId18"/>
    <p:sldId id="681" r:id="rId19"/>
    <p:sldId id="682" r:id="rId20"/>
    <p:sldId id="683" r:id="rId21"/>
    <p:sldId id="688" r:id="rId22"/>
    <p:sldId id="686" r:id="rId23"/>
    <p:sldId id="690" r:id="rId24"/>
    <p:sldId id="689" r:id="rId25"/>
    <p:sldId id="691" r:id="rId26"/>
    <p:sldId id="692" r:id="rId27"/>
    <p:sldId id="693" r:id="rId28"/>
    <p:sldId id="694" r:id="rId29"/>
    <p:sldId id="695" r:id="rId30"/>
    <p:sldId id="697" r:id="rId31"/>
    <p:sldId id="698" r:id="rId32"/>
    <p:sldId id="699" r:id="rId33"/>
    <p:sldId id="700" r:id="rId34"/>
    <p:sldId id="701" r:id="rId35"/>
    <p:sldId id="702" r:id="rId36"/>
    <p:sldId id="614" r:id="rId37"/>
    <p:sldId id="670" r:id="rId38"/>
    <p:sldId id="877" r:id="rId39"/>
  </p:sldIdLst>
  <p:sldSz cx="9144000" cy="6858000" type="screen4x3"/>
  <p:notesSz cx="7102475" cy="10234295"/>
  <p:custDataLst>
    <p:tags r:id="rId45"/>
  </p:custDataLst>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j"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5050"/>
    <a:srgbClr val="FF6600"/>
    <a:srgbClr val="00CC00"/>
    <a:srgbClr val="339933"/>
    <a:srgbClr val="993300"/>
    <a:srgbClr val="FF7C8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98" autoAdjust="0"/>
    <p:restoredTop sz="94687" autoAdjust="0"/>
  </p:normalViewPr>
  <p:slideViewPr>
    <p:cSldViewPr showGuides="1">
      <p:cViewPr varScale="1">
        <p:scale>
          <a:sx n="62" d="100"/>
          <a:sy n="62" d="100"/>
        </p:scale>
        <p:origin x="365" y="53"/>
      </p:cViewPr>
      <p:guideLst>
        <p:guide orient="horz" pos="21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1434" y="-126"/>
      </p:cViewPr>
      <p:guideLst>
        <p:guide orient="horz" pos="3276"/>
        <p:guide pos="223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66" tIns="49533" rIns="99066" bIns="49533" numCol="1" anchor="t" anchorCtr="0" compatLnSpc="1"/>
          <a:lstStyle>
            <a:lvl1pPr defTabSz="990600">
              <a:defRPr kumimoji="1" sz="1300" b="0">
                <a:solidFill>
                  <a:schemeClr val="tx1"/>
                </a:solidFill>
                <a:latin typeface="Times New Roman" panose="02020603050405020304" pitchFamily="18" charset="0"/>
              </a:defRPr>
            </a:lvl1pPr>
          </a:lstStyle>
          <a:p>
            <a:pPr>
              <a:defRPr/>
            </a:pPr>
            <a:endParaRPr lang="zh-CN" altLang="en-US"/>
          </a:p>
        </p:txBody>
      </p:sp>
      <p:sp>
        <p:nvSpPr>
          <p:cNvPr id="41987" name="Rectangle 3"/>
          <p:cNvSpPr>
            <a:spLocks noGrp="1" noChangeArrowheads="1"/>
          </p:cNvSpPr>
          <p:nvPr>
            <p:ph type="dt" sz="quarter" idx="1"/>
          </p:nvPr>
        </p:nvSpPr>
        <p:spPr bwMode="auto">
          <a:xfrm>
            <a:off x="4022725" y="0"/>
            <a:ext cx="3078163" cy="511175"/>
          </a:xfrm>
          <a:prstGeom prst="rect">
            <a:avLst/>
          </a:prstGeom>
          <a:noFill/>
          <a:ln w="9525">
            <a:noFill/>
            <a:miter lim="800000"/>
          </a:ln>
          <a:effectLst/>
        </p:spPr>
        <p:txBody>
          <a:bodyPr vert="horz" wrap="square" lIns="99066" tIns="49533" rIns="99066" bIns="49533" numCol="1" anchor="t" anchorCtr="0" compatLnSpc="1"/>
          <a:lstStyle>
            <a:lvl1pPr algn="r" defTabSz="990600">
              <a:defRPr kumimoji="1" sz="1300" b="0">
                <a:solidFill>
                  <a:schemeClr val="tx1"/>
                </a:solidFill>
                <a:latin typeface="Times New Roman" panose="02020603050405020304" pitchFamily="18" charset="0"/>
              </a:defRPr>
            </a:lvl1pPr>
          </a:lstStyle>
          <a:p>
            <a:pPr>
              <a:defRPr/>
            </a:pPr>
            <a:fld id="{F1D077F9-9431-4BCF-89B4-E20CA9147544}" type="datetime8">
              <a:rPr lang="zh-CN" altLang="en-US"/>
            </a:fld>
            <a:endParaRPr lang="en-US" altLang="zh-CN"/>
          </a:p>
        </p:txBody>
      </p:sp>
      <p:sp>
        <p:nvSpPr>
          <p:cNvPr id="41988" name="Rectangle 4"/>
          <p:cNvSpPr>
            <a:spLocks noGrp="1" noChangeArrowheads="1"/>
          </p:cNvSpPr>
          <p:nvPr>
            <p:ph type="ftr" sz="quarter" idx="2"/>
          </p:nvPr>
        </p:nvSpPr>
        <p:spPr bwMode="auto">
          <a:xfrm>
            <a:off x="0" y="9721850"/>
            <a:ext cx="3078163" cy="511175"/>
          </a:xfrm>
          <a:prstGeom prst="rect">
            <a:avLst/>
          </a:prstGeom>
          <a:noFill/>
          <a:ln w="9525">
            <a:noFill/>
            <a:miter lim="800000"/>
          </a:ln>
          <a:effectLst/>
        </p:spPr>
        <p:txBody>
          <a:bodyPr vert="horz" wrap="square" lIns="99066" tIns="49533" rIns="99066" bIns="49533" numCol="1" anchor="b" anchorCtr="0" compatLnSpc="1"/>
          <a:lstStyle>
            <a:lvl1pPr defTabSz="990600">
              <a:defRPr kumimoji="1" sz="1300" b="0">
                <a:solidFill>
                  <a:schemeClr val="tx1"/>
                </a:solidFill>
                <a:latin typeface="Times New Roman" panose="02020603050405020304" pitchFamily="18" charset="0"/>
              </a:defRPr>
            </a:lvl1pPr>
          </a:lstStyle>
          <a:p>
            <a:pPr>
              <a:defRPr/>
            </a:pPr>
            <a:endParaRPr lang="en-US" altLang="zh-CN"/>
          </a:p>
        </p:txBody>
      </p:sp>
      <p:sp>
        <p:nvSpPr>
          <p:cNvPr id="41989" name="Rectangle 5"/>
          <p:cNvSpPr>
            <a:spLocks noGrp="1" noChangeArrowheads="1"/>
          </p:cNvSpPr>
          <p:nvPr>
            <p:ph type="sldNum" sz="quarter" idx="3"/>
          </p:nvPr>
        </p:nvSpPr>
        <p:spPr bwMode="auto">
          <a:xfrm>
            <a:off x="4022725" y="9721850"/>
            <a:ext cx="3078163" cy="511175"/>
          </a:xfrm>
          <a:prstGeom prst="rect">
            <a:avLst/>
          </a:prstGeom>
          <a:noFill/>
          <a:ln w="9525">
            <a:noFill/>
            <a:miter lim="800000"/>
          </a:ln>
          <a:effectLst/>
        </p:spPr>
        <p:txBody>
          <a:bodyPr vert="horz" wrap="square" lIns="99066" tIns="49533" rIns="99066" bIns="49533" numCol="1" anchor="b" anchorCtr="0" compatLnSpc="1"/>
          <a:lstStyle>
            <a:lvl1pPr algn="r" defTabSz="990600">
              <a:defRPr kumimoji="1" sz="1300" b="0">
                <a:solidFill>
                  <a:schemeClr val="tx1"/>
                </a:solidFill>
                <a:latin typeface="Times New Roman" panose="02020603050405020304" pitchFamily="18" charset="0"/>
              </a:defRPr>
            </a:lvl1pPr>
          </a:lstStyle>
          <a:p>
            <a:pPr>
              <a:defRPr/>
            </a:pPr>
            <a:fld id="{9A148E0B-7E6D-4E1C-8769-D06485BF1472}"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9066" tIns="49533" rIns="99066" bIns="49533" numCol="1" anchor="t" anchorCtr="0" compatLnSpc="1"/>
          <a:lstStyle>
            <a:lvl1pPr defTabSz="990600">
              <a:defRPr kumimoji="1" sz="1300" b="0">
                <a:solidFill>
                  <a:schemeClr val="tx1"/>
                </a:solidFill>
                <a:latin typeface="Times New Roman" panose="02020603050405020304" pitchFamily="18" charset="0"/>
              </a:defRPr>
            </a:lvl1pPr>
          </a:lstStyle>
          <a:p>
            <a:pPr>
              <a:defRPr/>
            </a:pPr>
            <a:endParaRPr lang="zh-CN" altLang="en-US"/>
          </a:p>
        </p:txBody>
      </p:sp>
      <p:sp>
        <p:nvSpPr>
          <p:cNvPr id="197635" name="Rectangle 3"/>
          <p:cNvSpPr>
            <a:spLocks noGrp="1" noChangeArrowheads="1"/>
          </p:cNvSpPr>
          <p:nvPr>
            <p:ph type="dt" idx="1"/>
          </p:nvPr>
        </p:nvSpPr>
        <p:spPr bwMode="auto">
          <a:xfrm>
            <a:off x="4022725" y="0"/>
            <a:ext cx="3078163" cy="511175"/>
          </a:xfrm>
          <a:prstGeom prst="rect">
            <a:avLst/>
          </a:prstGeom>
          <a:noFill/>
          <a:ln w="9525">
            <a:noFill/>
            <a:miter lim="800000"/>
          </a:ln>
          <a:effectLst/>
        </p:spPr>
        <p:txBody>
          <a:bodyPr vert="horz" wrap="square" lIns="99066" tIns="49533" rIns="99066" bIns="49533" numCol="1" anchor="t" anchorCtr="0" compatLnSpc="1"/>
          <a:lstStyle>
            <a:lvl1pPr algn="r" defTabSz="990600">
              <a:defRPr kumimoji="1" sz="1300" b="0">
                <a:solidFill>
                  <a:schemeClr val="tx1"/>
                </a:solidFill>
                <a:latin typeface="Times New Roman" panose="02020603050405020304" pitchFamily="18" charset="0"/>
              </a:defRPr>
            </a:lvl1pPr>
          </a:lstStyle>
          <a:p>
            <a:pPr>
              <a:defRPr/>
            </a:pPr>
            <a:fld id="{0B9DCD3C-0FFA-4237-9ACA-3A598BF9DCEA}" type="datetime8">
              <a:rPr lang="zh-CN" altLang="en-US"/>
            </a:fld>
            <a:endParaRPr lang="en-US" altLang="zh-CN"/>
          </a:p>
        </p:txBody>
      </p:sp>
      <p:sp>
        <p:nvSpPr>
          <p:cNvPr id="73732" name="Rectangle 4"/>
          <p:cNvSpPr>
            <a:spLocks noGrp="1" noRot="1" noChangeAspect="1" noChangeArrowheads="1" noTextEdit="1"/>
          </p:cNvSpPr>
          <p:nvPr>
            <p:ph type="sldImg" idx="2"/>
          </p:nvPr>
        </p:nvSpPr>
        <p:spPr bwMode="auto">
          <a:xfrm>
            <a:off x="993246" y="768350"/>
            <a:ext cx="5115984"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7637" name="Rectangle 5"/>
          <p:cNvSpPr>
            <a:spLocks noGrp="1" noChangeArrowheads="1"/>
          </p:cNvSpPr>
          <p:nvPr>
            <p:ph type="body" sz="quarter" idx="3"/>
          </p:nvPr>
        </p:nvSpPr>
        <p:spPr bwMode="auto">
          <a:xfrm>
            <a:off x="709613" y="4860925"/>
            <a:ext cx="5683250" cy="4605338"/>
          </a:xfrm>
          <a:prstGeom prst="rect">
            <a:avLst/>
          </a:prstGeom>
          <a:noFill/>
          <a:ln w="9525">
            <a:noFill/>
            <a:miter lim="800000"/>
          </a:ln>
          <a:effectLst/>
        </p:spPr>
        <p:txBody>
          <a:bodyPr vert="horz" wrap="square" lIns="99066" tIns="49533" rIns="99066" bIns="49533"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97638" name="Rectangle 6"/>
          <p:cNvSpPr>
            <a:spLocks noGrp="1" noChangeArrowheads="1"/>
          </p:cNvSpPr>
          <p:nvPr>
            <p:ph type="ftr" sz="quarter" idx="4"/>
          </p:nvPr>
        </p:nvSpPr>
        <p:spPr bwMode="auto">
          <a:xfrm>
            <a:off x="0" y="9721850"/>
            <a:ext cx="6235700" cy="511175"/>
          </a:xfrm>
          <a:prstGeom prst="rect">
            <a:avLst/>
          </a:prstGeom>
          <a:noFill/>
          <a:ln w="9525">
            <a:noFill/>
            <a:miter lim="800000"/>
          </a:ln>
          <a:effectLst/>
        </p:spPr>
        <p:txBody>
          <a:bodyPr vert="horz" wrap="square" lIns="99066" tIns="49533" rIns="99066" bIns="49533" numCol="1" anchor="b" anchorCtr="0" compatLnSpc="1"/>
          <a:lstStyle>
            <a:lvl1pPr defTabSz="990600">
              <a:defRPr kumimoji="1" sz="1300" b="0">
                <a:solidFill>
                  <a:schemeClr val="tx1"/>
                </a:solidFill>
                <a:latin typeface="Times New Roman" panose="02020603050405020304" pitchFamily="18" charset="0"/>
              </a:defRPr>
            </a:lvl1pPr>
          </a:lstStyle>
          <a:p>
            <a:pPr>
              <a:defRPr/>
            </a:pPr>
            <a:endParaRPr lang="en-US" altLang="zh-CN"/>
          </a:p>
        </p:txBody>
      </p:sp>
      <p:sp>
        <p:nvSpPr>
          <p:cNvPr id="197639" name="Rectangle 7"/>
          <p:cNvSpPr>
            <a:spLocks noGrp="1" noChangeArrowheads="1"/>
          </p:cNvSpPr>
          <p:nvPr>
            <p:ph type="sldNum" sz="quarter" idx="5"/>
          </p:nvPr>
        </p:nvSpPr>
        <p:spPr bwMode="auto">
          <a:xfrm>
            <a:off x="4022725" y="9721850"/>
            <a:ext cx="3078163" cy="511175"/>
          </a:xfrm>
          <a:prstGeom prst="rect">
            <a:avLst/>
          </a:prstGeom>
          <a:noFill/>
          <a:ln w="9525">
            <a:noFill/>
            <a:miter lim="800000"/>
          </a:ln>
          <a:effectLst/>
        </p:spPr>
        <p:txBody>
          <a:bodyPr vert="horz" wrap="square" lIns="99066" tIns="49533" rIns="99066" bIns="49533" numCol="1" anchor="b" anchorCtr="0" compatLnSpc="1"/>
          <a:lstStyle>
            <a:lvl1pPr algn="r" defTabSz="990600">
              <a:defRPr kumimoji="1" sz="1300" b="0">
                <a:solidFill>
                  <a:schemeClr val="tx1"/>
                </a:solidFill>
                <a:latin typeface="Times New Roman" panose="02020603050405020304" pitchFamily="18" charset="0"/>
              </a:defRPr>
            </a:lvl1pPr>
          </a:lstStyle>
          <a:p>
            <a:pPr>
              <a:defRPr/>
            </a:pPr>
            <a:fld id="{45587EE8-4802-4C9F-9CF6-B846E434352D}" type="slidenum">
              <a:rPr lang="zh-CN" altLang="en-US"/>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B9DCD3C-0FFA-4237-9ACA-3A598BF9DCEA}" type="datetime8">
              <a:rPr lang="zh-CN" altLang="en-US" smtClean="0"/>
            </a:fld>
            <a:endParaRPr lang="en-US" altLang="zh-CN"/>
          </a:p>
        </p:txBody>
      </p:sp>
      <p:sp>
        <p:nvSpPr>
          <p:cNvPr id="5" name="灯片编号占位符 4"/>
          <p:cNvSpPr>
            <a:spLocks noGrp="1"/>
          </p:cNvSpPr>
          <p:nvPr>
            <p:ph type="sldNum" sz="quarter" idx="5"/>
          </p:nvPr>
        </p:nvSpPr>
        <p:spPr/>
        <p:txBody>
          <a:bodyPr/>
          <a:lstStyle/>
          <a:p>
            <a:pPr>
              <a:defRPr/>
            </a:pPr>
            <a:fld id="{45587EE8-4802-4C9F-9CF6-B846E434352D}"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B9DCD3C-0FFA-4237-9ACA-3A598BF9DCEA}" type="datetime8">
              <a:rPr lang="zh-CN" altLang="en-US" smtClean="0"/>
            </a:fld>
            <a:endParaRPr lang="en-US" altLang="zh-CN"/>
          </a:p>
        </p:txBody>
      </p:sp>
      <p:sp>
        <p:nvSpPr>
          <p:cNvPr id="5" name="灯片编号占位符 4"/>
          <p:cNvSpPr>
            <a:spLocks noGrp="1"/>
          </p:cNvSpPr>
          <p:nvPr>
            <p:ph type="sldNum" sz="quarter" idx="5"/>
          </p:nvPr>
        </p:nvSpPr>
        <p:spPr/>
        <p:txBody>
          <a:bodyPr/>
          <a:lstStyle/>
          <a:p>
            <a:pPr>
              <a:defRPr/>
            </a:pPr>
            <a:fld id="{45587EE8-4802-4C9F-9CF6-B846E434352D}"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19" y="2130425"/>
            <a:ext cx="777262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39" y="3886200"/>
            <a:ext cx="640098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38A2BB0-6029-43E0-B089-C9F8F029FC56}" type="datetime1">
              <a:rPr lang="zh-CN" altLang="en-US" smtClean="0"/>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4D5CFEAB-ACDD-43AD-A349-00DCB3E34968}" type="slidenum">
              <a:rPr lang="zh-CN" altLang="en-US"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4C13BD2-0DB3-4E41-818F-A238A43E32DC}" type="datetime1">
              <a:rPr lang="zh-CN" altLang="en-US" smtClean="0"/>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7116138-EC2A-4DD8-8622-2857B3A297B3}"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588" y="274638"/>
            <a:ext cx="2057458"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13" y="274638"/>
            <a:ext cx="601997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FA577C-4EC1-4A49-A2D4-9F5131F0F1E6}" type="datetime1">
              <a:rPr lang="zh-CN" altLang="en-US" smtClean="0"/>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8E1135-B1AB-49C1-BF22-0CCE1E84BF40}"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71" y="617538"/>
            <a:ext cx="7793258"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182721" y="2017713"/>
            <a:ext cx="3810108"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5145234" y="2017713"/>
            <a:ext cx="3810108"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DB797C8-9FA1-44CA-8851-00CC0B9C1C29}" type="datetime1">
              <a:rPr lang="zh-CN" altLang="en-US" smtClean="0"/>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9B9DBAA-A710-45E9-94A9-B00A3333E196}"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71" y="617538"/>
            <a:ext cx="7793258" cy="1143000"/>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1182721" y="2017713"/>
            <a:ext cx="7772620" cy="4114800"/>
          </a:xfrm>
        </p:spPr>
        <p:txBody>
          <a:bodyPr rtlCol="0">
            <a:normAutofit/>
          </a:bodyPr>
          <a:lstStyle/>
          <a:p>
            <a:pPr lvl="0"/>
            <a:r>
              <a:rPr lang="zh-CN" altLang="en-US" noProof="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ABE940A1-776B-4683-AA99-5317717B906C}" type="datetime1">
              <a:rPr lang="zh-CN" altLang="en-US" smtClean="0"/>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AFC5A35-DD2A-4BED-8988-6AB412333937}" type="slidenum">
              <a:rPr lang="zh-CN" altLang="en-US" smtClean="0"/>
            </a:fld>
            <a:endParaRPr lang="en-US" altLang="zh-CN"/>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43C39F8-319A-4B97-A372-C5232DA5B560}"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33" y="4406900"/>
            <a:ext cx="777262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33" y="2906713"/>
            <a:ext cx="77726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A68FE86-D051-4D55-88A0-47B2137E4FB9}" type="datetime1">
              <a:rPr lang="zh-CN" altLang="en-US" smtClean="0"/>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FAABEE1-B244-40D1-B1F7-AB8E6BF9C6C8}"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13" y="1600200"/>
            <a:ext cx="40387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332" y="1600200"/>
            <a:ext cx="40387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93B7ECB-340A-4041-8DE2-15A624FD3964}" type="datetime1">
              <a:rPr lang="zh-CN" altLang="en-US" smtClean="0"/>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15079848-85DC-4DD6-8B2C-F16A52343E98}"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13" y="1535113"/>
            <a:ext cx="404030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13" y="2174875"/>
            <a:ext cx="404030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156" y="1535113"/>
            <a:ext cx="40418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156" y="2174875"/>
            <a:ext cx="40418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34D519E-804E-4411-96AD-6B630CD287AB}" type="datetime1">
              <a:rPr lang="zh-CN" altLang="en-US" smtClean="0"/>
            </a:fld>
            <a:endParaRPr lang="en-US" altLang="zh-CN"/>
          </a:p>
        </p:txBody>
      </p:sp>
      <p:sp>
        <p:nvSpPr>
          <p:cNvPr id="8"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2A908156-4BE5-440A-B51D-B3E9F3826002}"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1907813-625B-431C-A9C2-EDFA54508FE9}" type="datetime1">
              <a:rPr lang="zh-CN" altLang="en-US" smtClean="0"/>
            </a:fld>
            <a:endParaRPr lang="en-US" altLang="zh-CN"/>
          </a:p>
        </p:txBody>
      </p:sp>
      <p:sp>
        <p:nvSpPr>
          <p:cNvPr id="4"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452E800E-00D4-499C-AB09-2046DE10D792}"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BBB3C4E-0CB3-4763-9148-72A5154C11C1}" type="datetime1">
              <a:rPr lang="zh-CN" altLang="en-US" smtClean="0"/>
            </a:fld>
            <a:endParaRPr lang="en-US" altLang="zh-CN"/>
          </a:p>
        </p:txBody>
      </p:sp>
      <p:sp>
        <p:nvSpPr>
          <p:cNvPr id="3"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E35F95D4-404A-410D-9BF8-8777176DE4DB}"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3" y="273050"/>
            <a:ext cx="3008398"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151" y="273050"/>
            <a:ext cx="511189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13" y="1435100"/>
            <a:ext cx="300839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6BB3650-B912-4365-ACDD-69B9DE614E76}" type="datetime1">
              <a:rPr lang="zh-CN" altLang="en-US" smtClean="0"/>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48E04B0-CE03-4AD6-A98F-62F6FF7CBE23}"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39" y="4800600"/>
            <a:ext cx="5486555"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339" y="612775"/>
            <a:ext cx="548655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339" y="5367338"/>
            <a:ext cx="548655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B6521168-557D-4013-96D6-B8F26767955C}" type="datetime1">
              <a:rPr lang="zh-CN" altLang="en-US" smtClean="0"/>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计算机通信与网络实验</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18411EB8-CAA5-4954-80BE-0CD1ABD7A30B}"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13" y="274638"/>
            <a:ext cx="82298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13" y="1600200"/>
            <a:ext cx="822983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13" y="6356350"/>
            <a:ext cx="21336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BE940A1-776B-4683-AA99-5317717B906C}" type="datetime1">
              <a:rPr lang="zh-CN" altLang="en-US" smtClean="0"/>
            </a:fld>
            <a:endParaRPr lang="en-US" altLang="zh-CN"/>
          </a:p>
        </p:txBody>
      </p:sp>
      <p:sp>
        <p:nvSpPr>
          <p:cNvPr id="5" name="页脚占位符 4"/>
          <p:cNvSpPr>
            <a:spLocks noGrp="1"/>
          </p:cNvSpPr>
          <p:nvPr>
            <p:ph type="ftr" sz="quarter" idx="3"/>
          </p:nvPr>
        </p:nvSpPr>
        <p:spPr>
          <a:xfrm>
            <a:off x="3124288" y="6356350"/>
            <a:ext cx="289568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a:t>计算机通信与网络实验</a:t>
            </a:r>
            <a:endParaRPr lang="en-US" altLang="zh-CN"/>
          </a:p>
        </p:txBody>
      </p:sp>
      <p:sp>
        <p:nvSpPr>
          <p:cNvPr id="6" name="灯片编号占位符 5"/>
          <p:cNvSpPr>
            <a:spLocks noGrp="1"/>
          </p:cNvSpPr>
          <p:nvPr>
            <p:ph type="sldNum" sz="quarter" idx="4"/>
          </p:nvPr>
        </p:nvSpPr>
        <p:spPr>
          <a:xfrm>
            <a:off x="6553385" y="6356350"/>
            <a:ext cx="2133660" cy="365125"/>
          </a:xfrm>
          <a:prstGeom prst="rect">
            <a:avLst/>
          </a:prstGeom>
        </p:spPr>
        <p:txBody>
          <a:bodyPr vert="horz" wrap="square" lIns="91440" tIns="45720" rIns="91440" bIns="45720" numCol="1" anchor="ctr" anchorCtr="0" compatLnSpc="1"/>
          <a:lstStyle>
            <a:lvl1pPr algn="r">
              <a:defRPr sz="1200" smtClean="0">
                <a:solidFill>
                  <a:srgbClr val="898989"/>
                </a:solidFill>
              </a:defRPr>
            </a:lvl1pPr>
          </a:lstStyle>
          <a:p>
            <a:pPr>
              <a:defRPr/>
            </a:pPr>
            <a:fld id="{BAFC5A35-DD2A-4BED-8988-6AB412333937}" type="slidenum">
              <a:rPr lang="zh-CN" altLang="en-US"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网络50"/>
          <p:cNvPicPr>
            <a:picLocks noChangeAspect="1"/>
          </p:cNvPicPr>
          <p:nvPr/>
        </p:nvPicPr>
        <p:blipFill>
          <a:blip r:embed="rId1"/>
          <a:stretch>
            <a:fillRect/>
          </a:stretch>
        </p:blipFill>
        <p:spPr>
          <a:xfrm>
            <a:off x="651721" y="1093648"/>
            <a:ext cx="7837018" cy="5246152"/>
          </a:xfrm>
          <a:prstGeom prst="rect">
            <a:avLst/>
          </a:prstGeom>
        </p:spPr>
      </p:pic>
      <p:sp>
        <p:nvSpPr>
          <p:cNvPr id="3075" name="Rectangle 2"/>
          <p:cNvSpPr>
            <a:spLocks noGrp="1" noChangeArrowheads="1"/>
          </p:cNvSpPr>
          <p:nvPr>
            <p:ph type="ctrTitle"/>
          </p:nvPr>
        </p:nvSpPr>
        <p:spPr>
          <a:xfrm>
            <a:off x="895350" y="1880870"/>
            <a:ext cx="7186295" cy="1402715"/>
          </a:xfrm>
        </p:spPr>
        <p:txBody>
          <a:bodyPr/>
          <a:lstStyle/>
          <a:p>
            <a:pPr eaLnBrk="1" hangingPunct="1"/>
            <a:r>
              <a:rPr lang="zh-CN" altLang="en-US" b="1" dirty="0">
                <a:solidFill>
                  <a:srgbClr val="0000FF"/>
                </a:solidFill>
                <a:ea typeface="楷体_GB2312" pitchFamily="49" charset="-122"/>
              </a:rPr>
              <a:t>《计算机通信与网络》</a:t>
            </a:r>
            <a:br>
              <a:rPr lang="zh-CN" altLang="en-US" b="1" dirty="0">
                <a:solidFill>
                  <a:srgbClr val="0000FF"/>
                </a:solidFill>
                <a:ea typeface="楷体_GB2312" pitchFamily="49" charset="-122"/>
              </a:rPr>
            </a:br>
            <a:br>
              <a:rPr lang="zh-CN" altLang="en-US" sz="2000" b="1" dirty="0">
                <a:solidFill>
                  <a:srgbClr val="0000FF"/>
                </a:solidFill>
                <a:ea typeface="楷体_GB2312" pitchFamily="49" charset="-122"/>
              </a:rPr>
            </a:br>
            <a:r>
              <a:rPr lang="zh-CN" altLang="en-US" b="1" dirty="0">
                <a:solidFill>
                  <a:srgbClr val="0000FF"/>
                </a:solidFill>
                <a:ea typeface="楷体_GB2312" pitchFamily="49" charset="-122"/>
                <a:sym typeface="+mn-ea"/>
              </a:rPr>
              <a:t>网 络 实 验</a:t>
            </a:r>
            <a:endParaRPr lang="zh-CN" altLang="en-US" b="1" dirty="0">
              <a:solidFill>
                <a:srgbClr val="0000FF"/>
              </a:solidFill>
              <a:ea typeface="楷体_GB2312" pitchFamily="49" charset="-122"/>
            </a:endParaRPr>
          </a:p>
        </p:txBody>
      </p:sp>
      <p:sp>
        <p:nvSpPr>
          <p:cNvPr id="3076" name="Rectangle 3"/>
          <p:cNvSpPr>
            <a:spLocks noGrp="1" noChangeArrowheads="1"/>
          </p:cNvSpPr>
          <p:nvPr>
            <p:ph type="subTitle" idx="1"/>
          </p:nvPr>
        </p:nvSpPr>
        <p:spPr>
          <a:xfrm>
            <a:off x="1712752" y="3673146"/>
            <a:ext cx="6076571" cy="1949375"/>
          </a:xfrm>
        </p:spPr>
        <p:txBody>
          <a:bodyPr/>
          <a:lstStyle/>
          <a:p>
            <a:pPr eaLnBrk="1" hangingPunct="1"/>
            <a:r>
              <a:rPr lang="zh-CN" altLang="en-US" sz="3070" b="1" dirty="0">
                <a:solidFill>
                  <a:srgbClr val="FF0000"/>
                </a:solidFill>
              </a:rPr>
              <a:t>（华三</a:t>
            </a:r>
            <a:r>
              <a:rPr lang="en-US" altLang="zh-CN" sz="3070" b="1" dirty="0">
                <a:solidFill>
                  <a:srgbClr val="FF0000"/>
                </a:solidFill>
              </a:rPr>
              <a:t>H3C</a:t>
            </a:r>
            <a:r>
              <a:rPr lang="zh-CN" altLang="en-US" sz="3070" b="1" dirty="0">
                <a:solidFill>
                  <a:srgbClr val="FF0000"/>
                </a:solidFill>
              </a:rPr>
              <a:t>网络设备）</a:t>
            </a:r>
            <a:endParaRPr lang="zh-CN" altLang="en-US" sz="3070" b="1" dirty="0">
              <a:solidFill>
                <a:srgbClr val="FF0000"/>
              </a:solidFill>
            </a:endParaRPr>
          </a:p>
          <a:p>
            <a:pPr eaLnBrk="1" hangingPunct="1"/>
            <a:endParaRPr lang="zh-CN" altLang="en-US" sz="3070" b="1" dirty="0">
              <a:solidFill>
                <a:srgbClr val="FF0000"/>
              </a:solidFill>
            </a:endParaRPr>
          </a:p>
          <a:p>
            <a:pPr eaLnBrk="1" hangingPunct="1"/>
            <a:endParaRPr lang="en-US" altLang="zh-CN" sz="3070" b="1" dirty="0">
              <a:solidFill>
                <a:srgbClr val="FF0000"/>
              </a:solidFill>
            </a:endParaRPr>
          </a:p>
        </p:txBody>
      </p:sp>
      <p:sp>
        <p:nvSpPr>
          <p:cNvPr id="3074" name="Rectangle 17"/>
          <p:cNvSpPr>
            <a:spLocks noGrp="1" noChangeArrowheads="1"/>
          </p:cNvSpPr>
          <p:nvPr>
            <p:ph type="ftr" sz="quarter" idx="11"/>
          </p:nvPr>
        </p:nvSpPr>
        <p:spPr>
          <a:xfrm>
            <a:off x="2795979" y="5970604"/>
            <a:ext cx="3334671" cy="3112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705" b="0">
                <a:solidFill>
                  <a:schemeClr val="tx1"/>
                </a:solidFill>
              </a:rPr>
              <a:t>《计算机通信与网络》实验</a:t>
            </a:r>
            <a:endParaRPr lang="en-US" altLang="zh-CN" sz="1705"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1547664" y="3573016"/>
            <a:ext cx="5328592" cy="432048"/>
          </a:xfrm>
          <a:prstGeom prst="roundRect">
            <a:avLst/>
          </a:prstGeom>
          <a:solidFill>
            <a:schemeClr val="accent1">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WWW</a:t>
            </a:r>
            <a:r>
              <a:rPr lang="zh-CN" altLang="en-US" dirty="0"/>
              <a:t>的基本概念</a:t>
            </a:r>
            <a:endParaRPr lang="zh-CN" altLang="en-US" dirty="0"/>
          </a:p>
        </p:txBody>
      </p:sp>
      <p:sp>
        <p:nvSpPr>
          <p:cNvPr id="7" name="Rectangle 4"/>
          <p:cNvSpPr>
            <a:spLocks noGrp="1" noChangeArrowheads="1"/>
          </p:cNvSpPr>
          <p:nvPr/>
        </p:nvSpPr>
        <p:spPr>
          <a:xfrm>
            <a:off x="275907" y="3074744"/>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Internet</a:t>
            </a:r>
            <a:r>
              <a:rPr lang="zh-CN" altLang="en-US" sz="2045" b="1" dirty="0">
                <a:latin typeface="+mn-ea"/>
                <a:ea typeface="+mn-ea"/>
                <a:sym typeface="+mn-ea"/>
              </a:rPr>
              <a:t>中的网站成千上万，为了准确查找。人们采用了</a:t>
            </a:r>
            <a:r>
              <a:rPr lang="zh-CN" altLang="en-US" sz="2045" b="1" dirty="0">
                <a:solidFill>
                  <a:srgbClr val="FF0000"/>
                </a:solidFill>
                <a:latin typeface="+mn-ea"/>
                <a:ea typeface="+mn-ea"/>
                <a:sym typeface="+mn-ea"/>
              </a:rPr>
              <a:t>统一资源定位器（</a:t>
            </a:r>
            <a:r>
              <a:rPr lang="en-US" altLang="zh-CN" sz="2045" b="1" dirty="0">
                <a:solidFill>
                  <a:srgbClr val="FF0000"/>
                </a:solidFill>
                <a:latin typeface="+mn-ea"/>
                <a:ea typeface="+mn-ea"/>
                <a:sym typeface="+mn-ea"/>
              </a:rPr>
              <a:t>URL</a:t>
            </a:r>
            <a:r>
              <a:rPr lang="zh-CN" altLang="en-US" sz="2045" b="1" dirty="0">
                <a:solidFill>
                  <a:srgbClr val="FF0000"/>
                </a:solidFill>
                <a:latin typeface="+mn-ea"/>
                <a:ea typeface="+mn-ea"/>
                <a:sym typeface="+mn-ea"/>
              </a:rPr>
              <a:t>，</a:t>
            </a:r>
            <a:r>
              <a:rPr lang="en-US" altLang="zh-CN" sz="2045" b="1" dirty="0">
                <a:solidFill>
                  <a:srgbClr val="FF0000"/>
                </a:solidFill>
                <a:latin typeface="+mn-ea"/>
                <a:ea typeface="+mn-ea"/>
                <a:sym typeface="+mn-ea"/>
              </a:rPr>
              <a:t>Uniform Resource Locator</a:t>
            </a:r>
            <a:r>
              <a:rPr lang="zh-CN" altLang="en-US" sz="2045" b="1" dirty="0">
                <a:solidFill>
                  <a:srgbClr val="FF0000"/>
                </a:solidFill>
                <a:latin typeface="+mn-ea"/>
                <a:ea typeface="+mn-ea"/>
                <a:sym typeface="+mn-ea"/>
              </a:rPr>
              <a:t>）</a:t>
            </a:r>
            <a:r>
              <a:rPr lang="zh-CN" altLang="en-US" sz="2045" b="1" dirty="0">
                <a:latin typeface="+mn-ea"/>
                <a:ea typeface="+mn-ea"/>
                <a:sym typeface="+mn-ea"/>
              </a:rPr>
              <a:t>来在全世界</a:t>
            </a:r>
            <a:r>
              <a:rPr lang="zh-CN" altLang="en-US" sz="2045" b="1" dirty="0">
                <a:solidFill>
                  <a:srgbClr val="FF0000"/>
                </a:solidFill>
                <a:latin typeface="+mn-ea"/>
                <a:ea typeface="+mn-ea"/>
                <a:sym typeface="+mn-ea"/>
              </a:rPr>
              <a:t>唯一标识某个网络资源</a:t>
            </a:r>
            <a:r>
              <a:rPr lang="zh-CN" altLang="en-US" sz="2045" b="1" dirty="0">
                <a:latin typeface="+mn-ea"/>
                <a:ea typeface="+mn-ea"/>
                <a:sym typeface="+mn-ea"/>
              </a:rPr>
              <a:t>。其描述格式为：</a:t>
            </a:r>
            <a:endParaRPr lang="zh-CN" altLang="en-US" sz="2045" b="1" dirty="0">
              <a:latin typeface="+mn-ea"/>
              <a:ea typeface="+mn-ea"/>
              <a:sym typeface="+mn-ea"/>
            </a:endParaRPr>
          </a:p>
          <a:p>
            <a:pPr indent="457200" algn="l" latinLnBrk="0">
              <a:lnSpc>
                <a:spcPts val="3000"/>
              </a:lnSpc>
            </a:pPr>
            <a:r>
              <a:rPr lang="zh-CN" altLang="en-US" sz="2045" b="1" dirty="0">
                <a:latin typeface="+mn-ea"/>
                <a:ea typeface="+mn-ea"/>
                <a:sym typeface="+mn-ea"/>
              </a:rPr>
              <a:t>       协议：</a:t>
            </a:r>
            <a:r>
              <a:rPr lang="en-US" altLang="zh-CN" sz="2045" b="1" dirty="0">
                <a:latin typeface="+mn-ea"/>
                <a:ea typeface="+mn-ea"/>
                <a:sym typeface="+mn-ea"/>
              </a:rPr>
              <a:t>//</a:t>
            </a:r>
            <a:r>
              <a:rPr lang="zh-CN" altLang="en-US" sz="2045" b="1" dirty="0">
                <a:latin typeface="+mn-ea"/>
                <a:ea typeface="+mn-ea"/>
                <a:sym typeface="+mn-ea"/>
              </a:rPr>
              <a:t>主机名称</a:t>
            </a:r>
            <a:r>
              <a:rPr lang="en-US" altLang="zh-CN" sz="2045" b="1" dirty="0">
                <a:latin typeface="+mn-ea"/>
                <a:ea typeface="+mn-ea"/>
                <a:sym typeface="+mn-ea"/>
              </a:rPr>
              <a:t>/</a:t>
            </a:r>
            <a:r>
              <a:rPr lang="zh-CN" altLang="en-US" sz="2045" b="1" dirty="0">
                <a:latin typeface="+mn-ea"/>
                <a:ea typeface="+mn-ea"/>
                <a:sym typeface="+mn-ea"/>
              </a:rPr>
              <a:t>路径名</a:t>
            </a:r>
            <a:r>
              <a:rPr lang="en-US" altLang="zh-CN" sz="2045" b="1" dirty="0">
                <a:latin typeface="+mn-ea"/>
                <a:ea typeface="+mn-ea"/>
                <a:sym typeface="+mn-ea"/>
              </a:rPr>
              <a:t>/</a:t>
            </a:r>
            <a:r>
              <a:rPr lang="zh-CN" altLang="en-US" sz="2045" b="1" dirty="0">
                <a:latin typeface="+mn-ea"/>
                <a:ea typeface="+mn-ea"/>
                <a:sym typeface="+mn-ea"/>
              </a:rPr>
              <a:t>文件名：端口号</a:t>
            </a:r>
            <a:endParaRPr lang="zh-CN" altLang="en-US" sz="2045" b="1" dirty="0">
              <a:latin typeface="+mn-ea"/>
              <a:ea typeface="+mn-ea"/>
              <a:sym typeface="+mn-ea"/>
            </a:endParaRPr>
          </a:p>
          <a:p>
            <a:pPr indent="457200" algn="l" latinLnBrk="0">
              <a:lnSpc>
                <a:spcPts val="3000"/>
              </a:lnSpc>
            </a:pPr>
            <a:r>
              <a:rPr lang="zh-CN" altLang="en-US" sz="2045" b="1" dirty="0">
                <a:latin typeface="+mn-ea"/>
                <a:ea typeface="+mn-ea"/>
                <a:sym typeface="+mn-ea"/>
              </a:rPr>
              <a:t>例如：</a:t>
            </a:r>
            <a:r>
              <a:rPr lang="en-US" altLang="zh-CN" sz="2045" b="1" dirty="0">
                <a:latin typeface="+mn-ea"/>
                <a:ea typeface="+mn-ea"/>
                <a:sym typeface="+mn-ea"/>
              </a:rPr>
              <a:t>http://www.xidian.edu.cn</a:t>
            </a:r>
            <a:r>
              <a:rPr lang="zh-CN" altLang="en-US" sz="2045" b="1" dirty="0">
                <a:latin typeface="+mn-ea"/>
                <a:ea typeface="+mn-ea"/>
                <a:sym typeface="+mn-ea"/>
              </a:rPr>
              <a:t>，客户程序首先看到</a:t>
            </a:r>
            <a:r>
              <a:rPr lang="en-US" altLang="zh-CN" sz="2045" b="1" dirty="0">
                <a:latin typeface="+mn-ea"/>
                <a:ea typeface="+mn-ea"/>
                <a:sym typeface="+mn-ea"/>
              </a:rPr>
              <a:t>http</a:t>
            </a:r>
            <a:r>
              <a:rPr lang="zh-CN" altLang="en-US" sz="2045" b="1" dirty="0">
                <a:latin typeface="+mn-ea"/>
                <a:ea typeface="+mn-ea"/>
                <a:sym typeface="+mn-ea"/>
              </a:rPr>
              <a:t>（超文本传输协议），知道处理的是</a:t>
            </a:r>
            <a:r>
              <a:rPr lang="en-US" altLang="zh-CN" sz="2045" b="1" dirty="0">
                <a:latin typeface="+mn-ea"/>
                <a:ea typeface="+mn-ea"/>
                <a:sym typeface="+mn-ea"/>
              </a:rPr>
              <a:t>HTML</a:t>
            </a:r>
            <a:r>
              <a:rPr lang="zh-CN" altLang="en-US" sz="2045" b="1" dirty="0">
                <a:latin typeface="+mn-ea"/>
                <a:ea typeface="+mn-ea"/>
                <a:sym typeface="+mn-ea"/>
              </a:rPr>
              <a:t>连接，接下来的是</a:t>
            </a:r>
            <a:r>
              <a:rPr lang="en-US" altLang="zh-CN" sz="2045" b="1" dirty="0">
                <a:latin typeface="+mn-ea"/>
                <a:ea typeface="+mn-ea"/>
                <a:sym typeface="+mn-ea"/>
              </a:rPr>
              <a:t>www.xidian.edu.cn</a:t>
            </a:r>
            <a:r>
              <a:rPr lang="zh-CN" altLang="en-US" sz="2045" b="1" dirty="0">
                <a:latin typeface="+mn-ea"/>
                <a:ea typeface="+mn-ea"/>
                <a:sym typeface="+mn-ea"/>
              </a:rPr>
              <a:t>站点地址（对应一特定的</a:t>
            </a:r>
            <a:r>
              <a:rPr lang="en-US" altLang="zh-CN" sz="2045" b="1" dirty="0">
                <a:latin typeface="+mn-ea"/>
                <a:ea typeface="+mn-ea"/>
                <a:sym typeface="+mn-ea"/>
              </a:rPr>
              <a:t>IP</a:t>
            </a:r>
            <a:r>
              <a:rPr lang="zh-CN" altLang="en-US" sz="2045" b="1" dirty="0">
                <a:latin typeface="+mn-ea"/>
                <a:ea typeface="+mn-ea"/>
                <a:sym typeface="+mn-ea"/>
              </a:rPr>
              <a:t>地址，通过上一章</a:t>
            </a:r>
            <a:r>
              <a:rPr lang="en-US" altLang="zh-CN" sz="2045" b="1" dirty="0">
                <a:latin typeface="+mn-ea"/>
                <a:ea typeface="+mn-ea"/>
                <a:sym typeface="+mn-ea"/>
              </a:rPr>
              <a:t>DNS</a:t>
            </a:r>
            <a:r>
              <a:rPr lang="zh-CN" altLang="en-US" sz="2045" b="1" dirty="0">
                <a:latin typeface="+mn-ea"/>
                <a:ea typeface="+mn-ea"/>
                <a:sym typeface="+mn-ea"/>
              </a:rPr>
              <a:t>服务解析），</a:t>
            </a:r>
            <a:r>
              <a:rPr lang="en-US" altLang="zh-CN" sz="2045" b="1" dirty="0">
                <a:latin typeface="+mn-ea"/>
                <a:ea typeface="+mn-ea"/>
                <a:sym typeface="+mn-ea"/>
              </a:rPr>
              <a:t>http</a:t>
            </a:r>
            <a:r>
              <a:rPr lang="zh-CN" altLang="en-US" sz="2045" b="1" dirty="0">
                <a:latin typeface="+mn-ea"/>
                <a:ea typeface="+mn-ea"/>
                <a:sym typeface="+mn-ea"/>
              </a:rPr>
              <a:t>协议默认使用的</a:t>
            </a:r>
            <a:r>
              <a:rPr lang="en-US" altLang="zh-CN" sz="2045" b="1" dirty="0">
                <a:latin typeface="+mn-ea"/>
                <a:ea typeface="+mn-ea"/>
                <a:sym typeface="+mn-ea"/>
              </a:rPr>
              <a:t>TCP</a:t>
            </a:r>
            <a:r>
              <a:rPr lang="zh-CN" altLang="en-US" sz="2045" b="1" dirty="0">
                <a:latin typeface="+mn-ea"/>
                <a:ea typeface="+mn-ea"/>
                <a:sym typeface="+mn-ea"/>
              </a:rPr>
              <a:t>协议端口为</a:t>
            </a:r>
            <a:r>
              <a:rPr lang="en-US" altLang="zh-CN" sz="2045" b="1" dirty="0">
                <a:latin typeface="+mn-ea"/>
                <a:ea typeface="+mn-ea"/>
                <a:sym typeface="+mn-ea"/>
              </a:rPr>
              <a:t>80</a:t>
            </a:r>
            <a:r>
              <a:rPr lang="zh-CN" altLang="en-US" sz="2045" b="1" dirty="0">
                <a:latin typeface="+mn-ea"/>
                <a:ea typeface="+mn-ea"/>
                <a:sym typeface="+mn-ea"/>
              </a:rPr>
              <a:t>，可省略不写。</a:t>
            </a:r>
            <a:endParaRPr lang="zh-CN" altLang="en-US" sz="2045" b="1" dirty="0">
              <a:latin typeface="+mn-ea"/>
              <a:ea typeface="+mn-ea"/>
              <a:sym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8" name="文本框 7"/>
          <p:cNvSpPr txBox="1"/>
          <p:nvPr/>
        </p:nvSpPr>
        <p:spPr>
          <a:xfrm>
            <a:off x="516302" y="2636912"/>
            <a:ext cx="3240360"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选择一台已经安装好</a:t>
            </a:r>
            <a:r>
              <a:rPr lang="en-US" altLang="zh-CN" sz="2045" b="1" dirty="0">
                <a:latin typeface="+mn-ea"/>
                <a:ea typeface="+mn-ea"/>
                <a:cs typeface="+mj-cs"/>
              </a:rPr>
              <a:t>Windows 2003 server</a:t>
            </a:r>
            <a:r>
              <a:rPr lang="zh-CN" altLang="en-US" sz="2045" b="1" dirty="0">
                <a:latin typeface="+mn-ea"/>
                <a:ea typeface="+mn-ea"/>
                <a:cs typeface="+mj-cs"/>
              </a:rPr>
              <a:t>版本操作系统的</a:t>
            </a:r>
            <a:r>
              <a:rPr lang="en-US" altLang="zh-CN" sz="2045" b="1" dirty="0">
                <a:latin typeface="+mn-ea"/>
                <a:ea typeface="+mn-ea"/>
                <a:cs typeface="+mj-cs"/>
              </a:rPr>
              <a:t>PC</a:t>
            </a:r>
            <a:r>
              <a:rPr lang="zh-CN" altLang="en-US" sz="2045" b="1" dirty="0">
                <a:latin typeface="+mn-ea"/>
                <a:ea typeface="+mn-ea"/>
                <a:cs typeface="+mj-cs"/>
              </a:rPr>
              <a:t>机</a:t>
            </a:r>
            <a:r>
              <a:rPr lang="en-US" altLang="zh-CN" sz="2045" b="1" dirty="0">
                <a:latin typeface="+mn-ea"/>
                <a:ea typeface="+mn-ea"/>
                <a:cs typeface="+mj-cs"/>
              </a:rPr>
              <a:t>,</a:t>
            </a:r>
            <a:r>
              <a:rPr lang="zh-CN" altLang="en-US" sz="2045" b="1" dirty="0">
                <a:latin typeface="+mn-ea"/>
                <a:ea typeface="+mn-ea"/>
                <a:cs typeface="+mj-cs"/>
              </a:rPr>
              <a:t>在这台</a:t>
            </a:r>
            <a:r>
              <a:rPr lang="en-US" altLang="zh-CN" sz="2045" b="1" dirty="0">
                <a:latin typeface="+mn-ea"/>
                <a:ea typeface="+mn-ea"/>
                <a:cs typeface="+mj-cs"/>
              </a:rPr>
              <a:t>PC</a:t>
            </a:r>
            <a:r>
              <a:rPr lang="zh-CN" altLang="en-US" sz="2045" b="1" dirty="0">
                <a:latin typeface="+mn-ea"/>
                <a:ea typeface="+mn-ea"/>
                <a:cs typeface="+mj-cs"/>
              </a:rPr>
              <a:t>机上安装</a:t>
            </a:r>
            <a:r>
              <a:rPr lang="en-US" altLang="zh-CN" sz="2045" b="1" dirty="0">
                <a:latin typeface="+mn-ea"/>
                <a:ea typeface="+mn-ea"/>
                <a:cs typeface="+mj-cs"/>
              </a:rPr>
              <a:t>WEB</a:t>
            </a:r>
            <a:r>
              <a:rPr lang="zh-CN" altLang="en-US" sz="2045" b="1" dirty="0">
                <a:latin typeface="+mn-ea"/>
                <a:ea typeface="+mn-ea"/>
                <a:cs typeface="+mj-cs"/>
              </a:rPr>
              <a:t>服务器，确认其已安装了</a:t>
            </a:r>
            <a:r>
              <a:rPr lang="en-US" altLang="zh-CN" sz="2045" b="1" dirty="0">
                <a:latin typeface="+mn-ea"/>
                <a:ea typeface="+mn-ea"/>
                <a:cs typeface="+mj-cs"/>
              </a:rPr>
              <a:t>TCP/IP</a:t>
            </a:r>
            <a:r>
              <a:rPr lang="zh-CN" altLang="en-US" sz="2045" b="1" dirty="0">
                <a:latin typeface="+mn-ea"/>
                <a:ea typeface="+mn-ea"/>
                <a:cs typeface="+mj-cs"/>
              </a:rPr>
              <a:t>协议，将</a:t>
            </a:r>
            <a:r>
              <a:rPr lang="en-US" altLang="zh-CN" sz="2045" b="1" dirty="0">
                <a:solidFill>
                  <a:srgbClr val="FF0000"/>
                </a:solidFill>
                <a:latin typeface="+mn-ea"/>
                <a:ea typeface="+mn-ea"/>
                <a:cs typeface="+mj-cs"/>
              </a:rPr>
              <a:t>WEB</a:t>
            </a:r>
            <a:r>
              <a:rPr lang="zh-CN" altLang="en-US" sz="2045" b="1" dirty="0">
                <a:solidFill>
                  <a:srgbClr val="FF0000"/>
                </a:solidFill>
                <a:latin typeface="+mn-ea"/>
                <a:ea typeface="+mn-ea"/>
                <a:cs typeface="+mj-cs"/>
              </a:rPr>
              <a:t>服务器的</a:t>
            </a:r>
            <a:r>
              <a:rPr lang="en-US" altLang="zh-CN" sz="2045" b="1" dirty="0">
                <a:solidFill>
                  <a:srgbClr val="FF0000"/>
                </a:solidFill>
                <a:latin typeface="+mn-ea"/>
                <a:ea typeface="+mn-ea"/>
                <a:cs typeface="+mj-cs"/>
              </a:rPr>
              <a:t>IP</a:t>
            </a:r>
            <a:r>
              <a:rPr lang="zh-CN" altLang="en-US" sz="2045" b="1" dirty="0">
                <a:solidFill>
                  <a:srgbClr val="FF0000"/>
                </a:solidFill>
                <a:latin typeface="+mn-ea"/>
                <a:ea typeface="+mn-ea"/>
                <a:cs typeface="+mj-cs"/>
              </a:rPr>
              <a:t>地址设为静态的</a:t>
            </a:r>
            <a:r>
              <a:rPr lang="en-US" altLang="zh-CN" sz="2045" b="1" dirty="0">
                <a:solidFill>
                  <a:srgbClr val="FF0000"/>
                </a:solidFill>
                <a:latin typeface="+mn-ea"/>
                <a:ea typeface="+mn-ea"/>
                <a:cs typeface="+mj-cs"/>
              </a:rPr>
              <a:t>IP</a:t>
            </a:r>
            <a:r>
              <a:rPr lang="zh-CN" altLang="en-US" sz="2045" b="1" dirty="0">
                <a:solidFill>
                  <a:srgbClr val="FF0000"/>
                </a:solidFill>
                <a:latin typeface="+mn-ea"/>
                <a:ea typeface="+mn-ea"/>
                <a:cs typeface="+mj-cs"/>
              </a:rPr>
              <a:t>地址</a:t>
            </a:r>
            <a:r>
              <a:rPr lang="zh-CN" altLang="en-US" sz="2045" b="1" dirty="0">
                <a:latin typeface="+mn-ea"/>
                <a:ea typeface="+mn-ea"/>
                <a:cs typeface="+mj-cs"/>
              </a:rPr>
              <a:t>，并设置服务器自己</a:t>
            </a:r>
            <a:r>
              <a:rPr lang="en-US" altLang="zh-CN" sz="2045" b="1" dirty="0">
                <a:latin typeface="+mn-ea"/>
                <a:ea typeface="+mn-ea"/>
                <a:cs typeface="+mj-cs"/>
              </a:rPr>
              <a:t>TCP/IP</a:t>
            </a:r>
            <a:r>
              <a:rPr lang="zh-CN" altLang="en-US" sz="2045" b="1" dirty="0">
                <a:latin typeface="+mn-ea"/>
                <a:ea typeface="+mn-ea"/>
                <a:cs typeface="+mj-cs"/>
              </a:rPr>
              <a:t>协议的</a:t>
            </a:r>
            <a:r>
              <a:rPr lang="en-US" altLang="zh-CN" sz="2045" b="1" dirty="0">
                <a:latin typeface="+mn-ea"/>
                <a:ea typeface="+mn-ea"/>
                <a:cs typeface="+mj-cs"/>
              </a:rPr>
              <a:t>DNS</a:t>
            </a:r>
            <a:r>
              <a:rPr lang="zh-CN" altLang="en-US" sz="2045" b="1" dirty="0">
                <a:latin typeface="+mn-ea"/>
                <a:ea typeface="+mn-ea"/>
                <a:cs typeface="+mj-cs"/>
              </a:rPr>
              <a:t>配置。</a:t>
            </a:r>
            <a:endParaRPr lang="zh-CN" altLang="en-US" sz="2045" b="1" dirty="0">
              <a:latin typeface="+mn-ea"/>
              <a:ea typeface="+mn-ea"/>
              <a:cs typeface="+mj-cs"/>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pic>
        <p:nvPicPr>
          <p:cNvPr id="2050" name="Picture 2"/>
          <p:cNvPicPr>
            <a:picLocks noChangeAspect="1" noChangeArrowheads="1"/>
          </p:cNvPicPr>
          <p:nvPr/>
        </p:nvPicPr>
        <p:blipFill>
          <a:blip r:embed="rId1"/>
          <a:srcRect/>
          <a:stretch>
            <a:fillRect/>
          </a:stretch>
        </p:blipFill>
        <p:spPr bwMode="auto">
          <a:xfrm>
            <a:off x="4427984" y="2160786"/>
            <a:ext cx="3810000" cy="4200525"/>
          </a:xfrm>
          <a:prstGeom prst="rect">
            <a:avLst/>
          </a:prstGeom>
          <a:noFill/>
          <a:ln w="9525">
            <a:noFill/>
            <a:miter lim="800000"/>
            <a:headEnd/>
            <a:tailEnd/>
          </a:ln>
          <a:effectLst/>
        </p:spPr>
      </p:pic>
      <p:sp>
        <p:nvSpPr>
          <p:cNvPr id="9" name="文本框 8"/>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a:t>
            </a:r>
            <a:r>
              <a:rPr lang="en-US" altLang="zh-CN" dirty="0"/>
              <a:t>IP</a:t>
            </a:r>
            <a:r>
              <a:rPr lang="zh-CN" altLang="en-US" dirty="0"/>
              <a:t>地址配置</a:t>
            </a: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endParaRPr lang="zh-CN" altLang="en-US" dirty="0"/>
          </a:p>
        </p:txBody>
      </p:sp>
      <p:sp>
        <p:nvSpPr>
          <p:cNvPr id="7" name="文本框 6"/>
          <p:cNvSpPr txBox="1"/>
          <p:nvPr/>
        </p:nvSpPr>
        <p:spPr>
          <a:xfrm>
            <a:off x="539552" y="2995455"/>
            <a:ext cx="3096344"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选择“开始”</a:t>
            </a:r>
            <a:r>
              <a:rPr lang="en-US" altLang="zh-CN" sz="2045" b="1" dirty="0">
                <a:latin typeface="+mn-ea"/>
                <a:ea typeface="+mn-ea"/>
                <a:cs typeface="+mj-cs"/>
              </a:rPr>
              <a:t>/“</a:t>
            </a:r>
            <a:r>
              <a:rPr lang="zh-CN" altLang="en-US" sz="2045" b="1" dirty="0">
                <a:latin typeface="+mn-ea"/>
                <a:ea typeface="+mn-ea"/>
                <a:cs typeface="+mj-cs"/>
              </a:rPr>
              <a:t>设置”</a:t>
            </a:r>
            <a:r>
              <a:rPr lang="en-US" altLang="zh-CN" sz="2045" b="1" dirty="0">
                <a:latin typeface="+mn-ea"/>
                <a:ea typeface="+mn-ea"/>
                <a:cs typeface="+mj-cs"/>
              </a:rPr>
              <a:t>/“</a:t>
            </a:r>
            <a:r>
              <a:rPr lang="zh-CN" altLang="en-US" sz="2045" b="1" dirty="0">
                <a:latin typeface="+mn-ea"/>
                <a:ea typeface="+mn-ea"/>
                <a:cs typeface="+mj-cs"/>
              </a:rPr>
              <a:t>控制面板”</a:t>
            </a:r>
            <a:r>
              <a:rPr lang="en-US" altLang="zh-CN" sz="2045" b="1" dirty="0">
                <a:latin typeface="+mn-ea"/>
                <a:ea typeface="+mn-ea"/>
                <a:cs typeface="+mj-cs"/>
              </a:rPr>
              <a:t>/“</a:t>
            </a:r>
            <a:r>
              <a:rPr lang="zh-CN" altLang="en-US" sz="2045" b="1" dirty="0">
                <a:latin typeface="+mn-ea"/>
                <a:ea typeface="+mn-ea"/>
                <a:cs typeface="+mj-cs"/>
              </a:rPr>
              <a:t>添加或删除程序”，选择“添加</a:t>
            </a:r>
            <a:r>
              <a:rPr lang="en-US" altLang="zh-CN" sz="2045" b="1" dirty="0">
                <a:latin typeface="+mn-ea"/>
                <a:ea typeface="+mn-ea"/>
                <a:cs typeface="+mj-cs"/>
              </a:rPr>
              <a:t>/</a:t>
            </a:r>
            <a:r>
              <a:rPr lang="zh-CN" altLang="en-US" sz="2045" b="1" dirty="0">
                <a:latin typeface="+mn-ea"/>
                <a:ea typeface="+mn-ea"/>
                <a:cs typeface="+mj-cs"/>
              </a:rPr>
              <a:t>删除</a:t>
            </a:r>
            <a:r>
              <a:rPr lang="en-US" altLang="zh-CN" sz="2045" b="1" dirty="0">
                <a:latin typeface="+mn-ea"/>
                <a:ea typeface="+mn-ea"/>
                <a:cs typeface="+mj-cs"/>
              </a:rPr>
              <a:t>Windows</a:t>
            </a:r>
            <a:r>
              <a:rPr lang="zh-CN" altLang="en-US" sz="2045" b="1" dirty="0">
                <a:latin typeface="+mn-ea"/>
                <a:ea typeface="+mn-ea"/>
                <a:cs typeface="+mj-cs"/>
              </a:rPr>
              <a:t>组件”</a:t>
            </a:r>
            <a:r>
              <a:rPr lang="zh-CN" altLang="en-US" sz="2045" b="1" dirty="0">
                <a:latin typeface="+mn-ea"/>
                <a:ea typeface="+mn-ea"/>
              </a:rPr>
              <a:t>，弹出安装向导对话框，选择“应用程序服务器”，点击“详细信息”按钮 。 </a:t>
            </a:r>
            <a:r>
              <a:rPr lang="zh-CN" altLang="en-US" sz="2045" b="1" dirty="0">
                <a:latin typeface="+mn-ea"/>
                <a:ea typeface="+mn-ea"/>
                <a:cs typeface="+mj-cs"/>
              </a:rPr>
              <a:t> </a:t>
            </a:r>
            <a:endParaRPr lang="zh-CN" altLang="en-US" sz="2045" b="1" dirty="0">
              <a:latin typeface="+mn-ea"/>
              <a:ea typeface="+mn-ea"/>
              <a:cs typeface="+mj-cs"/>
            </a:endParaRPr>
          </a:p>
        </p:txBody>
      </p:sp>
      <p:sp>
        <p:nvSpPr>
          <p:cNvPr id="12" name="文本框 11"/>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endParaRPr lang="zh-CN" altLang="en-US" sz="2045" b="1" dirty="0">
              <a:latin typeface="+mn-ea"/>
              <a:ea typeface="+mn-ea"/>
              <a:cs typeface="+mj-cs"/>
            </a:endParaRPr>
          </a:p>
        </p:txBody>
      </p:sp>
      <p:pic>
        <p:nvPicPr>
          <p:cNvPr id="1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2827" y="2095726"/>
            <a:ext cx="5386400" cy="428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endParaRPr lang="zh-CN" altLang="en-US" dirty="0"/>
          </a:p>
        </p:txBody>
      </p:sp>
      <p:sp>
        <p:nvSpPr>
          <p:cNvPr id="7" name="文本框 6"/>
          <p:cNvSpPr txBox="1"/>
          <p:nvPr/>
        </p:nvSpPr>
        <p:spPr>
          <a:xfrm>
            <a:off x="539552" y="2995455"/>
            <a:ext cx="30963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在出现的应用程序服务器组件中，选择“</a:t>
            </a:r>
            <a:r>
              <a:rPr lang="en-US" altLang="zh-CN" sz="2045" b="1" dirty="0">
                <a:latin typeface="+mn-ea"/>
                <a:ea typeface="+mn-ea"/>
                <a:cs typeface="+mj-cs"/>
              </a:rPr>
              <a:t>Internet</a:t>
            </a:r>
            <a:r>
              <a:rPr lang="zh-CN" altLang="en-US" sz="2045" b="1" dirty="0">
                <a:latin typeface="+mn-ea"/>
                <a:ea typeface="+mn-ea"/>
                <a:cs typeface="+mj-cs"/>
              </a:rPr>
              <a:t>信息服务（</a:t>
            </a:r>
            <a:r>
              <a:rPr lang="en-US" altLang="zh-CN" sz="2045" b="1" dirty="0">
                <a:latin typeface="+mn-ea"/>
                <a:ea typeface="+mn-ea"/>
                <a:cs typeface="+mj-cs"/>
              </a:rPr>
              <a:t>IIS</a:t>
            </a:r>
            <a:r>
              <a:rPr lang="zh-CN" altLang="en-US" sz="2045" b="1" dirty="0">
                <a:latin typeface="+mn-ea"/>
                <a:ea typeface="+mn-ea"/>
                <a:cs typeface="+mj-cs"/>
              </a:rPr>
              <a:t>）”，单击“详细信息”</a:t>
            </a:r>
            <a:r>
              <a:rPr lang="zh-CN" altLang="en-US" sz="2045" b="1" dirty="0">
                <a:latin typeface="+mn-ea"/>
                <a:ea typeface="+mn-ea"/>
              </a:rPr>
              <a:t>。 </a:t>
            </a:r>
            <a:r>
              <a:rPr lang="zh-CN" altLang="en-US" sz="2045" b="1" dirty="0">
                <a:latin typeface="+mn-ea"/>
                <a:ea typeface="+mn-ea"/>
                <a:cs typeface="+mj-cs"/>
              </a:rPr>
              <a:t> </a:t>
            </a:r>
            <a:endParaRPr lang="zh-CN" altLang="en-US" sz="2045" b="1" dirty="0">
              <a:latin typeface="+mn-ea"/>
              <a:ea typeface="+mn-ea"/>
              <a:cs typeface="+mj-cs"/>
            </a:endParaRPr>
          </a:p>
        </p:txBody>
      </p:sp>
      <p:sp>
        <p:nvSpPr>
          <p:cNvPr id="12" name="文本框 11"/>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endParaRPr lang="zh-CN" altLang="en-US" sz="2045" b="1" dirty="0">
              <a:latin typeface="+mn-ea"/>
              <a:ea typeface="+mn-ea"/>
              <a:cs typeface="+mj-cs"/>
            </a:endParaRPr>
          </a:p>
        </p:txBody>
      </p:sp>
      <p:pic>
        <p:nvPicPr>
          <p:cNvPr id="11" name="图片 10"/>
          <p:cNvPicPr>
            <a:picLocks noChangeAspect="1"/>
          </p:cNvPicPr>
          <p:nvPr/>
        </p:nvPicPr>
        <p:blipFill>
          <a:blip r:embed="rId1"/>
          <a:stretch>
            <a:fillRect/>
          </a:stretch>
        </p:blipFill>
        <p:spPr>
          <a:xfrm>
            <a:off x="3635896" y="2173459"/>
            <a:ext cx="5348268" cy="4105157"/>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endParaRPr lang="zh-CN" altLang="en-US" dirty="0"/>
          </a:p>
        </p:txBody>
      </p:sp>
      <p:sp>
        <p:nvSpPr>
          <p:cNvPr id="7" name="文本框 6"/>
          <p:cNvSpPr txBox="1"/>
          <p:nvPr/>
        </p:nvSpPr>
        <p:spPr>
          <a:xfrm>
            <a:off x="207980" y="2977665"/>
            <a:ext cx="3312368"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a:t>
            </a:r>
            <a:r>
              <a:rPr lang="en-US" altLang="zh-CN" sz="2045" b="1" dirty="0">
                <a:latin typeface="+mn-ea"/>
                <a:ea typeface="+mn-ea"/>
                <a:cs typeface="+mj-cs"/>
              </a:rPr>
              <a:t>Internet</a:t>
            </a:r>
            <a:r>
              <a:rPr lang="zh-CN" altLang="en-US" sz="2045" b="1" dirty="0">
                <a:latin typeface="+mn-ea"/>
                <a:ea typeface="+mn-ea"/>
                <a:cs typeface="+mj-cs"/>
              </a:rPr>
              <a:t>信息服务（</a:t>
            </a:r>
            <a:r>
              <a:rPr lang="en-US" altLang="zh-CN" sz="2045" b="1" dirty="0">
                <a:latin typeface="+mn-ea"/>
                <a:ea typeface="+mn-ea"/>
                <a:cs typeface="+mj-cs"/>
              </a:rPr>
              <a:t>IIS</a:t>
            </a:r>
            <a:r>
              <a:rPr lang="zh-CN" altLang="en-US" sz="2045" b="1" dirty="0">
                <a:latin typeface="+mn-ea"/>
                <a:ea typeface="+mn-ea"/>
                <a:cs typeface="+mj-cs"/>
              </a:rPr>
              <a:t>）”对话框，安装</a:t>
            </a:r>
            <a:r>
              <a:rPr lang="en-US" altLang="zh-CN" sz="2045" b="1" dirty="0">
                <a:latin typeface="+mn-ea"/>
                <a:ea typeface="+mn-ea"/>
                <a:cs typeface="+mj-cs"/>
              </a:rPr>
              <a:t>WWW</a:t>
            </a:r>
            <a:r>
              <a:rPr lang="zh-CN" altLang="en-US" sz="2045" b="1" dirty="0">
                <a:latin typeface="+mn-ea"/>
                <a:ea typeface="+mn-ea"/>
                <a:cs typeface="+mj-cs"/>
              </a:rPr>
              <a:t>服务，选择“万维网服务”复选项；若同时安装</a:t>
            </a:r>
            <a:r>
              <a:rPr lang="en-US" altLang="zh-CN" sz="2045" b="1" dirty="0">
                <a:latin typeface="+mn-ea"/>
                <a:ea typeface="+mn-ea"/>
                <a:cs typeface="+mj-cs"/>
              </a:rPr>
              <a:t>FTP</a:t>
            </a:r>
            <a:r>
              <a:rPr lang="zh-CN" altLang="en-US" sz="2045" b="1" dirty="0">
                <a:latin typeface="+mn-ea"/>
                <a:ea typeface="+mn-ea"/>
                <a:cs typeface="+mj-cs"/>
              </a:rPr>
              <a:t>服务，选择“文件传输服务（</a:t>
            </a:r>
            <a:r>
              <a:rPr lang="en-US" altLang="zh-CN" sz="2045" b="1" dirty="0">
                <a:latin typeface="+mn-ea"/>
                <a:ea typeface="+mn-ea"/>
                <a:cs typeface="+mj-cs"/>
              </a:rPr>
              <a:t>FTP</a:t>
            </a:r>
            <a:r>
              <a:rPr lang="zh-CN" altLang="en-US" sz="2045" b="1" dirty="0">
                <a:latin typeface="+mn-ea"/>
                <a:ea typeface="+mn-ea"/>
                <a:cs typeface="+mj-cs"/>
              </a:rPr>
              <a:t>）协议”复选项，单击“确定”开始安装，单击“完成”结束 </a:t>
            </a:r>
            <a:r>
              <a:rPr lang="zh-CN" altLang="en-US" sz="2045" b="1" dirty="0">
                <a:latin typeface="+mn-ea"/>
                <a:ea typeface="+mn-ea"/>
              </a:rPr>
              <a:t>。 </a:t>
            </a:r>
            <a:r>
              <a:rPr lang="zh-CN" altLang="en-US" sz="2045" b="1" dirty="0">
                <a:latin typeface="+mn-ea"/>
                <a:ea typeface="+mn-ea"/>
                <a:cs typeface="+mj-cs"/>
              </a:rPr>
              <a:t> </a:t>
            </a:r>
            <a:endParaRPr lang="zh-CN" altLang="en-US" sz="2045" b="1" dirty="0">
              <a:latin typeface="+mn-ea"/>
              <a:ea typeface="+mn-ea"/>
              <a:cs typeface="+mj-cs"/>
            </a:endParaRPr>
          </a:p>
        </p:txBody>
      </p:sp>
      <p:sp>
        <p:nvSpPr>
          <p:cNvPr id="12" name="文本框 11"/>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endParaRPr lang="zh-CN" altLang="en-US" sz="2045" b="1" dirty="0">
              <a:latin typeface="+mn-ea"/>
              <a:ea typeface="+mn-ea"/>
              <a:cs typeface="+mj-cs"/>
            </a:endParaRPr>
          </a:p>
        </p:txBody>
      </p:sp>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95674" y="2120854"/>
            <a:ext cx="5355621" cy="41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服务器的安装</a:t>
            </a:r>
            <a:endParaRPr lang="zh-CN" altLang="en-US" dirty="0"/>
          </a:p>
        </p:txBody>
      </p:sp>
      <p:sp>
        <p:nvSpPr>
          <p:cNvPr id="7" name="文本框 6"/>
          <p:cNvSpPr txBox="1"/>
          <p:nvPr/>
        </p:nvSpPr>
        <p:spPr>
          <a:xfrm>
            <a:off x="207980" y="2977665"/>
            <a:ext cx="3312368"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a:t>
            </a:r>
            <a:r>
              <a:rPr lang="en-US" altLang="zh-CN" sz="2045" b="1" dirty="0">
                <a:latin typeface="+mn-ea"/>
                <a:ea typeface="+mn-ea"/>
                <a:cs typeface="+mj-cs"/>
              </a:rPr>
              <a:t>Internet</a:t>
            </a:r>
            <a:r>
              <a:rPr lang="zh-CN" altLang="en-US" sz="2045" b="1" dirty="0">
                <a:latin typeface="+mn-ea"/>
                <a:ea typeface="+mn-ea"/>
                <a:cs typeface="+mj-cs"/>
              </a:rPr>
              <a:t>信息服务（</a:t>
            </a:r>
            <a:r>
              <a:rPr lang="en-US" altLang="zh-CN" sz="2045" b="1" dirty="0">
                <a:latin typeface="+mn-ea"/>
                <a:ea typeface="+mn-ea"/>
                <a:cs typeface="+mj-cs"/>
              </a:rPr>
              <a:t>IIS</a:t>
            </a:r>
            <a:r>
              <a:rPr lang="zh-CN" altLang="en-US" sz="2045" b="1" dirty="0">
                <a:latin typeface="+mn-ea"/>
                <a:ea typeface="+mn-ea"/>
                <a:cs typeface="+mj-cs"/>
              </a:rPr>
              <a:t>）”对话框，安装</a:t>
            </a:r>
            <a:r>
              <a:rPr lang="en-US" altLang="zh-CN" sz="2045" b="1" dirty="0">
                <a:latin typeface="+mn-ea"/>
                <a:ea typeface="+mn-ea"/>
                <a:cs typeface="+mj-cs"/>
              </a:rPr>
              <a:t>WWW</a:t>
            </a:r>
            <a:r>
              <a:rPr lang="zh-CN" altLang="en-US" sz="2045" b="1" dirty="0">
                <a:latin typeface="+mn-ea"/>
                <a:ea typeface="+mn-ea"/>
                <a:cs typeface="+mj-cs"/>
              </a:rPr>
              <a:t>服务，选择“万维网服务”复选项；若同时安装</a:t>
            </a:r>
            <a:r>
              <a:rPr lang="en-US" altLang="zh-CN" sz="2045" b="1" dirty="0">
                <a:latin typeface="+mn-ea"/>
                <a:ea typeface="+mn-ea"/>
                <a:cs typeface="+mj-cs"/>
              </a:rPr>
              <a:t>FTP</a:t>
            </a:r>
            <a:r>
              <a:rPr lang="zh-CN" altLang="en-US" sz="2045" b="1" dirty="0">
                <a:latin typeface="+mn-ea"/>
                <a:ea typeface="+mn-ea"/>
                <a:cs typeface="+mj-cs"/>
              </a:rPr>
              <a:t>服务，选择“文件传输服务（</a:t>
            </a:r>
            <a:r>
              <a:rPr lang="en-US" altLang="zh-CN" sz="2045" b="1" dirty="0">
                <a:latin typeface="+mn-ea"/>
                <a:ea typeface="+mn-ea"/>
                <a:cs typeface="+mj-cs"/>
              </a:rPr>
              <a:t>FTP</a:t>
            </a:r>
            <a:r>
              <a:rPr lang="zh-CN" altLang="en-US" sz="2045" b="1" dirty="0">
                <a:latin typeface="+mn-ea"/>
                <a:ea typeface="+mn-ea"/>
                <a:cs typeface="+mj-cs"/>
              </a:rPr>
              <a:t>）协议”复选项，单击“确定”开始安装，单击“完成”结束 </a:t>
            </a:r>
            <a:r>
              <a:rPr lang="zh-CN" altLang="en-US" sz="2045" b="1" dirty="0">
                <a:latin typeface="+mn-ea"/>
                <a:ea typeface="+mn-ea"/>
              </a:rPr>
              <a:t>。 </a:t>
            </a:r>
            <a:r>
              <a:rPr lang="zh-CN" altLang="en-US" sz="2045" b="1" dirty="0">
                <a:latin typeface="+mn-ea"/>
                <a:ea typeface="+mn-ea"/>
                <a:cs typeface="+mj-cs"/>
              </a:rPr>
              <a:t> </a:t>
            </a:r>
            <a:endParaRPr lang="zh-CN" altLang="en-US" sz="2045" b="1" dirty="0">
              <a:latin typeface="+mn-ea"/>
              <a:ea typeface="+mn-ea"/>
              <a:cs typeface="+mj-cs"/>
            </a:endParaRPr>
          </a:p>
        </p:txBody>
      </p:sp>
      <p:sp>
        <p:nvSpPr>
          <p:cNvPr id="12" name="文本框 11"/>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endParaRPr lang="zh-CN" altLang="en-US" sz="2045" b="1" dirty="0">
              <a:latin typeface="+mn-ea"/>
              <a:ea typeface="+mn-ea"/>
              <a:cs typeface="+mj-cs"/>
            </a:endParaRPr>
          </a:p>
        </p:txBody>
      </p:sp>
      <p:pic>
        <p:nvPicPr>
          <p:cNvPr id="13" name="Picture 3"/>
          <p:cNvPicPr>
            <a:picLocks noChangeAspect="1" noChangeArrowheads="1"/>
          </p:cNvPicPr>
          <p:nvPr/>
        </p:nvPicPr>
        <p:blipFill>
          <a:blip r:embed="rId1"/>
          <a:srcRect/>
          <a:stretch>
            <a:fillRect/>
          </a:stretch>
        </p:blipFill>
        <p:spPr bwMode="auto">
          <a:xfrm>
            <a:off x="4355977" y="1767735"/>
            <a:ext cx="4029075" cy="2071702"/>
          </a:xfrm>
          <a:prstGeom prst="rect">
            <a:avLst/>
          </a:prstGeom>
          <a:noFill/>
          <a:ln w="9525">
            <a:noFill/>
            <a:miter lim="800000"/>
            <a:headEnd/>
            <a:tailEnd/>
          </a:ln>
          <a:effectLst/>
        </p:spPr>
      </p:pic>
      <p:pic>
        <p:nvPicPr>
          <p:cNvPr id="14" name="Picture 4"/>
          <p:cNvPicPr>
            <a:picLocks noChangeAspect="1" noChangeArrowheads="1"/>
          </p:cNvPicPr>
          <p:nvPr/>
        </p:nvPicPr>
        <p:blipFill>
          <a:blip r:embed="rId2"/>
          <a:srcRect/>
          <a:stretch>
            <a:fillRect/>
          </a:stretch>
        </p:blipFill>
        <p:spPr bwMode="auto">
          <a:xfrm>
            <a:off x="4355976" y="4284672"/>
            <a:ext cx="4029075" cy="2071678"/>
          </a:xfrm>
          <a:prstGeom prst="rect">
            <a:avLst/>
          </a:prstGeom>
          <a:noFill/>
          <a:ln w="9525">
            <a:noFill/>
            <a:miter lim="800000"/>
            <a:headEnd/>
            <a:tailEnd/>
          </a:ln>
          <a:effectLst/>
        </p:spPr>
      </p:pic>
      <p:sp>
        <p:nvSpPr>
          <p:cNvPr id="15" name="箭头: 下 14"/>
          <p:cNvSpPr/>
          <p:nvPr/>
        </p:nvSpPr>
        <p:spPr>
          <a:xfrm>
            <a:off x="5100155" y="3698543"/>
            <a:ext cx="269663" cy="226713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4721747" y="5965676"/>
            <a:ext cx="1872208" cy="3257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endParaRPr lang="zh-CN" altLang="en-US" dirty="0"/>
          </a:p>
        </p:txBody>
      </p:sp>
      <p:sp>
        <p:nvSpPr>
          <p:cNvPr id="7" name="文本框 6"/>
          <p:cNvSpPr txBox="1"/>
          <p:nvPr/>
        </p:nvSpPr>
        <p:spPr>
          <a:xfrm>
            <a:off x="207980" y="2977665"/>
            <a:ext cx="3312368" cy="2295244"/>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系统自动安装组件完成后，在“开始”</a:t>
            </a:r>
            <a:r>
              <a:rPr lang="en-US" altLang="zh-CN" sz="2045" b="1" dirty="0">
                <a:latin typeface="+mn-ea"/>
                <a:ea typeface="+mn-ea"/>
                <a:cs typeface="+mj-cs"/>
              </a:rPr>
              <a:t>/“</a:t>
            </a:r>
            <a:r>
              <a:rPr lang="zh-CN" altLang="en-US" sz="2045" b="1" dirty="0">
                <a:latin typeface="+mn-ea"/>
                <a:ea typeface="+mn-ea"/>
                <a:cs typeface="+mj-cs"/>
              </a:rPr>
              <a:t>程序”</a:t>
            </a:r>
            <a:r>
              <a:rPr lang="en-US" altLang="zh-CN" sz="2045" b="1" dirty="0">
                <a:latin typeface="+mn-ea"/>
                <a:ea typeface="+mn-ea"/>
                <a:cs typeface="+mj-cs"/>
              </a:rPr>
              <a:t>/“</a:t>
            </a:r>
            <a:r>
              <a:rPr lang="zh-CN" altLang="en-US" sz="2045" b="1" dirty="0">
                <a:latin typeface="+mn-ea"/>
                <a:ea typeface="+mn-ea"/>
                <a:cs typeface="+mj-cs"/>
              </a:rPr>
              <a:t>管理工具”程序组中会添加一项“</a:t>
            </a:r>
            <a:r>
              <a:rPr lang="en-US" altLang="zh-CN" sz="2045" b="1" dirty="0">
                <a:latin typeface="+mn-ea"/>
                <a:ea typeface="+mn-ea"/>
                <a:cs typeface="+mj-cs"/>
              </a:rPr>
              <a:t>Internet</a:t>
            </a:r>
            <a:r>
              <a:rPr lang="zh-CN" altLang="en-US" sz="2045" b="1" dirty="0">
                <a:latin typeface="+mn-ea"/>
                <a:ea typeface="+mn-ea"/>
                <a:cs typeface="+mj-cs"/>
              </a:rPr>
              <a:t>信息服务管理器”，打开</a:t>
            </a:r>
            <a:r>
              <a:rPr lang="en-US" altLang="zh-CN" sz="2045" b="1" dirty="0">
                <a:latin typeface="+mn-ea"/>
                <a:ea typeface="+mn-ea"/>
                <a:cs typeface="+mj-cs"/>
              </a:rPr>
              <a:t>IIS</a:t>
            </a:r>
            <a:r>
              <a:rPr lang="zh-CN" altLang="en-US" sz="2045" b="1" dirty="0">
                <a:latin typeface="+mn-ea"/>
                <a:ea typeface="+mn-ea"/>
                <a:cs typeface="+mj-cs"/>
              </a:rPr>
              <a:t>管理器，此时服务器的</a:t>
            </a:r>
            <a:r>
              <a:rPr lang="en-US" altLang="zh-CN" sz="2045" b="1" dirty="0">
                <a:latin typeface="+mn-ea"/>
                <a:ea typeface="+mn-ea"/>
                <a:cs typeface="+mj-cs"/>
              </a:rPr>
              <a:t>WWW</a:t>
            </a:r>
            <a:r>
              <a:rPr lang="zh-CN" altLang="en-US" sz="2045" b="1" dirty="0">
                <a:latin typeface="+mn-ea"/>
                <a:ea typeface="+mn-ea"/>
                <a:cs typeface="+mj-cs"/>
              </a:rPr>
              <a:t>、</a:t>
            </a:r>
            <a:r>
              <a:rPr lang="en-US" altLang="zh-CN" sz="2045" b="1" dirty="0">
                <a:latin typeface="+mn-ea"/>
                <a:ea typeface="+mn-ea"/>
                <a:cs typeface="+mj-cs"/>
              </a:rPr>
              <a:t>FTP</a:t>
            </a:r>
            <a:r>
              <a:rPr lang="zh-CN" altLang="en-US" sz="2045" b="1" dirty="0">
                <a:latin typeface="+mn-ea"/>
                <a:ea typeface="+mn-ea"/>
                <a:cs typeface="+mj-cs"/>
              </a:rPr>
              <a:t>等服务会自动启动。</a:t>
            </a:r>
            <a:endParaRPr lang="zh-CN" altLang="en-US" sz="2045" b="1" dirty="0">
              <a:latin typeface="+mn-ea"/>
              <a:ea typeface="+mn-ea"/>
              <a:cs typeface="+mj-cs"/>
            </a:endParaRPr>
          </a:p>
        </p:txBody>
      </p:sp>
      <p:sp>
        <p:nvSpPr>
          <p:cNvPr id="12" name="文本框 11"/>
          <p:cNvSpPr txBox="1"/>
          <p:nvPr/>
        </p:nvSpPr>
        <p:spPr>
          <a:xfrm>
            <a:off x="509117" y="249289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3552216" y="2245162"/>
            <a:ext cx="5438380" cy="3684656"/>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5639874"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设置默认站点</a:t>
            </a:r>
            <a:r>
              <a:rPr lang="zh-CN" altLang="en-US" dirty="0"/>
              <a:t>）</a:t>
            </a:r>
            <a:endParaRPr lang="zh-CN" altLang="en-US" dirty="0"/>
          </a:p>
        </p:txBody>
      </p:sp>
      <p:sp>
        <p:nvSpPr>
          <p:cNvPr id="7" name="文本框 6"/>
          <p:cNvSpPr txBox="1"/>
          <p:nvPr/>
        </p:nvSpPr>
        <p:spPr>
          <a:xfrm>
            <a:off x="395536" y="2761641"/>
            <a:ext cx="3124812" cy="3554050"/>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将制作好的主页文件（</a:t>
            </a:r>
            <a:r>
              <a:rPr lang="en-US" altLang="zh-CN" sz="2045" b="1" dirty="0">
                <a:latin typeface="+mn-ea"/>
                <a:ea typeface="+mn-ea"/>
                <a:cs typeface="+mj-cs"/>
              </a:rPr>
              <a:t>html</a:t>
            </a:r>
            <a:r>
              <a:rPr lang="zh-CN" altLang="en-US" sz="2045" b="1" dirty="0">
                <a:latin typeface="+mn-ea"/>
                <a:ea typeface="+mn-ea"/>
                <a:cs typeface="+mj-cs"/>
              </a:rPr>
              <a:t>文件）复制到</a:t>
            </a:r>
            <a:r>
              <a:rPr lang="en-US" altLang="zh-CN" sz="2045" b="1" dirty="0">
                <a:latin typeface="+mn-ea"/>
                <a:ea typeface="+mn-ea"/>
                <a:cs typeface="+mj-cs"/>
              </a:rPr>
              <a:t>\</a:t>
            </a:r>
            <a:r>
              <a:rPr lang="en-US" altLang="zh-CN" sz="2045" b="1" dirty="0" err="1">
                <a:latin typeface="+mn-ea"/>
                <a:ea typeface="+mn-ea"/>
                <a:cs typeface="+mj-cs"/>
              </a:rPr>
              <a:t>Inetpub</a:t>
            </a:r>
            <a:r>
              <a:rPr lang="en-US" altLang="zh-CN" sz="2045" b="1" dirty="0">
                <a:latin typeface="+mn-ea"/>
                <a:ea typeface="+mn-ea"/>
                <a:cs typeface="+mj-cs"/>
              </a:rPr>
              <a:t>\</a:t>
            </a:r>
            <a:r>
              <a:rPr lang="en-US" altLang="zh-CN" sz="2045" b="1" dirty="0" err="1">
                <a:latin typeface="+mn-ea"/>
                <a:ea typeface="+mn-ea"/>
                <a:cs typeface="+mj-cs"/>
              </a:rPr>
              <a:t>wwwroot</a:t>
            </a:r>
            <a:r>
              <a:rPr lang="zh-CN" altLang="en-US" sz="2045" b="1" dirty="0">
                <a:latin typeface="+mn-ea"/>
                <a:ea typeface="+mn-ea"/>
                <a:cs typeface="+mj-cs"/>
              </a:rPr>
              <a:t>目录，该目录是安装程序为默认</a:t>
            </a:r>
            <a:r>
              <a:rPr lang="en-US" altLang="zh-CN" sz="2045" b="1" dirty="0">
                <a:latin typeface="+mn-ea"/>
                <a:ea typeface="+mn-ea"/>
                <a:cs typeface="+mj-cs"/>
              </a:rPr>
              <a:t>Web</a:t>
            </a:r>
            <a:r>
              <a:rPr lang="zh-CN" altLang="en-US" sz="2045" b="1" dirty="0">
                <a:latin typeface="+mn-ea"/>
                <a:ea typeface="+mn-ea"/>
                <a:cs typeface="+mj-cs"/>
              </a:rPr>
              <a:t>站点预设的发布目录。将主页文件的名称改为</a:t>
            </a:r>
            <a:r>
              <a:rPr lang="en-US" altLang="zh-CN" sz="2045" b="1" dirty="0">
                <a:latin typeface="+mn-ea"/>
                <a:ea typeface="+mn-ea"/>
                <a:cs typeface="+mj-cs"/>
              </a:rPr>
              <a:t>Default.htm</a:t>
            </a:r>
            <a:r>
              <a:rPr lang="zh-CN" altLang="en-US" sz="2045" b="1" dirty="0">
                <a:latin typeface="+mn-ea"/>
                <a:ea typeface="+mn-ea"/>
                <a:cs typeface="+mj-cs"/>
              </a:rPr>
              <a:t>。</a:t>
            </a:r>
            <a:r>
              <a:rPr lang="en-US" altLang="zh-CN" sz="2045" b="1" dirty="0">
                <a:latin typeface="+mn-ea"/>
                <a:ea typeface="+mn-ea"/>
                <a:cs typeface="+mj-cs"/>
              </a:rPr>
              <a:t>IIS</a:t>
            </a:r>
            <a:r>
              <a:rPr lang="zh-CN" altLang="en-US" sz="2045" b="1" dirty="0">
                <a:latin typeface="+mn-ea"/>
                <a:ea typeface="+mn-ea"/>
                <a:cs typeface="+mj-cs"/>
              </a:rPr>
              <a:t>默认要打开的主页文件是</a:t>
            </a:r>
            <a:r>
              <a:rPr lang="en-US" altLang="zh-CN" sz="2045" b="1" dirty="0">
                <a:latin typeface="+mn-ea"/>
                <a:ea typeface="+mn-ea"/>
                <a:cs typeface="+mj-cs"/>
              </a:rPr>
              <a:t>Default.htm</a:t>
            </a:r>
            <a:r>
              <a:rPr lang="zh-CN" altLang="en-US" sz="2045" b="1" dirty="0">
                <a:latin typeface="+mn-ea"/>
                <a:ea typeface="+mn-ea"/>
                <a:cs typeface="+mj-cs"/>
              </a:rPr>
              <a:t>或</a:t>
            </a:r>
            <a:r>
              <a:rPr lang="en-US" altLang="zh-CN" sz="2045" b="1" dirty="0">
                <a:latin typeface="+mn-ea"/>
                <a:ea typeface="+mn-ea"/>
                <a:cs typeface="+mj-cs"/>
              </a:rPr>
              <a:t>Default.asp</a:t>
            </a:r>
            <a:r>
              <a:rPr lang="zh-CN" altLang="en-US" sz="2045" b="1" dirty="0">
                <a:latin typeface="+mn-ea"/>
                <a:ea typeface="+mn-ea"/>
                <a:cs typeface="+mj-cs"/>
              </a:rPr>
              <a:t>，而不是一般常用的</a:t>
            </a:r>
            <a:r>
              <a:rPr lang="en-US" altLang="zh-CN" sz="2045" b="1" dirty="0">
                <a:latin typeface="+mn-ea"/>
                <a:ea typeface="+mn-ea"/>
                <a:cs typeface="+mj-cs"/>
              </a:rPr>
              <a:t>Index.htm </a:t>
            </a:r>
            <a:r>
              <a:rPr lang="zh-CN" altLang="en-US" sz="2045" b="1" dirty="0">
                <a:latin typeface="+mn-ea"/>
                <a:ea typeface="+mn-ea"/>
                <a:cs typeface="+mj-cs"/>
              </a:rPr>
              <a:t>。</a:t>
            </a:r>
            <a:endParaRPr lang="zh-CN" altLang="en-US" sz="2045" b="1" dirty="0">
              <a:latin typeface="+mn-ea"/>
              <a:ea typeface="+mn-ea"/>
              <a:cs typeface="+mj-cs"/>
            </a:endParaRPr>
          </a:p>
        </p:txBody>
      </p:sp>
      <p:sp>
        <p:nvSpPr>
          <p:cNvPr id="12" name="文本框 11"/>
          <p:cNvSpPr txBox="1"/>
          <p:nvPr/>
        </p:nvSpPr>
        <p:spPr>
          <a:xfrm>
            <a:off x="509117" y="2276872"/>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endParaRPr lang="zh-CN" altLang="en-US" sz="2045" b="1" dirty="0">
              <a:latin typeface="+mn-ea"/>
              <a:ea typeface="+mn-ea"/>
              <a:cs typeface="+mj-cs"/>
            </a:endParaRPr>
          </a:p>
        </p:txBody>
      </p:sp>
      <p:pic>
        <p:nvPicPr>
          <p:cNvPr id="3" name="图片 2"/>
          <p:cNvPicPr>
            <a:picLocks noChangeAspect="1"/>
          </p:cNvPicPr>
          <p:nvPr/>
        </p:nvPicPr>
        <p:blipFill>
          <a:blip r:embed="rId1"/>
          <a:stretch>
            <a:fillRect/>
          </a:stretch>
        </p:blipFill>
        <p:spPr>
          <a:xfrm>
            <a:off x="3404799" y="2271410"/>
            <a:ext cx="5645319" cy="4012772"/>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5639874"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设置默认站点</a:t>
            </a:r>
            <a:r>
              <a:rPr lang="zh-CN" altLang="en-US" dirty="0"/>
              <a:t>）</a:t>
            </a:r>
            <a:endParaRPr lang="zh-CN" altLang="en-US" dirty="0"/>
          </a:p>
        </p:txBody>
      </p:sp>
      <p:sp>
        <p:nvSpPr>
          <p:cNvPr id="7" name="文本框 6"/>
          <p:cNvSpPr txBox="1"/>
          <p:nvPr/>
        </p:nvSpPr>
        <p:spPr>
          <a:xfrm>
            <a:off x="395536" y="2761641"/>
            <a:ext cx="3124812" cy="3554050"/>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将制作好的主页文件（</a:t>
            </a:r>
            <a:r>
              <a:rPr lang="en-US" altLang="zh-CN" sz="2045" b="1" dirty="0">
                <a:latin typeface="+mn-ea"/>
                <a:ea typeface="+mn-ea"/>
                <a:cs typeface="+mj-cs"/>
              </a:rPr>
              <a:t>html</a:t>
            </a:r>
            <a:r>
              <a:rPr lang="zh-CN" altLang="en-US" sz="2045" b="1" dirty="0">
                <a:latin typeface="+mn-ea"/>
                <a:ea typeface="+mn-ea"/>
                <a:cs typeface="+mj-cs"/>
              </a:rPr>
              <a:t>文件）复制到</a:t>
            </a:r>
            <a:r>
              <a:rPr lang="en-US" altLang="zh-CN" sz="2045" b="1" dirty="0">
                <a:latin typeface="+mn-ea"/>
                <a:ea typeface="+mn-ea"/>
                <a:cs typeface="+mj-cs"/>
              </a:rPr>
              <a:t>\</a:t>
            </a:r>
            <a:r>
              <a:rPr lang="en-US" altLang="zh-CN" sz="2045" b="1" dirty="0" err="1">
                <a:latin typeface="+mn-ea"/>
                <a:ea typeface="+mn-ea"/>
                <a:cs typeface="+mj-cs"/>
              </a:rPr>
              <a:t>Inetpub</a:t>
            </a:r>
            <a:r>
              <a:rPr lang="en-US" altLang="zh-CN" sz="2045" b="1" dirty="0">
                <a:latin typeface="+mn-ea"/>
                <a:ea typeface="+mn-ea"/>
                <a:cs typeface="+mj-cs"/>
              </a:rPr>
              <a:t>\</a:t>
            </a:r>
            <a:r>
              <a:rPr lang="en-US" altLang="zh-CN" sz="2045" b="1" dirty="0" err="1">
                <a:latin typeface="+mn-ea"/>
                <a:ea typeface="+mn-ea"/>
                <a:cs typeface="+mj-cs"/>
              </a:rPr>
              <a:t>wwwroot</a:t>
            </a:r>
            <a:r>
              <a:rPr lang="zh-CN" altLang="en-US" sz="2045" b="1" dirty="0">
                <a:latin typeface="+mn-ea"/>
                <a:ea typeface="+mn-ea"/>
                <a:cs typeface="+mj-cs"/>
              </a:rPr>
              <a:t>目录，该目录是安装程序为默认</a:t>
            </a:r>
            <a:r>
              <a:rPr lang="en-US" altLang="zh-CN" sz="2045" b="1" dirty="0">
                <a:latin typeface="+mn-ea"/>
                <a:ea typeface="+mn-ea"/>
                <a:cs typeface="+mj-cs"/>
              </a:rPr>
              <a:t>Web</a:t>
            </a:r>
            <a:r>
              <a:rPr lang="zh-CN" altLang="en-US" sz="2045" b="1" dirty="0">
                <a:latin typeface="+mn-ea"/>
                <a:ea typeface="+mn-ea"/>
                <a:cs typeface="+mj-cs"/>
              </a:rPr>
              <a:t>站点预设的发布目录。将主页文件的名称改为</a:t>
            </a:r>
            <a:r>
              <a:rPr lang="en-US" altLang="zh-CN" sz="2045" b="1" dirty="0">
                <a:latin typeface="+mn-ea"/>
                <a:ea typeface="+mn-ea"/>
                <a:cs typeface="+mj-cs"/>
              </a:rPr>
              <a:t>Default.htm</a:t>
            </a:r>
            <a:r>
              <a:rPr lang="zh-CN" altLang="en-US" sz="2045" b="1" dirty="0">
                <a:latin typeface="+mn-ea"/>
                <a:ea typeface="+mn-ea"/>
                <a:cs typeface="+mj-cs"/>
              </a:rPr>
              <a:t>。</a:t>
            </a:r>
            <a:r>
              <a:rPr lang="en-US" altLang="zh-CN" sz="2045" b="1" dirty="0">
                <a:latin typeface="+mn-ea"/>
                <a:ea typeface="+mn-ea"/>
                <a:cs typeface="+mj-cs"/>
              </a:rPr>
              <a:t>IIS</a:t>
            </a:r>
            <a:r>
              <a:rPr lang="zh-CN" altLang="en-US" sz="2045" b="1" dirty="0">
                <a:latin typeface="+mn-ea"/>
                <a:ea typeface="+mn-ea"/>
                <a:cs typeface="+mj-cs"/>
              </a:rPr>
              <a:t>默认要打开的主页文件是</a:t>
            </a:r>
            <a:r>
              <a:rPr lang="en-US" altLang="zh-CN" sz="2045" b="1" dirty="0">
                <a:latin typeface="+mn-ea"/>
                <a:ea typeface="+mn-ea"/>
                <a:cs typeface="+mj-cs"/>
              </a:rPr>
              <a:t>Default.htm</a:t>
            </a:r>
            <a:r>
              <a:rPr lang="zh-CN" altLang="en-US" sz="2045" b="1" dirty="0">
                <a:latin typeface="+mn-ea"/>
                <a:ea typeface="+mn-ea"/>
                <a:cs typeface="+mj-cs"/>
              </a:rPr>
              <a:t>或</a:t>
            </a:r>
            <a:r>
              <a:rPr lang="en-US" altLang="zh-CN" sz="2045" b="1" dirty="0">
                <a:latin typeface="+mn-ea"/>
                <a:ea typeface="+mn-ea"/>
                <a:cs typeface="+mj-cs"/>
              </a:rPr>
              <a:t>Default.asp</a:t>
            </a:r>
            <a:r>
              <a:rPr lang="zh-CN" altLang="en-US" sz="2045" b="1" dirty="0">
                <a:latin typeface="+mn-ea"/>
                <a:ea typeface="+mn-ea"/>
                <a:cs typeface="+mj-cs"/>
              </a:rPr>
              <a:t>，而不是一般常用的</a:t>
            </a:r>
            <a:r>
              <a:rPr lang="en-US" altLang="zh-CN" sz="2045" b="1" dirty="0">
                <a:latin typeface="+mn-ea"/>
                <a:ea typeface="+mn-ea"/>
                <a:cs typeface="+mj-cs"/>
              </a:rPr>
              <a:t>Index.htm </a:t>
            </a:r>
            <a:r>
              <a:rPr lang="zh-CN" altLang="en-US" sz="2045" b="1" dirty="0">
                <a:latin typeface="+mn-ea"/>
                <a:ea typeface="+mn-ea"/>
                <a:cs typeface="+mj-cs"/>
              </a:rPr>
              <a:t>。</a:t>
            </a:r>
            <a:endParaRPr lang="zh-CN" altLang="en-US" sz="2045" b="1" dirty="0">
              <a:latin typeface="+mn-ea"/>
              <a:ea typeface="+mn-ea"/>
              <a:cs typeface="+mj-cs"/>
            </a:endParaRPr>
          </a:p>
        </p:txBody>
      </p:sp>
      <p:sp>
        <p:nvSpPr>
          <p:cNvPr id="12" name="文本框 11"/>
          <p:cNvSpPr txBox="1"/>
          <p:nvPr/>
        </p:nvSpPr>
        <p:spPr>
          <a:xfrm>
            <a:off x="509117" y="2276872"/>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3707904" y="2060848"/>
            <a:ext cx="5158349" cy="1256062"/>
          </a:xfrm>
          <a:prstGeom prst="rect">
            <a:avLst/>
          </a:prstGeom>
        </p:spPr>
      </p:pic>
      <p:pic>
        <p:nvPicPr>
          <p:cNvPr id="11" name="Picture 5"/>
          <p:cNvPicPr>
            <a:picLocks noChangeAspect="1" noChangeArrowheads="1"/>
          </p:cNvPicPr>
          <p:nvPr/>
        </p:nvPicPr>
        <p:blipFill>
          <a:blip r:embed="rId2"/>
          <a:srcRect/>
          <a:stretch>
            <a:fillRect/>
          </a:stretch>
        </p:blipFill>
        <p:spPr bwMode="auto">
          <a:xfrm>
            <a:off x="3731429" y="3357569"/>
            <a:ext cx="5134824" cy="1229012"/>
          </a:xfrm>
          <a:prstGeom prst="rect">
            <a:avLst/>
          </a:prstGeom>
          <a:noFill/>
          <a:ln w="9525">
            <a:noFill/>
            <a:miter lim="800000"/>
            <a:headEnd/>
            <a:tailEnd/>
          </a:ln>
          <a:effectLst/>
        </p:spPr>
      </p:pic>
      <p:pic>
        <p:nvPicPr>
          <p:cNvPr id="13" name="Picture 4"/>
          <p:cNvPicPr>
            <a:picLocks noChangeAspect="1" noChangeArrowheads="1"/>
          </p:cNvPicPr>
          <p:nvPr/>
        </p:nvPicPr>
        <p:blipFill>
          <a:blip r:embed="rId3"/>
          <a:srcRect/>
          <a:stretch>
            <a:fillRect/>
          </a:stretch>
        </p:blipFill>
        <p:spPr bwMode="auto">
          <a:xfrm>
            <a:off x="3745222" y="4637774"/>
            <a:ext cx="5121031" cy="1041566"/>
          </a:xfrm>
          <a:prstGeom prst="rect">
            <a:avLst/>
          </a:prstGeom>
          <a:noFill/>
          <a:ln w="9525">
            <a:noFill/>
            <a:miter lim="800000"/>
            <a:headEnd/>
            <a:tailEnd/>
          </a:ln>
          <a:effectLst/>
        </p:spPr>
      </p:pic>
      <p:pic>
        <p:nvPicPr>
          <p:cNvPr id="14" name="Picture 6"/>
          <p:cNvPicPr>
            <a:picLocks noChangeAspect="1" noChangeArrowheads="1"/>
          </p:cNvPicPr>
          <p:nvPr/>
        </p:nvPicPr>
        <p:blipFill>
          <a:blip r:embed="rId4"/>
          <a:srcRect/>
          <a:stretch>
            <a:fillRect/>
          </a:stretch>
        </p:blipFill>
        <p:spPr bwMode="auto">
          <a:xfrm>
            <a:off x="3745222" y="5689634"/>
            <a:ext cx="5121030" cy="1168366"/>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endParaRPr lang="zh-CN" altLang="en-US" dirty="0"/>
          </a:p>
        </p:txBody>
      </p:sp>
      <p:sp>
        <p:nvSpPr>
          <p:cNvPr id="7" name="文本框 6"/>
          <p:cNvSpPr txBox="1"/>
          <p:nvPr/>
        </p:nvSpPr>
        <p:spPr>
          <a:xfrm>
            <a:off x="179512" y="2708920"/>
            <a:ext cx="3268829"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a:t>
            </a:r>
            <a:r>
              <a:rPr lang="en-US" altLang="zh-CN" sz="2045" b="1" dirty="0">
                <a:latin typeface="+mn-ea"/>
                <a:ea typeface="+mn-ea"/>
                <a:cs typeface="+mj-cs"/>
              </a:rPr>
              <a:t>PC</a:t>
            </a:r>
            <a:r>
              <a:rPr lang="zh-CN" altLang="en-US" sz="2045" b="1" dirty="0">
                <a:latin typeface="+mn-ea"/>
                <a:ea typeface="+mn-ea"/>
                <a:cs typeface="+mj-cs"/>
              </a:rPr>
              <a:t>机的</a:t>
            </a:r>
            <a:r>
              <a:rPr lang="en-US" altLang="zh-CN" sz="2045" b="1" dirty="0">
                <a:latin typeface="+mn-ea"/>
                <a:ea typeface="+mn-ea"/>
                <a:cs typeface="+mj-cs"/>
              </a:rPr>
              <a:t>D</a:t>
            </a:r>
            <a:r>
              <a:rPr lang="zh-CN" altLang="en-US" sz="2045" b="1" dirty="0">
                <a:latin typeface="+mn-ea"/>
                <a:ea typeface="+mn-ea"/>
                <a:cs typeface="+mj-cs"/>
              </a:rPr>
              <a:t>盘下新建一个名称为</a:t>
            </a:r>
            <a:r>
              <a:rPr lang="en-US" altLang="zh-CN" sz="2045" b="1" dirty="0">
                <a:latin typeface="+mn-ea"/>
                <a:ea typeface="+mn-ea"/>
                <a:cs typeface="+mj-cs"/>
              </a:rPr>
              <a:t>web1ceshi</a:t>
            </a:r>
            <a:r>
              <a:rPr lang="zh-CN" altLang="en-US" sz="2045" b="1" dirty="0">
                <a:latin typeface="+mn-ea"/>
                <a:ea typeface="+mn-ea"/>
                <a:cs typeface="+mj-cs"/>
              </a:rPr>
              <a:t>的站点，站点目录设置为</a:t>
            </a:r>
            <a:r>
              <a:rPr lang="en-US" altLang="zh-CN" sz="2045" b="1" dirty="0">
                <a:latin typeface="+mn-ea"/>
                <a:ea typeface="+mn-ea"/>
                <a:cs typeface="+mj-cs"/>
              </a:rPr>
              <a:t>D:\web1</a:t>
            </a:r>
            <a:r>
              <a:rPr lang="zh-CN" altLang="en-US" sz="2045" b="1" dirty="0">
                <a:latin typeface="+mn-ea"/>
                <a:ea typeface="+mn-ea"/>
                <a:cs typeface="+mj-cs"/>
              </a:rPr>
              <a:t>，制作主页文件</a:t>
            </a:r>
            <a:r>
              <a:rPr lang="en-US" altLang="zh-CN" sz="2045" b="1" dirty="0">
                <a:latin typeface="+mn-ea"/>
                <a:ea typeface="+mn-ea"/>
                <a:cs typeface="+mj-cs"/>
              </a:rPr>
              <a:t>WEB.htm</a:t>
            </a:r>
            <a:r>
              <a:rPr lang="zh-CN" altLang="en-US" sz="2045" b="1" dirty="0">
                <a:latin typeface="+mn-ea"/>
                <a:ea typeface="+mn-ea"/>
                <a:cs typeface="+mj-cs"/>
              </a:rPr>
              <a:t>，将制作好的主页文件（</a:t>
            </a:r>
            <a:r>
              <a:rPr lang="en-US" altLang="zh-CN" sz="2045" b="1" dirty="0">
                <a:latin typeface="+mn-ea"/>
                <a:ea typeface="+mn-ea"/>
                <a:cs typeface="+mj-cs"/>
              </a:rPr>
              <a:t>html</a:t>
            </a:r>
            <a:r>
              <a:rPr lang="zh-CN" altLang="en-US" sz="2045" b="1" dirty="0">
                <a:latin typeface="+mn-ea"/>
                <a:ea typeface="+mn-ea"/>
                <a:cs typeface="+mj-cs"/>
              </a:rPr>
              <a:t>文件</a:t>
            </a:r>
            <a:r>
              <a:rPr lang="en-US" altLang="zh-CN" sz="2045" b="1" dirty="0">
                <a:latin typeface="+mn-ea"/>
                <a:ea typeface="+mn-ea"/>
                <a:cs typeface="+mj-cs"/>
              </a:rPr>
              <a:t>---WEB1.htm</a:t>
            </a:r>
            <a:r>
              <a:rPr lang="zh-CN" altLang="en-US" sz="2045" b="1" dirty="0">
                <a:latin typeface="+mn-ea"/>
                <a:ea typeface="+mn-ea"/>
                <a:cs typeface="+mj-cs"/>
              </a:rPr>
              <a:t>）复制到</a:t>
            </a:r>
            <a:r>
              <a:rPr lang="en-US" altLang="zh-CN" sz="2045" b="1" dirty="0">
                <a:latin typeface="+mn-ea"/>
                <a:ea typeface="+mn-ea"/>
                <a:cs typeface="+mj-cs"/>
              </a:rPr>
              <a:t>D:\web1</a:t>
            </a:r>
            <a:r>
              <a:rPr lang="zh-CN" altLang="en-US" sz="2045" b="1" dirty="0">
                <a:latin typeface="+mn-ea"/>
                <a:ea typeface="+mn-ea"/>
                <a:cs typeface="+mj-cs"/>
              </a:rPr>
              <a:t>目录，该目录是为</a:t>
            </a:r>
            <a:r>
              <a:rPr lang="en-US" altLang="zh-CN" sz="2045" b="1" dirty="0">
                <a:latin typeface="+mn-ea"/>
                <a:ea typeface="+mn-ea"/>
                <a:cs typeface="+mj-cs"/>
              </a:rPr>
              <a:t>web1ceshi</a:t>
            </a:r>
            <a:r>
              <a:rPr lang="zh-CN" altLang="en-US" sz="2045" b="1" dirty="0">
                <a:latin typeface="+mn-ea"/>
                <a:ea typeface="+mn-ea"/>
                <a:cs typeface="+mj-cs"/>
              </a:rPr>
              <a:t>站点设定的发布目录。</a:t>
            </a:r>
            <a:endParaRPr lang="zh-CN" altLang="en-US" sz="2045" b="1" dirty="0">
              <a:latin typeface="+mn-ea"/>
              <a:ea typeface="+mn-ea"/>
              <a:cs typeface="+mj-cs"/>
            </a:endParaRPr>
          </a:p>
        </p:txBody>
      </p:sp>
      <p:sp>
        <p:nvSpPr>
          <p:cNvPr id="12" name="文本框 11"/>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endParaRPr lang="zh-CN" altLang="en-US" sz="2045" b="1" dirty="0">
              <a:latin typeface="+mn-ea"/>
              <a:ea typeface="+mn-ea"/>
              <a:cs typeface="+mj-cs"/>
            </a:endParaRPr>
          </a:p>
        </p:txBody>
      </p:sp>
      <p:pic>
        <p:nvPicPr>
          <p:cNvPr id="15" name="Picture 2"/>
          <p:cNvPicPr>
            <a:picLocks noChangeAspect="1" noChangeArrowheads="1"/>
          </p:cNvPicPr>
          <p:nvPr/>
        </p:nvPicPr>
        <p:blipFill>
          <a:blip r:embed="rId1"/>
          <a:srcRect/>
          <a:stretch>
            <a:fillRect/>
          </a:stretch>
        </p:blipFill>
        <p:spPr bwMode="auto">
          <a:xfrm>
            <a:off x="3628623" y="2708920"/>
            <a:ext cx="5391019" cy="1255540"/>
          </a:xfrm>
          <a:prstGeom prst="rect">
            <a:avLst/>
          </a:prstGeom>
          <a:noFill/>
          <a:ln w="9525">
            <a:noFill/>
            <a:miter lim="800000"/>
            <a:headEnd/>
            <a:tailEnd/>
          </a:ln>
          <a:effectLst/>
        </p:spPr>
      </p:pic>
      <p:pic>
        <p:nvPicPr>
          <p:cNvPr id="3" name="图片 2"/>
          <p:cNvPicPr>
            <a:picLocks noChangeAspect="1"/>
          </p:cNvPicPr>
          <p:nvPr/>
        </p:nvPicPr>
        <p:blipFill>
          <a:blip r:embed="rId2"/>
          <a:stretch>
            <a:fillRect/>
          </a:stretch>
        </p:blipFill>
        <p:spPr>
          <a:xfrm>
            <a:off x="3639232" y="4253356"/>
            <a:ext cx="5391019" cy="1270522"/>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891536" y="1304251"/>
            <a:ext cx="7015801" cy="974417"/>
          </a:xfrm>
        </p:spPr>
        <p:txBody>
          <a:bodyPr/>
          <a:lstStyle/>
          <a:p>
            <a:pPr algn="ctr" eaLnBrk="1" hangingPunct="1">
              <a:buClrTx/>
              <a:buSzTx/>
              <a:buFontTx/>
            </a:pPr>
            <a:r>
              <a:rPr lang="zh-CN" altLang="en-US" sz="3070">
                <a:solidFill>
                  <a:srgbClr val="0000FF"/>
                </a:solidFill>
                <a:sym typeface="+mn-ea"/>
              </a:rPr>
              <a:t>《</a:t>
            </a:r>
            <a:r>
              <a:rPr lang="zh-CN" altLang="en-US" sz="3070" b="1" dirty="0">
                <a:solidFill>
                  <a:srgbClr val="0000FF"/>
                </a:solidFill>
                <a:latin typeface="楷体" panose="02010609060101010101" charset="-122"/>
                <a:ea typeface="楷体" panose="02010609060101010101" charset="-122"/>
                <a:cs typeface="楷体" panose="02010609060101010101" charset="-122"/>
                <a:sym typeface="+mn-ea"/>
              </a:rPr>
              <a:t>计算机通信与网络》</a:t>
            </a:r>
            <a:r>
              <a:rPr lang="zh-CN" altLang="en-US" sz="3070" b="1" dirty="0">
                <a:solidFill>
                  <a:srgbClr val="0000FF"/>
                </a:solidFill>
                <a:latin typeface="楷体" panose="02010609060101010101" charset="-122"/>
                <a:ea typeface="楷体" panose="02010609060101010101" charset="-122"/>
                <a:cs typeface="楷体" panose="02010609060101010101" charset="-122"/>
              </a:rPr>
              <a:t>实验内容</a:t>
            </a:r>
            <a:endParaRPr lang="zh-CN" altLang="en-US" sz="3070" b="1" dirty="0">
              <a:solidFill>
                <a:srgbClr val="0000FF"/>
              </a:solidFill>
              <a:latin typeface="楷体" panose="02010609060101010101" charset="-122"/>
              <a:ea typeface="楷体" panose="02010609060101010101" charset="-122"/>
              <a:cs typeface="楷体" panose="02010609060101010101" charset="-122"/>
            </a:endParaRPr>
          </a:p>
        </p:txBody>
      </p:sp>
      <p:sp>
        <p:nvSpPr>
          <p:cNvPr id="8196" name="Rectangle 3"/>
          <p:cNvSpPr>
            <a:spLocks noGrp="1" noChangeArrowheads="1"/>
          </p:cNvSpPr>
          <p:nvPr>
            <p:ph idx="1"/>
          </p:nvPr>
        </p:nvSpPr>
        <p:spPr>
          <a:xfrm>
            <a:off x="1164372" y="2278647"/>
            <a:ext cx="7015801" cy="3455390"/>
          </a:xfrm>
        </p:spPr>
        <p:txBody>
          <a:bodyPr/>
          <a:lstStyle/>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一、网络基础知识及双绞线制作、访问</a:t>
            </a:r>
            <a:r>
              <a:rPr lang="zh-CN" altLang="en-US" sz="2045" b="1" dirty="0">
                <a:latin typeface="宋体" panose="02010600030101010101" pitchFamily="2" charset="-122"/>
                <a:ea typeface="宋体" panose="02010600030101010101" pitchFamily="2" charset="-122"/>
                <a:cs typeface="宋体" panose="02010600030101010101" pitchFamily="2" charset="-122"/>
              </a:rPr>
              <a:t>网络</a:t>
            </a:r>
            <a:r>
              <a:rPr lang="zh-CN" altLang="zh-CN" sz="2045" b="1" dirty="0">
                <a:latin typeface="宋体" panose="02010600030101010101" pitchFamily="2" charset="-122"/>
                <a:ea typeface="宋体" panose="02010600030101010101" pitchFamily="2" charset="-122"/>
                <a:cs typeface="宋体" panose="02010600030101010101" pitchFamily="2" charset="-122"/>
              </a:rPr>
              <a:t>设备实验</a:t>
            </a:r>
            <a:endParaRPr lang="zh-CN" altLang="zh-CN" sz="2045" b="1" dirty="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二、交换机</a:t>
            </a:r>
            <a:r>
              <a:rPr lang="en-US" altLang="zh-CN" sz="2045" b="1" dirty="0">
                <a:latin typeface="宋体" panose="02010600030101010101" pitchFamily="2" charset="-122"/>
                <a:ea typeface="宋体" panose="02010600030101010101" pitchFamily="2" charset="-122"/>
                <a:cs typeface="宋体" panose="02010600030101010101" pitchFamily="2" charset="-122"/>
              </a:rPr>
              <a:t>VLAN</a:t>
            </a:r>
            <a:r>
              <a:rPr lang="zh-CN" altLang="en-US" sz="2045" b="1" dirty="0">
                <a:latin typeface="宋体" panose="02010600030101010101" pitchFamily="2" charset="-122"/>
                <a:ea typeface="宋体" panose="02010600030101010101" pitchFamily="2" charset="-122"/>
                <a:cs typeface="宋体" panose="02010600030101010101" pitchFamily="2" charset="-122"/>
              </a:rPr>
              <a:t>相关实验</a:t>
            </a:r>
            <a:endParaRPr lang="zh-CN" altLang="zh-CN" sz="2045" b="1" dirty="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三、路由器基础配置</a:t>
            </a:r>
            <a:r>
              <a:rPr lang="zh-CN" altLang="en-US" sz="2045" b="1" dirty="0">
                <a:latin typeface="宋体" panose="02010600030101010101" pitchFamily="2" charset="-122"/>
                <a:ea typeface="宋体" panose="02010600030101010101" pitchFamily="2" charset="-122"/>
                <a:cs typeface="宋体" panose="02010600030101010101" pitchFamily="2" charset="-122"/>
              </a:rPr>
              <a:t>实验</a:t>
            </a:r>
            <a:endParaRPr lang="zh-CN" altLang="en-US" sz="2045" b="1" dirty="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四、</a:t>
            </a:r>
            <a:r>
              <a:rPr lang="en-US" altLang="zh-CN" sz="2045" b="1" dirty="0">
                <a:latin typeface="宋体" panose="02010600030101010101" pitchFamily="2" charset="-122"/>
                <a:ea typeface="宋体" panose="02010600030101010101" pitchFamily="2" charset="-122"/>
                <a:cs typeface="宋体" panose="02010600030101010101" pitchFamily="2" charset="-122"/>
              </a:rPr>
              <a:t>RIP</a:t>
            </a:r>
            <a:r>
              <a:rPr lang="zh-CN" altLang="en-US" sz="2045" b="1" dirty="0">
                <a:latin typeface="宋体" panose="02010600030101010101" pitchFamily="2" charset="-122"/>
                <a:ea typeface="宋体" panose="02010600030101010101" pitchFamily="2" charset="-122"/>
                <a:cs typeface="宋体" panose="02010600030101010101" pitchFamily="2" charset="-122"/>
              </a:rPr>
              <a:t>路由、</a:t>
            </a:r>
            <a:r>
              <a:rPr lang="en-US" altLang="zh-CN" sz="2045" b="1" dirty="0">
                <a:latin typeface="宋体" panose="02010600030101010101" pitchFamily="2" charset="-122"/>
                <a:ea typeface="宋体" panose="02010600030101010101" pitchFamily="2" charset="-122"/>
                <a:cs typeface="宋体" panose="02010600030101010101" pitchFamily="2" charset="-122"/>
              </a:rPr>
              <a:t>OSPF</a:t>
            </a:r>
            <a:r>
              <a:rPr lang="zh-CN" altLang="en-US" sz="2045" b="1" dirty="0">
                <a:latin typeface="宋体" panose="02010600030101010101" pitchFamily="2" charset="-122"/>
                <a:ea typeface="宋体" panose="02010600030101010101" pitchFamily="2" charset="-122"/>
                <a:cs typeface="宋体" panose="02010600030101010101" pitchFamily="2" charset="-122"/>
              </a:rPr>
              <a:t>路由配置</a:t>
            </a:r>
            <a:endParaRPr lang="zh-CN" altLang="zh-CN" sz="2045" b="1" dirty="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zh-CN" sz="2045" b="1" dirty="0">
                <a:latin typeface="宋体" panose="02010600030101010101" pitchFamily="2" charset="-122"/>
                <a:ea typeface="宋体" panose="02010600030101010101" pitchFamily="2" charset="-122"/>
                <a:cs typeface="宋体" panose="02010600030101010101" pitchFamily="2" charset="-122"/>
              </a:rPr>
              <a:t>五、</a:t>
            </a:r>
            <a:r>
              <a:rPr lang="en-US" altLang="zh-CN" sz="2045" b="1" dirty="0">
                <a:latin typeface="宋体" panose="02010600030101010101" pitchFamily="2" charset="-122"/>
                <a:ea typeface="宋体" panose="02010600030101010101" pitchFamily="2" charset="-122"/>
                <a:cs typeface="宋体" panose="02010600030101010101" pitchFamily="2" charset="-122"/>
              </a:rPr>
              <a:t>Windows</a:t>
            </a:r>
            <a:r>
              <a:rPr lang="zh-CN" altLang="en-US" sz="2045" b="1" dirty="0">
                <a:latin typeface="宋体" panose="02010600030101010101" pitchFamily="2" charset="-122"/>
                <a:ea typeface="宋体" panose="02010600030101010101" pitchFamily="2" charset="-122"/>
                <a:cs typeface="宋体" panose="02010600030101010101" pitchFamily="2" charset="-122"/>
              </a:rPr>
              <a:t>下</a:t>
            </a:r>
            <a:r>
              <a:rPr lang="en-US" altLang="zh-CN" sz="2045" b="1" dirty="0">
                <a:latin typeface="宋体" panose="02010600030101010101" pitchFamily="2" charset="-122"/>
                <a:ea typeface="宋体" panose="02010600030101010101" pitchFamily="2" charset="-122"/>
                <a:cs typeface="宋体" panose="02010600030101010101" pitchFamily="2" charset="-122"/>
              </a:rPr>
              <a:t>DNS</a:t>
            </a:r>
            <a:r>
              <a:rPr lang="zh-CN" altLang="en-US" sz="2045" b="1" dirty="0">
                <a:latin typeface="宋体" panose="02010600030101010101" pitchFamily="2" charset="-122"/>
                <a:ea typeface="宋体" panose="02010600030101010101" pitchFamily="2" charset="-122"/>
                <a:cs typeface="宋体" panose="02010600030101010101" pitchFamily="2" charset="-122"/>
              </a:rPr>
              <a:t>、</a:t>
            </a:r>
            <a:r>
              <a:rPr lang="en-US" altLang="zh-CN" sz="2045" b="1" dirty="0">
                <a:latin typeface="宋体" panose="02010600030101010101" pitchFamily="2" charset="-122"/>
                <a:ea typeface="宋体" panose="02010600030101010101" pitchFamily="2" charset="-122"/>
                <a:cs typeface="宋体" panose="02010600030101010101" pitchFamily="2" charset="-122"/>
              </a:rPr>
              <a:t>DHCP</a:t>
            </a:r>
            <a:r>
              <a:rPr lang="zh-CN" altLang="zh-CN" sz="2045" b="1" dirty="0">
                <a:latin typeface="宋体" panose="02010600030101010101" pitchFamily="2" charset="-122"/>
                <a:ea typeface="宋体" panose="02010600030101010101" pitchFamily="2" charset="-122"/>
                <a:cs typeface="宋体" panose="02010600030101010101" pitchFamily="2" charset="-122"/>
              </a:rPr>
              <a:t>服务器配置</a:t>
            </a:r>
            <a:endParaRPr lang="zh-CN" altLang="zh-CN" sz="2045" b="1" dirty="0">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六、</a:t>
            </a:r>
            <a:r>
              <a:rPr lang="en-US"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Windows</a:t>
            </a:r>
            <a:r>
              <a:rPr lang="zh-CN" altLang="en-US" sz="2045" b="1" dirty="0">
                <a:solidFill>
                  <a:srgbClr val="FF0000"/>
                </a:solidFill>
                <a:latin typeface="宋体" panose="02010600030101010101" pitchFamily="2" charset="-122"/>
                <a:ea typeface="宋体" panose="02010600030101010101" pitchFamily="2" charset="-122"/>
                <a:cs typeface="宋体" panose="02010600030101010101" pitchFamily="2" charset="-122"/>
              </a:rPr>
              <a:t>下</a:t>
            </a:r>
            <a:r>
              <a:rPr lang="en-US"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WEB</a:t>
            </a:r>
            <a:r>
              <a:rPr lang="zh-CN" altLang="en-US" sz="2045" b="1"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FTP</a:t>
            </a:r>
            <a:r>
              <a:rPr lang="zh-CN"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rPr>
              <a:t>服务器配置</a:t>
            </a:r>
            <a:endParaRPr lang="zh-CN" altLang="zh-CN" sz="2045"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latinLnBrk="0">
              <a:lnSpc>
                <a:spcPct val="150000"/>
              </a:lnSpc>
              <a:spcBef>
                <a:spcPts val="0"/>
              </a:spcBef>
              <a:buFont typeface="Wingdings" panose="05000000000000000000" charset="0"/>
              <a:buChar char="l"/>
            </a:pPr>
            <a:r>
              <a:rPr lang="zh-CN" altLang="en-US" sz="2045" b="1" dirty="0">
                <a:latin typeface="宋体" panose="02010600030101010101" pitchFamily="2" charset="-122"/>
                <a:ea typeface="宋体" panose="02010600030101010101" pitchFamily="2" charset="-122"/>
                <a:cs typeface="宋体" panose="02010600030101010101" pitchFamily="2" charset="-122"/>
              </a:rPr>
              <a:t>七、扩展实验</a:t>
            </a:r>
            <a:endParaRPr lang="zh-CN" altLang="en-US" sz="2045" b="1" dirty="0">
              <a:latin typeface="宋体" panose="02010600030101010101" pitchFamily="2" charset="-122"/>
              <a:ea typeface="宋体" panose="02010600030101010101" pitchFamily="2" charset="-122"/>
              <a:cs typeface="宋体" panose="02010600030101010101" pitchFamily="2" charset="-122"/>
            </a:endParaRPr>
          </a:p>
        </p:txBody>
      </p:sp>
      <p:sp>
        <p:nvSpPr>
          <p:cNvPr id="819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endParaRPr lang="zh-CN" altLang="en-US" dirty="0"/>
          </a:p>
        </p:txBody>
      </p:sp>
      <p:sp>
        <p:nvSpPr>
          <p:cNvPr id="7" name="文本框 6"/>
          <p:cNvSpPr txBox="1"/>
          <p:nvPr/>
        </p:nvSpPr>
        <p:spPr>
          <a:xfrm>
            <a:off x="251519" y="2979295"/>
            <a:ext cx="3268829" cy="2609945"/>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打开 “</a:t>
            </a:r>
            <a:r>
              <a:rPr lang="en-US" altLang="zh-CN" sz="2045" b="1" dirty="0">
                <a:latin typeface="+mn-ea"/>
                <a:ea typeface="+mn-ea"/>
                <a:cs typeface="+mj-cs"/>
              </a:rPr>
              <a:t>Internet</a:t>
            </a:r>
            <a:r>
              <a:rPr lang="zh-CN" altLang="en-US" sz="2045" b="1" dirty="0">
                <a:latin typeface="+mn-ea"/>
                <a:ea typeface="+mn-ea"/>
                <a:cs typeface="+mj-cs"/>
              </a:rPr>
              <a:t>信息服务管理窗口”，鼠标右键单击网站，在弹出菜单中选择“新建”</a:t>
            </a:r>
            <a:r>
              <a:rPr lang="en-US" altLang="zh-CN" sz="2045" b="1" dirty="0">
                <a:latin typeface="+mn-ea"/>
                <a:ea typeface="+mn-ea"/>
                <a:cs typeface="+mj-cs"/>
              </a:rPr>
              <a:t>/“</a:t>
            </a:r>
            <a:r>
              <a:rPr lang="zh-CN" altLang="en-US" sz="2045" b="1" dirty="0">
                <a:latin typeface="+mn-ea"/>
                <a:ea typeface="+mn-ea"/>
                <a:cs typeface="+mj-cs"/>
              </a:rPr>
              <a:t>网站”，出现“网站创建向导”，单击“下一步”继续。设置名称为</a:t>
            </a:r>
            <a:r>
              <a:rPr lang="en-US" altLang="zh-CN" sz="2045" b="1" dirty="0">
                <a:latin typeface="+mn-ea"/>
                <a:ea typeface="+mn-ea"/>
                <a:cs typeface="+mj-cs"/>
              </a:rPr>
              <a:t>web1ceshi</a:t>
            </a:r>
            <a:r>
              <a:rPr lang="zh-CN" altLang="en-US" sz="2045" b="1" dirty="0">
                <a:latin typeface="+mn-ea"/>
                <a:ea typeface="+mn-ea"/>
                <a:cs typeface="+mj-cs"/>
              </a:rPr>
              <a:t>，单击“下一步”继续。</a:t>
            </a:r>
            <a:endParaRPr lang="zh-CN" altLang="en-US" sz="2045" b="1" dirty="0">
              <a:latin typeface="+mn-ea"/>
              <a:ea typeface="+mn-ea"/>
              <a:cs typeface="+mj-cs"/>
            </a:endParaRPr>
          </a:p>
        </p:txBody>
      </p:sp>
      <p:sp>
        <p:nvSpPr>
          <p:cNvPr id="12" name="文本框 11"/>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endParaRPr lang="zh-CN" altLang="en-US" sz="2045" b="1" dirty="0">
              <a:latin typeface="+mn-ea"/>
              <a:ea typeface="+mn-ea"/>
              <a:cs typeface="+mj-cs"/>
            </a:endParaRPr>
          </a:p>
        </p:txBody>
      </p:sp>
      <p:pic>
        <p:nvPicPr>
          <p:cNvPr id="11" name="Picture 3"/>
          <p:cNvPicPr>
            <a:picLocks noChangeAspect="1" noChangeArrowheads="1"/>
          </p:cNvPicPr>
          <p:nvPr/>
        </p:nvPicPr>
        <p:blipFill>
          <a:blip r:embed="rId1"/>
          <a:srcRect/>
          <a:stretch>
            <a:fillRect/>
          </a:stretch>
        </p:blipFill>
        <p:spPr bwMode="auto">
          <a:xfrm>
            <a:off x="3995936" y="2306204"/>
            <a:ext cx="4993764" cy="3847827"/>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endParaRPr lang="zh-CN" altLang="en-US" dirty="0"/>
          </a:p>
        </p:txBody>
      </p:sp>
      <p:sp>
        <p:nvSpPr>
          <p:cNvPr id="7" name="文本框 6"/>
          <p:cNvSpPr txBox="1"/>
          <p:nvPr/>
        </p:nvSpPr>
        <p:spPr>
          <a:xfrm>
            <a:off x="251519" y="2979295"/>
            <a:ext cx="3268829" cy="1351139"/>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出现如图所示窗口，输入新建</a:t>
            </a:r>
            <a:r>
              <a:rPr lang="en-US" altLang="zh-CN" sz="2045" b="1" dirty="0">
                <a:latin typeface="+mn-ea"/>
                <a:ea typeface="+mn-ea"/>
                <a:cs typeface="+mj-cs"/>
              </a:rPr>
              <a:t>Web</a:t>
            </a:r>
            <a:r>
              <a:rPr lang="zh-CN" altLang="en-US" sz="2045" b="1" dirty="0">
                <a:latin typeface="+mn-ea"/>
                <a:ea typeface="+mn-ea"/>
                <a:cs typeface="+mj-cs"/>
              </a:rPr>
              <a:t>站点的</a:t>
            </a:r>
            <a:r>
              <a:rPr lang="en-US" altLang="zh-CN" sz="2045" b="1" dirty="0">
                <a:latin typeface="+mn-ea"/>
                <a:ea typeface="+mn-ea"/>
                <a:cs typeface="+mj-cs"/>
              </a:rPr>
              <a:t>IP</a:t>
            </a:r>
            <a:r>
              <a:rPr lang="zh-CN" altLang="en-US" sz="2045" b="1" dirty="0">
                <a:latin typeface="+mn-ea"/>
                <a:ea typeface="+mn-ea"/>
                <a:cs typeface="+mj-cs"/>
              </a:rPr>
              <a:t>地址和</a:t>
            </a:r>
            <a:r>
              <a:rPr lang="en-US" altLang="zh-CN" sz="2045" b="1" dirty="0">
                <a:latin typeface="+mn-ea"/>
                <a:ea typeface="+mn-ea"/>
                <a:cs typeface="+mj-cs"/>
              </a:rPr>
              <a:t>TCP</a:t>
            </a:r>
            <a:r>
              <a:rPr lang="zh-CN" altLang="en-US" sz="2045" b="1" dirty="0">
                <a:latin typeface="+mn-ea"/>
                <a:ea typeface="+mn-ea"/>
                <a:cs typeface="+mj-cs"/>
              </a:rPr>
              <a:t>端口地址，单击“下一步”继续。 </a:t>
            </a:r>
            <a:endParaRPr lang="zh-CN" altLang="en-US" sz="2045" b="1" dirty="0">
              <a:latin typeface="+mn-ea"/>
              <a:ea typeface="+mn-ea"/>
              <a:cs typeface="+mj-cs"/>
            </a:endParaRPr>
          </a:p>
        </p:txBody>
      </p:sp>
      <p:sp>
        <p:nvSpPr>
          <p:cNvPr id="12" name="文本框 11"/>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3881869" y="2420888"/>
            <a:ext cx="5010612" cy="3888361"/>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endParaRPr lang="zh-CN" altLang="en-US" dirty="0"/>
          </a:p>
        </p:txBody>
      </p:sp>
      <p:sp>
        <p:nvSpPr>
          <p:cNvPr id="7" name="文本框 6"/>
          <p:cNvSpPr txBox="1"/>
          <p:nvPr/>
        </p:nvSpPr>
        <p:spPr>
          <a:xfrm>
            <a:off x="251519" y="2979295"/>
            <a:ext cx="3268829" cy="1036438"/>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出现如图所示对话框，输入站点的主目录路径，然后单击“下一步”。</a:t>
            </a:r>
            <a:endParaRPr lang="zh-CN" altLang="en-US" sz="2045" b="1" dirty="0">
              <a:latin typeface="+mn-ea"/>
              <a:ea typeface="+mn-ea"/>
              <a:cs typeface="+mj-cs"/>
            </a:endParaRPr>
          </a:p>
        </p:txBody>
      </p:sp>
      <p:sp>
        <p:nvSpPr>
          <p:cNvPr id="12" name="文本框 11"/>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endParaRPr lang="zh-CN" altLang="en-US" sz="2045" b="1" dirty="0">
              <a:latin typeface="+mn-ea"/>
              <a:ea typeface="+mn-ea"/>
              <a:cs typeface="+mj-cs"/>
            </a:endParaRPr>
          </a:p>
        </p:txBody>
      </p:sp>
      <p:pic>
        <p:nvPicPr>
          <p:cNvPr id="3" name="图片 2"/>
          <p:cNvPicPr>
            <a:picLocks noChangeAspect="1"/>
          </p:cNvPicPr>
          <p:nvPr/>
        </p:nvPicPr>
        <p:blipFill>
          <a:blip r:embed="rId1"/>
          <a:stretch>
            <a:fillRect/>
          </a:stretch>
        </p:blipFill>
        <p:spPr>
          <a:xfrm>
            <a:off x="3398490" y="2664793"/>
            <a:ext cx="5608530" cy="2924448"/>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服务器的配置（</a:t>
            </a:r>
            <a:r>
              <a:rPr lang="zh-CN" altLang="en-US" dirty="0">
                <a:solidFill>
                  <a:srgbClr val="FF0000"/>
                </a:solidFill>
              </a:rPr>
              <a:t>添加新的</a:t>
            </a:r>
            <a:r>
              <a:rPr lang="en-US" altLang="zh-CN" dirty="0">
                <a:solidFill>
                  <a:srgbClr val="FF0000"/>
                </a:solidFill>
              </a:rPr>
              <a:t>WEB</a:t>
            </a:r>
            <a:r>
              <a:rPr lang="zh-CN" altLang="en-US" dirty="0">
                <a:solidFill>
                  <a:srgbClr val="FF0000"/>
                </a:solidFill>
              </a:rPr>
              <a:t>站点</a:t>
            </a:r>
            <a:r>
              <a:rPr lang="zh-CN" altLang="en-US" dirty="0"/>
              <a:t>）</a:t>
            </a:r>
            <a:endParaRPr lang="zh-CN" altLang="en-US" dirty="0"/>
          </a:p>
        </p:txBody>
      </p:sp>
      <p:sp>
        <p:nvSpPr>
          <p:cNvPr id="7" name="文本框 6"/>
          <p:cNvSpPr txBox="1"/>
          <p:nvPr/>
        </p:nvSpPr>
        <p:spPr>
          <a:xfrm>
            <a:off x="251519" y="2979295"/>
            <a:ext cx="3268829"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在网站访问权限对话框中设置</a:t>
            </a:r>
            <a:r>
              <a:rPr lang="en-US" altLang="zh-CN" sz="2045" b="1" dirty="0">
                <a:latin typeface="+mn-ea"/>
                <a:ea typeface="+mn-ea"/>
                <a:cs typeface="+mj-cs"/>
              </a:rPr>
              <a:t>Web</a:t>
            </a:r>
            <a:r>
              <a:rPr lang="zh-CN" altLang="en-US" sz="2045" b="1" dirty="0">
                <a:latin typeface="+mn-ea"/>
                <a:ea typeface="+mn-ea"/>
                <a:cs typeface="+mj-cs"/>
              </a:rPr>
              <a:t>站点的访问权限，一般要选取“读取”属性，但为了支持脚本语言如</a:t>
            </a:r>
            <a:r>
              <a:rPr lang="en-US" altLang="zh-CN" sz="2045" b="1" dirty="0">
                <a:latin typeface="+mn-ea"/>
                <a:ea typeface="+mn-ea"/>
                <a:cs typeface="+mj-cs"/>
              </a:rPr>
              <a:t>ASP</a:t>
            </a:r>
            <a:r>
              <a:rPr lang="zh-CN" altLang="en-US" sz="2045" b="1" dirty="0">
                <a:latin typeface="+mn-ea"/>
                <a:ea typeface="+mn-ea"/>
                <a:cs typeface="+mj-cs"/>
              </a:rPr>
              <a:t>，还需选择“运行脚本”选项。为保证网站安全，建议不要选取“写入”选项。单击“下一步”完成设置。 </a:t>
            </a:r>
            <a:endParaRPr lang="zh-CN" altLang="en-US" sz="2045" b="1" dirty="0">
              <a:latin typeface="+mn-ea"/>
              <a:ea typeface="+mn-ea"/>
              <a:cs typeface="+mj-cs"/>
            </a:endParaRPr>
          </a:p>
        </p:txBody>
      </p:sp>
      <p:sp>
        <p:nvSpPr>
          <p:cNvPr id="12" name="文本框 11"/>
          <p:cNvSpPr txBox="1"/>
          <p:nvPr/>
        </p:nvSpPr>
        <p:spPr>
          <a:xfrm>
            <a:off x="509117" y="2494526"/>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5</a:t>
            </a:r>
            <a:r>
              <a:rPr lang="zh-CN" altLang="en-US" sz="2045" b="1" dirty="0">
                <a:latin typeface="+mn-ea"/>
                <a:ea typeface="+mn-ea"/>
                <a:cs typeface="+mj-cs"/>
              </a:rPr>
              <a:t>：</a:t>
            </a:r>
            <a:endParaRPr lang="zh-CN" altLang="en-US" sz="2045" b="1" dirty="0">
              <a:latin typeface="+mn-ea"/>
              <a:ea typeface="+mn-ea"/>
              <a:cs typeface="+mj-cs"/>
            </a:endParaRPr>
          </a:p>
        </p:txBody>
      </p:sp>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52461" y="2237603"/>
            <a:ext cx="5368847" cy="411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545617"/>
            <a:ext cx="3412844" cy="3554050"/>
          </a:xfrm>
          <a:prstGeom prst="rect">
            <a:avLst/>
          </a:prstGeom>
          <a:noFill/>
        </p:spPr>
        <p:txBody>
          <a:bodyPr wrap="square">
            <a:spAutoFit/>
          </a:bodyPr>
          <a:lstStyle/>
          <a:p>
            <a:pPr marL="0" indent="520700" eaLnBrk="1" hangingPunct="1">
              <a:buFontTx/>
              <a:buNone/>
            </a:pPr>
            <a:r>
              <a:rPr lang="en-US" altLang="zh-CN" sz="2045" b="1" dirty="0">
                <a:latin typeface="+mn-ea"/>
                <a:ea typeface="+mn-ea"/>
                <a:cs typeface="+mj-cs"/>
              </a:rPr>
              <a:t>Web</a:t>
            </a:r>
            <a:r>
              <a:rPr lang="zh-CN" altLang="en-US" sz="2045" b="1" dirty="0">
                <a:latin typeface="+mn-ea"/>
                <a:ea typeface="+mn-ea"/>
                <a:cs typeface="+mj-cs"/>
              </a:rPr>
              <a:t>站点建立好之后，可以通过“</a:t>
            </a:r>
            <a:r>
              <a:rPr lang="en-US" altLang="zh-CN" sz="2045" b="1" dirty="0">
                <a:latin typeface="+mn-ea"/>
                <a:ea typeface="+mn-ea"/>
                <a:cs typeface="+mj-cs"/>
              </a:rPr>
              <a:t>Microsoft </a:t>
            </a:r>
            <a:r>
              <a:rPr lang="zh-CN" altLang="en-US" sz="2045" b="1" dirty="0">
                <a:latin typeface="+mn-ea"/>
                <a:ea typeface="+mn-ea"/>
                <a:cs typeface="+mj-cs"/>
              </a:rPr>
              <a:t>管理控制台”进一步来管理及设置</a:t>
            </a:r>
            <a:r>
              <a:rPr lang="en-US" altLang="zh-CN" sz="2045" b="1" dirty="0">
                <a:latin typeface="+mn-ea"/>
                <a:ea typeface="+mn-ea"/>
                <a:cs typeface="+mj-cs"/>
              </a:rPr>
              <a:t>Web</a:t>
            </a:r>
            <a:r>
              <a:rPr lang="zh-CN" altLang="en-US" sz="2045" b="1" dirty="0">
                <a:latin typeface="+mn-ea"/>
                <a:ea typeface="+mn-ea"/>
                <a:cs typeface="+mj-cs"/>
              </a:rPr>
              <a:t>站点。 选择“开始”</a:t>
            </a:r>
            <a:r>
              <a:rPr lang="en-US" altLang="zh-CN" sz="2045" b="1" dirty="0">
                <a:latin typeface="+mn-ea"/>
                <a:ea typeface="+mn-ea"/>
                <a:cs typeface="+mj-cs"/>
              </a:rPr>
              <a:t>/“</a:t>
            </a:r>
            <a:r>
              <a:rPr lang="zh-CN" altLang="en-US" sz="2045" b="1" dirty="0">
                <a:latin typeface="+mn-ea"/>
                <a:ea typeface="+mn-ea"/>
                <a:cs typeface="+mj-cs"/>
              </a:rPr>
              <a:t>程序”</a:t>
            </a:r>
            <a:r>
              <a:rPr lang="en-US" altLang="zh-CN" sz="2045" b="1" dirty="0">
                <a:latin typeface="+mn-ea"/>
                <a:ea typeface="+mn-ea"/>
                <a:cs typeface="+mj-cs"/>
              </a:rPr>
              <a:t>/“</a:t>
            </a:r>
            <a:r>
              <a:rPr lang="zh-CN" altLang="en-US" sz="2045" b="1" dirty="0">
                <a:latin typeface="+mn-ea"/>
                <a:ea typeface="+mn-ea"/>
                <a:cs typeface="+mj-cs"/>
              </a:rPr>
              <a:t>管理工具”</a:t>
            </a:r>
            <a:r>
              <a:rPr lang="en-US" altLang="zh-CN" sz="2045" b="1" dirty="0">
                <a:latin typeface="+mn-ea"/>
                <a:ea typeface="+mn-ea"/>
                <a:cs typeface="+mj-cs"/>
              </a:rPr>
              <a:t>/“Internet</a:t>
            </a:r>
            <a:r>
              <a:rPr lang="zh-CN" altLang="en-US" sz="2045" b="1" dirty="0">
                <a:latin typeface="+mn-ea"/>
                <a:ea typeface="+mn-ea"/>
                <a:cs typeface="+mj-cs"/>
              </a:rPr>
              <a:t>信息服务管理器”，打开“</a:t>
            </a:r>
            <a:r>
              <a:rPr lang="en-US" altLang="zh-CN" sz="2045" b="1" dirty="0">
                <a:latin typeface="+mn-ea"/>
                <a:ea typeface="+mn-ea"/>
                <a:cs typeface="+mj-cs"/>
              </a:rPr>
              <a:t>Internet</a:t>
            </a:r>
            <a:r>
              <a:rPr lang="zh-CN" altLang="en-US" sz="2045" b="1" dirty="0">
                <a:latin typeface="+mn-ea"/>
                <a:ea typeface="+mn-ea"/>
                <a:cs typeface="+mj-cs"/>
              </a:rPr>
              <a:t>信息服务窗口”，在所管理的网站上，单击鼠标右键选择“属性”菜单项，进入该站点的“属性”对话框。</a:t>
            </a:r>
            <a:endParaRPr lang="zh-CN" altLang="en-US" sz="2045" b="1" dirty="0">
              <a:latin typeface="+mn-ea"/>
              <a:ea typeface="+mn-ea"/>
              <a:cs typeface="+mj-cs"/>
            </a:endParaRPr>
          </a:p>
        </p:txBody>
      </p:sp>
      <p:sp>
        <p:nvSpPr>
          <p:cNvPr id="12" name="文本框 11"/>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4211960" y="1930270"/>
            <a:ext cx="4596782" cy="442608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545617"/>
            <a:ext cx="3412844" cy="3868751"/>
          </a:xfrm>
          <a:prstGeom prst="rect">
            <a:avLst/>
          </a:prstGeom>
          <a:noFill/>
        </p:spPr>
        <p:txBody>
          <a:bodyPr wrap="square">
            <a:spAutoFit/>
          </a:bodyPr>
          <a:lstStyle/>
          <a:p>
            <a:pPr marL="0" indent="520700" eaLnBrk="1" hangingPunct="1">
              <a:buFontTx/>
              <a:buNone/>
            </a:pPr>
            <a:r>
              <a:rPr lang="zh-CN" altLang="en-US" sz="2045" b="1" dirty="0">
                <a:solidFill>
                  <a:srgbClr val="FF0000"/>
                </a:solidFill>
                <a:latin typeface="+mn-ea"/>
                <a:ea typeface="+mn-ea"/>
                <a:cs typeface="+mj-cs"/>
              </a:rPr>
              <a:t>描述：</a:t>
            </a:r>
            <a:r>
              <a:rPr lang="zh-CN" altLang="en-US" sz="2045" b="1" dirty="0">
                <a:latin typeface="+mn-ea"/>
                <a:ea typeface="+mn-ea"/>
                <a:cs typeface="+mj-cs"/>
              </a:rPr>
              <a:t>在“说明”文本框中输入对该站点的说明文字，用它表示站点名称。</a:t>
            </a:r>
            <a:endParaRPr lang="en-US" altLang="zh-CN" sz="2045" b="1" dirty="0">
              <a:latin typeface="+mn-ea"/>
              <a:ea typeface="+mn-ea"/>
              <a:cs typeface="+mj-cs"/>
            </a:endParaRPr>
          </a:p>
          <a:p>
            <a:pPr marL="0" indent="520700" eaLnBrk="1" hangingPunct="1">
              <a:buFontTx/>
              <a:buNone/>
            </a:pPr>
            <a:r>
              <a:rPr lang="en-US" altLang="zh-CN" sz="2045" b="1" dirty="0">
                <a:solidFill>
                  <a:srgbClr val="FF0000"/>
                </a:solidFill>
                <a:latin typeface="+mn-ea"/>
                <a:ea typeface="+mn-ea"/>
                <a:cs typeface="+mj-cs"/>
              </a:rPr>
              <a:t>IP</a:t>
            </a:r>
            <a:r>
              <a:rPr lang="zh-CN" altLang="en-US" sz="2045" b="1" dirty="0">
                <a:solidFill>
                  <a:srgbClr val="FF0000"/>
                </a:solidFill>
                <a:latin typeface="+mn-ea"/>
                <a:ea typeface="+mn-ea"/>
                <a:cs typeface="+mj-cs"/>
              </a:rPr>
              <a:t>地址：</a:t>
            </a:r>
            <a:r>
              <a:rPr lang="zh-CN" altLang="en-US" sz="2045" b="1" dirty="0">
                <a:latin typeface="+mn-ea"/>
                <a:ea typeface="+mn-ea"/>
                <a:cs typeface="+mj-cs"/>
              </a:rPr>
              <a:t>设置此站点使用的</a:t>
            </a:r>
            <a:r>
              <a:rPr lang="en-US" altLang="zh-CN" sz="2045" b="1" dirty="0">
                <a:latin typeface="+mn-ea"/>
                <a:ea typeface="+mn-ea"/>
                <a:cs typeface="+mj-cs"/>
              </a:rPr>
              <a:t>IP</a:t>
            </a:r>
            <a:r>
              <a:rPr lang="zh-CN" altLang="en-US" sz="2045" b="1" dirty="0">
                <a:latin typeface="+mn-ea"/>
                <a:ea typeface="+mn-ea"/>
                <a:cs typeface="+mj-cs"/>
              </a:rPr>
              <a:t>地址，如果构架此站点的计算机中设置了多个</a:t>
            </a:r>
            <a:r>
              <a:rPr lang="en-US" altLang="zh-CN" sz="2045" b="1" dirty="0">
                <a:latin typeface="+mn-ea"/>
                <a:ea typeface="+mn-ea"/>
                <a:cs typeface="+mj-cs"/>
              </a:rPr>
              <a:t>IP</a:t>
            </a:r>
            <a:r>
              <a:rPr lang="zh-CN" altLang="en-US" sz="2045" b="1" dirty="0">
                <a:latin typeface="+mn-ea"/>
                <a:ea typeface="+mn-ea"/>
                <a:cs typeface="+mj-cs"/>
              </a:rPr>
              <a:t>地址，可以选择对应的</a:t>
            </a:r>
            <a:r>
              <a:rPr lang="en-US" altLang="zh-CN" sz="2045" b="1" dirty="0">
                <a:latin typeface="+mn-ea"/>
                <a:ea typeface="+mn-ea"/>
                <a:cs typeface="+mj-cs"/>
              </a:rPr>
              <a:t>IP</a:t>
            </a:r>
            <a:r>
              <a:rPr lang="zh-CN" altLang="en-US" sz="2045" b="1" dirty="0">
                <a:latin typeface="+mn-ea"/>
                <a:ea typeface="+mn-ea"/>
                <a:cs typeface="+mj-cs"/>
              </a:rPr>
              <a:t>地址。</a:t>
            </a:r>
            <a:endParaRPr lang="en-US" altLang="zh-CN" sz="2045" b="1" dirty="0">
              <a:latin typeface="+mn-ea"/>
              <a:ea typeface="+mn-ea"/>
              <a:cs typeface="+mj-cs"/>
            </a:endParaRPr>
          </a:p>
          <a:p>
            <a:pPr marL="0" indent="520700" eaLnBrk="1" hangingPunct="1">
              <a:buFontTx/>
              <a:buNone/>
            </a:pPr>
            <a:r>
              <a:rPr lang="en-US" altLang="zh-CN" sz="2045" b="1" dirty="0">
                <a:solidFill>
                  <a:srgbClr val="FF0000"/>
                </a:solidFill>
                <a:latin typeface="+mn-ea"/>
                <a:ea typeface="+mn-ea"/>
                <a:cs typeface="+mj-cs"/>
              </a:rPr>
              <a:t>TCP</a:t>
            </a:r>
            <a:r>
              <a:rPr lang="zh-CN" altLang="en-US" sz="2045" b="1" dirty="0">
                <a:solidFill>
                  <a:srgbClr val="FF0000"/>
                </a:solidFill>
                <a:latin typeface="+mn-ea"/>
                <a:ea typeface="+mn-ea"/>
                <a:cs typeface="+mj-cs"/>
              </a:rPr>
              <a:t>端口：</a:t>
            </a:r>
            <a:r>
              <a:rPr lang="zh-CN" altLang="en-US" sz="2045" b="1" dirty="0">
                <a:latin typeface="+mn-ea"/>
                <a:ea typeface="+mn-ea"/>
                <a:cs typeface="+mj-cs"/>
              </a:rPr>
              <a:t>确定正在运行的服务的端口。默认情况下</a:t>
            </a:r>
            <a:r>
              <a:rPr lang="en-US" altLang="zh-CN" sz="2045" b="1" dirty="0">
                <a:latin typeface="+mn-ea"/>
                <a:ea typeface="+mn-ea"/>
                <a:cs typeface="+mj-cs"/>
              </a:rPr>
              <a:t>TCP80</a:t>
            </a:r>
            <a:r>
              <a:rPr lang="zh-CN" altLang="en-US" sz="2045" b="1" dirty="0">
                <a:latin typeface="+mn-ea"/>
                <a:ea typeface="+mn-ea"/>
                <a:cs typeface="+mj-cs"/>
              </a:rPr>
              <a:t>端口是</a:t>
            </a:r>
            <a:r>
              <a:rPr lang="en-US" altLang="zh-CN" sz="2045" b="1" dirty="0">
                <a:latin typeface="+mn-ea"/>
                <a:ea typeface="+mn-ea"/>
                <a:cs typeface="+mj-cs"/>
              </a:rPr>
              <a:t>HTTP Service</a:t>
            </a:r>
            <a:r>
              <a:rPr lang="zh-CN" altLang="en-US" sz="2045" b="1" dirty="0">
                <a:latin typeface="+mn-ea"/>
                <a:ea typeface="+mn-ea"/>
                <a:cs typeface="+mj-cs"/>
              </a:rPr>
              <a:t>服务监听并占用。</a:t>
            </a:r>
            <a:endParaRPr lang="zh-CN" altLang="en-US" sz="2045" b="1" dirty="0">
              <a:latin typeface="+mn-ea"/>
              <a:ea typeface="+mn-ea"/>
              <a:cs typeface="+mj-cs"/>
            </a:endParaRPr>
          </a:p>
        </p:txBody>
      </p:sp>
      <p:sp>
        <p:nvSpPr>
          <p:cNvPr id="12" name="文本框 11"/>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4211960" y="1930270"/>
            <a:ext cx="4596782" cy="442608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395535" y="2545617"/>
            <a:ext cx="3124813"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同一台</a:t>
            </a:r>
            <a:r>
              <a:rPr lang="en-US" altLang="zh-CN" sz="2045" b="1" dirty="0">
                <a:latin typeface="+mn-ea"/>
                <a:ea typeface="+mn-ea"/>
                <a:cs typeface="+mj-cs"/>
              </a:rPr>
              <a:t>WEB</a:t>
            </a:r>
            <a:r>
              <a:rPr lang="zh-CN" altLang="en-US" sz="2045" b="1" dirty="0">
                <a:latin typeface="+mn-ea"/>
                <a:ea typeface="+mn-ea"/>
                <a:cs typeface="+mj-cs"/>
              </a:rPr>
              <a:t>服务器下的多个网站站点同时工作时，不能使用相同的端口号。默认</a:t>
            </a:r>
            <a:r>
              <a:rPr lang="en-US" altLang="zh-CN" sz="2045" b="1" dirty="0">
                <a:latin typeface="+mn-ea"/>
                <a:ea typeface="+mn-ea"/>
                <a:cs typeface="+mj-cs"/>
              </a:rPr>
              <a:t>WEB</a:t>
            </a:r>
            <a:r>
              <a:rPr lang="zh-CN" altLang="en-US" sz="2045" b="1" dirty="0">
                <a:latin typeface="+mn-ea"/>
                <a:ea typeface="+mn-ea"/>
                <a:cs typeface="+mj-cs"/>
              </a:rPr>
              <a:t>站点使用的</a:t>
            </a:r>
            <a:r>
              <a:rPr lang="en-US" altLang="zh-CN" sz="2045" b="1" dirty="0">
                <a:latin typeface="+mn-ea"/>
                <a:ea typeface="+mn-ea"/>
                <a:cs typeface="+mj-cs"/>
              </a:rPr>
              <a:t>TCP</a:t>
            </a:r>
            <a:r>
              <a:rPr lang="zh-CN" altLang="en-US" sz="2045" b="1" dirty="0">
                <a:latin typeface="+mn-ea"/>
                <a:ea typeface="+mn-ea"/>
                <a:cs typeface="+mj-cs"/>
              </a:rPr>
              <a:t>端口号是</a:t>
            </a:r>
            <a:r>
              <a:rPr lang="en-US" altLang="zh-CN" sz="2045" b="1" dirty="0">
                <a:latin typeface="+mn-ea"/>
                <a:ea typeface="+mn-ea"/>
                <a:cs typeface="+mj-cs"/>
              </a:rPr>
              <a:t>80</a:t>
            </a:r>
            <a:r>
              <a:rPr lang="zh-CN" altLang="en-US" sz="2045" b="1" dirty="0">
                <a:latin typeface="+mn-ea"/>
                <a:ea typeface="+mn-ea"/>
                <a:cs typeface="+mj-cs"/>
              </a:rPr>
              <a:t>端口，新建的站点，可以将</a:t>
            </a:r>
            <a:r>
              <a:rPr lang="en-US" altLang="zh-CN" sz="2045" b="1" dirty="0">
                <a:latin typeface="+mn-ea"/>
                <a:ea typeface="+mn-ea"/>
                <a:cs typeface="+mj-cs"/>
              </a:rPr>
              <a:t>TCP</a:t>
            </a:r>
            <a:r>
              <a:rPr lang="zh-CN" altLang="en-US" sz="2045" b="1" dirty="0">
                <a:latin typeface="+mn-ea"/>
                <a:ea typeface="+mn-ea"/>
                <a:cs typeface="+mj-cs"/>
              </a:rPr>
              <a:t>端口配置为</a:t>
            </a:r>
            <a:r>
              <a:rPr lang="en-US" altLang="zh-CN" sz="2045" b="1" dirty="0">
                <a:latin typeface="+mn-ea"/>
                <a:ea typeface="+mn-ea"/>
                <a:cs typeface="+mj-cs"/>
              </a:rPr>
              <a:t>8080</a:t>
            </a:r>
            <a:r>
              <a:rPr lang="zh-CN" altLang="en-US" sz="2045" b="1" dirty="0">
                <a:latin typeface="+mn-ea"/>
                <a:ea typeface="+mn-ea"/>
                <a:cs typeface="+mj-cs"/>
              </a:rPr>
              <a:t>等等，默认</a:t>
            </a:r>
            <a:r>
              <a:rPr lang="en-US" altLang="zh-CN" sz="2045" b="1" dirty="0">
                <a:latin typeface="+mn-ea"/>
                <a:ea typeface="+mn-ea"/>
                <a:cs typeface="+mj-cs"/>
              </a:rPr>
              <a:t>512</a:t>
            </a:r>
            <a:r>
              <a:rPr lang="zh-CN" altLang="en-US" sz="2045" b="1" dirty="0">
                <a:latin typeface="+mn-ea"/>
                <a:ea typeface="+mn-ea"/>
                <a:cs typeface="+mj-cs"/>
              </a:rPr>
              <a:t>号以下的端口已经被占用了。</a:t>
            </a:r>
            <a:endParaRPr lang="zh-CN" altLang="en-US" sz="2045" b="1" dirty="0">
              <a:latin typeface="+mn-ea"/>
              <a:ea typeface="+mn-ea"/>
              <a:cs typeface="+mj-cs"/>
            </a:endParaRPr>
          </a:p>
        </p:txBody>
      </p:sp>
      <p:sp>
        <p:nvSpPr>
          <p:cNvPr id="12" name="文本框 11"/>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4211960" y="1930270"/>
            <a:ext cx="4596782" cy="442608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545617"/>
            <a:ext cx="3412844" cy="3239348"/>
          </a:xfrm>
          <a:prstGeom prst="rect">
            <a:avLst/>
          </a:prstGeom>
          <a:noFill/>
        </p:spPr>
        <p:txBody>
          <a:bodyPr wrap="square">
            <a:spAutoFit/>
          </a:bodyPr>
          <a:lstStyle/>
          <a:p>
            <a:pPr marL="0" indent="520700" eaLnBrk="1" hangingPunct="1">
              <a:buFontTx/>
              <a:buNone/>
            </a:pPr>
            <a:r>
              <a:rPr lang="zh-CN" altLang="en-US" sz="2045" b="1" dirty="0">
                <a:solidFill>
                  <a:srgbClr val="FF0000"/>
                </a:solidFill>
                <a:latin typeface="+mn-ea"/>
                <a:ea typeface="+mn-ea"/>
                <a:cs typeface="+mj-cs"/>
              </a:rPr>
              <a:t>连接：</a:t>
            </a:r>
            <a:r>
              <a:rPr lang="zh-CN" altLang="en-US" sz="2045" b="1" dirty="0">
                <a:latin typeface="+mn-ea"/>
                <a:ea typeface="+mn-ea"/>
                <a:cs typeface="+mj-cs"/>
              </a:rPr>
              <a:t>“连接超时”设置服务器断开未活动用户的时间。 </a:t>
            </a:r>
            <a:endParaRPr lang="zh-CN" altLang="en-US" sz="2045" b="1" dirty="0">
              <a:latin typeface="+mn-ea"/>
              <a:ea typeface="+mn-ea"/>
              <a:cs typeface="+mj-cs"/>
            </a:endParaRPr>
          </a:p>
          <a:p>
            <a:pPr marL="0" indent="520700" eaLnBrk="1" hangingPunct="1">
              <a:buFontTx/>
              <a:buNone/>
            </a:pPr>
            <a:r>
              <a:rPr lang="zh-CN" altLang="en-US" sz="2045" b="1" dirty="0">
                <a:solidFill>
                  <a:srgbClr val="FF0000"/>
                </a:solidFill>
                <a:latin typeface="+mn-ea"/>
                <a:ea typeface="+mn-ea"/>
                <a:cs typeface="+mj-cs"/>
              </a:rPr>
              <a:t>启用日志记录：</a:t>
            </a:r>
            <a:r>
              <a:rPr lang="zh-CN" altLang="en-US" sz="2045" b="1" dirty="0">
                <a:latin typeface="+mn-ea"/>
                <a:ea typeface="+mn-ea"/>
                <a:cs typeface="+mj-cs"/>
              </a:rPr>
              <a:t>默认的日志文件保存在</a:t>
            </a:r>
            <a:r>
              <a:rPr lang="en-US" altLang="zh-CN" sz="2045" b="1" dirty="0">
                <a:latin typeface="+mn-ea"/>
                <a:ea typeface="+mn-ea"/>
                <a:cs typeface="+mj-cs"/>
              </a:rPr>
              <a:t>\Windows\system32\</a:t>
            </a:r>
            <a:r>
              <a:rPr lang="en-US" altLang="zh-CN" sz="2045" b="1" dirty="0" err="1">
                <a:latin typeface="+mn-ea"/>
                <a:ea typeface="+mn-ea"/>
                <a:cs typeface="+mj-cs"/>
              </a:rPr>
              <a:t>LogFiles</a:t>
            </a:r>
            <a:r>
              <a:rPr lang="zh-CN" altLang="en-US" sz="2045" b="1" dirty="0">
                <a:latin typeface="+mn-ea"/>
                <a:ea typeface="+mn-ea"/>
                <a:cs typeface="+mj-cs"/>
              </a:rPr>
              <a:t>子目录下。通过日志可以监视访问本服务器的用户、内容等，对不正常的连接和访问加以监控和限制。 </a:t>
            </a:r>
            <a:endParaRPr lang="zh-CN" altLang="en-US" sz="2045" b="1" dirty="0">
              <a:latin typeface="+mn-ea"/>
              <a:ea typeface="+mn-ea"/>
              <a:cs typeface="+mj-cs"/>
            </a:endParaRPr>
          </a:p>
        </p:txBody>
      </p:sp>
      <p:sp>
        <p:nvSpPr>
          <p:cNvPr id="12" name="文本框 11"/>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1</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4211960" y="1930270"/>
            <a:ext cx="4596782" cy="4426080"/>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843279"/>
            <a:ext cx="34128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在主目录属性页下，可以设置网站所提供的内容来自何处，内容的访问权限以及应用程序在此站点的执行许可。 </a:t>
            </a:r>
            <a:endParaRPr lang="zh-CN" altLang="en-US" sz="2045" b="1" dirty="0">
              <a:latin typeface="+mn-ea"/>
              <a:ea typeface="+mn-ea"/>
              <a:cs typeface="+mj-cs"/>
            </a:endParaRPr>
          </a:p>
        </p:txBody>
      </p:sp>
      <p:sp>
        <p:nvSpPr>
          <p:cNvPr id="12" name="文本框 11"/>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2</a:t>
            </a:r>
            <a:r>
              <a:rPr lang="zh-CN" altLang="en-US" sz="2045" b="1" dirty="0">
                <a:latin typeface="+mn-ea"/>
                <a:ea typeface="+mn-ea"/>
                <a:cs typeface="+mj-cs"/>
              </a:rPr>
              <a:t>：</a:t>
            </a:r>
            <a:endParaRPr lang="zh-CN" altLang="en-US" sz="2045" b="1" dirty="0">
              <a:latin typeface="+mn-ea"/>
              <a:ea typeface="+mn-ea"/>
              <a:cs typeface="+mj-cs"/>
            </a:endParaRPr>
          </a:p>
        </p:txBody>
      </p:sp>
      <p:pic>
        <p:nvPicPr>
          <p:cNvPr id="8" name="Picture 2"/>
          <p:cNvPicPr>
            <a:picLocks noChangeAspect="1" noChangeArrowheads="1"/>
          </p:cNvPicPr>
          <p:nvPr/>
        </p:nvPicPr>
        <p:blipFill>
          <a:blip r:embed="rId1"/>
          <a:srcRect/>
          <a:stretch>
            <a:fillRect/>
          </a:stretch>
        </p:blipFill>
        <p:spPr bwMode="auto">
          <a:xfrm>
            <a:off x="4194157" y="2103415"/>
            <a:ext cx="4440726" cy="4260440"/>
          </a:xfrm>
          <a:prstGeom prst="rect">
            <a:avLst/>
          </a:prstGeom>
          <a:noFill/>
          <a:ln w="9525">
            <a:noFill/>
            <a:miter lim="800000"/>
            <a:headEnd/>
            <a:tailEnd/>
          </a:ln>
          <a:effectLst/>
        </p:spPr>
      </p:pic>
      <p:pic>
        <p:nvPicPr>
          <p:cNvPr id="5" name="图片 4"/>
          <p:cNvPicPr>
            <a:picLocks noChangeAspect="1"/>
          </p:cNvPicPr>
          <p:nvPr/>
        </p:nvPicPr>
        <p:blipFill>
          <a:blip r:embed="rId2"/>
          <a:stretch>
            <a:fillRect/>
          </a:stretch>
        </p:blipFill>
        <p:spPr>
          <a:xfrm>
            <a:off x="4427984" y="3771506"/>
            <a:ext cx="180975" cy="171450"/>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843279"/>
            <a:ext cx="34128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在文档属性页下，可以添加新建站点的网页文件</a:t>
            </a:r>
            <a:r>
              <a:rPr lang="en-US" altLang="zh-CN" sz="2045" b="1" dirty="0">
                <a:latin typeface="+mn-ea"/>
                <a:ea typeface="+mn-ea"/>
                <a:cs typeface="+mj-cs"/>
              </a:rPr>
              <a:t>web1.htm</a:t>
            </a:r>
            <a:r>
              <a:rPr lang="zh-CN" altLang="en-US" sz="2045" b="1" dirty="0">
                <a:latin typeface="+mn-ea"/>
                <a:ea typeface="+mn-ea"/>
                <a:cs typeface="+mj-cs"/>
              </a:rPr>
              <a:t>，利用上移、下移操作调整网页文件的优先访问顺序。 </a:t>
            </a:r>
            <a:endParaRPr lang="zh-CN" altLang="en-US" sz="2045" b="1" dirty="0">
              <a:latin typeface="+mn-ea"/>
              <a:ea typeface="+mn-ea"/>
              <a:cs typeface="+mj-cs"/>
            </a:endParaRPr>
          </a:p>
        </p:txBody>
      </p:sp>
      <p:sp>
        <p:nvSpPr>
          <p:cNvPr id="12" name="文本框 11"/>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endParaRPr lang="zh-CN" altLang="en-US" sz="2045" b="1" dirty="0">
              <a:latin typeface="+mn-ea"/>
              <a:ea typeface="+mn-ea"/>
              <a:cs typeface="+mj-cs"/>
            </a:endParaRPr>
          </a:p>
        </p:txBody>
      </p:sp>
      <p:pic>
        <p:nvPicPr>
          <p:cNvPr id="2" name="图片 1"/>
          <p:cNvPicPr>
            <a:picLocks noChangeAspect="1"/>
          </p:cNvPicPr>
          <p:nvPr/>
        </p:nvPicPr>
        <p:blipFill>
          <a:blip r:embed="rId1"/>
          <a:stretch>
            <a:fillRect/>
          </a:stretch>
        </p:blipFill>
        <p:spPr>
          <a:xfrm>
            <a:off x="4355976" y="2054945"/>
            <a:ext cx="4608512" cy="4419816"/>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ctrTitle"/>
          </p:nvPr>
        </p:nvSpPr>
        <p:spPr>
          <a:xfrm>
            <a:off x="948690" y="1638935"/>
            <a:ext cx="7165975" cy="3152140"/>
          </a:xfrm>
        </p:spPr>
        <p:txBody>
          <a:bodyPr/>
          <a:lstStyle/>
          <a:p>
            <a:pPr algn="ctr" latinLnBrk="0">
              <a:lnSpc>
                <a:spcPct val="150000"/>
              </a:lnSpc>
            </a:pPr>
            <a:br>
              <a:rPr lang="zh-CN" altLang="en-US" dirty="0"/>
            </a:br>
            <a:r>
              <a:rPr lang="zh-CN" altLang="en-US" sz="3070" b="1" dirty="0">
                <a:solidFill>
                  <a:srgbClr val="0000FF"/>
                </a:solidFill>
              </a:rPr>
              <a:t>实验</a:t>
            </a:r>
            <a:r>
              <a:rPr lang="en-US" altLang="zh-CN" sz="3070" b="1" dirty="0">
                <a:solidFill>
                  <a:srgbClr val="0000FF"/>
                </a:solidFill>
              </a:rPr>
              <a:t>6.1</a:t>
            </a:r>
            <a:br>
              <a:rPr lang="zh-CN" altLang="en-US" sz="1200" b="1" dirty="0">
                <a:solidFill>
                  <a:srgbClr val="0000FF"/>
                </a:solidFill>
              </a:rPr>
            </a:br>
            <a:r>
              <a:rPr lang="zh-CN" altLang="en-US" sz="1200" dirty="0"/>
              <a:t>    </a:t>
            </a:r>
            <a:br>
              <a:rPr lang="zh-CN" altLang="en-US" sz="1200" dirty="0"/>
            </a:b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服务器配置</a:t>
            </a:r>
            <a:br>
              <a:rPr lang="zh-CN" altLang="en-US" sz="3070" b="1" dirty="0"/>
            </a:br>
            <a:r>
              <a:rPr lang="zh-CN" altLang="en-US" sz="3755" b="1" dirty="0"/>
              <a:t>                       </a:t>
            </a:r>
            <a:endParaRPr lang="zh-CN" altLang="en-US" sz="1705" b="1" dirty="0">
              <a:solidFill>
                <a:srgbClr val="0000FF"/>
              </a:solidFill>
            </a:endParaRPr>
          </a:p>
        </p:txBody>
      </p:sp>
      <p:sp>
        <p:nvSpPr>
          <p:cNvPr id="9218" name="Rectangle 17"/>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a:solidFill>
                  <a:schemeClr val="tx1"/>
                </a:solidFill>
              </a:rPr>
              <a:t>计算机通信与网络实验</a:t>
            </a:r>
            <a:endParaRPr lang="en-US" altLang="zh-CN" sz="1025" b="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843279"/>
            <a:ext cx="3412844" cy="1665841"/>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在文档属性页下，可以添加新建站点的网页文件</a:t>
            </a:r>
            <a:r>
              <a:rPr lang="en-US" altLang="zh-CN" sz="2045" b="1" dirty="0">
                <a:latin typeface="+mn-ea"/>
                <a:ea typeface="+mn-ea"/>
                <a:cs typeface="+mj-cs"/>
              </a:rPr>
              <a:t>web1.htm</a:t>
            </a:r>
            <a:r>
              <a:rPr lang="zh-CN" altLang="en-US" sz="2045" b="1" dirty="0">
                <a:latin typeface="+mn-ea"/>
                <a:ea typeface="+mn-ea"/>
                <a:cs typeface="+mj-cs"/>
              </a:rPr>
              <a:t>，利用上移、下移操作调整网页文件的优先访问顺序。 </a:t>
            </a:r>
            <a:endParaRPr lang="zh-CN" altLang="en-US" sz="2045" b="1" dirty="0">
              <a:latin typeface="+mn-ea"/>
              <a:ea typeface="+mn-ea"/>
              <a:cs typeface="+mj-cs"/>
            </a:endParaRPr>
          </a:p>
        </p:txBody>
      </p:sp>
      <p:sp>
        <p:nvSpPr>
          <p:cNvPr id="12" name="文本框 11"/>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3</a:t>
            </a:r>
            <a:r>
              <a:rPr lang="zh-CN" altLang="en-US" sz="2045" b="1" dirty="0">
                <a:latin typeface="+mn-ea"/>
                <a:ea typeface="+mn-ea"/>
                <a:cs typeface="+mj-cs"/>
              </a:rPr>
              <a:t>：</a:t>
            </a:r>
            <a:endParaRPr lang="zh-CN" altLang="en-US" sz="2045" b="1" dirty="0">
              <a:latin typeface="+mn-ea"/>
              <a:ea typeface="+mn-ea"/>
              <a:cs typeface="+mj-cs"/>
            </a:endParaRPr>
          </a:p>
        </p:txBody>
      </p:sp>
      <p:pic>
        <p:nvPicPr>
          <p:cNvPr id="8" name="Picture 3"/>
          <p:cNvPicPr>
            <a:picLocks noChangeAspect="1" noChangeArrowheads="1"/>
          </p:cNvPicPr>
          <p:nvPr/>
        </p:nvPicPr>
        <p:blipFill>
          <a:blip r:embed="rId1"/>
          <a:srcRect/>
          <a:stretch>
            <a:fillRect/>
          </a:stretch>
        </p:blipFill>
        <p:spPr bwMode="auto">
          <a:xfrm>
            <a:off x="4404939" y="2102054"/>
            <a:ext cx="4559549" cy="4354953"/>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843279"/>
            <a:ext cx="3412844" cy="2924647"/>
          </a:xfrm>
          <a:prstGeom prst="rect">
            <a:avLst/>
          </a:prstGeom>
          <a:noFill/>
        </p:spPr>
        <p:txBody>
          <a:bodyPr wrap="square">
            <a:spAutoFit/>
          </a:bodyPr>
          <a:lstStyle/>
          <a:p>
            <a:pPr marL="0" indent="520700" eaLnBrk="1" hangingPunct="1">
              <a:buFontTx/>
              <a:buNone/>
            </a:pPr>
            <a:r>
              <a:rPr lang="zh-CN" altLang="en-US" sz="2045" b="1" dirty="0">
                <a:latin typeface="+mn-ea"/>
                <a:ea typeface="+mn-ea"/>
                <a:cs typeface="+mj-cs"/>
              </a:rPr>
              <a:t>在目录安全性属性页下，选择“身份验证和访问控制”中的“编辑”按钮，弹出如图所示对话框，在该对话框中可以设置启用匿名访问或设置匿名访问使用的用户名和密码。另外还可以设置以什么样的身份验证方法来访问页面。 </a:t>
            </a:r>
            <a:endParaRPr lang="zh-CN" altLang="en-US" sz="2045" b="1" dirty="0">
              <a:latin typeface="+mn-ea"/>
              <a:ea typeface="+mn-ea"/>
              <a:cs typeface="+mj-cs"/>
            </a:endParaRPr>
          </a:p>
        </p:txBody>
      </p:sp>
      <p:sp>
        <p:nvSpPr>
          <p:cNvPr id="12" name="文本框 11"/>
          <p:cNvSpPr txBox="1"/>
          <p:nvPr/>
        </p:nvSpPr>
        <p:spPr>
          <a:xfrm>
            <a:off x="509117" y="2358510"/>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endParaRPr lang="zh-CN" altLang="en-US" sz="2045" b="1" dirty="0">
              <a:latin typeface="+mn-ea"/>
              <a:ea typeface="+mn-ea"/>
              <a:cs typeface="+mj-cs"/>
            </a:endParaRPr>
          </a:p>
        </p:txBody>
      </p:sp>
      <p:pic>
        <p:nvPicPr>
          <p:cNvPr id="1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1690231"/>
            <a:ext cx="3888432" cy="466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545617"/>
            <a:ext cx="3412844" cy="2295244"/>
          </a:xfrm>
          <a:prstGeom prst="rect">
            <a:avLst/>
          </a:prstGeom>
          <a:noFill/>
        </p:spPr>
        <p:txBody>
          <a:bodyPr wrap="square">
            <a:spAutoFit/>
          </a:bodyPr>
          <a:lstStyle/>
          <a:p>
            <a:pPr marL="0" indent="520700" eaLnBrk="1" hangingPunct="1">
              <a:buFontTx/>
              <a:buNone/>
            </a:pPr>
            <a:r>
              <a:rPr lang="en-US" altLang="zh-CN" sz="2045" b="1" dirty="0">
                <a:latin typeface="+mn-ea"/>
                <a:ea typeface="+mn-ea"/>
                <a:cs typeface="+mj-cs"/>
              </a:rPr>
              <a:t>IP</a:t>
            </a:r>
            <a:r>
              <a:rPr lang="zh-CN" altLang="en-US" sz="2045" b="1" dirty="0">
                <a:latin typeface="+mn-ea"/>
                <a:ea typeface="+mn-ea"/>
                <a:cs typeface="+mj-cs"/>
              </a:rPr>
              <a:t>地址和域名控制方式为：授权访问和拒绝访问。</a:t>
            </a:r>
            <a:endParaRPr lang="zh-CN" altLang="en-US" sz="2045" b="1" dirty="0">
              <a:latin typeface="+mn-ea"/>
              <a:ea typeface="+mn-ea"/>
              <a:cs typeface="+mj-cs"/>
            </a:endParaRPr>
          </a:p>
          <a:p>
            <a:pPr marL="0" indent="520700" eaLnBrk="1" hangingPunct="1">
              <a:buFontTx/>
              <a:buNone/>
            </a:pPr>
            <a:r>
              <a:rPr lang="zh-CN" altLang="en-US" sz="2045" b="1" dirty="0">
                <a:solidFill>
                  <a:srgbClr val="FF0000"/>
                </a:solidFill>
                <a:latin typeface="+mn-ea"/>
                <a:ea typeface="+mn-ea"/>
                <a:cs typeface="+mj-cs"/>
              </a:rPr>
              <a:t>授权访问：</a:t>
            </a:r>
            <a:r>
              <a:rPr lang="zh-CN" altLang="en-US" sz="2045" b="1" dirty="0">
                <a:latin typeface="+mn-ea"/>
                <a:ea typeface="+mn-ea"/>
                <a:cs typeface="+mj-cs"/>
              </a:rPr>
              <a:t>开放访问此站点的权限给所有用户，并可以在“下列地址例外”列表中加入不受欢迎的用户</a:t>
            </a:r>
            <a:r>
              <a:rPr lang="en-US" altLang="zh-CN" sz="2045" b="1" dirty="0">
                <a:latin typeface="+mn-ea"/>
                <a:ea typeface="+mn-ea"/>
                <a:cs typeface="+mj-cs"/>
              </a:rPr>
              <a:t>IP</a:t>
            </a:r>
            <a:r>
              <a:rPr lang="zh-CN" altLang="en-US" sz="2045" b="1" dirty="0">
                <a:latin typeface="+mn-ea"/>
                <a:ea typeface="+mn-ea"/>
                <a:cs typeface="+mj-cs"/>
              </a:rPr>
              <a:t>地址。</a:t>
            </a:r>
            <a:endParaRPr lang="zh-CN" altLang="en-US" sz="2045" b="1" dirty="0">
              <a:latin typeface="+mn-ea"/>
              <a:ea typeface="+mn-ea"/>
              <a:cs typeface="+mj-cs"/>
            </a:endParaRPr>
          </a:p>
        </p:txBody>
      </p:sp>
      <p:sp>
        <p:nvSpPr>
          <p:cNvPr id="12" name="文本框 11"/>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endParaRPr lang="zh-CN" altLang="en-US" sz="2045" b="1" dirty="0">
              <a:latin typeface="+mn-ea"/>
              <a:ea typeface="+mn-ea"/>
              <a:cs typeface="+mj-cs"/>
            </a:endParaRPr>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3099" y="2446117"/>
            <a:ext cx="5524867" cy="311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10"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.2</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服务器的安装与配置</a:t>
            </a:r>
            <a:endParaRPr lang="zh-CN" altLang="en-US" sz="1705" b="1" dirty="0">
              <a:solidFill>
                <a:srgbClr val="0000FF"/>
              </a:solidFill>
            </a:endParaRPr>
          </a:p>
        </p:txBody>
      </p:sp>
      <p:sp>
        <p:nvSpPr>
          <p:cNvPr id="9" name="文本框 8"/>
          <p:cNvSpPr txBox="1"/>
          <p:nvPr/>
        </p:nvSpPr>
        <p:spPr>
          <a:xfrm>
            <a:off x="516302" y="1634061"/>
            <a:ext cx="6215938"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WEB</a:t>
            </a:r>
            <a:r>
              <a:rPr lang="zh-CN" altLang="en-US" dirty="0"/>
              <a:t>站点的配置与管理</a:t>
            </a:r>
            <a:endParaRPr lang="zh-CN" altLang="en-US" dirty="0"/>
          </a:p>
        </p:txBody>
      </p:sp>
      <p:sp>
        <p:nvSpPr>
          <p:cNvPr id="7" name="文本框 6"/>
          <p:cNvSpPr txBox="1"/>
          <p:nvPr/>
        </p:nvSpPr>
        <p:spPr>
          <a:xfrm>
            <a:off x="107505" y="2545617"/>
            <a:ext cx="3412844" cy="4183453"/>
          </a:xfrm>
          <a:prstGeom prst="rect">
            <a:avLst/>
          </a:prstGeom>
          <a:noFill/>
        </p:spPr>
        <p:txBody>
          <a:bodyPr wrap="square">
            <a:spAutoFit/>
          </a:bodyPr>
          <a:lstStyle/>
          <a:p>
            <a:pPr marL="0" indent="520700" eaLnBrk="1" hangingPunct="1">
              <a:buFontTx/>
              <a:buNone/>
            </a:pPr>
            <a:r>
              <a:rPr lang="zh-CN" altLang="en-US" sz="2045" b="1" dirty="0">
                <a:solidFill>
                  <a:srgbClr val="FF0000"/>
                </a:solidFill>
                <a:latin typeface="+mn-ea"/>
                <a:ea typeface="+mn-ea"/>
                <a:cs typeface="+mj-cs"/>
              </a:rPr>
              <a:t>拒绝访问：</a:t>
            </a:r>
            <a:r>
              <a:rPr lang="zh-CN" altLang="en-US" sz="2045" b="1" dirty="0">
                <a:latin typeface="+mn-ea"/>
                <a:ea typeface="+mn-ea"/>
                <a:cs typeface="+mj-cs"/>
              </a:rPr>
              <a:t>不开放访问此站点的权限，默认所有人不能访问该站点，在“下列地址例外”列表中加入允许访问站点的用户</a:t>
            </a:r>
            <a:r>
              <a:rPr lang="en-US" altLang="zh-CN" sz="2045" b="1" dirty="0">
                <a:latin typeface="+mn-ea"/>
                <a:ea typeface="+mn-ea"/>
                <a:cs typeface="+mj-cs"/>
              </a:rPr>
              <a:t>IP</a:t>
            </a:r>
            <a:r>
              <a:rPr lang="zh-CN" altLang="en-US" sz="2045" b="1" dirty="0">
                <a:latin typeface="+mn-ea"/>
                <a:ea typeface="+mn-ea"/>
                <a:cs typeface="+mj-cs"/>
              </a:rPr>
              <a:t>地址，使它们具有访问权限。</a:t>
            </a:r>
            <a:endParaRPr lang="zh-CN" altLang="en-US" sz="2045" b="1" dirty="0">
              <a:latin typeface="+mn-ea"/>
              <a:ea typeface="+mn-ea"/>
              <a:cs typeface="+mj-cs"/>
            </a:endParaRPr>
          </a:p>
          <a:p>
            <a:pPr marL="0" indent="520700" eaLnBrk="1" hangingPunct="1">
              <a:buFontTx/>
              <a:buNone/>
            </a:pPr>
            <a:r>
              <a:rPr lang="zh-CN" altLang="en-US" sz="2045" b="1" dirty="0">
                <a:latin typeface="+mn-ea"/>
                <a:ea typeface="+mn-ea"/>
                <a:cs typeface="+mj-cs"/>
              </a:rPr>
              <a:t> 合理地设置“授权访问”和“拒绝访问”可以有效提高</a:t>
            </a:r>
            <a:r>
              <a:rPr lang="en-US" altLang="zh-CN" sz="2045" b="1" dirty="0">
                <a:latin typeface="+mn-ea"/>
                <a:ea typeface="+mn-ea"/>
                <a:cs typeface="+mj-cs"/>
              </a:rPr>
              <a:t>WWW</a:t>
            </a:r>
            <a:r>
              <a:rPr lang="zh-CN" altLang="en-US" sz="2045" b="1" dirty="0">
                <a:latin typeface="+mn-ea"/>
                <a:ea typeface="+mn-ea"/>
                <a:cs typeface="+mj-cs"/>
              </a:rPr>
              <a:t>服务器的安全，当服务器只供内部用户使用时，设置适当的“授权访问”</a:t>
            </a:r>
            <a:r>
              <a:rPr lang="en-US" altLang="zh-CN" sz="2045" b="1" dirty="0">
                <a:latin typeface="+mn-ea"/>
                <a:ea typeface="+mn-ea"/>
                <a:cs typeface="+mj-cs"/>
              </a:rPr>
              <a:t>IP</a:t>
            </a:r>
            <a:r>
              <a:rPr lang="zh-CN" altLang="en-US" sz="2045" b="1" dirty="0">
                <a:latin typeface="+mn-ea"/>
                <a:ea typeface="+mn-ea"/>
                <a:cs typeface="+mj-cs"/>
              </a:rPr>
              <a:t>地址列表，可以保护服务器不受外部的攻击。 </a:t>
            </a:r>
            <a:endParaRPr lang="zh-CN" altLang="en-US" sz="2045" b="1" dirty="0">
              <a:latin typeface="+mn-ea"/>
              <a:ea typeface="+mn-ea"/>
              <a:cs typeface="+mj-cs"/>
            </a:endParaRPr>
          </a:p>
        </p:txBody>
      </p:sp>
      <p:sp>
        <p:nvSpPr>
          <p:cNvPr id="12" name="文本框 11"/>
          <p:cNvSpPr txBox="1"/>
          <p:nvPr/>
        </p:nvSpPr>
        <p:spPr>
          <a:xfrm>
            <a:off x="509117" y="2060848"/>
            <a:ext cx="2895682" cy="407035"/>
          </a:xfrm>
          <a:prstGeom prst="rect">
            <a:avLst/>
          </a:prstGeom>
          <a:noFill/>
        </p:spPr>
        <p:txBody>
          <a:bodyPr wrap="square">
            <a:spAutoFit/>
          </a:bodyPr>
          <a:lstStyle/>
          <a:p>
            <a:pPr marL="0" eaLnBrk="1" hangingPunct="1">
              <a:buFontTx/>
              <a:buNone/>
            </a:pPr>
            <a:r>
              <a:rPr lang="zh-CN" altLang="en-US" sz="2045" b="1" dirty="0">
                <a:latin typeface="+mn-ea"/>
                <a:ea typeface="+mn-ea"/>
                <a:cs typeface="+mj-cs"/>
              </a:rPr>
              <a:t>步骤</a:t>
            </a:r>
            <a:r>
              <a:rPr lang="en-US" altLang="zh-CN" sz="2045" b="1" dirty="0">
                <a:latin typeface="+mn-ea"/>
                <a:ea typeface="+mn-ea"/>
                <a:cs typeface="+mj-cs"/>
              </a:rPr>
              <a:t>4</a:t>
            </a:r>
            <a:r>
              <a:rPr lang="zh-CN" altLang="en-US" sz="2045" b="1" dirty="0">
                <a:latin typeface="+mn-ea"/>
                <a:ea typeface="+mn-ea"/>
                <a:cs typeface="+mj-cs"/>
              </a:rPr>
              <a:t>：</a:t>
            </a:r>
            <a:endParaRPr lang="zh-CN" altLang="en-US" sz="2045" b="1" dirty="0">
              <a:latin typeface="+mn-ea"/>
              <a:ea typeface="+mn-ea"/>
              <a:cs typeface="+mj-cs"/>
            </a:endParaRPr>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3099" y="2446117"/>
            <a:ext cx="5524867" cy="311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z="1025"/>
              <a:t>计算机通信与网络实验</a:t>
            </a:r>
            <a:endParaRPr lang="en-US" altLang="zh-CN" sz="1025"/>
          </a:p>
        </p:txBody>
      </p:sp>
      <p:sp>
        <p:nvSpPr>
          <p:cNvPr id="9219" name="Rectangle 4"/>
          <p:cNvSpPr>
            <a:spLocks noGrp="1" noChangeArrowheads="1"/>
          </p:cNvSpPr>
          <p:nvPr/>
        </p:nvSpPr>
        <p:spPr>
          <a:xfrm>
            <a:off x="323528" y="1124744"/>
            <a:ext cx="6954629"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070" b="1" dirty="0">
                <a:latin typeface="宋体" panose="02010600030101010101" pitchFamily="2" charset="-122"/>
                <a:ea typeface="宋体" panose="02010600030101010101" pitchFamily="2" charset="-122"/>
                <a:cs typeface="宋体" panose="02010600030101010101" pitchFamily="2" charset="-122"/>
              </a:rPr>
              <a:t>实验内容</a:t>
            </a:r>
            <a:r>
              <a:rPr lang="zh-CN" altLang="zh-CN" sz="307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385" b="1" dirty="0"/>
              <a:t>                  </a:t>
            </a:r>
            <a:r>
              <a:rPr lang="zh-CN" altLang="en-US" sz="3755" b="1" dirty="0"/>
              <a:t>     </a:t>
            </a:r>
            <a:endParaRPr lang="zh-CN" altLang="en-US" sz="1705" b="1" dirty="0">
              <a:solidFill>
                <a:srgbClr val="0000FF"/>
              </a:solidFill>
            </a:endParaRPr>
          </a:p>
        </p:txBody>
      </p:sp>
      <p:sp>
        <p:nvSpPr>
          <p:cNvPr id="10" name="文本框 9"/>
          <p:cNvSpPr txBox="1"/>
          <p:nvPr/>
        </p:nvSpPr>
        <p:spPr>
          <a:xfrm>
            <a:off x="11095" y="1685195"/>
            <a:ext cx="9122307" cy="2370008"/>
          </a:xfrm>
          <a:prstGeom prst="rect">
            <a:avLst/>
          </a:prstGeom>
          <a:noFill/>
        </p:spPr>
        <p:txBody>
          <a:bodyPr wrap="square" rtlCol="0">
            <a:spAutoFit/>
          </a:bodyPr>
          <a:lstStyle/>
          <a:p>
            <a:pPr marL="0" indent="0" algn="l" latinLnBrk="0">
              <a:lnSpc>
                <a:spcPct val="150000"/>
              </a:lnSpc>
              <a:buFont typeface="Wingdings" panose="05000000000000000000" charset="0"/>
              <a:buNone/>
            </a:pPr>
            <a:endParaRPr lang="zh-CN" altLang="en-US" sz="2030" dirty="0">
              <a:sym typeface="+mn-ea"/>
            </a:endParaRPr>
          </a:p>
          <a:p>
            <a:pPr marL="342900" indent="0" algn="l" latinLnBrk="0">
              <a:lnSpc>
                <a:spcPct val="150000"/>
              </a:lnSpc>
              <a:buFont typeface="Wingdings" panose="05000000000000000000" charset="0"/>
              <a:buChar char="l"/>
            </a:pPr>
            <a:r>
              <a:rPr lang="en-US" altLang="zh-CN" sz="2030" dirty="0">
                <a:sym typeface="+mn-ea"/>
              </a:rPr>
              <a:t>1</a:t>
            </a:r>
            <a:r>
              <a:rPr lang="zh-CN" altLang="en-US" sz="2030" dirty="0">
                <a:sym typeface="+mn-ea"/>
              </a:rPr>
              <a:t>、理解</a:t>
            </a:r>
            <a:r>
              <a:rPr lang="en-US" altLang="zh-CN" sz="2030" dirty="0">
                <a:sym typeface="+mn-ea"/>
              </a:rPr>
              <a:t>WEB</a:t>
            </a:r>
            <a:r>
              <a:rPr lang="zh-CN" altLang="en-US" sz="2030" dirty="0">
                <a:sym typeface="+mn-ea"/>
              </a:rPr>
              <a:t>服务器的基本概念和原理。</a:t>
            </a:r>
            <a:endParaRPr lang="zh-CN" altLang="en-US" sz="2030" dirty="0">
              <a:sym typeface="+mn-ea"/>
            </a:endParaRPr>
          </a:p>
          <a:p>
            <a:pPr marL="342900" indent="0" algn="l" latinLnBrk="0">
              <a:lnSpc>
                <a:spcPct val="150000"/>
              </a:lnSpc>
              <a:buFont typeface="Wingdings" panose="05000000000000000000" charset="0"/>
              <a:buChar char="l"/>
            </a:pPr>
            <a:r>
              <a:rPr lang="en-US" altLang="zh-CN" sz="2030" dirty="0">
                <a:sym typeface="+mn-ea"/>
              </a:rPr>
              <a:t>2</a:t>
            </a:r>
            <a:r>
              <a:rPr lang="zh-CN" altLang="en-US" sz="2030" dirty="0">
                <a:sym typeface="+mn-ea"/>
              </a:rPr>
              <a:t>、熟悉</a:t>
            </a:r>
            <a:r>
              <a:rPr lang="en-US" altLang="zh-CN" sz="2030" dirty="0">
                <a:sym typeface="+mn-ea"/>
              </a:rPr>
              <a:t>WEB</a:t>
            </a:r>
            <a:r>
              <a:rPr lang="zh-CN" altLang="en-US" sz="2030" dirty="0">
                <a:sym typeface="+mn-ea"/>
              </a:rPr>
              <a:t>服务器的配置和管理方法。</a:t>
            </a:r>
            <a:endParaRPr lang="zh-CN" altLang="en-US" sz="2030" dirty="0">
              <a:sym typeface="+mn-ea"/>
            </a:endParaRPr>
          </a:p>
          <a:p>
            <a:pPr marL="342900">
              <a:lnSpc>
                <a:spcPct val="150000"/>
              </a:lnSpc>
              <a:buFont typeface="Wingdings" panose="05000000000000000000" charset="0"/>
              <a:buChar char="l"/>
            </a:pPr>
            <a:r>
              <a:rPr lang="en-US" altLang="zh-CN" sz="2030" dirty="0">
                <a:sym typeface="+mn-ea"/>
              </a:rPr>
              <a:t>3</a:t>
            </a:r>
            <a:r>
              <a:rPr lang="zh-CN" altLang="en-US" sz="2030" dirty="0">
                <a:sym typeface="+mn-ea"/>
              </a:rPr>
              <a:t>、熟悉在</a:t>
            </a:r>
            <a:r>
              <a:rPr lang="en-US" altLang="zh-CN" sz="2030" dirty="0">
                <a:sym typeface="+mn-ea"/>
              </a:rPr>
              <a:t>WEB</a:t>
            </a:r>
            <a:r>
              <a:rPr lang="zh-CN" altLang="en-US" sz="2030" dirty="0">
                <a:sym typeface="+mn-ea"/>
              </a:rPr>
              <a:t>客户端通过浏览器（可以用</a:t>
            </a:r>
            <a:r>
              <a:rPr lang="en-US" altLang="zh-CN" sz="2030" dirty="0">
                <a:sym typeface="+mn-ea"/>
              </a:rPr>
              <a:t>IP</a:t>
            </a:r>
            <a:r>
              <a:rPr lang="zh-CN" altLang="en-US" sz="2030" dirty="0">
                <a:sym typeface="+mn-ea"/>
              </a:rPr>
              <a:t>地址或域名）的方式访问</a:t>
            </a:r>
            <a:r>
              <a:rPr lang="en-US" altLang="zh-CN" sz="2030" dirty="0">
                <a:sym typeface="+mn-ea"/>
              </a:rPr>
              <a:t>WEB</a:t>
            </a:r>
            <a:r>
              <a:rPr lang="zh-CN" altLang="en-US" sz="2030" dirty="0">
                <a:sym typeface="+mn-ea"/>
              </a:rPr>
              <a:t>站点。</a:t>
            </a:r>
            <a:endParaRPr lang="zh-CN" altLang="en-US" sz="2030" dirty="0">
              <a:sym typeface="+mn-ea"/>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z="1025"/>
              <a:t>计算机通信与网络实验</a:t>
            </a:r>
            <a:endParaRPr lang="en-US" altLang="zh-CN" sz="1025"/>
          </a:p>
        </p:txBody>
      </p:sp>
      <p:sp>
        <p:nvSpPr>
          <p:cNvPr id="9219" name="Rectangle 4"/>
          <p:cNvSpPr>
            <a:spLocks noGrp="1" noChangeArrowheads="1"/>
          </p:cNvSpPr>
          <p:nvPr/>
        </p:nvSpPr>
        <p:spPr>
          <a:xfrm>
            <a:off x="323528" y="1124744"/>
            <a:ext cx="6954629"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070" b="1" dirty="0">
                <a:latin typeface="宋体" panose="02010600030101010101" pitchFamily="2" charset="-122"/>
                <a:ea typeface="宋体" panose="02010600030101010101" pitchFamily="2" charset="-122"/>
                <a:cs typeface="宋体" panose="02010600030101010101" pitchFamily="2" charset="-122"/>
              </a:rPr>
              <a:t>实验内容</a:t>
            </a:r>
            <a:r>
              <a:rPr lang="zh-CN" altLang="zh-CN" sz="307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385" b="1" dirty="0"/>
              <a:t>                  </a:t>
            </a:r>
            <a:r>
              <a:rPr lang="zh-CN" altLang="en-US" sz="3755" b="1" dirty="0"/>
              <a:t>     </a:t>
            </a:r>
            <a:endParaRPr lang="zh-CN" altLang="en-US" sz="1705" b="1" dirty="0">
              <a:solidFill>
                <a:srgbClr val="0000FF"/>
              </a:solidFill>
            </a:endParaRPr>
          </a:p>
        </p:txBody>
      </p:sp>
      <p:pic>
        <p:nvPicPr>
          <p:cNvPr id="10242" name="Picture 2"/>
          <p:cNvPicPr>
            <a:picLocks noChangeAspect="1" noChangeArrowheads="1"/>
          </p:cNvPicPr>
          <p:nvPr/>
        </p:nvPicPr>
        <p:blipFill>
          <a:blip r:embed="rId1"/>
          <a:srcRect/>
          <a:stretch>
            <a:fillRect/>
          </a:stretch>
        </p:blipFill>
        <p:spPr bwMode="auto">
          <a:xfrm>
            <a:off x="0" y="1785926"/>
            <a:ext cx="6362700" cy="30575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2"/>
          <a:srcRect/>
          <a:stretch>
            <a:fillRect/>
          </a:stretch>
        </p:blipFill>
        <p:spPr bwMode="auto">
          <a:xfrm>
            <a:off x="2750642" y="3876115"/>
            <a:ext cx="6362700" cy="2952750"/>
          </a:xfrm>
          <a:prstGeom prst="rect">
            <a:avLst/>
          </a:prstGeom>
          <a:noFill/>
          <a:ln w="9525">
            <a:noFill/>
            <a:miter lim="800000"/>
            <a:headEnd/>
            <a:tailEnd/>
          </a:ln>
          <a:effectLst/>
        </p:spPr>
      </p:pic>
      <p:sp>
        <p:nvSpPr>
          <p:cNvPr id="2" name="文本框 1"/>
          <p:cNvSpPr txBox="1"/>
          <p:nvPr/>
        </p:nvSpPr>
        <p:spPr>
          <a:xfrm>
            <a:off x="6516216" y="2396622"/>
            <a:ext cx="2304256" cy="830997"/>
          </a:xfrm>
          <a:prstGeom prst="rect">
            <a:avLst/>
          </a:prstGeom>
          <a:noFill/>
        </p:spPr>
        <p:txBody>
          <a:bodyPr wrap="square" rtlCol="0">
            <a:spAutoFit/>
          </a:bodyPr>
          <a:lstStyle/>
          <a:p>
            <a:r>
              <a:rPr lang="zh-CN" altLang="en-US" dirty="0"/>
              <a:t>通过浏览器访问默认站点</a:t>
            </a:r>
            <a:endParaRPr lang="zh-CN" altLang="en-US" dirty="0"/>
          </a:p>
        </p:txBody>
      </p:sp>
      <p:sp>
        <p:nvSpPr>
          <p:cNvPr id="7" name="文本框 6"/>
          <p:cNvSpPr txBox="1"/>
          <p:nvPr/>
        </p:nvSpPr>
        <p:spPr>
          <a:xfrm>
            <a:off x="161764" y="5317757"/>
            <a:ext cx="2427114" cy="830997"/>
          </a:xfrm>
          <a:prstGeom prst="rect">
            <a:avLst/>
          </a:prstGeom>
          <a:noFill/>
        </p:spPr>
        <p:txBody>
          <a:bodyPr wrap="square" rtlCol="0">
            <a:spAutoFit/>
          </a:bodyPr>
          <a:lstStyle/>
          <a:p>
            <a:r>
              <a:rPr lang="zh-CN" altLang="en-US" dirty="0"/>
              <a:t>通过浏览器访问新建</a:t>
            </a:r>
            <a:r>
              <a:rPr lang="en-US" altLang="zh-CN" dirty="0"/>
              <a:t>web1</a:t>
            </a:r>
            <a:r>
              <a:rPr lang="zh-CN" altLang="en-US" dirty="0"/>
              <a:t>站点</a:t>
            </a:r>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网络50"/>
          <p:cNvPicPr>
            <a:picLocks noChangeAspect="1"/>
          </p:cNvPicPr>
          <p:nvPr/>
        </p:nvPicPr>
        <p:blipFill>
          <a:blip r:embed="rId1"/>
          <a:stretch>
            <a:fillRect/>
          </a:stretch>
        </p:blipFill>
        <p:spPr>
          <a:xfrm>
            <a:off x="-26670" y="689610"/>
            <a:ext cx="9192895" cy="6153785"/>
          </a:xfrm>
          <a:prstGeom prst="rect">
            <a:avLst/>
          </a:prstGeom>
        </p:spPr>
      </p:pic>
      <p:sp>
        <p:nvSpPr>
          <p:cNvPr id="3075" name="Rectangle 2"/>
          <p:cNvSpPr>
            <a:spLocks noGrp="1" noChangeArrowheads="1"/>
          </p:cNvSpPr>
          <p:nvPr>
            <p:ph type="ctrTitle"/>
          </p:nvPr>
        </p:nvSpPr>
        <p:spPr>
          <a:xfrm>
            <a:off x="1187624" y="2606040"/>
            <a:ext cx="7272655" cy="1645920"/>
          </a:xfrm>
        </p:spPr>
        <p:txBody>
          <a:bodyPr/>
          <a:lstStyle/>
          <a:p>
            <a:pPr eaLnBrk="1" hangingPunct="1"/>
            <a:r>
              <a:rPr lang="zh-CN" altLang="en-US" dirty="0">
                <a:sym typeface="+mn-ea"/>
              </a:rPr>
              <a:t>谢谢大家！</a:t>
            </a:r>
            <a:endParaRPr lang="zh-CN" altLang="en-US" b="1" dirty="0">
              <a:solidFill>
                <a:srgbClr val="0000FF"/>
              </a:solidFill>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457200" y="1981200"/>
            <a:ext cx="8229600" cy="2239963"/>
          </a:xfrm>
        </p:spPr>
        <p:txBody>
          <a:bodyPr/>
          <a:lstStyle/>
          <a:p>
            <a:pPr eaLnBrk="1" hangingPunct="1"/>
            <a:r>
              <a:rPr lang="zh-CN" altLang="en-US" sz="2400" b="1" dirty="0">
                <a:solidFill>
                  <a:srgbClr val="FF6600"/>
                </a:solidFill>
              </a:rPr>
              <a:t>实验目的</a:t>
            </a:r>
            <a:endParaRPr lang="zh-CN" altLang="en-US" sz="2400" b="1" dirty="0">
              <a:solidFill>
                <a:srgbClr val="FF6600"/>
              </a:solidFill>
            </a:endParaRPr>
          </a:p>
          <a:p>
            <a:pPr lvl="1"/>
            <a:endParaRPr lang="en-US" altLang="zh-CN" sz="2400" dirty="0"/>
          </a:p>
          <a:p>
            <a:pPr lvl="1"/>
            <a:r>
              <a:rPr lang="zh-CN" altLang="en-US" sz="2400" dirty="0"/>
              <a:t>理解</a:t>
            </a:r>
            <a:r>
              <a:rPr lang="en-US" altLang="zh-CN" sz="2400" dirty="0"/>
              <a:t>IIS</a:t>
            </a:r>
            <a:r>
              <a:rPr lang="zh-CN" altLang="en-US" sz="2400" dirty="0"/>
              <a:t>服务的基本概念；</a:t>
            </a:r>
            <a:endParaRPr lang="zh-CN" altLang="en-US" sz="2400" dirty="0"/>
          </a:p>
          <a:p>
            <a:pPr lvl="1"/>
            <a:r>
              <a:rPr lang="zh-CN" altLang="en-US" sz="2400" dirty="0"/>
              <a:t>掌握在</a:t>
            </a:r>
            <a:r>
              <a:rPr lang="en-US" altLang="zh-CN" sz="2400" dirty="0"/>
              <a:t>Windows 2003 server </a:t>
            </a:r>
            <a:r>
              <a:rPr lang="zh-CN" altLang="en-US" sz="2400" dirty="0"/>
              <a:t>上安装</a:t>
            </a:r>
            <a:r>
              <a:rPr lang="en-US" altLang="zh-CN" sz="2400" dirty="0"/>
              <a:t>WEB</a:t>
            </a:r>
            <a:r>
              <a:rPr lang="zh-CN" altLang="en-US" sz="2400" dirty="0"/>
              <a:t>服务器的方法；</a:t>
            </a:r>
            <a:endParaRPr lang="zh-CN" altLang="en-US" sz="2400" dirty="0"/>
          </a:p>
          <a:p>
            <a:pPr lvl="1" eaLnBrk="1" hangingPunct="1"/>
            <a:r>
              <a:rPr lang="zh-CN" altLang="en-US" sz="2400" dirty="0"/>
              <a:t>掌握</a:t>
            </a:r>
            <a:r>
              <a:rPr lang="en-US" altLang="zh-CN" sz="2400" dirty="0"/>
              <a:t>WEB</a:t>
            </a:r>
            <a:r>
              <a:rPr lang="zh-CN" altLang="en-US" sz="2400" dirty="0"/>
              <a:t>服务器的配置方法；</a:t>
            </a:r>
            <a:endParaRPr lang="zh-CN" altLang="en-US" sz="2400" dirty="0"/>
          </a:p>
          <a:p>
            <a:pPr lvl="1" eaLnBrk="1" hangingPunct="1"/>
            <a:r>
              <a:rPr lang="zh-CN" altLang="en-US" sz="2400" dirty="0"/>
              <a:t>掌握在客户端访问</a:t>
            </a:r>
            <a:r>
              <a:rPr lang="en-US" altLang="zh-CN" sz="2400" dirty="0"/>
              <a:t>WEB</a:t>
            </a:r>
            <a:r>
              <a:rPr lang="zh-CN" altLang="en-US" sz="2400" dirty="0"/>
              <a:t>服务器的方法。</a:t>
            </a:r>
            <a:endParaRPr lang="en-US" altLang="zh-CN" sz="2400" dirty="0"/>
          </a:p>
        </p:txBody>
      </p:sp>
      <p:sp>
        <p:nvSpPr>
          <p:cNvPr id="1229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9219" name="Rectangle 4"/>
          <p:cNvSpPr>
            <a:spLocks noGrp="1" noChangeArrowheads="1"/>
          </p:cNvSpPr>
          <p:nvPr/>
        </p:nvSpPr>
        <p:spPr>
          <a:xfrm>
            <a:off x="285720" y="928670"/>
            <a:ext cx="7560042"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600" b="1" dirty="0">
                <a:latin typeface="宋体" panose="02010600030101010101" pitchFamily="2" charset="-122"/>
                <a:ea typeface="宋体" panose="02010600030101010101" pitchFamily="2" charset="-122"/>
                <a:cs typeface="宋体" panose="02010600030101010101" pitchFamily="2" charset="-122"/>
              </a:rPr>
              <a:t>实验</a:t>
            </a:r>
            <a:r>
              <a:rPr lang="en-US" altLang="zh-CN" sz="3600" b="1" dirty="0">
                <a:latin typeface="宋体" panose="02010600030101010101" pitchFamily="2" charset="-122"/>
                <a:ea typeface="宋体" panose="02010600030101010101" pitchFamily="2" charset="-122"/>
                <a:cs typeface="宋体" panose="02010600030101010101" pitchFamily="2" charset="-122"/>
              </a:rPr>
              <a:t>6</a:t>
            </a:r>
            <a:r>
              <a:rPr lang="zh-CN" altLang="zh-CN" sz="3600" b="1" dirty="0">
                <a:latin typeface="宋体" panose="02010600030101010101" pitchFamily="2" charset="-122"/>
                <a:ea typeface="宋体" panose="02010600030101010101" pitchFamily="2" charset="-122"/>
                <a:cs typeface="宋体" panose="02010600030101010101" pitchFamily="2" charset="-122"/>
              </a:rPr>
              <a:t>.</a:t>
            </a:r>
            <a:r>
              <a:rPr lang="en-US" altLang="zh-CN" sz="3600" b="1" dirty="0">
                <a:latin typeface="宋体" panose="02010600030101010101" pitchFamily="2" charset="-122"/>
                <a:ea typeface="宋体" panose="02010600030101010101" pitchFamily="2" charset="-122"/>
                <a:cs typeface="宋体" panose="02010600030101010101" pitchFamily="2" charset="-122"/>
              </a:rPr>
              <a:t>1</a:t>
            </a:r>
            <a:r>
              <a:rPr lang="zh-CN" altLang="zh-CN" sz="3600" b="1" dirty="0">
                <a:latin typeface="宋体" panose="02010600030101010101" pitchFamily="2" charset="-122"/>
                <a:ea typeface="宋体" panose="02010600030101010101" pitchFamily="2" charset="-122"/>
                <a:cs typeface="宋体" panose="02010600030101010101" pitchFamily="2" charset="-122"/>
              </a:rPr>
              <a:t> </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服务器配置</a:t>
            </a:r>
            <a:endParaRPr lang="zh-CN" altLang="en-US" sz="1705" b="1"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457200" y="1981200"/>
            <a:ext cx="8229600" cy="2239963"/>
          </a:xfrm>
        </p:spPr>
        <p:txBody>
          <a:bodyPr/>
          <a:lstStyle/>
          <a:p>
            <a:pPr eaLnBrk="1" hangingPunct="1"/>
            <a:r>
              <a:rPr lang="zh-CN" altLang="en-US" sz="2400" b="1" dirty="0">
                <a:solidFill>
                  <a:srgbClr val="FF6600"/>
                </a:solidFill>
              </a:rPr>
              <a:t>设备需求</a:t>
            </a:r>
            <a:endParaRPr lang="en-US" altLang="zh-CN" sz="2400" b="1" dirty="0">
              <a:solidFill>
                <a:srgbClr val="FF6600"/>
              </a:solidFill>
            </a:endParaRPr>
          </a:p>
        </p:txBody>
      </p:sp>
      <p:sp>
        <p:nvSpPr>
          <p:cNvPr id="1229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9219" name="Rectangle 4"/>
          <p:cNvSpPr>
            <a:spLocks noGrp="1" noChangeArrowheads="1"/>
          </p:cNvSpPr>
          <p:nvPr/>
        </p:nvSpPr>
        <p:spPr>
          <a:xfrm>
            <a:off x="285720" y="928670"/>
            <a:ext cx="7560042"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600" b="1" dirty="0">
                <a:latin typeface="宋体" panose="02010600030101010101" pitchFamily="2" charset="-122"/>
                <a:ea typeface="宋体" panose="02010600030101010101" pitchFamily="2" charset="-122"/>
                <a:cs typeface="宋体" panose="02010600030101010101" pitchFamily="2" charset="-122"/>
              </a:rPr>
              <a:t>实验</a:t>
            </a:r>
            <a:r>
              <a:rPr lang="en-US" altLang="zh-CN" sz="3600" b="1" dirty="0">
                <a:latin typeface="宋体" panose="02010600030101010101" pitchFamily="2" charset="-122"/>
                <a:ea typeface="宋体" panose="02010600030101010101" pitchFamily="2" charset="-122"/>
                <a:cs typeface="宋体" panose="02010600030101010101" pitchFamily="2" charset="-122"/>
              </a:rPr>
              <a:t>6</a:t>
            </a:r>
            <a:r>
              <a:rPr lang="zh-CN" altLang="zh-CN" sz="3600" b="1" dirty="0">
                <a:latin typeface="宋体" panose="02010600030101010101" pitchFamily="2" charset="-122"/>
                <a:ea typeface="宋体" panose="02010600030101010101" pitchFamily="2" charset="-122"/>
                <a:cs typeface="宋体" panose="02010600030101010101" pitchFamily="2" charset="-122"/>
              </a:rPr>
              <a:t>.</a:t>
            </a:r>
            <a:r>
              <a:rPr lang="en-US" altLang="zh-CN" sz="3600" b="1" dirty="0">
                <a:latin typeface="宋体" panose="02010600030101010101" pitchFamily="2" charset="-122"/>
                <a:ea typeface="宋体" panose="02010600030101010101" pitchFamily="2" charset="-122"/>
                <a:cs typeface="宋体" panose="02010600030101010101" pitchFamily="2" charset="-122"/>
              </a:rPr>
              <a:t>1</a:t>
            </a:r>
            <a:r>
              <a:rPr lang="zh-CN" altLang="zh-CN" sz="3600" b="1" dirty="0">
                <a:latin typeface="宋体" panose="02010600030101010101" pitchFamily="2" charset="-122"/>
                <a:ea typeface="宋体" panose="02010600030101010101" pitchFamily="2" charset="-122"/>
                <a:cs typeface="宋体" panose="02010600030101010101" pitchFamily="2" charset="-122"/>
              </a:rPr>
              <a:t> </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服务器配置</a:t>
            </a:r>
            <a:endParaRPr lang="zh-CN" altLang="en-US" sz="1705" b="1" dirty="0">
              <a:solidFill>
                <a:srgbClr val="0000FF"/>
              </a:solidFill>
            </a:endParaRPr>
          </a:p>
        </p:txBody>
      </p:sp>
      <p:sp>
        <p:nvSpPr>
          <p:cNvPr id="8" name="Rectangle 3"/>
          <p:cNvSpPr txBox="1">
            <a:spLocks noChangeArrowheads="1"/>
          </p:cNvSpPr>
          <p:nvPr/>
        </p:nvSpPr>
        <p:spPr bwMode="auto">
          <a:xfrm>
            <a:off x="457200" y="1981200"/>
            <a:ext cx="82296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0" lang="zh-CN" altLang="en-US" sz="2400" b="1">
                <a:solidFill>
                  <a:srgbClr val="FF6600"/>
                </a:solidFill>
              </a:rPr>
              <a:t>设备需求</a:t>
            </a:r>
            <a:endParaRPr kumimoji="0" lang="en-US" altLang="zh-CN" sz="2400" b="1" dirty="0">
              <a:solidFill>
                <a:srgbClr val="FF6600"/>
              </a:solidFill>
            </a:endParaRPr>
          </a:p>
        </p:txBody>
      </p:sp>
      <p:sp>
        <p:nvSpPr>
          <p:cNvPr id="9" name="Rectangle 4"/>
          <p:cNvSpPr txBox="1">
            <a:spLocks noChangeArrowheads="1"/>
          </p:cNvSpPr>
          <p:nvPr/>
        </p:nvSpPr>
        <p:spPr bwMode="auto">
          <a:xfrm>
            <a:off x="457200" y="2678497"/>
            <a:ext cx="8229600" cy="19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0" lang="zh-CN" altLang="en-US" sz="2400" dirty="0"/>
              <a:t> 交换机                   </a:t>
            </a:r>
            <a:r>
              <a:rPr kumimoji="0" lang="en-US" altLang="zh-CN" sz="2400" dirty="0"/>
              <a:t>1</a:t>
            </a:r>
            <a:r>
              <a:rPr kumimoji="0" lang="zh-CN" altLang="en-US" sz="2400" dirty="0"/>
              <a:t>台</a:t>
            </a:r>
            <a:endParaRPr kumimoji="0" lang="zh-CN" altLang="en-US" sz="2400" dirty="0"/>
          </a:p>
          <a:p>
            <a:pPr lvl="1"/>
            <a:r>
              <a:rPr kumimoji="0" lang="en-US" altLang="zh-CN" sz="2400" dirty="0"/>
              <a:t> PC</a:t>
            </a:r>
            <a:r>
              <a:rPr kumimoji="0" lang="zh-CN" altLang="en-US" sz="2400" dirty="0"/>
              <a:t>机                       </a:t>
            </a:r>
            <a:r>
              <a:rPr kumimoji="0" lang="en-US" altLang="zh-CN" sz="2400" dirty="0"/>
              <a:t>2</a:t>
            </a:r>
            <a:r>
              <a:rPr kumimoji="0" lang="zh-CN" altLang="en-US" sz="2400" dirty="0"/>
              <a:t>台                </a:t>
            </a:r>
            <a:r>
              <a:rPr kumimoji="0" lang="en-US" altLang="zh-CN" sz="2400" dirty="0"/>
              <a:t> </a:t>
            </a:r>
            <a:endParaRPr kumimoji="0" lang="zh-CN" altLang="en-US" sz="2400" dirty="0"/>
          </a:p>
          <a:p>
            <a:pPr lvl="1"/>
            <a:r>
              <a:rPr kumimoji="0" lang="zh-CN" altLang="en-US" sz="2400" dirty="0"/>
              <a:t> </a:t>
            </a:r>
            <a:r>
              <a:rPr kumimoji="0" lang="en-US" altLang="zh-CN" sz="2400" dirty="0"/>
              <a:t>RJ45</a:t>
            </a:r>
            <a:r>
              <a:rPr kumimoji="0" lang="zh-CN" altLang="en-US" sz="2400" dirty="0"/>
              <a:t>双绞线           </a:t>
            </a:r>
            <a:r>
              <a:rPr kumimoji="0" lang="en-US" altLang="zh-CN" sz="2400" dirty="0"/>
              <a:t>2</a:t>
            </a:r>
            <a:r>
              <a:rPr kumimoji="0" lang="zh-CN" altLang="en-US" sz="2400" dirty="0"/>
              <a:t>根         </a:t>
            </a:r>
            <a:endParaRPr kumimoji="0" lang="en-US" altLang="zh-CN" sz="2400" dirty="0"/>
          </a:p>
          <a:p>
            <a:pPr lvl="1"/>
            <a:endParaRPr kumimoji="0" lang="en-US" altLang="zh-CN" sz="2400" dirty="0"/>
          </a:p>
          <a:p>
            <a:pPr lvl="1"/>
            <a:endParaRPr kumimoji="0" lang="en-US" altLang="zh-CN" sz="2400" dirty="0"/>
          </a:p>
          <a:p>
            <a:pPr marL="457200" lvl="1" indent="0">
              <a:buNone/>
            </a:pPr>
            <a:r>
              <a:rPr kumimoji="0" lang="zh-CN" altLang="en-US" sz="2400" dirty="0">
                <a:solidFill>
                  <a:srgbClr val="FF0000"/>
                </a:solidFill>
              </a:rPr>
              <a:t>需要注意：</a:t>
            </a:r>
            <a:r>
              <a:rPr kumimoji="0" lang="zh-CN" altLang="en-US" sz="2400" dirty="0"/>
              <a:t>作为</a:t>
            </a:r>
            <a:r>
              <a:rPr kumimoji="0" lang="en-US" altLang="zh-CN" sz="2400" dirty="0"/>
              <a:t>WEB</a:t>
            </a:r>
            <a:r>
              <a:rPr kumimoji="0" lang="zh-CN" altLang="en-US" sz="2400" dirty="0"/>
              <a:t>服务器的</a:t>
            </a:r>
            <a:r>
              <a:rPr kumimoji="0" lang="en-US" altLang="zh-CN" sz="2400" dirty="0"/>
              <a:t>PC</a:t>
            </a:r>
            <a:r>
              <a:rPr kumimoji="0" lang="zh-CN" altLang="en-US" sz="2400" dirty="0"/>
              <a:t>机必须安装</a:t>
            </a:r>
            <a:r>
              <a:rPr kumimoji="0" lang="en-US" altLang="zh-CN" sz="2400" dirty="0"/>
              <a:t>Windows Server</a:t>
            </a:r>
            <a:r>
              <a:rPr kumimoji="0" lang="zh-CN" altLang="en-US" sz="2400" dirty="0"/>
              <a:t>版本的操作系统</a:t>
            </a:r>
            <a:endParaRPr kumimoji="0" lang="en-US" altLang="zh-CN" sz="2400" dirty="0"/>
          </a:p>
          <a:p>
            <a:pPr marL="457200" lvl="1" indent="0">
              <a:buFont typeface="Arial" panose="020B0604020202020204" pitchFamily="34" charset="0"/>
              <a:buNone/>
            </a:pPr>
            <a:r>
              <a:rPr kumimoji="0" lang="zh-CN" altLang="en-US" dirty="0"/>
              <a:t> </a:t>
            </a:r>
            <a:endParaRPr kumimoji="0" lang="zh-CN" altLang="en-US" dirty="0"/>
          </a:p>
        </p:txBody>
      </p:sp>
      <p:pic>
        <p:nvPicPr>
          <p:cNvPr id="10" name="图片 29" descr="IMG_256"/>
          <p:cNvPicPr>
            <a:picLocks noChangeAspect="1"/>
          </p:cNvPicPr>
          <p:nvPr/>
        </p:nvPicPr>
        <p:blipFill>
          <a:blip r:embed="rId1"/>
          <a:stretch>
            <a:fillRect/>
          </a:stretch>
        </p:blipFill>
        <p:spPr>
          <a:xfrm>
            <a:off x="5148064" y="2128821"/>
            <a:ext cx="2934970" cy="241109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457200" y="1981200"/>
            <a:ext cx="8229600" cy="2239963"/>
          </a:xfrm>
        </p:spPr>
        <p:txBody>
          <a:bodyPr/>
          <a:lstStyle/>
          <a:p>
            <a:pPr eaLnBrk="1" hangingPunct="1"/>
            <a:r>
              <a:rPr lang="zh-CN" altLang="en-US" sz="2400" b="1" dirty="0">
                <a:solidFill>
                  <a:srgbClr val="FF6600"/>
                </a:solidFill>
              </a:rPr>
              <a:t>实验内容</a:t>
            </a:r>
            <a:endParaRPr lang="en-US" altLang="zh-CN" sz="2400" b="1" dirty="0">
              <a:solidFill>
                <a:srgbClr val="FF6600"/>
              </a:solidFill>
            </a:endParaRPr>
          </a:p>
        </p:txBody>
      </p:sp>
      <p:sp>
        <p:nvSpPr>
          <p:cNvPr id="1229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b="0">
                <a:solidFill>
                  <a:schemeClr val="tx1"/>
                </a:solidFill>
              </a:rPr>
              <a:t>计算机通信与网络实验</a:t>
            </a:r>
            <a:endParaRPr lang="en-US" altLang="zh-CN" b="0">
              <a:solidFill>
                <a:schemeClr val="tx1"/>
              </a:solidFill>
            </a:endParaRPr>
          </a:p>
        </p:txBody>
      </p:sp>
      <p:sp>
        <p:nvSpPr>
          <p:cNvPr id="6" name="Rectangle 4"/>
          <p:cNvSpPr txBox="1">
            <a:spLocks noChangeArrowheads="1"/>
          </p:cNvSpPr>
          <p:nvPr/>
        </p:nvSpPr>
        <p:spPr bwMode="auto">
          <a:xfrm>
            <a:off x="421884" y="2678497"/>
            <a:ext cx="8229600" cy="19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r>
              <a:rPr lang="zh-CN" altLang="en-US" sz="2400" dirty="0"/>
              <a:t>在</a:t>
            </a:r>
            <a:r>
              <a:rPr lang="en-US" altLang="zh-CN" sz="2400" dirty="0"/>
              <a:t>Windows 2003 server </a:t>
            </a:r>
            <a:r>
              <a:rPr lang="zh-CN" altLang="en-US" sz="2400" dirty="0"/>
              <a:t>上安装</a:t>
            </a:r>
            <a:r>
              <a:rPr lang="en-US" altLang="zh-CN" sz="2400" dirty="0"/>
              <a:t>WEB</a:t>
            </a:r>
            <a:r>
              <a:rPr lang="zh-CN" altLang="en-US" sz="2400" dirty="0"/>
              <a:t>服务器；</a:t>
            </a:r>
            <a:endParaRPr lang="en-US" altLang="zh-CN" sz="2400" dirty="0"/>
          </a:p>
          <a:p>
            <a:pPr lvl="1" eaLnBrk="1" hangingPunct="1"/>
            <a:r>
              <a:rPr lang="zh-CN" altLang="en-US" sz="2400" dirty="0"/>
              <a:t>在</a:t>
            </a:r>
            <a:r>
              <a:rPr lang="en-US" altLang="zh-CN" sz="2400" dirty="0"/>
              <a:t>Windows 2003 server </a:t>
            </a:r>
            <a:r>
              <a:rPr lang="zh-CN" altLang="en-US" sz="2400" dirty="0"/>
              <a:t>上配置</a:t>
            </a:r>
            <a:r>
              <a:rPr lang="en-US" altLang="zh-CN" sz="2400" dirty="0"/>
              <a:t>WEB</a:t>
            </a:r>
            <a:r>
              <a:rPr lang="zh-CN" altLang="en-US" sz="2400" dirty="0"/>
              <a:t>服务器</a:t>
            </a:r>
            <a:endParaRPr lang="zh-CN" altLang="en-US" sz="2400" dirty="0"/>
          </a:p>
          <a:p>
            <a:pPr lvl="1" eaLnBrk="1" hangingPunct="1"/>
            <a:r>
              <a:rPr lang="zh-CN" altLang="en-US" sz="2400" dirty="0"/>
              <a:t>在客户端访问</a:t>
            </a:r>
            <a:r>
              <a:rPr lang="en-US" altLang="zh-CN" sz="2400" dirty="0"/>
              <a:t>WEB</a:t>
            </a:r>
            <a:r>
              <a:rPr lang="zh-CN" altLang="en-US" sz="2400" dirty="0"/>
              <a:t>服务器。</a:t>
            </a:r>
            <a:endParaRPr lang="en-US" altLang="zh-CN" sz="2400" dirty="0"/>
          </a:p>
          <a:p>
            <a:pPr lvl="1" eaLnBrk="1" hangingPunct="1"/>
            <a:endParaRPr lang="zh-CN" altLang="en-US" sz="2400" dirty="0"/>
          </a:p>
          <a:p>
            <a:pPr marL="457200" lvl="1" indent="0">
              <a:buFont typeface="Arial" panose="020B0604020202020204" pitchFamily="34" charset="0"/>
              <a:buNone/>
            </a:pPr>
            <a:r>
              <a:rPr kumimoji="0" lang="zh-CN" altLang="en-US" dirty="0"/>
              <a:t> </a:t>
            </a:r>
            <a:endParaRPr kumimoji="0" lang="zh-CN" altLang="en-US" dirty="0"/>
          </a:p>
        </p:txBody>
      </p:sp>
      <p:sp>
        <p:nvSpPr>
          <p:cNvPr id="7" name="Rectangle 4"/>
          <p:cNvSpPr>
            <a:spLocks noGrp="1" noChangeArrowheads="1"/>
          </p:cNvSpPr>
          <p:nvPr/>
        </p:nvSpPr>
        <p:spPr>
          <a:xfrm>
            <a:off x="285720" y="928670"/>
            <a:ext cx="7560042"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zh-CN" altLang="zh-CN" sz="3600" b="1" dirty="0">
                <a:latin typeface="宋体" panose="02010600030101010101" pitchFamily="2" charset="-122"/>
                <a:ea typeface="宋体" panose="02010600030101010101" pitchFamily="2" charset="-122"/>
                <a:cs typeface="宋体" panose="02010600030101010101" pitchFamily="2" charset="-122"/>
              </a:rPr>
              <a:t>实验</a:t>
            </a:r>
            <a:r>
              <a:rPr lang="en-US" altLang="zh-CN" sz="3600" b="1" dirty="0">
                <a:latin typeface="宋体" panose="02010600030101010101" pitchFamily="2" charset="-122"/>
                <a:ea typeface="宋体" panose="02010600030101010101" pitchFamily="2" charset="-122"/>
                <a:cs typeface="宋体" panose="02010600030101010101" pitchFamily="2" charset="-122"/>
              </a:rPr>
              <a:t>6</a:t>
            </a:r>
            <a:r>
              <a:rPr lang="zh-CN" altLang="zh-CN" sz="3600" b="1" dirty="0">
                <a:latin typeface="宋体" panose="02010600030101010101" pitchFamily="2" charset="-122"/>
                <a:ea typeface="宋体" panose="02010600030101010101" pitchFamily="2" charset="-122"/>
                <a:cs typeface="宋体" panose="02010600030101010101" pitchFamily="2" charset="-122"/>
              </a:rPr>
              <a:t>.</a:t>
            </a:r>
            <a:r>
              <a:rPr lang="en-US" altLang="zh-CN" sz="3600" b="1" dirty="0">
                <a:latin typeface="宋体" panose="02010600030101010101" pitchFamily="2" charset="-122"/>
                <a:ea typeface="宋体" panose="02010600030101010101" pitchFamily="2" charset="-122"/>
                <a:cs typeface="宋体" panose="02010600030101010101" pitchFamily="2" charset="-122"/>
              </a:rPr>
              <a:t>1</a:t>
            </a:r>
            <a:r>
              <a:rPr lang="zh-CN" altLang="zh-CN" sz="3600" b="1" dirty="0">
                <a:latin typeface="宋体" panose="02010600030101010101" pitchFamily="2" charset="-122"/>
                <a:ea typeface="宋体" panose="02010600030101010101" pitchFamily="2" charset="-122"/>
                <a:cs typeface="宋体" panose="02010600030101010101" pitchFamily="2" charset="-122"/>
              </a:rPr>
              <a:t> </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Windows</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下的</a:t>
            </a:r>
            <a:r>
              <a:rPr lang="en-US" altLang="zh-CN" sz="3600" b="1" dirty="0">
                <a:latin typeface="宋体" panose="02010600030101010101" pitchFamily="2" charset="-122"/>
                <a:ea typeface="宋体" panose="02010600030101010101" pitchFamily="2" charset="-122"/>
                <a:cs typeface="宋体" panose="02010600030101010101" pitchFamily="2" charset="-122"/>
                <a:sym typeface="+mn-ea"/>
              </a:rPr>
              <a:t>WEB</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服务器配置</a:t>
            </a:r>
            <a:endParaRPr lang="zh-CN" altLang="en-US" sz="1705" b="1" dirty="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IIS</a:t>
            </a:r>
            <a:r>
              <a:rPr lang="zh-CN" altLang="en-US" dirty="0"/>
              <a:t>的基本概念</a:t>
            </a:r>
            <a:endParaRPr lang="zh-CN" altLang="en-US" dirty="0"/>
          </a:p>
        </p:txBody>
      </p:sp>
      <p:sp>
        <p:nvSpPr>
          <p:cNvPr id="7" name="Rectangle 4"/>
          <p:cNvSpPr>
            <a:spLocks noGrp="1" noChangeArrowheads="1"/>
          </p:cNvSpPr>
          <p:nvPr/>
        </p:nvSpPr>
        <p:spPr>
          <a:xfrm>
            <a:off x="275907" y="2531792"/>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IIS</a:t>
            </a:r>
            <a:r>
              <a:rPr lang="zh-CN" altLang="en-US" sz="2045" b="1" dirty="0">
                <a:latin typeface="+mn-ea"/>
                <a:ea typeface="+mn-ea"/>
                <a:sym typeface="+mn-ea"/>
              </a:rPr>
              <a:t>的基本概念：</a:t>
            </a:r>
            <a:r>
              <a:rPr lang="en-US" altLang="zh-CN" sz="2045" b="1" dirty="0">
                <a:latin typeface="+mn-ea"/>
                <a:ea typeface="+mn-ea"/>
                <a:sym typeface="+mn-ea"/>
              </a:rPr>
              <a:t>IIS(Internet Information Server)</a:t>
            </a:r>
            <a:r>
              <a:rPr lang="zh-CN" altLang="en-US" sz="2045" b="1" dirty="0">
                <a:latin typeface="+mn-ea"/>
                <a:ea typeface="+mn-ea"/>
                <a:sym typeface="+mn-ea"/>
              </a:rPr>
              <a:t>是一种</a:t>
            </a:r>
            <a:r>
              <a:rPr lang="en-US" altLang="zh-CN" sz="2045" b="1" dirty="0">
                <a:latin typeface="+mn-ea"/>
                <a:ea typeface="+mn-ea"/>
                <a:sym typeface="+mn-ea"/>
              </a:rPr>
              <a:t>Web</a:t>
            </a:r>
            <a:r>
              <a:rPr lang="zh-CN" altLang="en-US" sz="2045" b="1" dirty="0">
                <a:latin typeface="+mn-ea"/>
                <a:ea typeface="+mn-ea"/>
                <a:sym typeface="+mn-ea"/>
              </a:rPr>
              <a:t>（网页）服务组件，在组建局域网时，可以利用</a:t>
            </a:r>
            <a:r>
              <a:rPr lang="en-US" altLang="zh-CN" sz="2045" b="1" dirty="0">
                <a:latin typeface="+mn-ea"/>
                <a:ea typeface="+mn-ea"/>
                <a:sym typeface="+mn-ea"/>
              </a:rPr>
              <a:t>IIS</a:t>
            </a:r>
            <a:r>
              <a:rPr lang="zh-CN" altLang="en-US" sz="2045" b="1" dirty="0">
                <a:latin typeface="+mn-ea"/>
                <a:ea typeface="+mn-ea"/>
                <a:sym typeface="+mn-ea"/>
              </a:rPr>
              <a:t>来构建自己的</a:t>
            </a:r>
            <a:r>
              <a:rPr lang="en-US" altLang="zh-CN" sz="2045" b="1" dirty="0">
                <a:latin typeface="+mn-ea"/>
                <a:ea typeface="+mn-ea"/>
                <a:sym typeface="+mn-ea"/>
              </a:rPr>
              <a:t>Web</a:t>
            </a:r>
            <a:r>
              <a:rPr lang="zh-CN" altLang="en-US" sz="2045" b="1" dirty="0">
                <a:latin typeface="+mn-ea"/>
                <a:ea typeface="+mn-ea"/>
                <a:sym typeface="+mn-ea"/>
              </a:rPr>
              <a:t>服务器、</a:t>
            </a:r>
            <a:r>
              <a:rPr lang="en-US" altLang="zh-CN" sz="2045" b="1" dirty="0">
                <a:latin typeface="+mn-ea"/>
                <a:ea typeface="+mn-ea"/>
                <a:sym typeface="+mn-ea"/>
              </a:rPr>
              <a:t>FTP</a:t>
            </a:r>
            <a:r>
              <a:rPr lang="zh-CN" altLang="en-US" sz="2045" b="1" dirty="0">
                <a:latin typeface="+mn-ea"/>
                <a:ea typeface="+mn-ea"/>
                <a:sym typeface="+mn-ea"/>
              </a:rPr>
              <a:t>服务器、</a:t>
            </a:r>
            <a:r>
              <a:rPr lang="en-US" altLang="zh-CN" sz="2045" b="1" dirty="0">
                <a:latin typeface="+mn-ea"/>
                <a:ea typeface="+mn-ea"/>
                <a:sym typeface="+mn-ea"/>
              </a:rPr>
              <a:t>NNTP</a:t>
            </a:r>
            <a:r>
              <a:rPr lang="zh-CN" altLang="en-US" sz="2045" b="1" dirty="0">
                <a:latin typeface="+mn-ea"/>
                <a:ea typeface="+mn-ea"/>
                <a:sym typeface="+mn-ea"/>
              </a:rPr>
              <a:t>服务器和</a:t>
            </a:r>
            <a:r>
              <a:rPr lang="en-US" altLang="zh-CN" sz="2045" b="1" dirty="0">
                <a:latin typeface="+mn-ea"/>
                <a:ea typeface="+mn-ea"/>
                <a:sym typeface="+mn-ea"/>
              </a:rPr>
              <a:t>SMTP</a:t>
            </a:r>
            <a:r>
              <a:rPr lang="zh-CN" altLang="en-US" sz="2045" b="1" dirty="0">
                <a:latin typeface="+mn-ea"/>
                <a:ea typeface="+mn-ea"/>
                <a:sym typeface="+mn-ea"/>
              </a:rPr>
              <a:t>服务器，分别用于网页浏览、文件传输、新闻服务和邮件发送等方面，它使得在</a:t>
            </a:r>
            <a:r>
              <a:rPr lang="zh-CN" altLang="en-US" sz="2045" b="1" dirty="0">
                <a:solidFill>
                  <a:srgbClr val="FF0000"/>
                </a:solidFill>
                <a:latin typeface="+mn-ea"/>
                <a:ea typeface="+mn-ea"/>
                <a:sym typeface="+mn-ea"/>
              </a:rPr>
              <a:t>网络（包括互联网和局域网）上发布信息</a:t>
            </a:r>
            <a:r>
              <a:rPr lang="zh-CN" altLang="en-US" sz="2045" b="1" dirty="0">
                <a:latin typeface="+mn-ea"/>
                <a:ea typeface="+mn-ea"/>
                <a:sym typeface="+mn-ea"/>
              </a:rPr>
              <a:t>成了一件很容易的事。</a:t>
            </a:r>
            <a:endParaRPr lang="zh-CN" altLang="en-US" sz="2045" b="1" dirty="0">
              <a:latin typeface="+mn-ea"/>
              <a:ea typeface="+mn-ea"/>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WWW</a:t>
            </a:r>
            <a:r>
              <a:rPr lang="zh-CN" altLang="en-US" dirty="0"/>
              <a:t>的基本概念</a:t>
            </a:r>
            <a:endParaRPr lang="zh-CN" altLang="en-US" dirty="0"/>
          </a:p>
        </p:txBody>
      </p:sp>
      <p:sp>
        <p:nvSpPr>
          <p:cNvPr id="7" name="Rectangle 4"/>
          <p:cNvSpPr>
            <a:spLocks noGrp="1" noChangeArrowheads="1"/>
          </p:cNvSpPr>
          <p:nvPr/>
        </p:nvSpPr>
        <p:spPr>
          <a:xfrm>
            <a:off x="275907" y="2531792"/>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World Wide Web</a:t>
            </a:r>
            <a:r>
              <a:rPr lang="zh-CN" altLang="en-US" sz="2045" b="1" dirty="0">
                <a:latin typeface="+mn-ea"/>
                <a:ea typeface="+mn-ea"/>
                <a:sym typeface="+mn-ea"/>
              </a:rPr>
              <a:t>（也称</a:t>
            </a:r>
            <a:r>
              <a:rPr lang="en-US" altLang="zh-CN" sz="2045" b="1" dirty="0">
                <a:latin typeface="+mn-ea"/>
                <a:ea typeface="+mn-ea"/>
                <a:sym typeface="+mn-ea"/>
              </a:rPr>
              <a:t>Web</a:t>
            </a:r>
            <a:r>
              <a:rPr lang="zh-CN" altLang="en-US" sz="2045" b="1" dirty="0">
                <a:latin typeface="+mn-ea"/>
                <a:ea typeface="+mn-ea"/>
                <a:sym typeface="+mn-ea"/>
              </a:rPr>
              <a:t>、</a:t>
            </a:r>
            <a:r>
              <a:rPr lang="en-US" altLang="zh-CN" sz="2045" b="1" dirty="0">
                <a:latin typeface="+mn-ea"/>
                <a:ea typeface="+mn-ea"/>
                <a:sym typeface="+mn-ea"/>
              </a:rPr>
              <a:t>WWW</a:t>
            </a:r>
            <a:r>
              <a:rPr lang="zh-CN" altLang="en-US" sz="2045" b="1" dirty="0">
                <a:latin typeface="+mn-ea"/>
                <a:ea typeface="+mn-ea"/>
                <a:sym typeface="+mn-ea"/>
              </a:rPr>
              <a:t>或万维网）是</a:t>
            </a:r>
            <a:r>
              <a:rPr lang="en-US" altLang="zh-CN" sz="2045" b="1" dirty="0">
                <a:latin typeface="+mn-ea"/>
                <a:ea typeface="+mn-ea"/>
                <a:sym typeface="+mn-ea"/>
              </a:rPr>
              <a:t>Internet</a:t>
            </a:r>
            <a:r>
              <a:rPr lang="zh-CN" altLang="en-US" sz="2045" b="1" dirty="0">
                <a:latin typeface="+mn-ea"/>
                <a:ea typeface="+mn-ea"/>
                <a:sym typeface="+mn-ea"/>
              </a:rPr>
              <a:t>上集文本、声音、动画、视频等多种媒体信息于一身的信息服务系统，整个系统由</a:t>
            </a:r>
            <a:r>
              <a:rPr lang="en-US" altLang="zh-CN" sz="2045" b="1" dirty="0">
                <a:solidFill>
                  <a:srgbClr val="FF0000"/>
                </a:solidFill>
                <a:latin typeface="+mn-ea"/>
                <a:ea typeface="+mn-ea"/>
                <a:sym typeface="+mn-ea"/>
              </a:rPr>
              <a:t>Web</a:t>
            </a:r>
            <a:r>
              <a:rPr lang="zh-CN" altLang="en-US" sz="2045" b="1" dirty="0">
                <a:solidFill>
                  <a:srgbClr val="FF0000"/>
                </a:solidFill>
                <a:latin typeface="+mn-ea"/>
                <a:ea typeface="+mn-ea"/>
                <a:sym typeface="+mn-ea"/>
              </a:rPr>
              <a:t>服务器</a:t>
            </a:r>
            <a:r>
              <a:rPr lang="zh-CN" altLang="en-US" sz="2045" b="1" dirty="0">
                <a:latin typeface="+mn-ea"/>
                <a:ea typeface="+mn-ea"/>
                <a:sym typeface="+mn-ea"/>
              </a:rPr>
              <a:t>、</a:t>
            </a:r>
            <a:r>
              <a:rPr lang="zh-CN" altLang="en-US" sz="2045" b="1" dirty="0">
                <a:solidFill>
                  <a:srgbClr val="FF0000"/>
                </a:solidFill>
                <a:latin typeface="+mn-ea"/>
                <a:ea typeface="+mn-ea"/>
                <a:sym typeface="+mn-ea"/>
              </a:rPr>
              <a:t>浏览器 （</a:t>
            </a:r>
            <a:r>
              <a:rPr lang="en-US" altLang="zh-CN" sz="2045" b="1" dirty="0">
                <a:solidFill>
                  <a:srgbClr val="FF0000"/>
                </a:solidFill>
                <a:latin typeface="+mn-ea"/>
                <a:ea typeface="+mn-ea"/>
                <a:sym typeface="+mn-ea"/>
              </a:rPr>
              <a:t>Browser</a:t>
            </a:r>
            <a:r>
              <a:rPr lang="zh-CN" altLang="en-US" sz="2045" b="1" dirty="0">
                <a:solidFill>
                  <a:srgbClr val="FF0000"/>
                </a:solidFill>
                <a:latin typeface="+mn-ea"/>
                <a:ea typeface="+mn-ea"/>
                <a:sym typeface="+mn-ea"/>
              </a:rPr>
              <a:t>）</a:t>
            </a:r>
            <a:r>
              <a:rPr lang="zh-CN" altLang="en-US" sz="2045" b="1" dirty="0">
                <a:latin typeface="+mn-ea"/>
                <a:ea typeface="+mn-ea"/>
                <a:sym typeface="+mn-ea"/>
              </a:rPr>
              <a:t>及</a:t>
            </a:r>
            <a:r>
              <a:rPr lang="zh-CN" altLang="en-US" sz="2045" b="1" dirty="0">
                <a:solidFill>
                  <a:srgbClr val="FF0000"/>
                </a:solidFill>
                <a:latin typeface="+mn-ea"/>
                <a:ea typeface="+mn-ea"/>
                <a:sym typeface="+mn-ea"/>
              </a:rPr>
              <a:t>通信协议</a:t>
            </a:r>
            <a:r>
              <a:rPr lang="en-US" altLang="zh-CN" sz="2045" b="1" dirty="0">
                <a:latin typeface="+mn-ea"/>
                <a:ea typeface="+mn-ea"/>
                <a:sym typeface="+mn-ea"/>
              </a:rPr>
              <a:t>3</a:t>
            </a:r>
            <a:r>
              <a:rPr lang="zh-CN" altLang="en-US" sz="2045" b="1" dirty="0">
                <a:latin typeface="+mn-ea"/>
                <a:ea typeface="+mn-ea"/>
                <a:sym typeface="+mn-ea"/>
              </a:rPr>
              <a:t>部分组成。</a:t>
            </a:r>
            <a:r>
              <a:rPr lang="en-US" altLang="zh-CN" sz="2045" b="1" dirty="0">
                <a:latin typeface="+mn-ea"/>
                <a:ea typeface="+mn-ea"/>
                <a:sym typeface="+mn-ea"/>
              </a:rPr>
              <a:t>WWW</a:t>
            </a:r>
            <a:r>
              <a:rPr lang="zh-CN" altLang="en-US" sz="2045" b="1" dirty="0">
                <a:latin typeface="+mn-ea"/>
                <a:ea typeface="+mn-ea"/>
                <a:sym typeface="+mn-ea"/>
              </a:rPr>
              <a:t>采用的</a:t>
            </a:r>
            <a:r>
              <a:rPr lang="zh-CN" altLang="en-US" sz="2045" b="1" dirty="0">
                <a:solidFill>
                  <a:srgbClr val="FF0000"/>
                </a:solidFill>
                <a:latin typeface="+mn-ea"/>
                <a:ea typeface="+mn-ea"/>
                <a:sym typeface="+mn-ea"/>
              </a:rPr>
              <a:t>通信协议是超文本传输协议（</a:t>
            </a:r>
            <a:r>
              <a:rPr lang="en-US" altLang="zh-CN" sz="2045" b="1" dirty="0">
                <a:solidFill>
                  <a:srgbClr val="FF0000"/>
                </a:solidFill>
                <a:latin typeface="+mn-ea"/>
                <a:ea typeface="+mn-ea"/>
                <a:sym typeface="+mn-ea"/>
              </a:rPr>
              <a:t>HTTP</a:t>
            </a:r>
            <a:r>
              <a:rPr lang="zh-CN" altLang="en-US" sz="2045" b="1" dirty="0">
                <a:solidFill>
                  <a:srgbClr val="FF0000"/>
                </a:solidFill>
                <a:latin typeface="+mn-ea"/>
                <a:ea typeface="+mn-ea"/>
                <a:sym typeface="+mn-ea"/>
              </a:rPr>
              <a:t>，</a:t>
            </a:r>
            <a:r>
              <a:rPr lang="en-US" altLang="zh-CN" sz="2045" b="1" dirty="0" err="1">
                <a:solidFill>
                  <a:srgbClr val="FF0000"/>
                </a:solidFill>
                <a:latin typeface="+mn-ea"/>
                <a:ea typeface="+mn-ea"/>
                <a:sym typeface="+mn-ea"/>
              </a:rPr>
              <a:t>HyperText</a:t>
            </a:r>
            <a:r>
              <a:rPr lang="en-US" altLang="zh-CN" sz="2045" b="1" dirty="0">
                <a:solidFill>
                  <a:srgbClr val="FF0000"/>
                </a:solidFill>
                <a:latin typeface="+mn-ea"/>
                <a:ea typeface="+mn-ea"/>
                <a:sym typeface="+mn-ea"/>
              </a:rPr>
              <a:t> Transfer Protocol</a:t>
            </a:r>
            <a:r>
              <a:rPr lang="zh-CN" altLang="en-US" sz="2045" b="1" dirty="0">
                <a:solidFill>
                  <a:srgbClr val="FF0000"/>
                </a:solidFill>
                <a:latin typeface="+mn-ea"/>
                <a:ea typeface="+mn-ea"/>
                <a:sym typeface="+mn-ea"/>
              </a:rPr>
              <a:t>）</a:t>
            </a:r>
            <a:r>
              <a:rPr lang="zh-CN" altLang="en-US" sz="2045" b="1" dirty="0">
                <a:latin typeface="+mn-ea"/>
                <a:ea typeface="+mn-ea"/>
                <a:sym typeface="+mn-ea"/>
              </a:rPr>
              <a:t>，它可以传输任意类型的数据对象，是</a:t>
            </a:r>
            <a:r>
              <a:rPr lang="en-US" altLang="zh-CN" sz="2045" b="1" dirty="0">
                <a:latin typeface="+mn-ea"/>
                <a:ea typeface="+mn-ea"/>
                <a:sym typeface="+mn-ea"/>
              </a:rPr>
              <a:t>Internet</a:t>
            </a:r>
            <a:r>
              <a:rPr lang="zh-CN" altLang="en-US" sz="2045" b="1" dirty="0">
                <a:latin typeface="+mn-ea"/>
                <a:ea typeface="+mn-ea"/>
                <a:sym typeface="+mn-ea"/>
              </a:rPr>
              <a:t>发布多媒体信息的主要</a:t>
            </a:r>
            <a:r>
              <a:rPr lang="zh-CN" altLang="en-US" sz="2045" b="1" dirty="0">
                <a:solidFill>
                  <a:srgbClr val="FF0000"/>
                </a:solidFill>
                <a:latin typeface="+mn-ea"/>
                <a:ea typeface="+mn-ea"/>
                <a:sym typeface="+mn-ea"/>
              </a:rPr>
              <a:t>应用层协议</a:t>
            </a:r>
            <a:r>
              <a:rPr lang="zh-CN" altLang="en-US" sz="2045" b="1" dirty="0">
                <a:latin typeface="+mn-ea"/>
                <a:ea typeface="+mn-ea"/>
                <a:sym typeface="+mn-ea"/>
              </a:rPr>
              <a:t>。</a:t>
            </a:r>
            <a:endParaRPr lang="zh-CN" altLang="en-US" sz="2045" b="1" dirty="0">
              <a:latin typeface="+mn-ea"/>
              <a:ea typeface="+mn-ea"/>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CC3300"/>
                </a:solidFill>
                <a:latin typeface="Arial" panose="020B0604020202020204" pitchFamily="34" charset="0"/>
                <a:ea typeface="宋体" panose="02010600030101010101" pitchFamily="2" charset="-122"/>
              </a:defRPr>
            </a:lvl1pPr>
            <a:lvl2pPr marL="742950" indent="-285750" eaLnBrk="0" hangingPunct="0">
              <a:defRPr b="1">
                <a:solidFill>
                  <a:srgbClr val="CC3300"/>
                </a:solidFill>
                <a:latin typeface="Arial" panose="020B0604020202020204" pitchFamily="34" charset="0"/>
                <a:ea typeface="宋体" panose="02010600030101010101" pitchFamily="2" charset="-122"/>
              </a:defRPr>
            </a:lvl2pPr>
            <a:lvl3pPr marL="1143000" indent="-228600" eaLnBrk="0" hangingPunct="0">
              <a:defRPr b="1">
                <a:solidFill>
                  <a:srgbClr val="CC3300"/>
                </a:solidFill>
                <a:latin typeface="Arial" panose="020B0604020202020204" pitchFamily="34" charset="0"/>
                <a:ea typeface="宋体" panose="02010600030101010101" pitchFamily="2" charset="-122"/>
              </a:defRPr>
            </a:lvl3pPr>
            <a:lvl4pPr marL="1600200" indent="-228600" eaLnBrk="0" hangingPunct="0">
              <a:defRPr b="1">
                <a:solidFill>
                  <a:srgbClr val="CC3300"/>
                </a:solidFill>
                <a:latin typeface="Arial" panose="020B0604020202020204" pitchFamily="34" charset="0"/>
                <a:ea typeface="宋体" panose="02010600030101010101" pitchFamily="2" charset="-122"/>
              </a:defRPr>
            </a:lvl4pPr>
            <a:lvl5pPr marL="2057400" indent="-228600" eaLnBrk="0" hangingPunct="0">
              <a:defRPr b="1">
                <a:solidFill>
                  <a:srgbClr val="CC33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rgbClr val="CC3300"/>
                </a:solidFill>
                <a:latin typeface="Arial" panose="020B0604020202020204" pitchFamily="34" charset="0"/>
                <a:ea typeface="宋体" panose="02010600030101010101" pitchFamily="2" charset="-122"/>
              </a:defRPr>
            </a:lvl9pPr>
          </a:lstStyle>
          <a:p>
            <a:pPr eaLnBrk="1" hangingPunct="1"/>
            <a:r>
              <a:rPr lang="zh-CN" altLang="en-US" sz="1025" b="0" dirty="0">
                <a:solidFill>
                  <a:schemeClr val="tx1"/>
                </a:solidFill>
              </a:rPr>
              <a:t>计算机通信与网络实验</a:t>
            </a:r>
            <a:endParaRPr lang="en-US" altLang="zh-CN" sz="1025" b="0" dirty="0">
              <a:solidFill>
                <a:schemeClr val="tx1"/>
              </a:solidFill>
            </a:endParaRPr>
          </a:p>
        </p:txBody>
      </p:sp>
      <p:sp>
        <p:nvSpPr>
          <p:cNvPr id="9219" name="Rectangle 4"/>
          <p:cNvSpPr>
            <a:spLocks noGrp="1" noChangeArrowheads="1"/>
          </p:cNvSpPr>
          <p:nvPr/>
        </p:nvSpPr>
        <p:spPr>
          <a:xfrm>
            <a:off x="395536" y="796856"/>
            <a:ext cx="6860436" cy="661521"/>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latinLnBrk="0">
              <a:lnSpc>
                <a:spcPct val="150000"/>
              </a:lnSpc>
            </a:pPr>
            <a:r>
              <a:rPr lang="en-US" altLang="zh-CN" sz="3070" b="1" dirty="0">
                <a:latin typeface="宋体" panose="02010600030101010101" pitchFamily="2" charset="-122"/>
                <a:ea typeface="宋体" panose="02010600030101010101" pitchFamily="2" charset="-122"/>
                <a:cs typeface="宋体" panose="02010600030101010101" pitchFamily="2" charset="-122"/>
              </a:rPr>
              <a:t>6</a:t>
            </a:r>
            <a:r>
              <a:rPr lang="zh-CN" altLang="zh-CN" sz="3070" b="1" dirty="0">
                <a:latin typeface="宋体" panose="02010600030101010101" pitchFamily="2" charset="-122"/>
                <a:ea typeface="宋体" panose="02010600030101010101" pitchFamily="2" charset="-122"/>
                <a:cs typeface="宋体" panose="02010600030101010101" pitchFamily="2" charset="-122"/>
              </a:rPr>
              <a:t>.1</a:t>
            </a:r>
            <a:r>
              <a:rPr lang="en-US" altLang="zh-CN" sz="3070" b="1" dirty="0">
                <a:latin typeface="宋体" panose="02010600030101010101" pitchFamily="2" charset="-122"/>
                <a:ea typeface="宋体" panose="02010600030101010101" pitchFamily="2" charset="-122"/>
                <a:cs typeface="宋体" panose="02010600030101010101" pitchFamily="2" charset="-122"/>
              </a:rPr>
              <a:t>.1</a:t>
            </a:r>
            <a:r>
              <a:rPr lang="zh-CN" altLang="zh-CN" sz="3070" b="1" dirty="0">
                <a:latin typeface="宋体" panose="02010600030101010101" pitchFamily="2" charset="-122"/>
                <a:ea typeface="宋体" panose="02010600030101010101" pitchFamily="2" charset="-122"/>
                <a:cs typeface="宋体" panose="02010600030101010101" pitchFamily="2" charset="-122"/>
              </a:rPr>
              <a:t>  </a:t>
            </a:r>
            <a:r>
              <a:rPr lang="en-US" altLang="zh-CN" sz="3070" b="1" dirty="0">
                <a:latin typeface="宋体" panose="02010600030101010101" pitchFamily="2" charset="-122"/>
                <a:ea typeface="宋体" panose="02010600030101010101" pitchFamily="2" charset="-122"/>
                <a:cs typeface="宋体" panose="02010600030101010101" pitchFamily="2" charset="-122"/>
                <a:sym typeface="+mn-ea"/>
              </a:rPr>
              <a:t>IIS</a:t>
            </a:r>
            <a:r>
              <a:rPr lang="zh-CN" altLang="en-US" sz="3070" b="1" dirty="0">
                <a:latin typeface="宋体" panose="02010600030101010101" pitchFamily="2" charset="-122"/>
                <a:ea typeface="宋体" panose="02010600030101010101" pitchFamily="2" charset="-122"/>
                <a:cs typeface="宋体" panose="02010600030101010101" pitchFamily="2" charset="-122"/>
                <a:sym typeface="+mn-ea"/>
              </a:rPr>
              <a:t>的基本概念和工作原理</a:t>
            </a:r>
            <a:endParaRPr lang="zh-CN" altLang="en-US" sz="1705" b="1" dirty="0">
              <a:solidFill>
                <a:srgbClr val="0000FF"/>
              </a:solidFill>
            </a:endParaRPr>
          </a:p>
        </p:txBody>
      </p:sp>
      <p:sp>
        <p:nvSpPr>
          <p:cNvPr id="8" name="文本框 7"/>
          <p:cNvSpPr txBox="1"/>
          <p:nvPr/>
        </p:nvSpPr>
        <p:spPr>
          <a:xfrm>
            <a:off x="516302" y="1634061"/>
            <a:ext cx="4572000" cy="461665"/>
          </a:xfrm>
          <a:prstGeom prst="rect">
            <a:avLst/>
          </a:prstGeom>
          <a:noFill/>
        </p:spPr>
        <p:txBody>
          <a:bodyPr wrap="square">
            <a:spAutoFit/>
          </a:bodyPr>
          <a:lstStyle/>
          <a:p>
            <a:pPr marL="342900" indent="-342900" eaLnBrk="1" hangingPunct="1">
              <a:buFont typeface="Wingdings" panose="05000000000000000000" pitchFamily="2" charset="2"/>
              <a:buChar char="n"/>
            </a:pPr>
            <a:r>
              <a:rPr lang="en-US" altLang="zh-CN" dirty="0"/>
              <a:t>WWW</a:t>
            </a:r>
            <a:r>
              <a:rPr lang="zh-CN" altLang="en-US" dirty="0"/>
              <a:t>的基本概念</a:t>
            </a:r>
            <a:endParaRPr lang="zh-CN" altLang="en-US" dirty="0"/>
          </a:p>
        </p:txBody>
      </p:sp>
      <p:sp>
        <p:nvSpPr>
          <p:cNvPr id="7" name="Rectangle 4"/>
          <p:cNvSpPr>
            <a:spLocks noGrp="1" noChangeArrowheads="1"/>
          </p:cNvSpPr>
          <p:nvPr/>
        </p:nvSpPr>
        <p:spPr>
          <a:xfrm>
            <a:off x="275907" y="2531792"/>
            <a:ext cx="8592185" cy="1794416"/>
          </a:xfrm>
          <a:prstGeom prst="rect">
            <a:avLst/>
          </a:prstGeom>
          <a:noFill/>
          <a:ln>
            <a:noFill/>
          </a:ln>
        </p:spPr>
        <p:txBody>
          <a:bodyPr vert="horz" wrap="square" lIns="77952" tIns="38975" rIns="77952" bIns="38975" numCol="1" anchor="ctr" anchorCtr="0" compatLnSpc="1"/>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indent="457200" algn="l" latinLnBrk="0">
              <a:lnSpc>
                <a:spcPts val="3000"/>
              </a:lnSpc>
            </a:pPr>
            <a:r>
              <a:rPr lang="en-US" altLang="zh-CN" sz="2045" b="1" dirty="0">
                <a:latin typeface="+mn-ea"/>
                <a:ea typeface="+mn-ea"/>
                <a:sym typeface="+mn-ea"/>
              </a:rPr>
              <a:t>WWW</a:t>
            </a:r>
            <a:r>
              <a:rPr lang="zh-CN" altLang="en-US" sz="2045" b="1" dirty="0">
                <a:latin typeface="+mn-ea"/>
                <a:ea typeface="+mn-ea"/>
                <a:sym typeface="+mn-ea"/>
              </a:rPr>
              <a:t>中的信息资源主要由一篇篇的</a:t>
            </a:r>
            <a:r>
              <a:rPr lang="zh-CN" altLang="en-US" sz="2045" b="1" dirty="0">
                <a:solidFill>
                  <a:srgbClr val="FF0000"/>
                </a:solidFill>
                <a:latin typeface="+mn-ea"/>
                <a:ea typeface="+mn-ea"/>
                <a:sym typeface="+mn-ea"/>
              </a:rPr>
              <a:t>网页为基本元素</a:t>
            </a:r>
            <a:r>
              <a:rPr lang="zh-CN" altLang="en-US" sz="2045" b="1" dirty="0">
                <a:latin typeface="+mn-ea"/>
                <a:ea typeface="+mn-ea"/>
                <a:sym typeface="+mn-ea"/>
              </a:rPr>
              <a:t>构成，所有</a:t>
            </a:r>
            <a:r>
              <a:rPr lang="zh-CN" altLang="en-US" sz="2045" b="1" dirty="0">
                <a:solidFill>
                  <a:srgbClr val="FF0000"/>
                </a:solidFill>
                <a:latin typeface="+mn-ea"/>
                <a:ea typeface="+mn-ea"/>
                <a:sym typeface="+mn-ea"/>
              </a:rPr>
              <a:t>网页采用超文本标记语言（</a:t>
            </a:r>
            <a:r>
              <a:rPr lang="en-US" altLang="zh-CN" sz="2045" b="1" dirty="0">
                <a:solidFill>
                  <a:srgbClr val="FF0000"/>
                </a:solidFill>
                <a:latin typeface="+mn-ea"/>
                <a:ea typeface="+mn-ea"/>
                <a:sym typeface="+mn-ea"/>
              </a:rPr>
              <a:t>HTML</a:t>
            </a:r>
            <a:r>
              <a:rPr lang="zh-CN" altLang="en-US" sz="2045" b="1" dirty="0">
                <a:solidFill>
                  <a:srgbClr val="FF0000"/>
                </a:solidFill>
                <a:latin typeface="+mn-ea"/>
                <a:ea typeface="+mn-ea"/>
                <a:sym typeface="+mn-ea"/>
              </a:rPr>
              <a:t>，</a:t>
            </a:r>
            <a:r>
              <a:rPr lang="en-US" altLang="zh-CN" sz="2045" b="1" dirty="0" err="1">
                <a:solidFill>
                  <a:srgbClr val="FF0000"/>
                </a:solidFill>
                <a:latin typeface="+mn-ea"/>
                <a:ea typeface="+mn-ea"/>
                <a:sym typeface="+mn-ea"/>
              </a:rPr>
              <a:t>HyperText</a:t>
            </a:r>
            <a:r>
              <a:rPr lang="en-US" altLang="zh-CN" sz="2045" b="1" dirty="0">
                <a:solidFill>
                  <a:srgbClr val="FF0000"/>
                </a:solidFill>
                <a:latin typeface="+mn-ea"/>
                <a:ea typeface="+mn-ea"/>
                <a:sym typeface="+mn-ea"/>
              </a:rPr>
              <a:t> Markup Language</a:t>
            </a:r>
            <a:r>
              <a:rPr lang="zh-CN" altLang="en-US" sz="2045" b="1" dirty="0">
                <a:solidFill>
                  <a:srgbClr val="FF0000"/>
                </a:solidFill>
                <a:latin typeface="+mn-ea"/>
                <a:ea typeface="+mn-ea"/>
                <a:sym typeface="+mn-ea"/>
              </a:rPr>
              <a:t>）来编写</a:t>
            </a:r>
            <a:r>
              <a:rPr lang="zh-CN" altLang="en-US" sz="2045" b="1" dirty="0">
                <a:latin typeface="+mn-ea"/>
                <a:ea typeface="+mn-ea"/>
                <a:sym typeface="+mn-ea"/>
              </a:rPr>
              <a:t>，</a:t>
            </a:r>
            <a:r>
              <a:rPr lang="en-US" altLang="zh-CN" sz="2045" b="1" dirty="0">
                <a:latin typeface="+mn-ea"/>
                <a:ea typeface="+mn-ea"/>
                <a:sym typeface="+mn-ea"/>
              </a:rPr>
              <a:t>HTML</a:t>
            </a:r>
            <a:r>
              <a:rPr lang="zh-CN" altLang="en-US" sz="2045" b="1" dirty="0">
                <a:latin typeface="+mn-ea"/>
                <a:ea typeface="+mn-ea"/>
                <a:sym typeface="+mn-ea"/>
              </a:rPr>
              <a:t>对</a:t>
            </a:r>
            <a:r>
              <a:rPr lang="en-US" altLang="zh-CN" sz="2045" b="1" dirty="0">
                <a:latin typeface="+mn-ea"/>
                <a:ea typeface="+mn-ea"/>
                <a:sym typeface="+mn-ea"/>
              </a:rPr>
              <a:t>Web</a:t>
            </a:r>
            <a:r>
              <a:rPr lang="zh-CN" altLang="en-US" sz="2045" b="1" dirty="0">
                <a:latin typeface="+mn-ea"/>
                <a:ea typeface="+mn-ea"/>
                <a:sym typeface="+mn-ea"/>
              </a:rPr>
              <a:t>页的内容、格式及</a:t>
            </a:r>
            <a:r>
              <a:rPr lang="en-US" altLang="zh-CN" sz="2045" b="1" dirty="0">
                <a:latin typeface="+mn-ea"/>
                <a:ea typeface="+mn-ea"/>
                <a:sym typeface="+mn-ea"/>
              </a:rPr>
              <a:t>Web</a:t>
            </a:r>
            <a:r>
              <a:rPr lang="zh-CN" altLang="en-US" sz="2045" b="1" dirty="0">
                <a:latin typeface="+mn-ea"/>
                <a:ea typeface="+mn-ea"/>
                <a:sym typeface="+mn-ea"/>
              </a:rPr>
              <a:t>页中的超链进行描述。</a:t>
            </a:r>
            <a:r>
              <a:rPr lang="en-US" altLang="zh-CN" sz="2045" b="1" dirty="0">
                <a:solidFill>
                  <a:srgbClr val="FF0000"/>
                </a:solidFill>
                <a:latin typeface="+mn-ea"/>
                <a:ea typeface="+mn-ea"/>
                <a:sym typeface="+mn-ea"/>
              </a:rPr>
              <a:t>Web</a:t>
            </a:r>
            <a:r>
              <a:rPr lang="zh-CN" altLang="en-US" sz="2045" b="1" dirty="0">
                <a:solidFill>
                  <a:srgbClr val="FF0000"/>
                </a:solidFill>
                <a:latin typeface="+mn-ea"/>
                <a:ea typeface="+mn-ea"/>
                <a:sym typeface="+mn-ea"/>
              </a:rPr>
              <a:t>页间采用超级文本（</a:t>
            </a:r>
            <a:r>
              <a:rPr lang="en-US" altLang="zh-CN" sz="2045" b="1" dirty="0" err="1">
                <a:solidFill>
                  <a:srgbClr val="FF0000"/>
                </a:solidFill>
                <a:latin typeface="+mn-ea"/>
                <a:ea typeface="+mn-ea"/>
                <a:sym typeface="+mn-ea"/>
              </a:rPr>
              <a:t>HyperText</a:t>
            </a:r>
            <a:r>
              <a:rPr lang="zh-CN" altLang="en-US" sz="2045" b="1" dirty="0">
                <a:solidFill>
                  <a:srgbClr val="FF0000"/>
                </a:solidFill>
                <a:latin typeface="+mn-ea"/>
                <a:ea typeface="+mn-ea"/>
                <a:sym typeface="+mn-ea"/>
              </a:rPr>
              <a:t>）的格式互相链接</a:t>
            </a:r>
            <a:r>
              <a:rPr lang="zh-CN" altLang="en-US" sz="2045" b="1" dirty="0">
                <a:latin typeface="+mn-ea"/>
                <a:ea typeface="+mn-ea"/>
                <a:sym typeface="+mn-ea"/>
              </a:rPr>
              <a:t>。通过这些链接可从这一网页跳转到另一网页上，这也就是所谓的超链接。 </a:t>
            </a:r>
            <a:endParaRPr lang="zh-CN" altLang="en-US" sz="2045" b="1" dirty="0">
              <a:latin typeface="+mn-ea"/>
              <a:ea typeface="+mn-ea"/>
              <a:sym typeface="+mn-ea"/>
            </a:endParaRPr>
          </a:p>
        </p:txBody>
      </p:sp>
    </p:spTree>
  </p:cSld>
  <p:clrMapOvr>
    <a:masterClrMapping/>
  </p:clrMapOvr>
  <p:transition/>
</p:sld>
</file>

<file path=ppt/tags/tag1.xml><?xml version="1.0" encoding="utf-8"?>
<p:tagLst xmlns:p="http://schemas.openxmlformats.org/presentationml/2006/main">
  <p:tag name="commondata" val="eyJoZGlkIjoiOGM2ZDgxZDBmNTk3ZDYwNDcwYWM1MjdkMmRhODkyYj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5026</Words>
  <Application>WPS 演示</Application>
  <PresentationFormat>全屏显示(4:3)</PresentationFormat>
  <Paragraphs>348</Paragraphs>
  <Slides>36</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Tahoma</vt:lpstr>
      <vt:lpstr>Calibri</vt:lpstr>
      <vt:lpstr>Times New Roman</vt:lpstr>
      <vt:lpstr>楷体_GB2312</vt:lpstr>
      <vt:lpstr>新宋体</vt:lpstr>
      <vt:lpstr>楷体</vt:lpstr>
      <vt:lpstr>Wingdings</vt:lpstr>
      <vt:lpstr>微软雅黑</vt:lpstr>
      <vt:lpstr>Arial Unicode MS</vt:lpstr>
      <vt:lpstr>Office 主题</vt:lpstr>
      <vt:lpstr>《计算机通信与网络》  网 络 实 验</vt:lpstr>
      <vt:lpstr>《计算机通信与网络》实验内容</vt:lpstr>
      <vt:lpstr> 实验6.1      Windows下的WEB服务器配置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cool</cp:lastModifiedBy>
  <cp:revision>563</cp:revision>
  <dcterms:created xsi:type="dcterms:W3CDTF">2113-01-01T00:00:00Z</dcterms:created>
  <dcterms:modified xsi:type="dcterms:W3CDTF">2024-06-19T14:03:29Z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734D0486059240E29187BEE48B4B2163_12</vt:lpwstr>
  </property>
</Properties>
</file>