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309" r:id="rId4"/>
    <p:sldId id="634" r:id="rId5"/>
    <p:sldId id="635" r:id="rId6"/>
    <p:sldId id="636" r:id="rId7"/>
    <p:sldId id="637" r:id="rId8"/>
    <p:sldId id="878" r:id="rId9"/>
    <p:sldId id="675" r:id="rId10"/>
    <p:sldId id="879" r:id="rId11"/>
    <p:sldId id="678" r:id="rId12"/>
    <p:sldId id="880" r:id="rId13"/>
    <p:sldId id="881" r:id="rId14"/>
    <p:sldId id="884" r:id="rId15"/>
    <p:sldId id="885" r:id="rId16"/>
    <p:sldId id="886" r:id="rId17"/>
    <p:sldId id="887" r:id="rId18"/>
    <p:sldId id="889" r:id="rId19"/>
    <p:sldId id="890" r:id="rId20"/>
    <p:sldId id="891" r:id="rId21"/>
    <p:sldId id="692" r:id="rId22"/>
    <p:sldId id="892" r:id="rId23"/>
    <p:sldId id="893" r:id="rId24"/>
    <p:sldId id="894" r:id="rId25"/>
    <p:sldId id="895" r:id="rId26"/>
    <p:sldId id="896" r:id="rId27"/>
    <p:sldId id="670" r:id="rId28"/>
    <p:sldId id="661" r:id="rId29"/>
    <p:sldId id="659" r:id="rId30"/>
    <p:sldId id="660" r:id="rId31"/>
    <p:sldId id="877" r:id="rId32"/>
  </p:sldIdLst>
  <p:sldSz cx="9144000" cy="6858000" type="screen4x3"/>
  <p:notesSz cx="7102475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76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4687" autoAdjust="0"/>
  </p:normalViewPr>
  <p:slideViewPr>
    <p:cSldViewPr>
      <p:cViewPr varScale="1">
        <p:scale>
          <a:sx n="61" d="100"/>
          <a:sy n="61" d="100"/>
        </p:scale>
        <p:origin x="1382" y="48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7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  <a:pPr>
                <a:defRPr/>
              </a:pPr>
              <a:t>2021年5月25日2时39分</a:t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  <a:pPr>
                <a:defRPr/>
              </a:pPr>
              <a:t>2021年5月25日2时36分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246" y="768350"/>
            <a:ext cx="5115984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pPr>
                <a:defRPr/>
              </a:pPr>
              <a:t>2021年5月25日2时36分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t>2021年5月25日2时36分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9" y="2130425"/>
            <a:ext cx="777262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39" y="3886200"/>
            <a:ext cx="640098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588" y="274638"/>
            <a:ext cx="2057458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13" y="274638"/>
            <a:ext cx="601997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721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234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721" y="2017713"/>
            <a:ext cx="777262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3" y="4406900"/>
            <a:ext cx="77726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3" y="2906713"/>
            <a:ext cx="77726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13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332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13" y="1535113"/>
            <a:ext cx="40403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13" y="2174875"/>
            <a:ext cx="40403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56" y="1535113"/>
            <a:ext cx="40418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56" y="2174875"/>
            <a:ext cx="40418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3" y="273050"/>
            <a:ext cx="300839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050"/>
            <a:ext cx="511189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3" y="1435100"/>
            <a:ext cx="300839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9" y="4800600"/>
            <a:ext cx="54865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9" y="612775"/>
            <a:ext cx="548655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9" y="5367338"/>
            <a:ext cx="54865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13" y="274638"/>
            <a:ext cx="82298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13" y="1600200"/>
            <a:ext cx="82298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13" y="6356350"/>
            <a:ext cx="2133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pPr>
                <a:defRPr/>
              </a:pPr>
              <a:t>2021/5/25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88" y="6356350"/>
            <a:ext cx="2895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385" y="6356350"/>
            <a:ext cx="213366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" y="1093648"/>
            <a:ext cx="7837018" cy="5246152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0" y="1880870"/>
            <a:ext cx="7186295" cy="140271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  <a:t>网 络 实 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2752" y="3673146"/>
            <a:ext cx="6076571" cy="1949375"/>
          </a:xfrm>
        </p:spPr>
        <p:txBody>
          <a:bodyPr/>
          <a:lstStyle/>
          <a:p>
            <a:pPr eaLnBrk="1" hangingPunct="1"/>
            <a:r>
              <a:rPr lang="zh-CN" altLang="en-US" sz="3070" b="1" dirty="0">
                <a:solidFill>
                  <a:srgbClr val="FF0000"/>
                </a:solidFill>
              </a:rPr>
              <a:t>（华三</a:t>
            </a:r>
            <a:r>
              <a:rPr lang="en-US" altLang="zh-CN" sz="3070" b="1" dirty="0">
                <a:solidFill>
                  <a:srgbClr val="FF0000"/>
                </a:solidFill>
              </a:rPr>
              <a:t>H3C</a:t>
            </a:r>
            <a:r>
              <a:rPr lang="zh-CN" altLang="en-US" sz="3070" b="1" dirty="0">
                <a:solidFill>
                  <a:srgbClr val="FF0000"/>
                </a:solidFill>
              </a:rPr>
              <a:t>网络设备）</a:t>
            </a:r>
          </a:p>
          <a:p>
            <a:pPr eaLnBrk="1" hangingPunct="1"/>
            <a:endParaRPr lang="zh-CN" altLang="en-US" sz="307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307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5979" y="5970604"/>
            <a:ext cx="3334671" cy="311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5" b="0">
                <a:solidFill>
                  <a:schemeClr val="tx1"/>
                </a:solidFill>
              </a:rPr>
              <a:t>《计算机通信与网络》实验</a:t>
            </a:r>
            <a:endParaRPr lang="en-US" altLang="zh-CN" sz="1705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服务器的安装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30A621-351D-4EB9-800B-545C701F2AF3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EB84D7-183B-4889-BBCB-D84EE6C8948B}"/>
              </a:ext>
            </a:extLst>
          </p:cNvPr>
          <p:cNvSpPr txBox="1"/>
          <p:nvPr/>
        </p:nvSpPr>
        <p:spPr>
          <a:xfrm>
            <a:off x="539552" y="2995455"/>
            <a:ext cx="309634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设置”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控制面板”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添加或删除程序”，选择“添加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删除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Windows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组件”</a:t>
            </a:r>
            <a:r>
              <a:rPr lang="zh-CN" altLang="en-US" sz="2045" b="1" dirty="0">
                <a:latin typeface="+mn-ea"/>
                <a:ea typeface="+mn-ea"/>
              </a:rPr>
              <a:t>，弹出安装向导对话框，选择“应用程序服务器”，点击“详细信息”按钮 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912447-9B8B-408F-8ACB-CE096C2C642C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F0ABD0BE-0E44-4FE5-B75D-33053284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27" y="2095726"/>
            <a:ext cx="5386400" cy="428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03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服务器的安装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9CE54-D1FA-4151-87D9-AD5121FB203B}"/>
              </a:ext>
            </a:extLst>
          </p:cNvPr>
          <p:cNvSpPr txBox="1"/>
          <p:nvPr/>
        </p:nvSpPr>
        <p:spPr>
          <a:xfrm>
            <a:off x="539552" y="2995455"/>
            <a:ext cx="3096344" cy="166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在出现的应用程序服务器组件中，选择“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信息服务（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IIS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）”，单击“详细信息”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6075E-EA82-445A-BDB4-ABB7B3DC8589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67BBE6-40BE-46FD-B349-40881DE9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173459"/>
            <a:ext cx="5348268" cy="41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7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服务器的安装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DC55B7-FE13-44EF-84FC-7C59FD34EB64}"/>
              </a:ext>
            </a:extLst>
          </p:cNvPr>
          <p:cNvSpPr txBox="1"/>
          <p:nvPr/>
        </p:nvSpPr>
        <p:spPr>
          <a:xfrm>
            <a:off x="207980" y="2977665"/>
            <a:ext cx="3312368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信息服务（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IIS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）”对话框，安装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WWW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服务，选择“万维网服务”复选项；若同时安装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服务，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选择“文件传输服务（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）协议”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复选项，单击“确定”开始安装，单击“完成”结束 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278B5B9C-49A1-48AE-BDC5-FD34BCDD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74" y="2120854"/>
            <a:ext cx="5355621" cy="41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3210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服务器的安装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DC55B7-FE13-44EF-84FC-7C59FD34EB64}"/>
              </a:ext>
            </a:extLst>
          </p:cNvPr>
          <p:cNvSpPr txBox="1"/>
          <p:nvPr/>
        </p:nvSpPr>
        <p:spPr>
          <a:xfrm>
            <a:off x="207980" y="2977665"/>
            <a:ext cx="3312368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信息服务（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IIS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）”对话框，安装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WWW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服务，选择“万维网服务”复选项；若同时安装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服务，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选择“文件传输服务（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）协议”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复选项，单击“确定”开始安装，单击“完成”结束 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9C1F708-A787-45CA-8BD6-3C19C36A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5977" y="1767735"/>
            <a:ext cx="402907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0E1E079-28AD-4967-8881-1BD2131E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4284672"/>
            <a:ext cx="4029075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791F7D7F-0E19-41EE-9327-D0F9D7E3C082}"/>
              </a:ext>
            </a:extLst>
          </p:cNvPr>
          <p:cNvSpPr/>
          <p:nvPr/>
        </p:nvSpPr>
        <p:spPr>
          <a:xfrm>
            <a:off x="5100155" y="3698543"/>
            <a:ext cx="269663" cy="226713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4778DFC-B91A-431F-B149-91FF2A60B09B}"/>
              </a:ext>
            </a:extLst>
          </p:cNvPr>
          <p:cNvSpPr/>
          <p:nvPr/>
        </p:nvSpPr>
        <p:spPr>
          <a:xfrm>
            <a:off x="4721747" y="5965676"/>
            <a:ext cx="1872208" cy="325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241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57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服务器的配置（</a:t>
            </a:r>
            <a:r>
              <a:rPr lang="zh-CN" altLang="en-US" dirty="0">
                <a:solidFill>
                  <a:srgbClr val="FF0000"/>
                </a:solidFill>
              </a:rPr>
              <a:t>设置默认站点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8057C-0F34-48FB-997E-37BE8F60BF17}"/>
              </a:ext>
            </a:extLst>
          </p:cNvPr>
          <p:cNvSpPr txBox="1"/>
          <p:nvPr/>
        </p:nvSpPr>
        <p:spPr>
          <a:xfrm>
            <a:off x="207980" y="2977665"/>
            <a:ext cx="3312368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系统自动安装组件完成后，在“开始”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程序”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管理工具”程序组中会添加一项“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信息服务管理器”，打开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IIS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管理器，此时服务器的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WWW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、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等服务会自动启动，其中有一个是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默认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站点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B71BCA-458D-40BB-AD0D-1B9A7EB8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216" y="2245162"/>
            <a:ext cx="5438380" cy="36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33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57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服务器的配置（</a:t>
            </a:r>
            <a:r>
              <a:rPr lang="zh-CN" altLang="en-US" dirty="0">
                <a:solidFill>
                  <a:srgbClr val="FF0000"/>
                </a:solidFill>
              </a:rPr>
              <a:t>设置默认站点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8057C-0F34-48FB-997E-37BE8F60BF17}"/>
              </a:ext>
            </a:extLst>
          </p:cNvPr>
          <p:cNvSpPr txBox="1"/>
          <p:nvPr/>
        </p:nvSpPr>
        <p:spPr>
          <a:xfrm>
            <a:off x="207980" y="2977665"/>
            <a:ext cx="3312368" cy="198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建立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站点最快的方法，就是直接利用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IIS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默认建立的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站点。把可供下载的相关文件，分门别类地放在该站点默认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根目录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\</a:t>
            </a:r>
            <a:r>
              <a:rPr lang="en-US" altLang="zh-CN" sz="2045" b="1" dirty="0" err="1">
                <a:latin typeface="+mn-ea"/>
                <a:ea typeface="+mn-ea"/>
                <a:cs typeface="+mj-cs"/>
              </a:rPr>
              <a:t>InterPub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\</a:t>
            </a:r>
            <a:r>
              <a:rPr lang="en-US" altLang="zh-CN" sz="2045" b="1" dirty="0" err="1">
                <a:latin typeface="+mn-ea"/>
                <a:ea typeface="+mn-ea"/>
                <a:cs typeface="+mj-cs"/>
              </a:rPr>
              <a:t>ftproot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下。</a:t>
            </a:r>
            <a:endParaRPr lang="en-US" altLang="zh-CN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3A5CA4-17F1-4A48-BA0C-28F67BB0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14" y="2095726"/>
            <a:ext cx="4403635" cy="232930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9F90A7A-CE5A-42A5-B9C8-0EB1C7B2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1214" y="4477312"/>
            <a:ext cx="4397175" cy="199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5317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57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服务器的配置（</a:t>
            </a:r>
            <a:r>
              <a:rPr lang="zh-CN" altLang="en-US" dirty="0">
                <a:solidFill>
                  <a:srgbClr val="FF0000"/>
                </a:solidFill>
              </a:rPr>
              <a:t>添加新的</a:t>
            </a:r>
            <a:r>
              <a:rPr lang="en-US" altLang="zh-CN" dirty="0">
                <a:solidFill>
                  <a:srgbClr val="FF0000"/>
                </a:solidFill>
              </a:rPr>
              <a:t>FTP</a:t>
            </a:r>
            <a:r>
              <a:rPr lang="zh-CN" altLang="en-US" dirty="0">
                <a:solidFill>
                  <a:srgbClr val="FF0000"/>
                </a:solidFill>
              </a:rPr>
              <a:t>站点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8057C-0F34-48FB-997E-37BE8F60BF17}"/>
              </a:ext>
            </a:extLst>
          </p:cNvPr>
          <p:cNvSpPr txBox="1"/>
          <p:nvPr/>
        </p:nvSpPr>
        <p:spPr>
          <a:xfrm>
            <a:off x="207980" y="2977665"/>
            <a:ext cx="3312368" cy="166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盘下新建一个名称为</a:t>
            </a:r>
            <a:r>
              <a:rPr lang="en-US" altLang="zh-CN" sz="2045" b="1" dirty="0" err="1">
                <a:latin typeface="+mn-ea"/>
                <a:ea typeface="+mn-ea"/>
                <a:cs typeface="+mj-cs"/>
              </a:rPr>
              <a:t>FTPceshi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的站点，站点主目录为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D:\FTPceshi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，将可供下载的文件直接放在目录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D:\FTPceshi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下。</a:t>
            </a:r>
            <a:endParaRPr lang="en-US" altLang="zh-CN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6B5C649-C56C-424C-A949-3EE252DFB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896" y="2677001"/>
            <a:ext cx="5508104" cy="30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85013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57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服务器的配置（</a:t>
            </a:r>
            <a:r>
              <a:rPr lang="zh-CN" altLang="en-US" dirty="0">
                <a:solidFill>
                  <a:srgbClr val="FF0000"/>
                </a:solidFill>
              </a:rPr>
              <a:t>添加新的</a:t>
            </a:r>
            <a:r>
              <a:rPr lang="en-US" altLang="zh-CN" dirty="0">
                <a:solidFill>
                  <a:srgbClr val="FF0000"/>
                </a:solidFill>
              </a:rPr>
              <a:t>FTP</a:t>
            </a:r>
            <a:r>
              <a:rPr lang="zh-CN" altLang="en-US" dirty="0">
                <a:solidFill>
                  <a:srgbClr val="FF0000"/>
                </a:solidFill>
              </a:rPr>
              <a:t>站点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8057C-0F34-48FB-997E-37BE8F60BF17}"/>
              </a:ext>
            </a:extLst>
          </p:cNvPr>
          <p:cNvSpPr txBox="1"/>
          <p:nvPr/>
        </p:nvSpPr>
        <p:spPr>
          <a:xfrm>
            <a:off x="207980" y="2977665"/>
            <a:ext cx="3312368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打开 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信息服务管理窗口”，鼠标右键单击“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站点”，在弹出菜单中选择“新建”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站点”，出现“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站点创建向导”，单击“下一步”继续。设置名称为</a:t>
            </a:r>
            <a:r>
              <a:rPr lang="en-US" altLang="zh-CN" sz="2045" b="1" dirty="0" err="1">
                <a:latin typeface="+mn-ea"/>
                <a:ea typeface="+mn-ea"/>
                <a:cs typeface="+mj-cs"/>
              </a:rPr>
              <a:t>FTPceshi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，单击“下一步”继续。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AA6D692-A930-494E-ACA2-1030464E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4563" y="2277837"/>
            <a:ext cx="5485342" cy="385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32281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57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服务器的配置（</a:t>
            </a:r>
            <a:r>
              <a:rPr lang="zh-CN" altLang="en-US" dirty="0">
                <a:solidFill>
                  <a:srgbClr val="FF0000"/>
                </a:solidFill>
              </a:rPr>
              <a:t>添加新的</a:t>
            </a:r>
            <a:r>
              <a:rPr lang="en-US" altLang="zh-CN" dirty="0">
                <a:solidFill>
                  <a:srgbClr val="FF0000"/>
                </a:solidFill>
              </a:rPr>
              <a:t>FTP</a:t>
            </a:r>
            <a:r>
              <a:rPr lang="zh-CN" altLang="en-US" dirty="0">
                <a:solidFill>
                  <a:srgbClr val="FF0000"/>
                </a:solidFill>
              </a:rPr>
              <a:t>站点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8057C-0F34-48FB-997E-37BE8F60BF17}"/>
              </a:ext>
            </a:extLst>
          </p:cNvPr>
          <p:cNvSpPr txBox="1"/>
          <p:nvPr/>
        </p:nvSpPr>
        <p:spPr>
          <a:xfrm>
            <a:off x="207980" y="2977665"/>
            <a:ext cx="3312368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20700" eaLnBrk="1" hangingPunct="1"/>
            <a:r>
              <a:rPr lang="zh-CN" altLang="en-US" sz="2045" b="1" dirty="0">
                <a:latin typeface="+mn-ea"/>
                <a:ea typeface="+mn-ea"/>
                <a:cs typeface="+mj-cs"/>
              </a:rPr>
              <a:t>出现如图所示窗口，输入新建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地址和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端口地址，单击“下一步”继续。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A258D82-92E1-43B2-B9FE-E39354C7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753" y="2251900"/>
            <a:ext cx="5211691" cy="398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46545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57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服务器的配置（</a:t>
            </a:r>
            <a:r>
              <a:rPr lang="zh-CN" altLang="en-US" dirty="0">
                <a:solidFill>
                  <a:srgbClr val="FF0000"/>
                </a:solidFill>
              </a:rPr>
              <a:t>添加新的</a:t>
            </a:r>
            <a:r>
              <a:rPr lang="en-US" altLang="zh-CN" dirty="0">
                <a:solidFill>
                  <a:srgbClr val="FF0000"/>
                </a:solidFill>
              </a:rPr>
              <a:t>FTP</a:t>
            </a:r>
            <a:r>
              <a:rPr lang="zh-CN" altLang="en-US" dirty="0">
                <a:solidFill>
                  <a:srgbClr val="FF0000"/>
                </a:solidFill>
              </a:rPr>
              <a:t>站点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204864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8057C-0F34-48FB-997E-37BE8F60BF17}"/>
              </a:ext>
            </a:extLst>
          </p:cNvPr>
          <p:cNvSpPr txBox="1"/>
          <p:nvPr/>
        </p:nvSpPr>
        <p:spPr>
          <a:xfrm>
            <a:off x="207980" y="2689633"/>
            <a:ext cx="331236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20700" eaLnBrk="1" hangingPunct="1"/>
            <a:r>
              <a:rPr lang="zh-CN" altLang="en-US" sz="2045" b="1" dirty="0">
                <a:latin typeface="+mn-ea"/>
                <a:ea typeface="+mn-ea"/>
                <a:cs typeface="+mj-cs"/>
              </a:rPr>
              <a:t>出现如图所示对话框，输入站点的主目录路径，然后单击“下一步”。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0E2D164D-1215-49B5-9D46-54D2D7AED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1408" y="3429000"/>
            <a:ext cx="6113027" cy="281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7130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36" y="1304251"/>
            <a:ext cx="7015801" cy="974417"/>
          </a:xfrm>
        </p:spPr>
        <p:txBody>
          <a:bodyPr/>
          <a:lstStyle/>
          <a:p>
            <a:pPr algn="ctr" eaLnBrk="1" hangingPunct="1">
              <a:buClrTx/>
              <a:buSzTx/>
              <a:buFontTx/>
            </a:pPr>
            <a:r>
              <a:rPr lang="zh-CN" altLang="en-US" sz="3070">
                <a:solidFill>
                  <a:srgbClr val="0000FF"/>
                </a:solidFill>
                <a:sym typeface="+mn-ea"/>
              </a:rPr>
              <a:t>《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计算机通信与网络》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实验内容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64372" y="2278647"/>
            <a:ext cx="7015801" cy="345539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一、网络基础知识及双绞线制作、访问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设备实验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二、交换机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VLAN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相关实验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三、路由器基础配置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RIP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OSPF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DNS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DHCP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FTP</a:t>
            </a: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七、扩展实验</a:t>
            </a:r>
          </a:p>
        </p:txBody>
      </p:sp>
      <p:sp>
        <p:nvSpPr>
          <p:cNvPr id="819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85CFE7-9CCE-47CA-B727-3416D7D6B447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57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服务器的配置（</a:t>
            </a:r>
            <a:r>
              <a:rPr lang="zh-CN" altLang="en-US" dirty="0">
                <a:solidFill>
                  <a:srgbClr val="FF0000"/>
                </a:solidFill>
              </a:rPr>
              <a:t>添加新的</a:t>
            </a:r>
            <a:r>
              <a:rPr lang="en-US" altLang="zh-CN" dirty="0">
                <a:solidFill>
                  <a:srgbClr val="FF0000"/>
                </a:solidFill>
              </a:rPr>
              <a:t>FTP</a:t>
            </a:r>
            <a:r>
              <a:rPr lang="zh-CN" altLang="en-US" dirty="0">
                <a:solidFill>
                  <a:srgbClr val="FF0000"/>
                </a:solidFill>
              </a:rPr>
              <a:t>站点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951C4-6AF5-4B30-9E59-0A1054590B4F}"/>
              </a:ext>
            </a:extLst>
          </p:cNvPr>
          <p:cNvSpPr txBox="1"/>
          <p:nvPr/>
        </p:nvSpPr>
        <p:spPr>
          <a:xfrm>
            <a:off x="509117" y="2204864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8057C-0F34-48FB-997E-37BE8F60BF17}"/>
              </a:ext>
            </a:extLst>
          </p:cNvPr>
          <p:cNvSpPr txBox="1"/>
          <p:nvPr/>
        </p:nvSpPr>
        <p:spPr>
          <a:xfrm>
            <a:off x="207980" y="2689633"/>
            <a:ext cx="3312368" cy="22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20700" eaLnBrk="1" hangingPunct="1"/>
            <a:r>
              <a:rPr lang="zh-CN" altLang="en-US" sz="2045" b="1" dirty="0">
                <a:latin typeface="+mn-ea"/>
                <a:ea typeface="+mn-ea"/>
                <a:cs typeface="+mj-cs"/>
              </a:rPr>
              <a:t>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站点访问权限对话框中设置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站点的访问权限，一般要选取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“读取”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属性，表示支持从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站点下载文件，若同时选择 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“写入”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属性，则支持向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站点上传文件。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B610326-4F56-4AB3-BDF8-48E96E39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1234" y="2370389"/>
            <a:ext cx="5070676" cy="386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88184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6215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站点的配置与管理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9CE54-D1FA-4151-87D9-AD5121FB203B}"/>
              </a:ext>
            </a:extLst>
          </p:cNvPr>
          <p:cNvSpPr txBox="1"/>
          <p:nvPr/>
        </p:nvSpPr>
        <p:spPr>
          <a:xfrm>
            <a:off x="107505" y="2545617"/>
            <a:ext cx="3412844" cy="355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站点建立好之后，可以通过“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Microsoft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管理控制台”进一步来管理、设置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站点，选择“开始”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程序”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管理工具”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/“Internet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信息服务管理器”，打开“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信息服务窗口”，在所管理的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上，单击鼠标右键选择“属性”菜单项，进入该站点的“属性”对话框。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6075E-EA82-445A-BDB4-ABB7B3DC8589}"/>
              </a:ext>
            </a:extLst>
          </p:cNvPr>
          <p:cNvSpPr txBox="1"/>
          <p:nvPr/>
        </p:nvSpPr>
        <p:spPr>
          <a:xfrm>
            <a:off x="509117" y="2060848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9CC1082-09DB-406E-8E93-59786522BE19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7D6E3705-4756-4185-8B28-B8CC2980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90832"/>
            <a:ext cx="4789089" cy="44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8119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6215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站点的配置与管理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9CE54-D1FA-4151-87D9-AD5121FB203B}"/>
              </a:ext>
            </a:extLst>
          </p:cNvPr>
          <p:cNvSpPr txBox="1"/>
          <p:nvPr/>
        </p:nvSpPr>
        <p:spPr>
          <a:xfrm>
            <a:off x="107505" y="2545617"/>
            <a:ext cx="3412844" cy="386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地址：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设置此站点的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地址，即本服务器的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地址。</a:t>
            </a:r>
          </a:p>
          <a:p>
            <a:pPr marL="0" indent="520700" eaLnBrk="1" hangingPunct="1">
              <a:buFontTx/>
              <a:buNone/>
            </a:pP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TCP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端口：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服务器默认使用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端口，若更改此端口，则用户在连接到此站点时，必须输入站点所使用端口，如使用命令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 ://192.168.5.5:2121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，表示连接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端口为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2121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。</a:t>
            </a:r>
          </a:p>
          <a:p>
            <a:pPr marL="0" indent="520700" eaLnBrk="1" hangingPunct="1">
              <a:buFontTx/>
              <a:buNone/>
            </a:pP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6075E-EA82-445A-BDB4-ABB7B3DC8589}"/>
              </a:ext>
            </a:extLst>
          </p:cNvPr>
          <p:cNvSpPr txBox="1"/>
          <p:nvPr/>
        </p:nvSpPr>
        <p:spPr>
          <a:xfrm>
            <a:off x="509117" y="2060848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9CC1082-09DB-406E-8E93-59786522BE19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AA6C40-9513-4FA0-9F4F-760A4D3C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949797"/>
            <a:ext cx="4826992" cy="4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85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6215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站点的配置与管理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9CE54-D1FA-4151-87D9-AD5121FB203B}"/>
              </a:ext>
            </a:extLst>
          </p:cNvPr>
          <p:cNvSpPr txBox="1"/>
          <p:nvPr/>
        </p:nvSpPr>
        <p:spPr>
          <a:xfrm>
            <a:off x="107505" y="2545617"/>
            <a:ext cx="3412844" cy="323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在属性页上，可以设置提供网络用户下载文件的站点是来自于本地计算机，还是来自于其他计算机共享的文件夹。</a:t>
            </a:r>
          </a:p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选择此计算机上的目录，还需指定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站点目录，默认站点的根目录所在的路径，或者选择新建站点目录所在的路径。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6075E-EA82-445A-BDB4-ABB7B3DC8589}"/>
              </a:ext>
            </a:extLst>
          </p:cNvPr>
          <p:cNvSpPr txBox="1"/>
          <p:nvPr/>
        </p:nvSpPr>
        <p:spPr>
          <a:xfrm>
            <a:off x="509117" y="2060848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9CC1082-09DB-406E-8E93-59786522BE19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084091D-92F7-415F-BEE1-723130B2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864" y="1916832"/>
            <a:ext cx="4824536" cy="45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82279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6215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站点的配置与管理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9CE54-D1FA-4151-87D9-AD5121FB203B}"/>
              </a:ext>
            </a:extLst>
          </p:cNvPr>
          <p:cNvSpPr txBox="1"/>
          <p:nvPr/>
        </p:nvSpPr>
        <p:spPr>
          <a:xfrm>
            <a:off x="107505" y="2545617"/>
            <a:ext cx="3412844" cy="4498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选择“安全账号”标签，出现如图所示对话框。</a:t>
            </a:r>
            <a:endParaRPr lang="en-US" altLang="zh-CN" sz="2045" b="1" dirty="0">
              <a:latin typeface="+mn-ea"/>
              <a:ea typeface="+mn-ea"/>
              <a:cs typeface="+mj-cs"/>
            </a:endParaRPr>
          </a:p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允许匿名连接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站点一般都设置为允许用户匿名登录，注意用户在客户机登录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服务器的匿名用户名为“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anonymous”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。</a:t>
            </a:r>
          </a:p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只允许匿名连接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：选择此项，表示用户不能用私人的账号登录。只能用匿名登录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站点，可以用来防止具有管理权限的账号通过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访问或更改文件。 </a:t>
            </a:r>
          </a:p>
          <a:p>
            <a:pPr marL="0" indent="520700" eaLnBrk="1" hangingPunct="1">
              <a:buFontTx/>
              <a:buNone/>
            </a:pP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6075E-EA82-445A-BDB4-ABB7B3DC8589}"/>
              </a:ext>
            </a:extLst>
          </p:cNvPr>
          <p:cNvSpPr txBox="1"/>
          <p:nvPr/>
        </p:nvSpPr>
        <p:spPr>
          <a:xfrm>
            <a:off x="509117" y="2060848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9CC1082-09DB-406E-8E93-59786522BE19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563702F2-4C76-48E0-82F4-24BEADAC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73" y="2271410"/>
            <a:ext cx="4465510" cy="416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0081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95" y="1954800"/>
            <a:ext cx="9122307" cy="471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1</a:t>
            </a:r>
            <a:r>
              <a:rPr lang="zh-CN" altLang="en-US" sz="2030" dirty="0">
                <a:sym typeface="+mn-ea"/>
              </a:rPr>
              <a:t>、理解</a:t>
            </a:r>
            <a:r>
              <a:rPr lang="en-US" altLang="zh-CN" sz="2030" dirty="0">
                <a:sym typeface="+mn-ea"/>
              </a:rPr>
              <a:t>FTP</a:t>
            </a:r>
            <a:r>
              <a:rPr lang="zh-CN" altLang="en-US" sz="2030" dirty="0">
                <a:sym typeface="+mn-ea"/>
              </a:rPr>
              <a:t>服务器的基本概念和原理。</a:t>
            </a: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2</a:t>
            </a:r>
            <a:r>
              <a:rPr lang="zh-CN" altLang="en-US" sz="2030" dirty="0">
                <a:sym typeface="+mn-ea"/>
              </a:rPr>
              <a:t>、熟悉</a:t>
            </a:r>
            <a:r>
              <a:rPr lang="en-US" altLang="zh-CN" sz="2030" dirty="0">
                <a:sym typeface="+mn-ea"/>
              </a:rPr>
              <a:t>FTP</a:t>
            </a:r>
            <a:r>
              <a:rPr lang="zh-CN" altLang="en-US" sz="2030" dirty="0">
                <a:sym typeface="+mn-ea"/>
              </a:rPr>
              <a:t>服务器的配置和管理方法。</a:t>
            </a: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3</a:t>
            </a:r>
            <a:r>
              <a:rPr lang="zh-CN" altLang="en-US" sz="2030" dirty="0">
                <a:sym typeface="+mn-ea"/>
              </a:rPr>
              <a:t>、熟悉在</a:t>
            </a:r>
            <a:r>
              <a:rPr lang="en-US" altLang="zh-CN" sz="2030" dirty="0">
                <a:sym typeface="+mn-ea"/>
              </a:rPr>
              <a:t>FTP</a:t>
            </a:r>
            <a:r>
              <a:rPr lang="zh-CN" altLang="en-US" sz="2030" dirty="0">
                <a:sym typeface="+mn-ea"/>
              </a:rPr>
              <a:t>客户端通过浏览器（可以用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地址或域名）的方式访问</a:t>
            </a:r>
            <a:r>
              <a:rPr lang="en-US" altLang="zh-CN" sz="2030" dirty="0">
                <a:sym typeface="+mn-ea"/>
              </a:rPr>
              <a:t>FTP</a:t>
            </a:r>
            <a:r>
              <a:rPr lang="zh-CN" altLang="en-US" sz="2030" dirty="0">
                <a:sym typeface="+mn-ea"/>
              </a:rPr>
              <a:t>站点。 </a:t>
            </a:r>
            <a:endParaRPr lang="en-US" altLang="zh-CN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4</a:t>
            </a:r>
            <a:r>
              <a:rPr lang="zh-CN" altLang="en-US" sz="2030" dirty="0">
                <a:sym typeface="+mn-ea"/>
              </a:rPr>
              <a:t>、熟悉使用</a:t>
            </a:r>
            <a:r>
              <a:rPr lang="en-US" altLang="zh-CN" sz="2030" dirty="0">
                <a:sym typeface="+mn-ea"/>
              </a:rPr>
              <a:t>ftp </a:t>
            </a:r>
            <a:r>
              <a:rPr lang="zh-CN" altLang="en-US" sz="2030" dirty="0">
                <a:sym typeface="+mn-ea"/>
              </a:rPr>
              <a:t>指令测试</a:t>
            </a:r>
            <a:r>
              <a:rPr lang="en-US" altLang="zh-CN" sz="2030" dirty="0">
                <a:sym typeface="+mn-ea"/>
              </a:rPr>
              <a:t>ftp  </a:t>
            </a:r>
            <a:r>
              <a:rPr lang="en-US" altLang="zh-CN" sz="2030" dirty="0" err="1">
                <a:sym typeface="+mn-ea"/>
              </a:rPr>
              <a:t>ip</a:t>
            </a:r>
            <a:r>
              <a:rPr lang="en-US" altLang="zh-CN" sz="2030" dirty="0">
                <a:sym typeface="+mn-ea"/>
              </a:rPr>
              <a:t> </a:t>
            </a:r>
            <a:r>
              <a:rPr lang="zh-CN" altLang="en-US" sz="2030" dirty="0">
                <a:sym typeface="+mn-ea"/>
              </a:rPr>
              <a:t>地址，登陆</a:t>
            </a:r>
            <a:r>
              <a:rPr lang="en-US" altLang="zh-CN" sz="2030" dirty="0">
                <a:sym typeface="+mn-ea"/>
              </a:rPr>
              <a:t>ftp</a:t>
            </a:r>
            <a:r>
              <a:rPr lang="zh-CN" altLang="en-US" sz="2030" dirty="0">
                <a:sym typeface="+mn-ea"/>
              </a:rPr>
              <a:t>默认站点，用户名和密码</a:t>
            </a:r>
            <a:endParaRPr lang="en-US" altLang="zh-CN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</a:pPr>
            <a:r>
              <a:rPr lang="zh-CN" altLang="en-US" sz="2030" dirty="0">
                <a:sym typeface="+mn-ea"/>
              </a:rPr>
              <a:t>可以提前设置为用户名：</a:t>
            </a:r>
            <a:r>
              <a:rPr lang="en-US" altLang="zh-CN" sz="2030" dirty="0">
                <a:sym typeface="+mn-ea"/>
              </a:rPr>
              <a:t>369</a:t>
            </a:r>
            <a:r>
              <a:rPr lang="zh-CN" altLang="en-US" sz="2030" dirty="0">
                <a:sym typeface="+mn-ea"/>
              </a:rPr>
              <a:t>，密码：</a:t>
            </a:r>
            <a:r>
              <a:rPr lang="en-US" altLang="zh-CN" sz="2030" dirty="0">
                <a:sym typeface="+mn-ea"/>
              </a:rPr>
              <a:t>369</a:t>
            </a:r>
            <a:r>
              <a:rPr lang="zh-CN" altLang="en-US" sz="2030" dirty="0">
                <a:sym typeface="+mn-ea"/>
              </a:rPr>
              <a:t>，然后登陆。也可以</a:t>
            </a:r>
            <a:r>
              <a:rPr lang="zh-CN" altLang="en-US" sz="2030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匿名登陆，</a:t>
            </a:r>
            <a:endParaRPr lang="en-US" altLang="zh-CN" sz="2030" b="1" dirty="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pPr marL="342900" indent="0" algn="l" latinLnBrk="0">
              <a:lnSpc>
                <a:spcPct val="150000"/>
              </a:lnSpc>
            </a:pPr>
            <a:r>
              <a:rPr lang="zh-CN" altLang="en-US" sz="2030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用户名</a:t>
            </a:r>
            <a:r>
              <a:rPr lang="en-US" altLang="zh-CN" sz="2030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anonymous</a:t>
            </a:r>
            <a:r>
              <a:rPr lang="zh-CN" altLang="en-US" sz="2030" dirty="0">
                <a:sym typeface="+mn-ea"/>
              </a:rPr>
              <a:t>，然后敲回车直接登陆。</a:t>
            </a:r>
            <a:endParaRPr lang="en-US" altLang="zh-CN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5</a:t>
            </a:r>
            <a:r>
              <a:rPr lang="zh-CN" altLang="en-US" sz="2030" dirty="0">
                <a:sym typeface="+mn-ea"/>
              </a:rPr>
              <a:t>、</a:t>
            </a:r>
            <a:r>
              <a:rPr lang="en-US" altLang="zh-CN" sz="2030" dirty="0">
                <a:sym typeface="+mn-ea"/>
              </a:rPr>
              <a:t>ftp&gt; get </a:t>
            </a:r>
            <a:r>
              <a:rPr lang="zh-CN" altLang="en-US" sz="2030" dirty="0">
                <a:sym typeface="+mn-ea"/>
              </a:rPr>
              <a:t>文件名指令从</a:t>
            </a:r>
            <a:r>
              <a:rPr lang="en-US" altLang="zh-CN" sz="2030" dirty="0">
                <a:sym typeface="+mn-ea"/>
              </a:rPr>
              <a:t>ftp</a:t>
            </a:r>
            <a:r>
              <a:rPr lang="zh-CN" altLang="en-US" sz="2030" dirty="0">
                <a:sym typeface="+mn-ea"/>
              </a:rPr>
              <a:t>服务器下载文件，</a:t>
            </a:r>
            <a:r>
              <a:rPr lang="en-US" altLang="zh-CN" sz="2030" dirty="0">
                <a:sym typeface="+mn-ea"/>
              </a:rPr>
              <a:t> ftp&gt; put </a:t>
            </a:r>
            <a:r>
              <a:rPr lang="zh-CN" altLang="en-US" sz="2030" dirty="0">
                <a:sym typeface="+mn-ea"/>
              </a:rPr>
              <a:t>文件名将当前目录下的文件上传到从</a:t>
            </a:r>
            <a:r>
              <a:rPr lang="en-US" altLang="zh-CN" sz="2030" dirty="0">
                <a:sym typeface="+mn-ea"/>
              </a:rPr>
              <a:t>ftp</a:t>
            </a:r>
            <a:r>
              <a:rPr lang="zh-CN" altLang="en-US" sz="2030" dirty="0">
                <a:sym typeface="+mn-ea"/>
              </a:rPr>
              <a:t>服务器 。</a:t>
            </a:r>
            <a:endParaRPr lang="en-US" altLang="zh-CN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</a:pPr>
            <a:endParaRPr lang="en-US" altLang="zh-CN" sz="203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19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B40513-6627-4932-BBA9-1D5CCF1E18C4}"/>
              </a:ext>
            </a:extLst>
          </p:cNvPr>
          <p:cNvSpPr txBox="1"/>
          <p:nvPr/>
        </p:nvSpPr>
        <p:spPr>
          <a:xfrm>
            <a:off x="6516216" y="2396622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FTP</a:t>
            </a:r>
            <a:r>
              <a:rPr lang="zh-CN" altLang="en-US" dirty="0"/>
              <a:t>客户端通过浏览器访问默认站点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0ED955-59C6-4A3C-92CB-634A57ACB2C0}"/>
              </a:ext>
            </a:extLst>
          </p:cNvPr>
          <p:cNvSpPr txBox="1"/>
          <p:nvPr/>
        </p:nvSpPr>
        <p:spPr>
          <a:xfrm>
            <a:off x="161764" y="5317757"/>
            <a:ext cx="2427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FTP</a:t>
            </a:r>
            <a:r>
              <a:rPr lang="zh-CN" altLang="en-US" dirty="0"/>
              <a:t>客户端通过浏览器访问新建</a:t>
            </a:r>
            <a:r>
              <a:rPr lang="en-US" altLang="zh-CN" dirty="0" err="1"/>
              <a:t>FTPceshi</a:t>
            </a:r>
            <a:r>
              <a:rPr lang="zh-CN" altLang="en-US" dirty="0"/>
              <a:t>站点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2A223E9-F1AA-4E10-99B4-0DBEE2DF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63341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4179C5D-6E81-4A18-9F60-46538B085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9646" y="3768967"/>
            <a:ext cx="63912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92A997-9A24-479F-9883-D16FF419469B}"/>
              </a:ext>
            </a:extLst>
          </p:cNvPr>
          <p:cNvSpPr txBox="1"/>
          <p:nvPr/>
        </p:nvSpPr>
        <p:spPr>
          <a:xfrm>
            <a:off x="2659711" y="1097974"/>
            <a:ext cx="6087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FTP</a:t>
            </a:r>
            <a:r>
              <a:rPr lang="zh-CN" altLang="en-US" dirty="0"/>
              <a:t>客户端通过浏览器访问</a:t>
            </a:r>
            <a:r>
              <a:rPr lang="en-US" altLang="zh-CN" dirty="0"/>
              <a:t>FTP</a:t>
            </a:r>
            <a:r>
              <a:rPr lang="zh-CN" altLang="en-US" dirty="0"/>
              <a:t>站点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：</a:t>
            </a:r>
            <a:r>
              <a:rPr lang="en-US" altLang="zh-CN" dirty="0"/>
              <a:t>//</a:t>
            </a:r>
            <a:r>
              <a:rPr lang="zh-CN" altLang="en-US" dirty="0">
                <a:solidFill>
                  <a:srgbClr val="FF0000"/>
                </a:solidFill>
              </a:rPr>
              <a:t>主机名称</a:t>
            </a:r>
            <a:r>
              <a:rPr lang="en-US" altLang="zh-CN" dirty="0"/>
              <a:t>/</a:t>
            </a:r>
            <a:r>
              <a:rPr lang="zh-CN" altLang="en-US" dirty="0"/>
              <a:t>路径名</a:t>
            </a:r>
            <a:r>
              <a:rPr lang="en-US" altLang="zh-CN" dirty="0"/>
              <a:t>/</a:t>
            </a:r>
            <a:r>
              <a:rPr lang="zh-CN" altLang="en-US" dirty="0"/>
              <a:t>文件名：</a:t>
            </a:r>
            <a:r>
              <a:rPr lang="zh-CN" altLang="en-US" dirty="0">
                <a:solidFill>
                  <a:srgbClr val="FF0000"/>
                </a:solidFill>
              </a:rPr>
              <a:t>端口号</a:t>
            </a:r>
          </a:p>
        </p:txBody>
      </p:sp>
    </p:spTree>
    <p:extLst>
      <p:ext uri="{BB962C8B-B14F-4D97-AF65-F5344CB8AC3E}">
        <p14:creationId xmlns:p14="http://schemas.microsoft.com/office/powerpoint/2010/main" val="42190914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92A997-9A24-479F-9883-D16FF419469B}"/>
              </a:ext>
            </a:extLst>
          </p:cNvPr>
          <p:cNvSpPr txBox="1"/>
          <p:nvPr/>
        </p:nvSpPr>
        <p:spPr>
          <a:xfrm>
            <a:off x="600075" y="1944122"/>
            <a:ext cx="7953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       双击 “</a:t>
            </a:r>
            <a:r>
              <a:rPr lang="en-US" altLang="zh-CN" sz="2000" dirty="0"/>
              <a:t>FTPceshi1”</a:t>
            </a:r>
            <a:r>
              <a:rPr lang="zh-CN" altLang="en-US" sz="2000" dirty="0"/>
              <a:t>文件，就可以</a:t>
            </a:r>
            <a:r>
              <a:rPr lang="zh-CN" altLang="en-US" sz="2000" dirty="0">
                <a:solidFill>
                  <a:srgbClr val="FF0000"/>
                </a:solidFill>
              </a:rPr>
              <a:t>打开该文件</a:t>
            </a:r>
            <a:r>
              <a:rPr lang="zh-CN" altLang="en-US" sz="2000" dirty="0"/>
              <a:t>。鼠标右键单击文件名，然后选“</a:t>
            </a:r>
            <a:r>
              <a:rPr lang="zh-CN" altLang="en-US" sz="2000" dirty="0">
                <a:solidFill>
                  <a:srgbClr val="FF0000"/>
                </a:solidFill>
              </a:rPr>
              <a:t>复制到文件夹</a:t>
            </a:r>
            <a:r>
              <a:rPr lang="zh-CN" altLang="en-US" sz="2000" dirty="0"/>
              <a:t>” ，弹出如图所示对话框，选择文件保存的路径，确定就可以将文件下载到本地指定文件夹内。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7F8E1A-5A0B-4EF7-8FA2-13649557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3140968"/>
            <a:ext cx="79438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7358114" cy="475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62960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3700" y="2752725"/>
            <a:ext cx="62103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48690" y="1638935"/>
            <a:ext cx="7165975" cy="3152140"/>
          </a:xfrm>
        </p:spPr>
        <p:txBody>
          <a:bodyPr/>
          <a:lstStyle/>
          <a:p>
            <a:pPr algn="ctr" latinLnBrk="0">
              <a:lnSpc>
                <a:spcPct val="150000"/>
              </a:lnSpc>
            </a:pPr>
            <a:br>
              <a:rPr lang="zh-CN" altLang="en-US" dirty="0"/>
            </a:br>
            <a:r>
              <a:rPr lang="zh-CN" altLang="en-US" sz="3070" b="1" dirty="0">
                <a:solidFill>
                  <a:srgbClr val="0000FF"/>
                </a:solidFill>
              </a:rPr>
              <a:t>实验</a:t>
            </a:r>
            <a:r>
              <a:rPr lang="en-US" altLang="zh-CN" sz="3070" b="1" dirty="0">
                <a:solidFill>
                  <a:srgbClr val="0000FF"/>
                </a:solidFill>
              </a:rPr>
              <a:t>6.2</a:t>
            </a:r>
            <a:br>
              <a:rPr lang="zh-CN" altLang="en-US" sz="1200" b="1" dirty="0">
                <a:solidFill>
                  <a:srgbClr val="0000FF"/>
                </a:solidFill>
              </a:rPr>
            </a:br>
            <a:r>
              <a:rPr lang="zh-CN" altLang="en-US" sz="1200" dirty="0"/>
              <a:t>    </a:t>
            </a:r>
            <a:br>
              <a:rPr lang="zh-CN" altLang="en-US" sz="1200" dirty="0"/>
            </a:b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br>
              <a:rPr lang="zh-CN" altLang="en-US" sz="3070" b="1" dirty="0"/>
            </a:br>
            <a:r>
              <a:rPr lang="zh-CN" altLang="en-US" sz="3755" b="1" dirty="0"/>
              <a:t>                  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218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926" y="928670"/>
            <a:ext cx="5479385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看到向</a:t>
            </a:r>
            <a:r>
              <a:rPr lang="en-US" altLang="zh-CN" dirty="0">
                <a:solidFill>
                  <a:srgbClr val="FF0000"/>
                </a:solidFill>
              </a:rPr>
              <a:t>ftp</a:t>
            </a:r>
            <a:r>
              <a:rPr lang="zh-CN" altLang="en-US" dirty="0">
                <a:solidFill>
                  <a:srgbClr val="FF0000"/>
                </a:solidFill>
              </a:rPr>
              <a:t>默认站点写入拒绝了，这是因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为站点权限设置只能读取，不允许写入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61245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25" y="2828925"/>
            <a:ext cx="43338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260604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谢谢大家！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实验目的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理解</a:t>
            </a:r>
            <a:r>
              <a:rPr lang="en-US" altLang="zh-CN" sz="2400" dirty="0"/>
              <a:t>FTP</a:t>
            </a:r>
            <a:r>
              <a:rPr lang="zh-CN" altLang="en-US" sz="2400" dirty="0"/>
              <a:t>的基本概念与工作原理；</a:t>
            </a:r>
          </a:p>
          <a:p>
            <a:pPr lvl="1"/>
            <a:r>
              <a:rPr lang="zh-CN" altLang="en-US" sz="2400" dirty="0"/>
              <a:t>安装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服务器方法；</a:t>
            </a:r>
          </a:p>
          <a:p>
            <a:pPr lvl="1"/>
            <a:r>
              <a:rPr lang="zh-CN" altLang="en-US" sz="2400" dirty="0"/>
              <a:t>配置与管理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服务器的方法；</a:t>
            </a:r>
            <a:endParaRPr lang="en-US" altLang="zh-CN" sz="2400" dirty="0"/>
          </a:p>
          <a:p>
            <a:pPr lvl="1"/>
            <a:r>
              <a:rPr lang="zh-CN" altLang="en-US" sz="2400" dirty="0"/>
              <a:t>客户端访问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服务器的方法 </a:t>
            </a: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55BF2BD-39F5-4B31-B786-C855783005E6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1E759A-0AFD-41C4-A814-364AED87C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2400" b="1">
                <a:solidFill>
                  <a:srgbClr val="FF6600"/>
                </a:solidFill>
              </a:rPr>
              <a:t>设备需求</a:t>
            </a:r>
            <a:endParaRPr kumimoji="0"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A1ECD45-43BC-45D9-88E3-82AD6AC0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2400" b="1">
                <a:solidFill>
                  <a:srgbClr val="FF6600"/>
                </a:solidFill>
              </a:rPr>
              <a:t>设备需求</a:t>
            </a:r>
            <a:endParaRPr kumimoji="0"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F29E295-3AB3-4D0F-8343-CDAD58AC2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zh-CN" altLang="en-US" sz="2400" dirty="0"/>
              <a:t> 交换机                   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台</a:t>
            </a:r>
          </a:p>
          <a:p>
            <a:pPr lvl="1"/>
            <a:r>
              <a:rPr kumimoji="0" lang="en-US" altLang="zh-CN" sz="2400" dirty="0"/>
              <a:t> PC</a:t>
            </a:r>
            <a:r>
              <a:rPr kumimoji="0" lang="zh-CN" altLang="en-US" sz="2400" dirty="0"/>
              <a:t>机            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台                </a:t>
            </a:r>
            <a:r>
              <a:rPr kumimoji="0" lang="en-US" altLang="zh-CN" sz="2400" dirty="0"/>
              <a:t> </a:t>
            </a:r>
            <a:endParaRPr kumimoji="0" lang="zh-CN" altLang="en-US" sz="2400" dirty="0"/>
          </a:p>
          <a:p>
            <a:pPr lvl="1"/>
            <a:r>
              <a:rPr kumimoji="0" lang="zh-CN" altLang="en-US" sz="2400" dirty="0"/>
              <a:t> </a:t>
            </a:r>
            <a:r>
              <a:rPr kumimoji="0" lang="en-US" altLang="zh-CN" sz="2400" dirty="0"/>
              <a:t>RJ45</a:t>
            </a:r>
            <a:r>
              <a:rPr kumimoji="0" lang="zh-CN" altLang="en-US" sz="2400" dirty="0"/>
              <a:t>双绞线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根         </a:t>
            </a:r>
            <a:endParaRPr kumimoji="0" lang="en-US" altLang="zh-CN" sz="2400" dirty="0"/>
          </a:p>
          <a:p>
            <a:pPr lvl="1"/>
            <a:endParaRPr kumimoji="0" lang="en-US" altLang="zh-CN" sz="2400" dirty="0"/>
          </a:p>
          <a:p>
            <a:pPr lvl="1"/>
            <a:endParaRPr kumimoji="0" lang="en-US" altLang="zh-CN" sz="2400" dirty="0"/>
          </a:p>
          <a:p>
            <a:pPr marL="457200" lvl="1" indent="0">
              <a:buNone/>
            </a:pPr>
            <a:r>
              <a:rPr kumimoji="0" lang="zh-CN" altLang="en-US" sz="2400" dirty="0">
                <a:solidFill>
                  <a:srgbClr val="FF0000"/>
                </a:solidFill>
              </a:rPr>
              <a:t>需要注意：</a:t>
            </a:r>
            <a:r>
              <a:rPr kumimoji="0" lang="zh-CN" altLang="en-US" sz="2400" dirty="0"/>
              <a:t>作为</a:t>
            </a:r>
            <a:r>
              <a:rPr kumimoji="0" lang="en-US" altLang="zh-CN" sz="2400" dirty="0"/>
              <a:t>FTP</a:t>
            </a:r>
            <a:r>
              <a:rPr kumimoji="0" lang="zh-CN" altLang="en-US" sz="2400" dirty="0"/>
              <a:t>服务器的</a:t>
            </a:r>
            <a:r>
              <a:rPr kumimoji="0" lang="en-US" altLang="zh-CN" sz="2400" dirty="0"/>
              <a:t>PC</a:t>
            </a:r>
            <a:r>
              <a:rPr kumimoji="0" lang="zh-CN" altLang="en-US" sz="2400" dirty="0"/>
              <a:t>机必须安装</a:t>
            </a:r>
            <a:r>
              <a:rPr kumimoji="0" lang="en-US" altLang="zh-CN" sz="2400" dirty="0"/>
              <a:t>Windows Server</a:t>
            </a:r>
            <a:r>
              <a:rPr kumimoji="0" lang="zh-CN" altLang="en-US" sz="2400" dirty="0"/>
              <a:t>版本的操作系统</a:t>
            </a:r>
            <a:endParaRPr kumimoji="0" lang="en-US" altLang="zh-CN" sz="2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</a:p>
        </p:txBody>
      </p:sp>
      <p:pic>
        <p:nvPicPr>
          <p:cNvPr id="12" name="图片 29" descr="IMG_256">
            <a:extLst>
              <a:ext uri="{FF2B5EF4-FFF2-40B4-BE49-F238E27FC236}">
                <a16:creationId xmlns:a16="http://schemas.microsoft.com/office/drawing/2014/main" id="{A0C0242B-6443-42C7-8142-A629DA45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128821"/>
            <a:ext cx="2934970" cy="241109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6261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实验内容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3D135-8205-4B45-A988-08101ACB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84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上安装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上配置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</a:t>
            </a:r>
          </a:p>
          <a:p>
            <a:pPr lvl="1"/>
            <a:r>
              <a:rPr lang="zh-CN" altLang="en-US" sz="2400" dirty="0"/>
              <a:t>在客户端访问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服务器。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CD709C-6CD6-4B1C-9728-CFDA876A51DC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0" y="1700808"/>
            <a:ext cx="8592185" cy="417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algn="l" latinLnBrk="0">
              <a:lnSpc>
                <a:spcPts val="3000"/>
              </a:lnSpc>
            </a:pP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4F999D-F0AB-4A5A-811D-6A4912EC8A39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的基本概念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379CB9-EA83-4B05-95FE-C7EBBE51A9FE}"/>
              </a:ext>
            </a:extLst>
          </p:cNvPr>
          <p:cNvSpPr>
            <a:spLocks noGrp="1" noChangeArrowheads="1"/>
          </p:cNvSpPr>
          <p:nvPr/>
        </p:nvSpPr>
        <p:spPr>
          <a:xfrm>
            <a:off x="275907" y="2786712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l" latinLnBrk="0">
              <a:lnSpc>
                <a:spcPts val="3000"/>
              </a:lnSpc>
            </a:pPr>
            <a:r>
              <a:rPr lang="zh-CN" altLang="en-US" sz="2045" b="1" dirty="0">
                <a:latin typeface="+mn-ea"/>
                <a:ea typeface="+mn-ea"/>
                <a:sym typeface="+mn-ea"/>
              </a:rPr>
              <a:t> 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FTP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（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File Transfer Protocol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）是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文件传输协议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，我们可以在服务器中存放大量的共享软件和免费资源，网络用户可以从服务器中下载文件，或者将客户机上的资源上传至服务器。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FTP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就是用来在客户机和服务器之间实现文件传输的标准协议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。它使用客户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服务器模式，客户程序把客户的请求告诉服务器，并将服务器发回的结果显示出来。而服务器端执行真正的工作，比如存储、发送文件等。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0" y="1700808"/>
            <a:ext cx="8592185" cy="417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algn="l" latinLnBrk="0">
              <a:lnSpc>
                <a:spcPts val="3000"/>
              </a:lnSpc>
            </a:pP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4F999D-F0AB-4A5A-811D-6A4912EC8A39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的基本概念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379CB9-EA83-4B05-95FE-C7EBBE51A9FE}"/>
              </a:ext>
            </a:extLst>
          </p:cNvPr>
          <p:cNvSpPr>
            <a:spLocks noGrp="1" noChangeArrowheads="1"/>
          </p:cNvSpPr>
          <p:nvPr/>
        </p:nvSpPr>
        <p:spPr>
          <a:xfrm>
            <a:off x="275907" y="2786712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l" latinLnBrk="0">
              <a:lnSpc>
                <a:spcPts val="3000"/>
              </a:lnSpc>
            </a:pPr>
            <a:r>
              <a:rPr lang="zh-CN" altLang="en-US" sz="2045" b="1" dirty="0">
                <a:latin typeface="+mn-ea"/>
                <a:ea typeface="+mn-ea"/>
                <a:sym typeface="+mn-ea"/>
              </a:rPr>
              <a:t>如果用户要将一个文件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从自己的计算机发送到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FTP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服务器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上，称为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FTP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的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上载（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Upload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），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而更多的情况是用户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从服务器上把文件或资源传送到客户机上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，称为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FTP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的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下载（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Download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）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。在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上存在有许多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FTP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服务器，它们往往存储了许多允许存取的文件，如：文本文件、图像文件、程序文件、声音文件、电影文件等。。 </a:t>
            </a:r>
          </a:p>
        </p:txBody>
      </p:sp>
    </p:spTree>
    <p:extLst>
      <p:ext uri="{BB962C8B-B14F-4D97-AF65-F5344CB8AC3E}">
        <p14:creationId xmlns:p14="http://schemas.microsoft.com/office/powerpoint/2010/main" val="31786188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18CCE-C61D-451D-BB31-246C72564DDB}"/>
              </a:ext>
            </a:extLst>
          </p:cNvPr>
          <p:cNvSpPr txBox="1"/>
          <p:nvPr/>
        </p:nvSpPr>
        <p:spPr>
          <a:xfrm>
            <a:off x="516302" y="2636912"/>
            <a:ext cx="3240360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选择一台已经安装好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Windows 2003 server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版本操作系统的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,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在这台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机上安装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服务器，确认其已安装了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协议，将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FTP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服务器的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地址设为静态的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，并设置服务器自己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配置。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2160786"/>
            <a:ext cx="3810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D08A5A-7A21-44A4-8CB6-894F3740BAA3}"/>
              </a:ext>
            </a:extLst>
          </p:cNvPr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FTP</a:t>
            </a:r>
            <a:r>
              <a:rPr lang="zh-CN" altLang="en-US" dirty="0"/>
              <a:t>服务器的</a:t>
            </a:r>
            <a:r>
              <a:rPr lang="en-US" altLang="zh-CN" dirty="0"/>
              <a:t>IP</a:t>
            </a:r>
            <a:r>
              <a:rPr lang="zh-CN" altLang="en-US" dirty="0"/>
              <a:t>地址配置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30A621-351D-4EB9-800B-545C701F2AF3}"/>
              </a:ext>
            </a:extLst>
          </p:cNvPr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FTP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466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1882</Words>
  <Application>Microsoft Office PowerPoint</Application>
  <PresentationFormat>全屏显示(4:3)</PresentationFormat>
  <Paragraphs>162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楷体</vt:lpstr>
      <vt:lpstr>宋体</vt:lpstr>
      <vt:lpstr>Arial</vt:lpstr>
      <vt:lpstr>Calibri</vt:lpstr>
      <vt:lpstr>Tahoma</vt:lpstr>
      <vt:lpstr>Times New Roman</vt:lpstr>
      <vt:lpstr>Wingdings</vt:lpstr>
      <vt:lpstr>Office 主题</vt:lpstr>
      <vt:lpstr>《计算机通信与网络》  网 络 实 验</vt:lpstr>
      <vt:lpstr>《计算机通信与网络》实验内容</vt:lpstr>
      <vt:lpstr> 实验6.2      Windows下的FTP服务器配置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liu jin</cp:lastModifiedBy>
  <cp:revision>498</cp:revision>
  <dcterms:created xsi:type="dcterms:W3CDTF">2113-01-01T00:00:00Z</dcterms:created>
  <dcterms:modified xsi:type="dcterms:W3CDTF">2021-05-25T14:08:51Z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