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62" r:id="rId5"/>
    <p:sldId id="309" r:id="rId6"/>
    <p:sldId id="442" r:id="rId7"/>
    <p:sldId id="603" r:id="rId8"/>
    <p:sldId id="602" r:id="rId9"/>
    <p:sldId id="574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4" r:id="rId19"/>
  </p:sldIdLst>
  <p:sldSz cx="9144000" cy="6858000" type="screen4x3"/>
  <p:notesSz cx="7102475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8" autoAdjust="0"/>
    <p:restoredTop sz="94687" autoAdjust="0"/>
  </p:normalViewPr>
  <p:slideViewPr>
    <p:cSldViewPr>
      <p:cViewPr varScale="1">
        <p:scale>
          <a:sx n="94" d="100"/>
          <a:sy n="94" d="100"/>
        </p:scale>
        <p:origin x="-1482" y="-108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7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246" y="768350"/>
            <a:ext cx="5115984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246" y="768350"/>
            <a:ext cx="5115984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9" y="2130425"/>
            <a:ext cx="777262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39" y="3886200"/>
            <a:ext cx="640098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588" y="274638"/>
            <a:ext cx="2057458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13" y="274638"/>
            <a:ext cx="601997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721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234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721" y="2017713"/>
            <a:ext cx="777262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3" y="4406900"/>
            <a:ext cx="77726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3" y="2906713"/>
            <a:ext cx="77726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13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332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13" y="1535113"/>
            <a:ext cx="404030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13" y="2174875"/>
            <a:ext cx="404030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156" y="1535113"/>
            <a:ext cx="40418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156" y="2174875"/>
            <a:ext cx="40418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3" y="273050"/>
            <a:ext cx="300839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050"/>
            <a:ext cx="511189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3" y="1435100"/>
            <a:ext cx="300839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9" y="4800600"/>
            <a:ext cx="54865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9" y="612775"/>
            <a:ext cx="548655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9" y="5367338"/>
            <a:ext cx="54865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13" y="274638"/>
            <a:ext cx="82298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13" y="1600200"/>
            <a:ext cx="82298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13" y="6356350"/>
            <a:ext cx="2133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88" y="6356350"/>
            <a:ext cx="2895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385" y="6356350"/>
            <a:ext cx="213366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721" y="1093648"/>
            <a:ext cx="7837018" cy="5246152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0" y="1880870"/>
            <a:ext cx="7186295" cy="140271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</a:t>
            </a:r>
            <a:b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</a:br>
            <a:b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  <a:t>网 络 实 验</a:t>
            </a:r>
            <a:r>
              <a:rPr lang="en-US" altLang="zh-CN" b="1" dirty="0">
                <a:solidFill>
                  <a:srgbClr val="FFC000"/>
                </a:solidFill>
                <a:ea typeface="楷体_GB2312" pitchFamily="49" charset="-122"/>
                <a:sym typeface="+mn-ea"/>
              </a:rPr>
              <a:t>1.1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2752" y="3673146"/>
            <a:ext cx="6076571" cy="1949375"/>
          </a:xfrm>
        </p:spPr>
        <p:txBody>
          <a:bodyPr/>
          <a:lstStyle/>
          <a:p>
            <a:pPr eaLnBrk="1" hangingPunct="1"/>
            <a:r>
              <a:rPr lang="zh-CN" altLang="en-US" sz="3070" b="1" dirty="0">
                <a:solidFill>
                  <a:srgbClr val="FF0000"/>
                </a:solidFill>
              </a:rPr>
              <a:t>（华三</a:t>
            </a:r>
            <a:r>
              <a:rPr lang="en-US" altLang="zh-CN" sz="3070" b="1" dirty="0">
                <a:solidFill>
                  <a:srgbClr val="FF0000"/>
                </a:solidFill>
              </a:rPr>
              <a:t>H3C</a:t>
            </a:r>
            <a:r>
              <a:rPr lang="zh-CN" altLang="en-US" sz="3070" b="1" dirty="0">
                <a:solidFill>
                  <a:srgbClr val="FF0000"/>
                </a:solidFill>
              </a:rPr>
              <a:t>网络设备）</a:t>
            </a:r>
            <a:endParaRPr lang="zh-CN" altLang="en-US" sz="3070" b="1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307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307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95979" y="5970604"/>
            <a:ext cx="3334671" cy="3112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5" b="0">
                <a:solidFill>
                  <a:schemeClr val="tx1"/>
                </a:solidFill>
              </a:rPr>
              <a:t>《计算机通信与网络》实验</a:t>
            </a:r>
            <a:endParaRPr lang="en-US" altLang="zh-CN" sz="1705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393902" y="986692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zh-CN" altLang="en-US" sz="2385" dirty="0">
                <a:sym typeface="+mn-ea"/>
              </a:rPr>
              <a:t>静态IP、动态</a:t>
            </a:r>
            <a:r>
              <a:rPr lang="en-US" altLang="zh-CN" sz="2385" dirty="0">
                <a:sym typeface="+mn-ea"/>
              </a:rPr>
              <a:t>IP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651180" y="1806055"/>
            <a:ext cx="7823484" cy="442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latinLnBrk="0">
              <a:lnSpc>
                <a:spcPts val="3300"/>
              </a:lnSpc>
              <a:buFont typeface="Wingdings" panose="05000000000000000000" charset="0"/>
              <a:buChar char="l"/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专用（私有）IP地址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：</a:t>
            </a:r>
            <a:r>
              <a:rPr lang="zh-CN" altLang="en-US" sz="2045" dirty="0">
                <a:solidFill>
                  <a:schemeClr val="tx1"/>
                </a:solidFill>
                <a:sym typeface="+mn-ea"/>
              </a:rPr>
              <a:t>局域网内部使用，不属于</a:t>
            </a:r>
            <a:r>
              <a:rPr lang="zh-CN" altLang="en-US" sz="2045" dirty="0">
                <a:solidFill>
                  <a:srgbClr val="FF0000"/>
                </a:solidFill>
                <a:sym typeface="+mn-ea"/>
              </a:rPr>
              <a:t>公网IP</a:t>
            </a:r>
            <a:r>
              <a:rPr lang="en-US" altLang="zh-CN" sz="2045" dirty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045" dirty="0">
                <a:solidFill>
                  <a:srgbClr val="FF0000"/>
                </a:solidFill>
                <a:sym typeface="+mn-ea"/>
              </a:rPr>
              <a:t>互联网</a:t>
            </a:r>
            <a:r>
              <a:rPr lang="en-US" altLang="zh-CN" sz="2045" dirty="0">
                <a:solidFill>
                  <a:srgbClr val="FF0000"/>
                </a:solidFill>
                <a:sym typeface="+mn-ea"/>
              </a:rPr>
              <a:t>IP)</a:t>
            </a:r>
            <a:r>
              <a:rPr lang="zh-CN" altLang="en-US" sz="2045" dirty="0">
                <a:solidFill>
                  <a:srgbClr val="0000FF"/>
                </a:solidFill>
                <a:sym typeface="+mn-ea"/>
              </a:rPr>
              <a:t> </a:t>
            </a:r>
            <a:endParaRPr lang="zh-CN" altLang="en-US" sz="2045" dirty="0">
              <a:solidFill>
                <a:srgbClr val="0000FF"/>
              </a:solidFill>
              <a:sym typeface="+mn-ea"/>
            </a:endParaRPr>
          </a:p>
          <a:p>
            <a:pPr marL="0" indent="0" algn="l" latinLnBrk="0">
              <a:lnSpc>
                <a:spcPts val="3300"/>
              </a:lnSpc>
              <a:buNone/>
            </a:pPr>
            <a:r>
              <a:rPr lang="zh-CN" altLang="en-US" sz="2045" dirty="0">
                <a:solidFill>
                  <a:srgbClr val="0000FF"/>
                </a:solidFill>
                <a:sym typeface="+mn-ea"/>
              </a:rPr>
              <a:t>      </a:t>
            </a:r>
            <a:r>
              <a:rPr lang="zh-CN" altLang="en-US" sz="1875" dirty="0">
                <a:solidFill>
                  <a:schemeClr val="tx1"/>
                </a:solidFill>
                <a:sym typeface="+mn-ea"/>
              </a:rPr>
              <a:t> A类:   10.0.0.0    －   10.255.255.255</a:t>
            </a:r>
            <a:endParaRPr lang="zh-CN" altLang="en-US" sz="1875" dirty="0">
              <a:solidFill>
                <a:schemeClr val="tx1"/>
              </a:solidFill>
              <a:sym typeface="+mn-ea"/>
            </a:endParaRPr>
          </a:p>
          <a:p>
            <a:pPr marL="0" indent="0" algn="l" latinLnBrk="0">
              <a:lnSpc>
                <a:spcPts val="3300"/>
              </a:lnSpc>
              <a:buClrTx/>
              <a:buSzTx/>
              <a:buNone/>
            </a:pPr>
            <a:r>
              <a:rPr lang="zh-CN" altLang="en-US" sz="1875" dirty="0">
                <a:solidFill>
                  <a:schemeClr val="tx1"/>
                </a:solidFill>
              </a:rPr>
              <a:t>       B类:   172.16.0.0  －  172.31.255.255</a:t>
            </a:r>
            <a:endParaRPr lang="zh-CN" altLang="en-US" sz="1875" dirty="0">
              <a:solidFill>
                <a:schemeClr val="tx1"/>
              </a:solidFill>
            </a:endParaRPr>
          </a:p>
          <a:p>
            <a:pPr marL="0" indent="0" algn="l" latinLnBrk="0">
              <a:lnSpc>
                <a:spcPts val="3300"/>
              </a:lnSpc>
              <a:buClrTx/>
              <a:buSzTx/>
              <a:buNone/>
            </a:pPr>
            <a:r>
              <a:rPr lang="zh-CN" altLang="en-US" sz="1875" dirty="0">
                <a:solidFill>
                  <a:schemeClr val="tx1"/>
                </a:solidFill>
              </a:rPr>
              <a:t>       C类：内部局域网192.168.0.0－192.168.255.255，小型</a:t>
            </a:r>
            <a:r>
              <a:rPr lang="en-US" altLang="zh-CN" sz="1875" dirty="0">
                <a:solidFill>
                  <a:schemeClr val="tx1"/>
                </a:solidFill>
              </a:rPr>
              <a:t>LAN</a:t>
            </a:r>
            <a:r>
              <a:rPr lang="zh-CN" altLang="en-US" sz="1875" dirty="0">
                <a:solidFill>
                  <a:schemeClr val="tx1"/>
                </a:solidFill>
              </a:rPr>
              <a:t>常用</a:t>
            </a:r>
            <a:endParaRPr lang="zh-CN" altLang="en-US" sz="1875" dirty="0">
              <a:solidFill>
                <a:schemeClr val="tx1"/>
              </a:solidFill>
            </a:endParaRPr>
          </a:p>
          <a:p>
            <a:pPr marL="0" indent="0" algn="l" latinLnBrk="0">
              <a:lnSpc>
                <a:spcPts val="3300"/>
              </a:lnSpc>
              <a:buClrTx/>
              <a:buSzTx/>
              <a:buNone/>
            </a:pPr>
            <a:endParaRPr lang="zh-CN" altLang="en-US" sz="1875" b="1" dirty="0">
              <a:solidFill>
                <a:srgbClr val="0000FF"/>
              </a:solidFill>
            </a:endParaRPr>
          </a:p>
          <a:p>
            <a:pPr marL="342900" indent="-342900" algn="l" latinLnBrk="0">
              <a:lnSpc>
                <a:spcPts val="33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75" b="1" dirty="0">
                <a:solidFill>
                  <a:srgbClr val="0000FF"/>
                </a:solidFill>
              </a:rPr>
              <a:t> </a:t>
            </a:r>
            <a:r>
              <a:rPr lang="zh-CN" altLang="en-US" sz="1875" b="1" dirty="0">
                <a:solidFill>
                  <a:srgbClr val="0000FF"/>
                </a:solidFill>
                <a:sym typeface="+mn-ea"/>
              </a:rPr>
              <a:t>静态IP</a:t>
            </a:r>
            <a:r>
              <a:rPr lang="zh-CN" altLang="en-US" sz="1875" b="1" dirty="0">
                <a:solidFill>
                  <a:schemeClr val="tx1"/>
                </a:solidFill>
              </a:rPr>
              <a:t>：</a:t>
            </a:r>
            <a:r>
              <a:rPr lang="zh-CN" altLang="en-US" sz="1875" dirty="0">
                <a:solidFill>
                  <a:schemeClr val="tx1"/>
                </a:solidFill>
              </a:rPr>
              <a:t>固定</a:t>
            </a:r>
            <a:r>
              <a:rPr lang="en-US" altLang="zh-CN" sz="1875" dirty="0">
                <a:solidFill>
                  <a:schemeClr val="tx1"/>
                </a:solidFill>
              </a:rPr>
              <a:t>IP</a:t>
            </a:r>
            <a:r>
              <a:rPr lang="zh-CN" altLang="en-US" sz="1875" dirty="0">
                <a:solidFill>
                  <a:schemeClr val="tx1"/>
                </a:solidFill>
              </a:rPr>
              <a:t>，一旦分配给某个节点，则不会自动更改；</a:t>
            </a:r>
            <a:endParaRPr lang="zh-CN" altLang="en-US" sz="1875" dirty="0">
              <a:solidFill>
                <a:schemeClr val="tx1"/>
              </a:solidFill>
            </a:endParaRPr>
          </a:p>
          <a:p>
            <a:pPr marL="0" indent="0" algn="l" latinLnBrk="0">
              <a:lnSpc>
                <a:spcPts val="33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875" dirty="0">
                <a:solidFill>
                  <a:schemeClr val="tx1"/>
                </a:solidFill>
              </a:rPr>
              <a:t>     网络中对外提供服务的节点（</a:t>
            </a:r>
            <a:r>
              <a:rPr lang="zh-CN" altLang="en-US" sz="1875" dirty="0">
                <a:solidFill>
                  <a:srgbClr val="FF0000"/>
                </a:solidFill>
              </a:rPr>
              <a:t>如</a:t>
            </a:r>
            <a:r>
              <a:rPr lang="zh-CN" altLang="en-US" sz="1875" dirty="0">
                <a:solidFill>
                  <a:srgbClr val="FF0000"/>
                </a:solidFill>
                <a:sym typeface="+mn-ea"/>
              </a:rPr>
              <a:t>服务器等），一般必须使用静态</a:t>
            </a:r>
            <a:r>
              <a:rPr lang="en-US" altLang="zh-CN" sz="1875" dirty="0">
                <a:solidFill>
                  <a:srgbClr val="FF0000"/>
                </a:solidFill>
                <a:sym typeface="+mn-ea"/>
              </a:rPr>
              <a:t>ip</a:t>
            </a:r>
            <a:endParaRPr lang="zh-CN" altLang="en-US" sz="1875" dirty="0">
              <a:solidFill>
                <a:schemeClr val="tx1"/>
              </a:solidFill>
            </a:endParaRPr>
          </a:p>
          <a:p>
            <a:pPr marL="342900" indent="-342900" algn="l" latinLnBrk="0">
              <a:lnSpc>
                <a:spcPts val="33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75" b="1" dirty="0">
                <a:solidFill>
                  <a:srgbClr val="0000FF"/>
                </a:solidFill>
                <a:sym typeface="+mn-ea"/>
              </a:rPr>
              <a:t> 动态IP：</a:t>
            </a:r>
            <a:r>
              <a:rPr lang="zh-CN" altLang="en-US" sz="1875" dirty="0">
                <a:sym typeface="+mn-ea"/>
              </a:rPr>
              <a:t>设备每次开机后，自动从</a:t>
            </a:r>
            <a:r>
              <a:rPr lang="en-US" altLang="zh-CN" sz="1875" dirty="0">
                <a:sym typeface="+mn-ea"/>
              </a:rPr>
              <a:t>DHCP</a:t>
            </a:r>
            <a:r>
              <a:rPr lang="zh-CN" altLang="en-US" sz="1875" dirty="0">
                <a:sym typeface="+mn-ea"/>
              </a:rPr>
              <a:t>服务器请求获得的</a:t>
            </a:r>
            <a:r>
              <a:rPr lang="en-US" altLang="zh-CN" sz="1875" dirty="0">
                <a:sym typeface="+mn-ea"/>
              </a:rPr>
              <a:t>ip</a:t>
            </a:r>
            <a:r>
              <a:rPr lang="zh-CN" altLang="en-US" sz="1875" dirty="0">
                <a:sym typeface="+mn-ea"/>
              </a:rPr>
              <a:t>等信息</a:t>
            </a:r>
            <a:endParaRPr lang="zh-CN" altLang="en-US" sz="1875" dirty="0">
              <a:sym typeface="+mn-ea"/>
            </a:endParaRPr>
          </a:p>
          <a:p>
            <a:pPr marL="0" indent="0" algn="l" latinLnBrk="0">
              <a:lnSpc>
                <a:spcPts val="33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875" b="1" dirty="0">
                <a:solidFill>
                  <a:srgbClr val="FF0000"/>
                </a:solidFill>
              </a:rPr>
              <a:t>     </a:t>
            </a:r>
            <a:r>
              <a:rPr lang="zh-CN" altLang="en-US" sz="1875" dirty="0"/>
              <a:t> </a:t>
            </a:r>
            <a:r>
              <a:rPr lang="zh-CN" altLang="en-US" sz="1875" dirty="0">
                <a:solidFill>
                  <a:srgbClr val="FF0000"/>
                </a:solidFill>
              </a:rPr>
              <a:t> 客户机终端</a:t>
            </a:r>
            <a:r>
              <a:rPr lang="zh-CN" altLang="en-US" sz="1875" dirty="0"/>
              <a:t>，一般采用动态</a:t>
            </a:r>
            <a:r>
              <a:rPr lang="en-US" altLang="zh-CN" sz="1875" dirty="0"/>
              <a:t>ip</a:t>
            </a:r>
            <a:r>
              <a:rPr lang="zh-CN" altLang="en-US" sz="1875" dirty="0"/>
              <a:t>（</a:t>
            </a:r>
            <a:r>
              <a:rPr lang="zh-CN" altLang="en-US" sz="1875" dirty="0">
                <a:solidFill>
                  <a:srgbClr val="FF0000"/>
                </a:solidFill>
              </a:rPr>
              <a:t>网络端口设置为自动获取方式</a:t>
            </a:r>
            <a:r>
              <a:rPr lang="zh-CN" altLang="en-US" sz="1875" dirty="0"/>
              <a:t>）</a:t>
            </a:r>
            <a:endParaRPr lang="zh-CN" altLang="en-US" sz="1875" b="1" dirty="0">
              <a:solidFill>
                <a:srgbClr val="FF0000"/>
              </a:solidFill>
            </a:endParaRPr>
          </a:p>
          <a:p>
            <a:pPr marL="0" indent="0" algn="l" latinLnBrk="0">
              <a:lnSpc>
                <a:spcPts val="33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875" b="1" dirty="0">
                <a:solidFill>
                  <a:srgbClr val="FF0000"/>
                </a:solidFill>
              </a:rPr>
              <a:t>     </a:t>
            </a:r>
            <a:endParaRPr lang="zh-CN" altLang="en-US" sz="1875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373717" y="702409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zh-CN" altLang="en-US" sz="2385" dirty="0">
                <a:sym typeface="+mn-ea"/>
              </a:rPr>
              <a:t>静态IP、动态</a:t>
            </a:r>
            <a:r>
              <a:rPr lang="en-US" altLang="zh-CN" sz="2385" dirty="0">
                <a:sym typeface="+mn-ea"/>
              </a:rPr>
              <a:t>IP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1363980"/>
            <a:ext cx="7459980" cy="54400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0045" y="4113842"/>
            <a:ext cx="1492482" cy="166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45" dirty="0">
                <a:solidFill>
                  <a:srgbClr val="FF0000"/>
                </a:solidFill>
                <a:sym typeface="+mn-ea"/>
              </a:rPr>
              <a:t>动态</a:t>
            </a:r>
            <a:r>
              <a:rPr lang="en-US" altLang="zh-CN" sz="2045" dirty="0">
                <a:solidFill>
                  <a:srgbClr val="FF0000"/>
                </a:solidFill>
                <a:sym typeface="+mn-ea"/>
              </a:rPr>
              <a:t>IP</a:t>
            </a:r>
            <a:endParaRPr lang="en-US" altLang="zh-CN" sz="2045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2045"/>
              <a:t>设置网卡或端口的</a:t>
            </a:r>
            <a:r>
              <a:rPr lang="en-US" altLang="zh-CN" sz="2045"/>
              <a:t>ip</a:t>
            </a:r>
            <a:r>
              <a:rPr lang="zh-CN" altLang="en-US" sz="2045"/>
              <a:t>地址为</a:t>
            </a:r>
            <a:endParaRPr lang="zh-CN" altLang="en-US" sz="2045" b="1">
              <a:solidFill>
                <a:srgbClr val="FF0000"/>
              </a:solidFill>
            </a:endParaRPr>
          </a:p>
          <a:p>
            <a:pPr algn="l"/>
            <a:r>
              <a:rPr lang="en-US" altLang="zh-CN" sz="2045" b="1">
                <a:solidFill>
                  <a:srgbClr val="FF0000"/>
                </a:solidFill>
              </a:rPr>
              <a:t>”</a:t>
            </a:r>
            <a:r>
              <a:rPr lang="zh-CN" altLang="en-US" sz="2045" b="1">
                <a:solidFill>
                  <a:srgbClr val="FF0000"/>
                </a:solidFill>
              </a:rPr>
              <a:t>自动获取</a:t>
            </a:r>
            <a:r>
              <a:rPr lang="en-US" altLang="zh-CN" sz="2045" b="1">
                <a:solidFill>
                  <a:srgbClr val="FF0000"/>
                </a:solidFill>
              </a:rPr>
              <a:t>”</a:t>
            </a:r>
            <a:endParaRPr lang="en-US" altLang="zh-CN" sz="2045" b="1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788785" y="4157980"/>
            <a:ext cx="1643380" cy="162433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" y="1370965"/>
            <a:ext cx="7601585" cy="545147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339561" y="709490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zh-CN" altLang="en-US" sz="2385" dirty="0">
                <a:sym typeface="+mn-ea"/>
              </a:rPr>
              <a:t>静态IP、动态</a:t>
            </a:r>
            <a:r>
              <a:rPr lang="en-US" altLang="zh-CN" sz="2385" dirty="0">
                <a:sym typeface="+mn-ea"/>
              </a:rPr>
              <a:t>IP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72088" y="4038294"/>
            <a:ext cx="1492482" cy="19316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zh-CN" altLang="en-US" sz="2045" dirty="0">
                <a:solidFill>
                  <a:srgbClr val="FF0000"/>
                </a:solidFill>
                <a:sym typeface="+mn-ea"/>
              </a:rPr>
              <a:t>静态</a:t>
            </a:r>
            <a:r>
              <a:rPr lang="en-US" altLang="zh-CN" sz="2045" dirty="0">
                <a:solidFill>
                  <a:srgbClr val="FF0000"/>
                </a:solidFill>
                <a:sym typeface="+mn-ea"/>
              </a:rPr>
              <a:t>IP</a:t>
            </a:r>
            <a:endParaRPr lang="en-US" altLang="zh-CN" sz="2045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2045"/>
              <a:t>设置网卡或端口的</a:t>
            </a:r>
            <a:r>
              <a:rPr lang="en-US" altLang="zh-CN" sz="2045"/>
              <a:t>ip</a:t>
            </a:r>
            <a:r>
              <a:rPr lang="zh-CN" altLang="en-US" sz="2045"/>
              <a:t>地址为</a:t>
            </a:r>
            <a:endParaRPr lang="zh-CN" altLang="en-US" sz="2045" b="1">
              <a:solidFill>
                <a:srgbClr val="FF0000"/>
              </a:solidFill>
            </a:endParaRPr>
          </a:p>
          <a:p>
            <a:pPr algn="l"/>
            <a:r>
              <a:rPr lang="en-US" altLang="zh-CN" sz="2045" b="1">
                <a:solidFill>
                  <a:srgbClr val="FF0000"/>
                </a:solidFill>
              </a:rPr>
              <a:t>”</a:t>
            </a:r>
            <a:r>
              <a:rPr lang="zh-CN" altLang="en-US" sz="2045" b="1">
                <a:solidFill>
                  <a:srgbClr val="FF0000"/>
                </a:solidFill>
              </a:rPr>
              <a:t>手动输入</a:t>
            </a:r>
            <a:r>
              <a:rPr lang="en-US" altLang="zh-CN" sz="2045" b="1">
                <a:solidFill>
                  <a:srgbClr val="FF0000"/>
                </a:solidFill>
              </a:rPr>
              <a:t>”</a:t>
            </a:r>
            <a:endParaRPr lang="en-US" altLang="zh-CN" sz="2045" b="1">
              <a:solidFill>
                <a:srgbClr val="FF0000"/>
              </a:solidFill>
            </a:endParaRPr>
          </a:p>
          <a:p>
            <a:pPr algn="l"/>
            <a:r>
              <a:rPr lang="zh-CN" altLang="en-US" sz="1705" b="1">
                <a:solidFill>
                  <a:srgbClr val="FF0000"/>
                </a:solidFill>
              </a:rPr>
              <a:t>使用下面的</a:t>
            </a:r>
            <a:r>
              <a:rPr lang="en-US" altLang="zh-CN" sz="1705" b="1">
                <a:solidFill>
                  <a:srgbClr val="FF0000"/>
                </a:solidFill>
              </a:rPr>
              <a:t>ip</a:t>
            </a:r>
            <a:endParaRPr lang="en-US" altLang="zh-CN" sz="1705" b="1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20890" y="3990975"/>
            <a:ext cx="1643380" cy="202755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350356" y="746320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zh-CN" altLang="en-US" sz="2385" dirty="0">
                <a:sym typeface="+mn-ea"/>
              </a:rPr>
              <a:t>静态IP、动态</a:t>
            </a:r>
            <a:r>
              <a:rPr lang="en-US" altLang="zh-CN" sz="2385" dirty="0">
                <a:sym typeface="+mn-ea"/>
              </a:rPr>
              <a:t>IP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9415" y="1497035"/>
            <a:ext cx="7645924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latinLnBrk="0">
              <a:lnSpc>
                <a:spcPct val="150000"/>
              </a:lnSpc>
            </a:pPr>
            <a:r>
              <a:rPr lang="en-US" altLang="zh-CN" sz="1875" dirty="0">
                <a:solidFill>
                  <a:srgbClr val="FF0000"/>
                </a:solidFill>
                <a:sym typeface="+mn-ea"/>
              </a:rPr>
              <a:t>IP</a:t>
            </a:r>
            <a:r>
              <a:rPr lang="zh-CN" altLang="en-US" sz="1875" dirty="0">
                <a:sym typeface="+mn-ea"/>
              </a:rPr>
              <a:t>设置中：</a:t>
            </a:r>
            <a:endParaRPr lang="zh-CN" altLang="en-US" sz="1875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875" dirty="0">
                <a:solidFill>
                  <a:srgbClr val="0000FF"/>
                </a:solidFill>
                <a:sym typeface="+mn-ea"/>
              </a:rPr>
              <a:t>ip</a:t>
            </a:r>
            <a:r>
              <a:rPr lang="zh-CN" altLang="en-US" sz="1875" dirty="0">
                <a:solidFill>
                  <a:srgbClr val="0000FF"/>
                </a:solidFill>
                <a:sym typeface="+mn-ea"/>
              </a:rPr>
              <a:t>地址与子网掩码</a:t>
            </a:r>
            <a:r>
              <a:rPr lang="zh-CN" altLang="en-US" sz="1875" dirty="0">
                <a:sym typeface="+mn-ea"/>
              </a:rPr>
              <a:t>，同时存在，以</a:t>
            </a:r>
            <a:r>
              <a:rPr lang="zh-CN" altLang="en-US" sz="1875" b="1" dirty="0">
                <a:solidFill>
                  <a:srgbClr val="0000FF"/>
                </a:solidFill>
                <a:sym typeface="+mn-ea"/>
              </a:rPr>
              <a:t>表明该</a:t>
            </a:r>
            <a:r>
              <a:rPr lang="en-US" altLang="zh-CN" sz="1875" b="1" dirty="0">
                <a:solidFill>
                  <a:srgbClr val="0000FF"/>
                </a:solidFill>
                <a:sym typeface="+mn-ea"/>
              </a:rPr>
              <a:t>ip</a:t>
            </a:r>
            <a:r>
              <a:rPr lang="zh-CN" altLang="en-US" sz="1875" b="1" dirty="0">
                <a:solidFill>
                  <a:srgbClr val="0000FF"/>
                </a:solidFill>
                <a:sym typeface="+mn-ea"/>
              </a:rPr>
              <a:t>及所属的子网号；</a:t>
            </a:r>
            <a:endParaRPr lang="zh-CN" altLang="en-US" sz="1875" dirty="0">
              <a:sym typeface="+mn-ea"/>
            </a:endParaRPr>
          </a:p>
          <a:p>
            <a:pPr marL="0" indent="0" algn="l" latinLnBrk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75" dirty="0">
                <a:sym typeface="+mn-ea"/>
              </a:rPr>
              <a:t>    如 </a:t>
            </a:r>
            <a:r>
              <a:rPr lang="en-US" altLang="zh-CN" sz="1875" dirty="0">
                <a:sym typeface="+mn-ea"/>
              </a:rPr>
              <a:t>192.168.1.6  255.255.255.0   </a:t>
            </a:r>
            <a:r>
              <a:rPr lang="zh-CN" altLang="en-US" sz="1875" dirty="0">
                <a:sym typeface="+mn-ea"/>
              </a:rPr>
              <a:t>或 </a:t>
            </a:r>
            <a:r>
              <a:rPr lang="en-US" altLang="zh-CN" sz="1875" dirty="0">
                <a:sym typeface="+mn-ea"/>
              </a:rPr>
              <a:t>192.168.1.6/24</a:t>
            </a:r>
            <a:endParaRPr lang="en-US" altLang="zh-CN" sz="1875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875" dirty="0">
                <a:solidFill>
                  <a:srgbClr val="0000FF"/>
                </a:solidFill>
                <a:sym typeface="+mn-ea"/>
              </a:rPr>
              <a:t>网关Gateway</a:t>
            </a:r>
            <a:r>
              <a:rPr lang="zh-CN" altLang="en-US" sz="1875" dirty="0">
                <a:sym typeface="+mn-ea"/>
              </a:rPr>
              <a:t>：表明</a:t>
            </a:r>
            <a:r>
              <a:rPr lang="zh-CN" altLang="en-US" sz="1875" b="1" dirty="0">
                <a:solidFill>
                  <a:srgbClr val="0000FF"/>
                </a:solidFill>
                <a:sym typeface="+mn-ea"/>
              </a:rPr>
              <a:t>该子网的出口</a:t>
            </a:r>
            <a:r>
              <a:rPr lang="zh-CN" altLang="en-US" sz="1875" dirty="0">
                <a:sym typeface="+mn-ea"/>
              </a:rPr>
              <a:t>，只有设置好网关的IP地址，TCP/IP协议才能实现不同网络之间的相互通信</a:t>
            </a:r>
            <a:endParaRPr lang="zh-CN" altLang="en-US" sz="1875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75" dirty="0">
                <a:sym typeface="+mn-ea"/>
              </a:rPr>
              <a:t>如果只在自己的子网内通信，则与网关就无关，可以不设网关；</a:t>
            </a:r>
            <a:endParaRPr lang="zh-CN" altLang="en-US" sz="1875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75" dirty="0">
                <a:sym typeface="+mn-ea"/>
              </a:rPr>
              <a:t>如果从</a:t>
            </a:r>
            <a:r>
              <a:rPr lang="en-US" altLang="zh-CN" sz="1875" dirty="0">
                <a:sym typeface="+mn-ea"/>
              </a:rPr>
              <a:t>ip</a:t>
            </a:r>
            <a:r>
              <a:rPr lang="zh-CN" altLang="en-US" sz="1875" dirty="0">
                <a:sym typeface="+mn-ea"/>
              </a:rPr>
              <a:t>到网关之间不能相互通信，则该</a:t>
            </a:r>
            <a:r>
              <a:rPr lang="en-US" altLang="zh-CN" sz="1875" dirty="0">
                <a:sym typeface="+mn-ea"/>
              </a:rPr>
              <a:t>ip</a:t>
            </a:r>
            <a:r>
              <a:rPr lang="zh-CN" altLang="en-US" sz="1875" dirty="0">
                <a:sym typeface="+mn-ea"/>
              </a:rPr>
              <a:t>的终端无法与外网通信</a:t>
            </a:r>
            <a:endParaRPr lang="zh-CN" altLang="en-US" sz="1875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75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875" dirty="0">
                <a:solidFill>
                  <a:srgbClr val="0000FF"/>
                </a:solidFill>
                <a:sym typeface="+mn-ea"/>
              </a:rPr>
              <a:t>DNS</a:t>
            </a:r>
            <a:r>
              <a:rPr lang="zh-CN" altLang="en-US" sz="1875" dirty="0">
                <a:sym typeface="+mn-ea"/>
              </a:rPr>
              <a:t>：Domain Name System，域名解析服务，它作为将</a:t>
            </a:r>
            <a:r>
              <a:rPr lang="zh-CN" altLang="en-US" sz="1875" dirty="0">
                <a:solidFill>
                  <a:srgbClr val="0000FF"/>
                </a:solidFill>
                <a:sym typeface="+mn-ea"/>
              </a:rPr>
              <a:t>服务器的</a:t>
            </a:r>
            <a:r>
              <a:rPr lang="zh-CN" altLang="en-US" sz="1875" dirty="0">
                <a:solidFill>
                  <a:srgbClr val="0000FF"/>
                </a:solidFill>
                <a:sym typeface="+mn-ea"/>
              </a:rPr>
              <a:t>域名和IP地址相互映射对应的一个分布式数据库</a:t>
            </a:r>
            <a:r>
              <a:rPr lang="zh-CN" altLang="en-US" sz="1875" dirty="0">
                <a:sym typeface="+mn-ea"/>
              </a:rPr>
              <a:t>，能更方便地访问互联网</a:t>
            </a:r>
            <a:endParaRPr lang="zh-CN" altLang="en-US" sz="1875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ü"/>
            </a:pPr>
            <a:endParaRPr lang="en-US" altLang="zh-CN" sz="1875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322416" y="808550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en-US" altLang="zh-CN" sz="238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ipconfig</a:t>
            </a:r>
            <a:r>
              <a:rPr lang="zh-CN" altLang="en-US" sz="238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38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ping</a:t>
            </a:r>
            <a:r>
              <a:rPr lang="zh-CN" altLang="en-US" sz="238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命令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9596" y="1825543"/>
            <a:ext cx="7645924" cy="3519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75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网络命令</a:t>
            </a:r>
            <a:r>
              <a:rPr lang="en-US" altLang="zh-CN" sz="1875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ipconfig</a:t>
            </a:r>
            <a:r>
              <a:rPr lang="zh-CN" altLang="en-US" sz="1875" b="1" dirty="0">
                <a:solidFill>
                  <a:srgbClr val="0000FF"/>
                </a:solidFill>
                <a:sym typeface="+mn-ea"/>
              </a:rPr>
              <a:t>：查看网卡有关配置信息</a:t>
            </a:r>
            <a:endParaRPr lang="zh-CN" altLang="en-US" sz="1875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75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网络命令</a:t>
            </a:r>
            <a:r>
              <a:rPr lang="en-US" altLang="zh-CN" sz="1875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ping</a:t>
            </a:r>
            <a:r>
              <a:rPr lang="zh-CN" altLang="en-US" sz="1875" b="1" dirty="0">
                <a:solidFill>
                  <a:srgbClr val="0000FF"/>
                </a:solidFill>
                <a:sym typeface="+mn-ea"/>
              </a:rPr>
              <a:t>：测试网络连通性</a:t>
            </a:r>
            <a:r>
              <a:rPr lang="zh-CN" altLang="en-US" sz="1875" dirty="0">
                <a:sym typeface="+mn-ea"/>
              </a:rPr>
              <a:t>，测试数据包从源地址传输到目标主机所需的时间，从而判断主机的响应时间。</a:t>
            </a:r>
            <a:endParaRPr lang="zh-CN" altLang="en-US" sz="1875" dirty="0">
              <a:sym typeface="+mn-ea"/>
            </a:endParaRPr>
          </a:p>
          <a:p>
            <a:pPr marL="342900" indent="-342900" algn="l" latinLnBrk="0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1875" dirty="0">
              <a:sym typeface="+mn-ea"/>
            </a:endParaRPr>
          </a:p>
          <a:p>
            <a:pPr marL="342900" indent="-342900" algn="l" latinLnBrk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875" b="1" dirty="0">
                <a:solidFill>
                  <a:srgbClr val="0000FF"/>
                </a:solidFill>
                <a:sym typeface="+mn-ea"/>
              </a:rPr>
              <a:t>运行：</a:t>
            </a:r>
            <a:r>
              <a:rPr lang="zh-CN" altLang="en-US" sz="1875" dirty="0">
                <a:sym typeface="+mn-ea"/>
              </a:rPr>
              <a:t>点</a:t>
            </a:r>
            <a:r>
              <a:rPr lang="en-US" altLang="zh-CN" sz="1875" dirty="0">
                <a:sym typeface="+mn-ea"/>
              </a:rPr>
              <a:t>”</a:t>
            </a:r>
            <a:r>
              <a:rPr lang="zh-CN" altLang="zh-CN" sz="1875" dirty="0">
                <a:sym typeface="+mn-ea"/>
              </a:rPr>
              <a:t>运行</a:t>
            </a:r>
            <a:r>
              <a:rPr lang="en-US" altLang="zh-CN" sz="1875" dirty="0">
                <a:sym typeface="+mn-ea"/>
              </a:rPr>
              <a:t>”</a:t>
            </a:r>
            <a:r>
              <a:rPr lang="zh-CN" altLang="en-US" sz="1875" dirty="0">
                <a:sym typeface="+mn-ea"/>
              </a:rPr>
              <a:t>，在</a:t>
            </a:r>
            <a:r>
              <a:rPr lang="zh-CN" altLang="en-US" sz="1875" dirty="0">
                <a:solidFill>
                  <a:srgbClr val="0000FF"/>
                </a:solidFill>
                <a:sym typeface="+mn-ea"/>
              </a:rPr>
              <a:t>运行栏输入</a:t>
            </a:r>
            <a:r>
              <a:rPr lang="en-US" altLang="zh-CN" sz="1875" dirty="0">
                <a:solidFill>
                  <a:srgbClr val="0000FF"/>
                </a:solidFill>
                <a:sym typeface="+mn-ea"/>
              </a:rPr>
              <a:t>cmd</a:t>
            </a:r>
            <a:r>
              <a:rPr lang="zh-CN" altLang="en-US" sz="1875" dirty="0">
                <a:sym typeface="+mn-ea"/>
              </a:rPr>
              <a:t>，</a:t>
            </a:r>
            <a:r>
              <a:rPr lang="zh-CN" altLang="en-US" sz="1875" dirty="0">
                <a:solidFill>
                  <a:srgbClr val="0000FF"/>
                </a:solidFill>
                <a:sym typeface="+mn-ea"/>
              </a:rPr>
              <a:t>回车</a:t>
            </a:r>
            <a:r>
              <a:rPr lang="zh-CN" altLang="en-US" sz="1875" dirty="0">
                <a:sym typeface="+mn-ea"/>
              </a:rPr>
              <a:t>，出现命令行窗口：</a:t>
            </a:r>
            <a:endParaRPr lang="zh-CN" altLang="en-US" sz="1875" dirty="0">
              <a:sym typeface="+mn-ea"/>
            </a:endParaRPr>
          </a:p>
          <a:p>
            <a:pPr marL="342900" indent="-34290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75" dirty="0">
                <a:sym typeface="+mn-ea"/>
              </a:rPr>
              <a:t>输入</a:t>
            </a:r>
            <a:r>
              <a:rPr lang="en-US" altLang="zh-CN" sz="1875" dirty="0">
                <a:solidFill>
                  <a:srgbClr val="0000FF"/>
                </a:solidFill>
                <a:sym typeface="+mn-ea"/>
              </a:rPr>
              <a:t>ipconfig/all</a:t>
            </a:r>
            <a:r>
              <a:rPr lang="zh-CN" altLang="en-US" sz="1875" dirty="0">
                <a:sym typeface="+mn-ea"/>
              </a:rPr>
              <a:t>：可查看本机的网卡有关配置信息：</a:t>
            </a:r>
            <a:r>
              <a:rPr lang="zh-CN" altLang="en-US" sz="1705" dirty="0">
                <a:sym typeface="+mn-ea"/>
              </a:rPr>
              <a:t>机器名、网卡名称、</a:t>
            </a:r>
            <a:r>
              <a:rPr lang="en-US" altLang="zh-CN" sz="1705" dirty="0">
                <a:sym typeface="+mn-ea"/>
              </a:rPr>
              <a:t>MAC</a:t>
            </a:r>
            <a:r>
              <a:rPr lang="zh-CN" altLang="en-US" sz="1705" dirty="0">
                <a:sym typeface="+mn-ea"/>
              </a:rPr>
              <a:t>地址、</a:t>
            </a:r>
            <a:r>
              <a:rPr lang="en-US" altLang="zh-CN" sz="1705" dirty="0">
                <a:sym typeface="+mn-ea"/>
              </a:rPr>
              <a:t>IP</a:t>
            </a:r>
            <a:r>
              <a:rPr lang="zh-CN" altLang="en-US" sz="1705" dirty="0">
                <a:sym typeface="+mn-ea"/>
              </a:rPr>
              <a:t>地址、子网掩码、网关、</a:t>
            </a:r>
            <a:r>
              <a:rPr lang="en-US" altLang="zh-CN" sz="1705" dirty="0">
                <a:sym typeface="+mn-ea"/>
              </a:rPr>
              <a:t>DNS</a:t>
            </a:r>
            <a:r>
              <a:rPr lang="zh-CN" altLang="en-US" sz="1705" dirty="0">
                <a:sym typeface="+mn-ea"/>
              </a:rPr>
              <a:t>等信息。</a:t>
            </a:r>
            <a:r>
              <a:rPr lang="zh-CN" altLang="en-US" sz="1705" u="sng" dirty="0">
                <a:sym typeface="+mn-ea"/>
              </a:rPr>
              <a:t>（演示</a:t>
            </a:r>
            <a:r>
              <a:rPr lang="en-US" altLang="zh-CN" sz="1705" u="sng" dirty="0">
                <a:sym typeface="+mn-ea"/>
              </a:rPr>
              <a:t>+</a:t>
            </a:r>
            <a:r>
              <a:rPr lang="zh-CN" altLang="en-US" sz="1705" u="sng" dirty="0">
                <a:sym typeface="+mn-ea"/>
              </a:rPr>
              <a:t>讲解）</a:t>
            </a:r>
            <a:endParaRPr lang="zh-CN" altLang="en-US" sz="1705" dirty="0">
              <a:sym typeface="+mn-ea"/>
            </a:endParaRPr>
          </a:p>
          <a:p>
            <a:pPr marL="342900" indent="-342900" algn="l" latinLnBrk="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875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105" y="4898614"/>
            <a:ext cx="3645943" cy="1583427"/>
          </a:xfrm>
          <a:prstGeom prst="rect">
            <a:avLst/>
          </a:prstGeom>
        </p:spPr>
      </p:pic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377661" y="718380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en-US" altLang="zh-CN" sz="238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ipconfig</a:t>
            </a:r>
            <a:r>
              <a:rPr lang="zh-CN" altLang="en-US" sz="238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38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ping</a:t>
            </a:r>
            <a:r>
              <a:rPr lang="zh-CN" altLang="en-US" sz="2385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命令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6455" y="1449070"/>
            <a:ext cx="8277225" cy="333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ü"/>
            </a:pPr>
            <a:r>
              <a:rPr lang="zh-CN" altLang="en-US" sz="1875" b="1" dirty="0">
                <a:solidFill>
                  <a:srgbClr val="0000FF"/>
                </a:solidFill>
                <a:sym typeface="+mn-ea"/>
              </a:rPr>
              <a:t>运行：</a:t>
            </a:r>
            <a:r>
              <a:rPr lang="zh-CN" altLang="en-US" sz="1875" dirty="0">
                <a:sym typeface="+mn-ea"/>
              </a:rPr>
              <a:t>点</a:t>
            </a:r>
            <a:r>
              <a:rPr lang="en-US" altLang="zh-CN" sz="1875" dirty="0">
                <a:sym typeface="+mn-ea"/>
              </a:rPr>
              <a:t>”</a:t>
            </a:r>
            <a:r>
              <a:rPr lang="zh-CN" altLang="zh-CN" sz="1875" dirty="0">
                <a:sym typeface="+mn-ea"/>
              </a:rPr>
              <a:t>运行</a:t>
            </a:r>
            <a:r>
              <a:rPr lang="en-US" altLang="zh-CN" sz="1875" dirty="0">
                <a:sym typeface="+mn-ea"/>
              </a:rPr>
              <a:t>”</a:t>
            </a:r>
            <a:r>
              <a:rPr lang="zh-CN" altLang="en-US" sz="1875" dirty="0">
                <a:sym typeface="+mn-ea"/>
              </a:rPr>
              <a:t>，在</a:t>
            </a:r>
            <a:r>
              <a:rPr lang="zh-CN" altLang="en-US" sz="1875" dirty="0">
                <a:solidFill>
                  <a:srgbClr val="0000FF"/>
                </a:solidFill>
                <a:sym typeface="+mn-ea"/>
              </a:rPr>
              <a:t>运行栏输入</a:t>
            </a:r>
            <a:r>
              <a:rPr lang="en-US" altLang="zh-CN" sz="1875" dirty="0">
                <a:solidFill>
                  <a:srgbClr val="0000FF"/>
                </a:solidFill>
                <a:sym typeface="+mn-ea"/>
              </a:rPr>
              <a:t>cmd</a:t>
            </a:r>
            <a:r>
              <a:rPr lang="zh-CN" altLang="en-US" sz="1875" dirty="0">
                <a:sym typeface="+mn-ea"/>
              </a:rPr>
              <a:t>，回车，出现命令行窗口：</a:t>
            </a:r>
            <a:endParaRPr lang="zh-CN" altLang="en-US" sz="1875" dirty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lang="zh-CN" altLang="en-US" sz="1705" dirty="0">
              <a:sym typeface="+mn-ea"/>
            </a:endParaRPr>
          </a:p>
          <a:p>
            <a:pPr marL="342900" indent="0" algn="l" latinLnBrk="0">
              <a:lnSpc>
                <a:spcPts val="3000"/>
              </a:lnSpc>
              <a:buFont typeface="Wingdings" panose="05000000000000000000" charset="0"/>
              <a:buChar char="l"/>
            </a:pPr>
            <a:r>
              <a:rPr lang="zh-CN" altLang="en-US" sz="1705" dirty="0">
                <a:sym typeface="+mn-ea"/>
              </a:rPr>
              <a:t>输入</a:t>
            </a:r>
            <a:r>
              <a:rPr lang="en-US" altLang="zh-CN" sz="1705" dirty="0">
                <a:solidFill>
                  <a:srgbClr val="0000FF"/>
                </a:solidFill>
                <a:sym typeface="+mn-ea"/>
              </a:rPr>
              <a:t>ping </a:t>
            </a:r>
            <a:r>
              <a:rPr lang="zh-CN" altLang="en-US" sz="1705" dirty="0">
                <a:solidFill>
                  <a:srgbClr val="0000FF"/>
                </a:solidFill>
                <a:sym typeface="+mn-ea"/>
              </a:rPr>
              <a:t>目标机</a:t>
            </a:r>
            <a:r>
              <a:rPr lang="en-US" altLang="zh-CN" sz="1705" dirty="0">
                <a:solidFill>
                  <a:srgbClr val="0000FF"/>
                </a:solidFill>
                <a:sym typeface="+mn-ea"/>
              </a:rPr>
              <a:t>ip</a:t>
            </a:r>
            <a:r>
              <a:rPr lang="zh-CN" altLang="en-US" sz="1705" dirty="0">
                <a:sym typeface="+mn-ea"/>
              </a:rPr>
              <a:t>：测试从本机源地址到目标</a:t>
            </a:r>
            <a:r>
              <a:rPr lang="en-US" altLang="zh-CN" sz="1705" dirty="0">
                <a:sym typeface="+mn-ea"/>
              </a:rPr>
              <a:t>ip</a:t>
            </a:r>
            <a:r>
              <a:rPr lang="zh-CN" altLang="en-US" sz="1705" dirty="0">
                <a:sym typeface="+mn-ea"/>
              </a:rPr>
              <a:t>的网络连通性。</a:t>
            </a:r>
            <a:endParaRPr lang="zh-CN" altLang="en-US" sz="1705" dirty="0">
              <a:sym typeface="+mn-ea"/>
            </a:endParaRPr>
          </a:p>
          <a:p>
            <a:pPr marL="0" indent="0" algn="l" latinLnBrk="0">
              <a:lnSpc>
                <a:spcPts val="3000"/>
              </a:lnSpc>
              <a:buFont typeface="Wingdings" panose="05000000000000000000" charset="0"/>
              <a:buNone/>
            </a:pPr>
            <a:r>
              <a:rPr lang="zh-CN" altLang="en-US" sz="1705" dirty="0">
                <a:sym typeface="+mn-ea"/>
              </a:rPr>
              <a:t>     如 </a:t>
            </a:r>
            <a:r>
              <a:rPr lang="zh-CN" altLang="en-US" sz="1705" u="sng" dirty="0">
                <a:sym typeface="+mn-ea"/>
              </a:rPr>
              <a:t> </a:t>
            </a:r>
            <a:r>
              <a:rPr lang="en-US" altLang="zh-CN" sz="1705" u="sng" dirty="0">
                <a:solidFill>
                  <a:srgbClr val="0000FF"/>
                </a:solidFill>
                <a:sym typeface="+mn-ea"/>
              </a:rPr>
              <a:t>ping 192.168.1.1</a:t>
            </a:r>
            <a:r>
              <a:rPr lang="zh-CN" altLang="en-US" sz="1705" dirty="0">
                <a:sym typeface="+mn-ea"/>
              </a:rPr>
              <a:t>，出现如下的提示，则</a:t>
            </a:r>
            <a:r>
              <a:rPr lang="zh-CN" altLang="en-US" sz="1705" dirty="0">
                <a:solidFill>
                  <a:srgbClr val="0000FF"/>
                </a:solidFill>
                <a:sym typeface="+mn-ea"/>
              </a:rPr>
              <a:t>说明</a:t>
            </a:r>
            <a:r>
              <a:rPr lang="zh-CN" altLang="en-US" sz="1705" dirty="0">
                <a:sym typeface="+mn-ea"/>
              </a:rPr>
              <a:t>：从源地址向目标地址</a:t>
            </a:r>
            <a:endParaRPr lang="zh-CN" altLang="en-US" sz="1705" dirty="0">
              <a:sym typeface="+mn-ea"/>
            </a:endParaRPr>
          </a:p>
          <a:p>
            <a:pPr indent="0" algn="l" latinLnBrk="0">
              <a:lnSpc>
                <a:spcPts val="3000"/>
              </a:lnSpc>
            </a:pPr>
            <a:r>
              <a:rPr lang="zh-CN" altLang="en-US" sz="1875" dirty="0">
                <a:sym typeface="+mn-ea"/>
              </a:rPr>
              <a:t>    发出了</a:t>
            </a:r>
            <a:r>
              <a:rPr lang="en-US" altLang="zh-CN" sz="1875" dirty="0">
                <a:sym typeface="+mn-ea"/>
              </a:rPr>
              <a:t>4</a:t>
            </a:r>
            <a:r>
              <a:rPr lang="zh-CN" altLang="en-US" sz="1875" dirty="0">
                <a:sym typeface="+mn-ea"/>
              </a:rPr>
              <a:t>个长度为</a:t>
            </a:r>
            <a:r>
              <a:rPr lang="en-US" altLang="zh-CN" sz="1875" dirty="0">
                <a:sym typeface="+mn-ea"/>
              </a:rPr>
              <a:t>32</a:t>
            </a:r>
            <a:r>
              <a:rPr lang="zh-CN" altLang="en-US" sz="1875" dirty="0">
                <a:sym typeface="+mn-ea"/>
              </a:rPr>
              <a:t>字节的</a:t>
            </a:r>
            <a:r>
              <a:rPr lang="en-US" altLang="zh-CN" sz="1875" dirty="0">
                <a:sym typeface="+mn-ea"/>
              </a:rPr>
              <a:t>ICMP</a:t>
            </a:r>
            <a:r>
              <a:rPr lang="zh-CN" altLang="en-US" sz="1875" dirty="0">
                <a:sym typeface="+mn-ea"/>
              </a:rPr>
              <a:t>数据包、在</a:t>
            </a:r>
            <a:r>
              <a:rPr lang="en-US" altLang="zh-CN" sz="1875" dirty="0">
                <a:sym typeface="+mn-ea"/>
              </a:rPr>
              <a:t>1ms</a:t>
            </a:r>
            <a:r>
              <a:rPr lang="zh-CN" altLang="en-US" sz="1875" dirty="0">
                <a:sym typeface="+mn-ea"/>
              </a:rPr>
              <a:t>之内</a:t>
            </a:r>
            <a:endParaRPr lang="zh-CN" altLang="en-US" sz="1875" dirty="0">
              <a:sym typeface="+mn-ea"/>
            </a:endParaRPr>
          </a:p>
          <a:p>
            <a:pPr marL="342900" indent="0" algn="l" latinLnBrk="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875" dirty="0">
                <a:sym typeface="+mn-ea"/>
              </a:rPr>
              <a:t>如果收到</a:t>
            </a:r>
            <a:r>
              <a:rPr lang="en-US" altLang="zh-CN" sz="1875" dirty="0">
                <a:sym typeface="+mn-ea"/>
              </a:rPr>
              <a:t>4</a:t>
            </a:r>
            <a:r>
              <a:rPr lang="zh-CN" altLang="en-US" sz="1875" dirty="0">
                <a:sym typeface="+mn-ea"/>
              </a:rPr>
              <a:t>个回送应答，则网络正常；</a:t>
            </a:r>
            <a:endParaRPr lang="zh-CN" altLang="en-US" sz="1875" dirty="0">
              <a:sym typeface="+mn-ea"/>
            </a:endParaRPr>
          </a:p>
          <a:p>
            <a:pPr marL="342900" indent="0" algn="l" latinLnBrk="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875" dirty="0">
                <a:sym typeface="+mn-ea"/>
              </a:rPr>
              <a:t>如果回应是 </a:t>
            </a:r>
            <a:r>
              <a:rPr lang="en-US" altLang="zh-CN" sz="1875" dirty="0">
                <a:sym typeface="+mn-ea"/>
              </a:rPr>
              <a:t>“</a:t>
            </a:r>
            <a:r>
              <a:rPr lang="zh-CN" altLang="en-US" sz="1875" dirty="0">
                <a:sym typeface="+mn-ea"/>
              </a:rPr>
              <a:t>请求超时</a:t>
            </a:r>
            <a:r>
              <a:rPr lang="en-US" altLang="zh-CN" sz="1875" dirty="0">
                <a:sym typeface="+mn-ea"/>
              </a:rPr>
              <a:t>timeout“</a:t>
            </a:r>
            <a:r>
              <a:rPr lang="zh-CN" altLang="en-US" sz="1875" dirty="0">
                <a:sym typeface="+mn-ea"/>
              </a:rPr>
              <a:t>或</a:t>
            </a:r>
            <a:r>
              <a:rPr lang="en-US" altLang="zh-CN" sz="1875" dirty="0">
                <a:sym typeface="+mn-ea"/>
              </a:rPr>
              <a:t>”</a:t>
            </a:r>
            <a:r>
              <a:rPr lang="zh-CN" altLang="en-US" sz="1875" dirty="0">
                <a:sym typeface="+mn-ea"/>
              </a:rPr>
              <a:t>无法访问到目标</a:t>
            </a:r>
            <a:r>
              <a:rPr lang="en-US" altLang="zh-CN" sz="1875" dirty="0">
                <a:sym typeface="+mn-ea"/>
              </a:rPr>
              <a:t>“</a:t>
            </a:r>
            <a:r>
              <a:rPr lang="zh-CN" altLang="en-US" sz="1875" dirty="0">
                <a:sym typeface="+mn-ea"/>
              </a:rPr>
              <a:t>，则网络不通</a:t>
            </a:r>
            <a:endParaRPr lang="zh-CN" altLang="en-US" sz="1875" dirty="0">
              <a:sym typeface="+mn-ea"/>
            </a:endParaRPr>
          </a:p>
          <a:p>
            <a:pPr marL="342900" indent="0" algn="l" latinLnBrk="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875" dirty="0">
                <a:solidFill>
                  <a:srgbClr val="0000FF"/>
                </a:solidFill>
                <a:sym typeface="+mn-ea"/>
              </a:rPr>
              <a:t>注意</a:t>
            </a:r>
            <a:r>
              <a:rPr lang="zh-CN" altLang="en-US" sz="1875" dirty="0">
                <a:sym typeface="+mn-ea"/>
              </a:rPr>
              <a:t>：如果目标机开启了</a:t>
            </a:r>
            <a:r>
              <a:rPr lang="en-US" altLang="zh-CN" sz="1875" dirty="0">
                <a:sym typeface="+mn-ea"/>
              </a:rPr>
              <a:t>“</a:t>
            </a:r>
            <a:r>
              <a:rPr lang="zh-CN" altLang="en-US" sz="1875" dirty="0">
                <a:solidFill>
                  <a:srgbClr val="0000FF"/>
                </a:solidFill>
                <a:sym typeface="+mn-ea"/>
              </a:rPr>
              <a:t>防火墙的防</a:t>
            </a:r>
            <a:r>
              <a:rPr lang="en-US" altLang="zh-CN" sz="1875" dirty="0">
                <a:solidFill>
                  <a:srgbClr val="0000FF"/>
                </a:solidFill>
                <a:sym typeface="+mn-ea"/>
              </a:rPr>
              <a:t>ping</a:t>
            </a:r>
            <a:r>
              <a:rPr lang="en-US" altLang="zh-CN" sz="1875" dirty="0">
                <a:sym typeface="+mn-ea"/>
              </a:rPr>
              <a:t>”</a:t>
            </a:r>
            <a:r>
              <a:rPr lang="zh-CN" altLang="en-US" sz="1875" dirty="0">
                <a:sym typeface="+mn-ea"/>
              </a:rPr>
              <a:t>功能的话，会提示超时，</a:t>
            </a:r>
            <a:endParaRPr lang="zh-CN" altLang="en-US" sz="1875" dirty="0">
              <a:sym typeface="+mn-ea"/>
            </a:endParaRPr>
          </a:p>
          <a:p>
            <a:pPr marL="342900" indent="0" algn="l" latinLnBrk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1875" dirty="0">
                <a:sym typeface="+mn-ea"/>
              </a:rPr>
              <a:t>但网络可能是通的；测试时，应该关闭目标机防火墙的防</a:t>
            </a:r>
            <a:r>
              <a:rPr lang="en-US" altLang="zh-CN" sz="1875" dirty="0">
                <a:sym typeface="+mn-ea"/>
              </a:rPr>
              <a:t>ping</a:t>
            </a:r>
            <a:r>
              <a:rPr lang="zh-CN" altLang="en-US" sz="1875" dirty="0">
                <a:sym typeface="+mn-ea"/>
              </a:rPr>
              <a:t>功能。</a:t>
            </a:r>
            <a:endParaRPr lang="en-US" altLang="zh-CN" sz="1875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36" y="5150338"/>
            <a:ext cx="3743385" cy="13317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377661" y="1023815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95" y="1685195"/>
            <a:ext cx="9122307" cy="2899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1</a:t>
            </a:r>
            <a:r>
              <a:rPr lang="zh-CN" altLang="en-US" sz="2030" dirty="0">
                <a:sym typeface="+mn-ea"/>
              </a:rPr>
              <a:t>、每组：</a:t>
            </a:r>
            <a:r>
              <a:rPr lang="en-US" altLang="zh-CN" sz="2030" dirty="0">
                <a:sym typeface="+mn-ea"/>
              </a:rPr>
              <a:t>1</a:t>
            </a:r>
            <a:r>
              <a:rPr lang="zh-CN" altLang="en-US" sz="2030" dirty="0">
                <a:sym typeface="+mn-ea"/>
              </a:rPr>
              <a:t>台交换机通过网线连接</a:t>
            </a:r>
            <a:r>
              <a:rPr lang="en-US" altLang="zh-CN" sz="2030" dirty="0">
                <a:sym typeface="+mn-ea"/>
              </a:rPr>
              <a:t>3</a:t>
            </a:r>
            <a:r>
              <a:rPr lang="zh-CN" altLang="en-US" sz="2030" dirty="0">
                <a:sym typeface="+mn-ea"/>
              </a:rPr>
              <a:t>台电脑</a:t>
            </a:r>
            <a:r>
              <a:rPr lang="en-US" altLang="zh-CN" sz="2030" dirty="0">
                <a:sym typeface="+mn-ea"/>
              </a:rPr>
              <a:t>PC</a:t>
            </a:r>
            <a:r>
              <a:rPr lang="zh-CN" altLang="en-US" sz="2030" dirty="0">
                <a:sym typeface="+mn-ea"/>
              </a:rPr>
              <a:t>，构建小的星型以太网</a:t>
            </a:r>
            <a:endParaRPr lang="zh-CN" altLang="en-US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2</a:t>
            </a:r>
            <a:r>
              <a:rPr lang="zh-CN" altLang="en-US" sz="2030" dirty="0">
                <a:sym typeface="+mn-ea"/>
              </a:rPr>
              <a:t>、为</a:t>
            </a:r>
            <a:r>
              <a:rPr lang="en-US" altLang="zh-CN" sz="2030" dirty="0">
                <a:sym typeface="+mn-ea"/>
              </a:rPr>
              <a:t>3</a:t>
            </a:r>
            <a:r>
              <a:rPr lang="zh-CN" altLang="en-US" sz="2030" dirty="0">
                <a:sym typeface="+mn-ea"/>
              </a:rPr>
              <a:t>台</a:t>
            </a:r>
            <a:r>
              <a:rPr lang="en-US" altLang="zh-CN" sz="2030" dirty="0">
                <a:sym typeface="+mn-ea"/>
              </a:rPr>
              <a:t>PC</a:t>
            </a:r>
            <a:r>
              <a:rPr lang="zh-CN" altLang="en-US" sz="2030" dirty="0">
                <a:sym typeface="+mn-ea"/>
              </a:rPr>
              <a:t>配置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相同子网的不同</a:t>
            </a:r>
            <a:r>
              <a:rPr lang="en-US" altLang="zh-CN" sz="2030" dirty="0">
                <a:solidFill>
                  <a:srgbClr val="0000FF"/>
                </a:solidFill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，用</a:t>
            </a:r>
            <a:r>
              <a:rPr lang="en-US" altLang="zh-CN" sz="2030" dirty="0">
                <a:solidFill>
                  <a:srgbClr val="0000FF"/>
                </a:solidFill>
                <a:sym typeface="+mn-ea"/>
              </a:rPr>
              <a:t>ipconfig</a:t>
            </a:r>
            <a:r>
              <a:rPr lang="zh-CN" altLang="en-US" sz="2030" dirty="0">
                <a:sym typeface="+mn-ea"/>
              </a:rPr>
              <a:t>查看网卡有关配置信息</a:t>
            </a:r>
            <a:endParaRPr lang="zh-CN" altLang="en-US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3</a:t>
            </a:r>
            <a:r>
              <a:rPr lang="zh-CN" altLang="en-US" sz="2030" dirty="0">
                <a:sym typeface="+mn-ea"/>
              </a:rPr>
              <a:t>、用</a:t>
            </a:r>
            <a:r>
              <a:rPr lang="en-US" altLang="zh-CN" sz="2030" dirty="0">
                <a:solidFill>
                  <a:srgbClr val="0000FF"/>
                </a:solidFill>
                <a:sym typeface="+mn-ea"/>
              </a:rPr>
              <a:t>ping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命令</a:t>
            </a:r>
            <a:r>
              <a:rPr lang="zh-CN" altLang="en-US" sz="2030" dirty="0">
                <a:sym typeface="+mn-ea"/>
              </a:rPr>
              <a:t>：测试从本机源地址到目标</a:t>
            </a:r>
            <a:r>
              <a:rPr lang="en-US" altLang="zh-CN" sz="2030" dirty="0"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的网络连通情况。</a:t>
            </a:r>
            <a:endParaRPr lang="zh-CN" altLang="en-US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4</a:t>
            </a:r>
            <a:r>
              <a:rPr lang="zh-CN" altLang="en-US" sz="2030" dirty="0">
                <a:sym typeface="+mn-ea"/>
              </a:rPr>
              <a:t>、对内容</a:t>
            </a:r>
            <a:r>
              <a:rPr lang="en-US" altLang="zh-CN" sz="2030" dirty="0">
                <a:sym typeface="+mn-ea"/>
              </a:rPr>
              <a:t>2</a:t>
            </a:r>
            <a:r>
              <a:rPr lang="zh-CN" altLang="en-US" sz="2030" dirty="0">
                <a:sym typeface="+mn-ea"/>
              </a:rPr>
              <a:t>，为</a:t>
            </a:r>
            <a:r>
              <a:rPr lang="en-US" altLang="zh-CN" sz="2030" dirty="0">
                <a:sym typeface="+mn-ea"/>
              </a:rPr>
              <a:t>PC</a:t>
            </a:r>
            <a:r>
              <a:rPr lang="zh-CN" altLang="en-US" sz="2030" dirty="0">
                <a:sym typeface="+mn-ea"/>
              </a:rPr>
              <a:t>配置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不同子网的</a:t>
            </a:r>
            <a:r>
              <a:rPr lang="en-US" altLang="zh-CN" sz="2030" dirty="0">
                <a:solidFill>
                  <a:srgbClr val="0000FF"/>
                </a:solidFill>
                <a:sym typeface="+mn-ea"/>
              </a:rPr>
              <a:t>ip</a:t>
            </a:r>
            <a:r>
              <a:rPr lang="zh-CN" altLang="en-US" sz="2030" dirty="0">
                <a:solidFill>
                  <a:schemeClr val="tx1"/>
                </a:solidFill>
                <a:sym typeface="+mn-ea"/>
              </a:rPr>
              <a:t>，并</a:t>
            </a:r>
            <a:r>
              <a:rPr lang="en-US" altLang="zh-CN" sz="2030" dirty="0">
                <a:solidFill>
                  <a:schemeClr val="tx1"/>
                </a:solidFill>
                <a:sym typeface="+mn-ea"/>
              </a:rPr>
              <a:t>ping</a:t>
            </a:r>
            <a:r>
              <a:rPr lang="zh-CN" altLang="en-US" sz="2030" dirty="0">
                <a:solidFill>
                  <a:schemeClr val="tx1"/>
                </a:solidFill>
                <a:sym typeface="+mn-ea"/>
              </a:rPr>
              <a:t>测试等，理解</a:t>
            </a:r>
            <a:r>
              <a:rPr lang="en-US" altLang="zh-CN" sz="203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2030" dirty="0">
                <a:solidFill>
                  <a:schemeClr val="tx1"/>
                </a:solidFill>
                <a:sym typeface="+mn-ea"/>
              </a:rPr>
              <a:t>有关知识点</a:t>
            </a:r>
            <a:endParaRPr lang="zh-CN" altLang="en-US" sz="2030" dirty="0">
              <a:solidFill>
                <a:schemeClr val="tx1"/>
              </a:solidFill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zh-CN" sz="2030" dirty="0">
                <a:solidFill>
                  <a:schemeClr val="tx1"/>
                </a:solidFill>
                <a:sym typeface="+mn-ea"/>
              </a:rPr>
              <a:t>、练习、测试、理解本节有关知识点，做好实验记录，理解网络知识点   </a:t>
            </a:r>
            <a:endParaRPr lang="en-US" altLang="zh-CN" sz="203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36" y="1304251"/>
            <a:ext cx="7015801" cy="974417"/>
          </a:xfrm>
        </p:spPr>
        <p:txBody>
          <a:bodyPr/>
          <a:lstStyle/>
          <a:p>
            <a:pPr algn="ctr" eaLnBrk="1" hangingPunct="1">
              <a:buClrTx/>
              <a:buSzTx/>
              <a:buFontTx/>
            </a:pPr>
            <a:r>
              <a:rPr lang="zh-CN" altLang="en-US" sz="3070">
                <a:solidFill>
                  <a:srgbClr val="0000FF"/>
                </a:solidFill>
                <a:sym typeface="+mn-ea"/>
              </a:rPr>
              <a:t>《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计算机通信与网络》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实验内容</a:t>
            </a:r>
            <a:endParaRPr lang="zh-CN" altLang="en-US" sz="307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64372" y="2278647"/>
            <a:ext cx="7015801" cy="345539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一、网络基础知识及双绞线制作、访问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设备实验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二、交换机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VLAN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相关实验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三、路由器基础配置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endParaRPr lang="zh-CN" altLang="en-US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RIP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OSPF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路由配置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DNS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FTP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六、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DHCP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七、扩展实验</a:t>
            </a:r>
            <a:endParaRPr lang="zh-CN" altLang="en-US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9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48690" y="1638935"/>
            <a:ext cx="7165975" cy="3152140"/>
          </a:xfrm>
        </p:spPr>
        <p:txBody>
          <a:bodyPr/>
          <a:lstStyle/>
          <a:p>
            <a:pPr algn="ctr" latinLnBrk="0">
              <a:lnSpc>
                <a:spcPct val="150000"/>
              </a:lnSpc>
            </a:pPr>
            <a:br>
              <a:rPr lang="zh-CN" altLang="en-US" dirty="0"/>
            </a:br>
            <a:r>
              <a:rPr lang="zh-CN" altLang="en-US" sz="3070" b="1" dirty="0">
                <a:solidFill>
                  <a:srgbClr val="0000FF"/>
                </a:solidFill>
              </a:rPr>
              <a:t>实验一</a:t>
            </a:r>
            <a:br>
              <a:rPr lang="zh-CN" altLang="en-US" sz="1200" b="1" dirty="0">
                <a:solidFill>
                  <a:srgbClr val="0000FF"/>
                </a:solidFill>
              </a:rPr>
            </a:br>
            <a:r>
              <a:rPr lang="zh-CN" altLang="en-US" sz="1200" dirty="0"/>
              <a:t>    </a:t>
            </a:r>
            <a:br>
              <a:rPr lang="zh-CN" altLang="en-US" sz="1200" dirty="0"/>
            </a:b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网络基础知识及双绞线制作       </a:t>
            </a:r>
            <a:b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访问配置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设备实验</a:t>
            </a:r>
            <a:br>
              <a:rPr lang="zh-CN" altLang="en-US" sz="3070" b="1" dirty="0"/>
            </a:br>
            <a:r>
              <a:rPr lang="zh-CN" altLang="en-US" sz="3755" b="1" dirty="0"/>
              <a:t>                  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218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48211" y="858393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zh-CN" altLang="en-US" sz="2385" b="1" dirty="0">
                <a:solidFill>
                  <a:srgbClr val="FF0000"/>
                </a:solidFill>
                <a:sym typeface="+mn-ea"/>
              </a:rPr>
              <a:t>网络拓扑图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338455" y="1699260"/>
            <a:ext cx="8592185" cy="417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89940" indent="-332740" algn="l" latinLnBrk="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网络拓扑结构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：是指用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传输介质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互连各种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设备的物理布局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，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457200" indent="0" algn="l" latinLnBrk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       就是用传输介质把网络中的设备连接起来。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457200" indent="0" algn="l" latinLnBrk="0">
              <a:lnSpc>
                <a:spcPts val="3000"/>
              </a:lnSpc>
              <a:buFont typeface="Arial" panose="020B0604020202020204" pitchFamily="34" charset="0"/>
              <a:buNone/>
            </a:pP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800100" indent="-342900" algn="l" latinLnBrk="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网络拓扑图：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给出了网络设备间的网络配置和相互间的连接关系，   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457200" indent="0" algn="l" latinLnBrk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     有星型、环型、总线、分布式、树型、网状、蜂窝状结构等。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457200" indent="0" algn="l" latinLnBrk="0">
              <a:lnSpc>
                <a:spcPts val="3000"/>
              </a:lnSpc>
              <a:buFont typeface="Arial" panose="020B0604020202020204" pitchFamily="34" charset="0"/>
              <a:buNone/>
            </a:pPr>
            <a:endParaRPr lang="zh-CN" altLang="en-US" sz="1705" b="1" dirty="0">
              <a:solidFill>
                <a:srgbClr val="0000FF"/>
              </a:solidFill>
            </a:endParaRPr>
          </a:p>
          <a:p>
            <a:pPr marL="800100" indent="-342900" algn="l" latinLnBrk="0">
              <a:lnSpc>
                <a:spcPts val="3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星型以太网：常用，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采用星型拓扑结构构建网络，属于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集中控制型网络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，整个网络由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中心节点（网络交换机</a:t>
            </a:r>
            <a:r>
              <a:rPr lang="en-US" altLang="zh-CN" sz="2045" b="1" dirty="0">
                <a:solidFill>
                  <a:srgbClr val="FF0000"/>
                </a:solidFill>
                <a:sym typeface="+mn-ea"/>
              </a:rPr>
              <a:t>SWITCH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执行集中式通行控制管理，各节点间的通信都要通过中心节点。每一个要发送数据的节点都将要发送的数据发送中心节点， 再由中心节点负责将数据送到目地节点。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网络拓扑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367" y="1865115"/>
            <a:ext cx="7583669" cy="3928524"/>
          </a:xfrm>
          <a:prstGeom prst="rect">
            <a:avLst/>
          </a:prstGeom>
        </p:spPr>
      </p:pic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53153" y="1013529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zh-CN" altLang="en-US" sz="2385" b="1" dirty="0">
                <a:solidFill>
                  <a:srgbClr val="FF0000"/>
                </a:solidFill>
                <a:sym typeface="+mn-ea"/>
              </a:rPr>
              <a:t>网络拓扑图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10876" y="3534914"/>
            <a:ext cx="3617252" cy="2330480"/>
          </a:xfrm>
          <a:prstGeom prst="roundRect">
            <a:avLst/>
          </a:prstGeom>
          <a:noFill/>
          <a:ln w="28575" cmpd="sng">
            <a:solidFill>
              <a:srgbClr val="0000FF">
                <a:alpha val="81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45"/>
          </a:p>
        </p:txBody>
      </p:sp>
      <p:sp>
        <p:nvSpPr>
          <p:cNvPr id="6" name="圆角矩形 5"/>
          <p:cNvSpPr/>
          <p:nvPr/>
        </p:nvSpPr>
        <p:spPr>
          <a:xfrm>
            <a:off x="5207417" y="2686630"/>
            <a:ext cx="3193922" cy="3179305"/>
          </a:xfrm>
          <a:prstGeom prst="roundRect">
            <a:avLst/>
          </a:prstGeom>
          <a:noFill/>
          <a:ln w="28575" cmpd="sng">
            <a:solidFill>
              <a:srgbClr val="0000FF">
                <a:alpha val="81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2045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5586" y="4570448"/>
            <a:ext cx="1605915" cy="354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705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局域网</a:t>
            </a:r>
            <a:r>
              <a:rPr lang="en-US" altLang="zh-CN" sz="1705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1705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 sz="1705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LAN1</a:t>
            </a:r>
            <a:endParaRPr lang="en-US" altLang="zh-CN" sz="1705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5058" y="4716313"/>
            <a:ext cx="680085" cy="354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705">
                <a:solidFill>
                  <a:srgbClr val="0000FF"/>
                </a:solidFill>
              </a:rPr>
              <a:t>LAN2</a:t>
            </a:r>
            <a:endParaRPr lang="en-US" altLang="zh-CN" sz="1705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36187" y="2046465"/>
            <a:ext cx="1517015" cy="354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705">
                <a:solidFill>
                  <a:srgbClr val="0000FF"/>
                </a:solidFill>
              </a:rPr>
              <a:t>广域网：</a:t>
            </a:r>
            <a:r>
              <a:rPr lang="en-US" altLang="zh-CN" sz="1705">
                <a:solidFill>
                  <a:srgbClr val="0000FF"/>
                </a:solidFill>
              </a:rPr>
              <a:t>WAN</a:t>
            </a:r>
            <a:endParaRPr lang="en-US" altLang="zh-CN" sz="1705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3942" y="2012360"/>
            <a:ext cx="2788920" cy="617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705">
                <a:solidFill>
                  <a:srgbClr val="0000FF"/>
                </a:solidFill>
              </a:rPr>
              <a:t>LAN</a:t>
            </a:r>
            <a:r>
              <a:rPr lang="zh-CN" altLang="en-US" sz="1705">
                <a:solidFill>
                  <a:srgbClr val="0000FF"/>
                </a:solidFill>
              </a:rPr>
              <a:t>与</a:t>
            </a:r>
            <a:r>
              <a:rPr lang="en-US" altLang="zh-CN" sz="1705">
                <a:solidFill>
                  <a:srgbClr val="0000FF"/>
                </a:solidFill>
              </a:rPr>
              <a:t>WAN</a:t>
            </a:r>
            <a:r>
              <a:rPr lang="zh-CN" altLang="en-US" sz="1705">
                <a:solidFill>
                  <a:srgbClr val="0000FF"/>
                </a:solidFill>
              </a:rPr>
              <a:t>是相对的概念，</a:t>
            </a:r>
            <a:endParaRPr lang="zh-CN" altLang="en-US" sz="1705">
              <a:solidFill>
                <a:srgbClr val="0000FF"/>
              </a:solidFill>
            </a:endParaRPr>
          </a:p>
          <a:p>
            <a:r>
              <a:rPr lang="zh-CN" altLang="en-US" sz="1705">
                <a:solidFill>
                  <a:srgbClr val="0000FF"/>
                </a:solidFill>
              </a:rPr>
              <a:t>局域网的外部可以就称广域</a:t>
            </a:r>
            <a:endParaRPr lang="zh-CN" altLang="en-US" sz="1705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331441" y="1121521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en-US" altLang="zh-CN" sz="2385" dirty="0">
                <a:solidFill>
                  <a:srgbClr val="FF5050"/>
                </a:solidFill>
                <a:sym typeface="+mn-ea"/>
              </a:rPr>
              <a:t>MAC</a:t>
            </a:r>
            <a:r>
              <a:rPr lang="zh-CN" altLang="en-US" sz="2385" dirty="0">
                <a:solidFill>
                  <a:srgbClr val="FF5050"/>
                </a:solidFill>
                <a:sym typeface="+mn-ea"/>
              </a:rPr>
              <a:t>地址、</a:t>
            </a:r>
            <a:r>
              <a:rPr lang="en-US" altLang="zh-CN" sz="2385" dirty="0">
                <a:solidFill>
                  <a:srgbClr val="FF5050"/>
                </a:solidFill>
                <a:sym typeface="+mn-ea"/>
              </a:rPr>
              <a:t>IP</a:t>
            </a:r>
            <a:r>
              <a:rPr lang="zh-CN" altLang="en-US" sz="2385" dirty="0">
                <a:solidFill>
                  <a:srgbClr val="FF5050"/>
                </a:solidFill>
                <a:sym typeface="+mn-ea"/>
              </a:rPr>
              <a:t>地址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880709" y="2034501"/>
            <a:ext cx="7507881" cy="3835413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algn="l" latinLnBrk="0">
              <a:lnSpc>
                <a:spcPts val="3000"/>
              </a:lnSpc>
            </a:pPr>
            <a:r>
              <a:rPr lang="en-US" altLang="zh-CN" sz="2385" b="1" dirty="0">
                <a:solidFill>
                  <a:srgbClr val="FF0000"/>
                </a:solidFill>
                <a:sym typeface="+mn-ea"/>
              </a:rPr>
              <a:t>MAC</a:t>
            </a:r>
            <a:r>
              <a:rPr lang="zh-CN" altLang="en-US" sz="2385" b="1" dirty="0">
                <a:solidFill>
                  <a:srgbClr val="FF0000"/>
                </a:solidFill>
                <a:sym typeface="+mn-ea"/>
              </a:rPr>
              <a:t>地址：Media Access Control Address，</a:t>
            </a:r>
            <a:endParaRPr lang="zh-CN" altLang="en-US" sz="2385" b="1" dirty="0">
              <a:solidFill>
                <a:srgbClr val="FF0000"/>
              </a:solidFill>
              <a:sym typeface="+mn-ea"/>
            </a:endParaRPr>
          </a:p>
          <a:p>
            <a:pPr marL="457200" indent="0" algn="l" latinLnBrk="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物理地址（Physical Address）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、硬件地址、链路地址，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457200" indent="0" algn="l" latinLnBrk="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由网络设备制造商生产设备时，写在设备硬件的</a:t>
            </a:r>
            <a:r>
              <a:rPr lang="en-US" altLang="zh-CN" sz="2045" b="1" dirty="0">
                <a:solidFill>
                  <a:srgbClr val="0000FF"/>
                </a:solidFill>
                <a:sym typeface="+mn-ea"/>
              </a:rPr>
              <a:t>EPROM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中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。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335915" indent="6985" algn="l" latinLnBrk="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 每个以太网网络设备都具有</a:t>
            </a:r>
            <a:r>
              <a:rPr lang="zh-CN" altLang="en-US" sz="2045" b="1" dirty="0">
                <a:solidFill>
                  <a:srgbClr val="FF5050"/>
                </a:solidFill>
                <a:sym typeface="+mn-ea"/>
              </a:rPr>
              <a:t>唯一的不同的MAC 地址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0" indent="0" algn="l" latinLnBrk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        MAC地址就如人的身份证号码，具有</a:t>
            </a:r>
            <a:r>
              <a:rPr lang="zh-CN" altLang="en-US" sz="2045" b="1" dirty="0">
                <a:solidFill>
                  <a:srgbClr val="FF5050"/>
                </a:solidFill>
                <a:sym typeface="+mn-ea"/>
              </a:rPr>
              <a:t>唯一性，不可更改</a:t>
            </a:r>
            <a:endParaRPr lang="zh-CN" altLang="en-US" sz="2045" b="1" dirty="0">
              <a:solidFill>
                <a:srgbClr val="FF5050"/>
              </a:solidFill>
              <a:sym typeface="+mn-ea"/>
            </a:endParaRPr>
          </a:p>
          <a:p>
            <a:pPr marL="342900" indent="0" algn="l" latinLnBrk="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705" b="1" dirty="0">
                <a:solidFill>
                  <a:srgbClr val="0000FF"/>
                </a:solidFill>
              </a:rPr>
              <a:t> MAC 地址采用</a:t>
            </a:r>
            <a:r>
              <a:rPr lang="en-US" altLang="zh-CN" sz="1705" b="1" dirty="0">
                <a:solidFill>
                  <a:srgbClr val="FF5050"/>
                </a:solidFill>
              </a:rPr>
              <a:t>12</a:t>
            </a:r>
            <a:r>
              <a:rPr lang="zh-CN" altLang="en-US" sz="1705" b="1" dirty="0">
                <a:solidFill>
                  <a:srgbClr val="FF5050"/>
                </a:solidFill>
              </a:rPr>
              <a:t>位十六进制数表示</a:t>
            </a:r>
            <a:r>
              <a:rPr lang="zh-CN" altLang="en-US" sz="1705" b="1" dirty="0">
                <a:solidFill>
                  <a:srgbClr val="0000FF"/>
                </a:solidFill>
              </a:rPr>
              <a:t>，长度为 </a:t>
            </a:r>
            <a:r>
              <a:rPr lang="zh-CN" altLang="en-US" sz="2045" b="1" dirty="0">
                <a:solidFill>
                  <a:srgbClr val="FF0000"/>
                </a:solidFill>
              </a:rPr>
              <a:t>48bit</a:t>
            </a:r>
            <a:r>
              <a:rPr lang="zh-CN" altLang="en-US" sz="1705" b="1" dirty="0">
                <a:solidFill>
                  <a:srgbClr val="0000FF"/>
                </a:solidFill>
              </a:rPr>
              <a:t>。</a:t>
            </a:r>
            <a:endParaRPr lang="zh-CN" altLang="en-US" sz="1705" b="1" dirty="0">
              <a:solidFill>
                <a:srgbClr val="0000FF"/>
              </a:solidFill>
            </a:endParaRPr>
          </a:p>
          <a:p>
            <a:pPr marL="0" indent="0" algn="l" latinLnBrk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1705" b="1" dirty="0">
                <a:solidFill>
                  <a:srgbClr val="0000FF"/>
                </a:solidFill>
              </a:rPr>
              <a:t>         前 24 位： IEEE 注册管理机构给不同厂家分配的代码，组织唯一标识符；</a:t>
            </a:r>
            <a:endParaRPr lang="zh-CN" altLang="en-US" sz="1705" b="1" dirty="0">
              <a:solidFill>
                <a:srgbClr val="0000FF"/>
              </a:solidFill>
            </a:endParaRPr>
          </a:p>
          <a:p>
            <a:pPr marL="0" indent="0" algn="l" latinLnBrk="0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1705" b="1" dirty="0">
                <a:solidFill>
                  <a:srgbClr val="0000FF"/>
                </a:solidFill>
              </a:rPr>
              <a:t>         后 24 位：厂家自己分配的产品序列号，称为扩展标识符；</a:t>
            </a:r>
            <a:endParaRPr lang="zh-CN" altLang="en-US" sz="1705" b="1" dirty="0">
              <a:solidFill>
                <a:srgbClr val="0000FF"/>
              </a:solidFill>
            </a:endParaRPr>
          </a:p>
          <a:p>
            <a:pPr marL="342900" indent="0" algn="l" latinLnBrk="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705" b="1" dirty="0">
                <a:solidFill>
                  <a:srgbClr val="0000FF"/>
                </a:solidFill>
              </a:rPr>
              <a:t>书写：</a:t>
            </a:r>
            <a:r>
              <a:rPr lang="zh-CN" altLang="en-US" sz="1705" b="1" u="sng" dirty="0">
                <a:solidFill>
                  <a:srgbClr val="FF0000"/>
                </a:solidFill>
              </a:rPr>
              <a:t>08:00:20</a:t>
            </a:r>
            <a:r>
              <a:rPr lang="zh-CN" altLang="en-US" sz="1705" b="1" dirty="0">
                <a:solidFill>
                  <a:srgbClr val="FF5050"/>
                </a:solidFill>
              </a:rPr>
              <a:t>:</a:t>
            </a:r>
            <a:r>
              <a:rPr lang="zh-CN" altLang="en-US" sz="1705" b="1" dirty="0">
                <a:solidFill>
                  <a:srgbClr val="0000FF"/>
                </a:solidFill>
              </a:rPr>
              <a:t>0A</a:t>
            </a:r>
            <a:r>
              <a:rPr lang="zh-CN" altLang="en-US" sz="1705" b="1" dirty="0">
                <a:solidFill>
                  <a:srgbClr val="FF5050"/>
                </a:solidFill>
              </a:rPr>
              <a:t>:</a:t>
            </a:r>
            <a:r>
              <a:rPr lang="zh-CN" altLang="en-US" sz="1705" b="1" dirty="0">
                <a:solidFill>
                  <a:srgbClr val="0000FF"/>
                </a:solidFill>
              </a:rPr>
              <a:t>8C</a:t>
            </a:r>
            <a:r>
              <a:rPr lang="zh-CN" altLang="en-US" sz="1705" b="1" dirty="0">
                <a:solidFill>
                  <a:srgbClr val="FF5050"/>
                </a:solidFill>
              </a:rPr>
              <a:t>:</a:t>
            </a:r>
            <a:r>
              <a:rPr lang="zh-CN" altLang="en-US" sz="1705" b="1" dirty="0">
                <a:solidFill>
                  <a:srgbClr val="0000FF"/>
                </a:solidFill>
              </a:rPr>
              <a:t>6D，</a:t>
            </a:r>
            <a:r>
              <a:rPr lang="en-US" altLang="zh-CN" sz="1705" b="1" u="sng" dirty="0">
                <a:solidFill>
                  <a:srgbClr val="FF0000"/>
                </a:solidFill>
              </a:rPr>
              <a:t>00-23-24</a:t>
            </a:r>
            <a:r>
              <a:rPr lang="en-US" altLang="zh-CN" sz="1705" b="1" dirty="0">
                <a:solidFill>
                  <a:srgbClr val="FF5050"/>
                </a:solidFill>
              </a:rPr>
              <a:t>-</a:t>
            </a:r>
            <a:r>
              <a:rPr lang="en-US" altLang="zh-CN" sz="1705" b="1" dirty="0">
                <a:solidFill>
                  <a:srgbClr val="0000FF"/>
                </a:solidFill>
              </a:rPr>
              <a:t>9A</a:t>
            </a:r>
            <a:r>
              <a:rPr lang="en-US" altLang="zh-CN" sz="1705" b="1" dirty="0">
                <a:solidFill>
                  <a:srgbClr val="FF5050"/>
                </a:solidFill>
              </a:rPr>
              <a:t>-</a:t>
            </a:r>
            <a:r>
              <a:rPr lang="en-US" altLang="zh-CN" sz="1705" b="1" dirty="0">
                <a:solidFill>
                  <a:srgbClr val="0000FF"/>
                </a:solidFill>
              </a:rPr>
              <a:t>8B</a:t>
            </a:r>
            <a:r>
              <a:rPr lang="en-US" altLang="zh-CN" sz="1705" b="1" dirty="0">
                <a:solidFill>
                  <a:srgbClr val="FF5050"/>
                </a:solidFill>
              </a:rPr>
              <a:t>-</a:t>
            </a:r>
            <a:r>
              <a:rPr lang="en-US" altLang="zh-CN" sz="1705" b="1" dirty="0">
                <a:solidFill>
                  <a:srgbClr val="0000FF"/>
                </a:solidFill>
              </a:rPr>
              <a:t>9C</a:t>
            </a:r>
            <a:r>
              <a:rPr lang="zh-CN" altLang="en-US" sz="1705" b="1" dirty="0">
                <a:solidFill>
                  <a:srgbClr val="0000FF"/>
                </a:solidFill>
              </a:rPr>
              <a:t>，</a:t>
            </a:r>
            <a:r>
              <a:rPr lang="en-US" altLang="zh-CN" sz="1705" b="1" dirty="0">
                <a:solidFill>
                  <a:srgbClr val="0000FF"/>
                </a:solidFill>
              </a:rPr>
              <a:t>“</a:t>
            </a:r>
            <a:r>
              <a:rPr lang="zh-CN" altLang="en-US" sz="1705" b="1" dirty="0">
                <a:solidFill>
                  <a:srgbClr val="FF5050"/>
                </a:solidFill>
              </a:rPr>
              <a:t>：</a:t>
            </a:r>
            <a:r>
              <a:rPr lang="en-US" altLang="zh-CN" sz="1705" b="1" dirty="0">
                <a:solidFill>
                  <a:srgbClr val="FF5050"/>
                </a:solidFill>
              </a:rPr>
              <a:t>-</a:t>
            </a:r>
            <a:r>
              <a:rPr lang="en-US" altLang="zh-CN" sz="1705" b="1" dirty="0">
                <a:solidFill>
                  <a:srgbClr val="0000FF"/>
                </a:solidFill>
              </a:rPr>
              <a:t>”</a:t>
            </a:r>
            <a:r>
              <a:rPr lang="zh-CN" altLang="en-US" sz="1705" b="1" dirty="0">
                <a:solidFill>
                  <a:srgbClr val="0000FF"/>
                </a:solidFill>
              </a:rPr>
              <a:t>只是书写的分隔符</a:t>
            </a:r>
            <a:endParaRPr lang="zh-CN" altLang="en-US" sz="1535" b="1" dirty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174115" y="716915"/>
            <a:ext cx="7017385" cy="661670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en-US" altLang="zh-CN" sz="2385" dirty="0">
                <a:sym typeface="+mn-ea"/>
              </a:rPr>
              <a:t>MAC</a:t>
            </a:r>
            <a:r>
              <a:rPr lang="zh-CN" altLang="en-US" sz="2385" dirty="0">
                <a:sym typeface="+mn-ea"/>
              </a:rPr>
              <a:t>地址、</a:t>
            </a:r>
            <a:r>
              <a:rPr lang="en-US" altLang="zh-CN" sz="2385" dirty="0">
                <a:sym typeface="+mn-ea"/>
              </a:rPr>
              <a:t>IP</a:t>
            </a:r>
            <a:r>
              <a:rPr lang="zh-CN" altLang="en-US" sz="2385" dirty="0">
                <a:sym typeface="+mn-ea"/>
              </a:rPr>
              <a:t>地址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929005" y="1572895"/>
            <a:ext cx="7507605" cy="450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algn="l" latinLnBrk="0">
              <a:lnSpc>
                <a:spcPts val="3300"/>
              </a:lnSpc>
            </a:pPr>
            <a:r>
              <a:rPr lang="en-US" altLang="zh-CN" sz="2385" b="1" dirty="0">
                <a:solidFill>
                  <a:srgbClr val="FF0000"/>
                </a:solidFill>
                <a:sym typeface="+mn-ea"/>
              </a:rPr>
              <a:t>IP</a:t>
            </a:r>
            <a:r>
              <a:rPr lang="zh-CN" altLang="en-US" sz="2385" b="1" dirty="0">
                <a:solidFill>
                  <a:srgbClr val="FF0000"/>
                </a:solidFill>
                <a:sym typeface="+mn-ea"/>
              </a:rPr>
              <a:t>地址：Internet Protocol Address，</a:t>
            </a:r>
            <a:r>
              <a:rPr lang="zh-CN" altLang="en-US" sz="2045" b="1" u="sng" dirty="0">
                <a:solidFill>
                  <a:srgbClr val="0000FF"/>
                </a:solidFill>
                <a:sym typeface="+mn-ea"/>
              </a:rPr>
              <a:t>逻辑地址，</a:t>
            </a:r>
            <a:r>
              <a:rPr lang="zh-CN" altLang="en-US" sz="2045" b="1" u="sng" dirty="0">
                <a:solidFill>
                  <a:srgbClr val="FF0000"/>
                </a:solidFill>
                <a:sym typeface="+mn-ea"/>
              </a:rPr>
              <a:t>IP</a:t>
            </a:r>
            <a:r>
              <a:rPr lang="en-US" altLang="zh-CN" sz="2045" b="1" u="sng" dirty="0">
                <a:solidFill>
                  <a:srgbClr val="FF0000"/>
                </a:solidFill>
                <a:sym typeface="+mn-ea"/>
              </a:rPr>
              <a:t>V4</a:t>
            </a:r>
            <a:endParaRPr lang="zh-CN" altLang="en-US" sz="2385" b="1" dirty="0">
              <a:solidFill>
                <a:srgbClr val="FF0000"/>
              </a:solidFill>
              <a:sym typeface="+mn-ea"/>
            </a:endParaRPr>
          </a:p>
          <a:p>
            <a:pPr marL="457200" indent="0" algn="l" latinLnBrk="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用于在TCP/IP通讯协议中标记每个节点的地址</a:t>
            </a:r>
            <a:r>
              <a:rPr lang="en-US" altLang="zh-CN" sz="2045" b="1" dirty="0">
                <a:solidFill>
                  <a:srgbClr val="0000FF"/>
                </a:solidFill>
                <a:sym typeface="+mn-ea"/>
              </a:rPr>
              <a:t>,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457200" indent="0" algn="l" latinLnBrk="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32</a:t>
            </a:r>
            <a:r>
              <a:rPr lang="en-US" altLang="zh-CN" sz="2045" b="1" dirty="0">
                <a:solidFill>
                  <a:srgbClr val="FF0000"/>
                </a:solidFill>
                <a:sym typeface="+mn-ea"/>
              </a:rPr>
              <a:t>bit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的二进制数，通常被分割为4个</a:t>
            </a:r>
            <a:r>
              <a:rPr lang="en-US" altLang="zh-CN" sz="2045" b="1" dirty="0">
                <a:solidFill>
                  <a:srgbClr val="0000FF"/>
                </a:solidFill>
                <a:sym typeface="+mn-ea"/>
              </a:rPr>
              <a:t>”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8位二进制数</a:t>
            </a:r>
            <a:r>
              <a:rPr lang="en-US" altLang="zh-CN" sz="2045" b="1" dirty="0">
                <a:solidFill>
                  <a:srgbClr val="0000FF"/>
                </a:solidFill>
                <a:sym typeface="+mn-ea"/>
              </a:rPr>
              <a:t>”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457200" indent="0" algn="l" latinLnBrk="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通常用“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点分十进制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”表示写成（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a.b.c.d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）的形式，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0" indent="0" algn="l" latinLnBrk="0">
              <a:lnSpc>
                <a:spcPts val="3300"/>
              </a:lnSpc>
              <a:buFont typeface="Arial" panose="020B0604020202020204" pitchFamily="34" charset="0"/>
              <a:buNone/>
            </a:pP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      其中，a,b,c,d都是0~255之间的十进制整数。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342900" indent="0" algn="l" latinLnBrk="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45" b="1" dirty="0">
                <a:solidFill>
                  <a:srgbClr val="0000FF"/>
                </a:solidFill>
                <a:sym typeface="+mn-ea"/>
              </a:rPr>
              <a:t>IP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地址信息：包含了</a:t>
            </a:r>
            <a:r>
              <a:rPr lang="zh-CN" altLang="en-US" sz="2045" b="1" u="sng" dirty="0">
                <a:solidFill>
                  <a:srgbClr val="FF0000"/>
                </a:solidFill>
                <a:sym typeface="+mn-ea"/>
              </a:rPr>
              <a:t>网络号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、主机号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，</a:t>
            </a:r>
            <a:r>
              <a:rPr lang="zh-CN" altLang="en-US" sz="2045" b="1" u="sng" dirty="0">
                <a:solidFill>
                  <a:srgbClr val="FF0000"/>
                </a:solidFill>
                <a:sym typeface="+mn-ea"/>
              </a:rPr>
              <a:t>a.b.c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.d，</a:t>
            </a:r>
            <a:r>
              <a:rPr lang="en-US" altLang="zh-CN" sz="2045" b="1" u="sng" dirty="0">
                <a:solidFill>
                  <a:srgbClr val="FF0000"/>
                </a:solidFill>
                <a:sym typeface="+mn-ea"/>
              </a:rPr>
              <a:t>192.168.1</a:t>
            </a:r>
            <a:r>
              <a:rPr lang="en-US" altLang="zh-CN" sz="2045" b="1" dirty="0">
                <a:solidFill>
                  <a:srgbClr val="FF0000"/>
                </a:solidFill>
                <a:sym typeface="+mn-ea"/>
              </a:rPr>
              <a:t>.2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0" indent="0" algn="l" latinLnBrk="0">
              <a:lnSpc>
                <a:spcPts val="3300"/>
              </a:lnSpc>
              <a:buFont typeface="Arial" panose="020B0604020202020204" pitchFamily="34" charset="0"/>
              <a:buNone/>
            </a:pP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         网络号表示其所属的网络段编号，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0" indent="0" algn="l" latinLnBrk="0">
              <a:lnSpc>
                <a:spcPts val="3300"/>
              </a:lnSpc>
              <a:buFont typeface="Arial" panose="020B0604020202020204" pitchFamily="34" charset="0"/>
              <a:buNone/>
            </a:pP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        主机号则表示该主机的地址编号。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  <a:p>
            <a:pPr marL="354330" indent="-354330" algn="l" latinLnBrk="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45" b="1" dirty="0">
                <a:solidFill>
                  <a:srgbClr val="FF0000"/>
                </a:solidFill>
                <a:sym typeface="+mn-ea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地址在一个</a:t>
            </a:r>
            <a:r>
              <a:rPr lang="en-US" altLang="zh-CN" sz="2045" b="1" dirty="0">
                <a:solidFill>
                  <a:srgbClr val="FF0000"/>
                </a:solidFill>
                <a:sym typeface="+mn-ea"/>
              </a:rPr>
              <a:t>LAN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内不允许重复！</a:t>
            </a:r>
            <a:endParaRPr lang="zh-CN" altLang="en-US" sz="2045" b="1" dirty="0">
              <a:solidFill>
                <a:srgbClr val="FF0000"/>
              </a:solidFill>
              <a:sym typeface="+mn-ea"/>
            </a:endParaRPr>
          </a:p>
          <a:p>
            <a:pPr marL="342900" indent="-342900" algn="l" latinLnBrk="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zh-CN" sz="2045" b="1" dirty="0">
                <a:solidFill>
                  <a:srgbClr val="0000FF"/>
                </a:solidFill>
                <a:sym typeface="+mn-ea"/>
              </a:rPr>
              <a:t>IP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信息 类似学生的学号：    </a:t>
            </a:r>
            <a:r>
              <a:rPr lang="en-US" altLang="zh-CN" sz="2045" b="1" dirty="0">
                <a:solidFill>
                  <a:srgbClr val="FF0000"/>
                </a:solidFill>
                <a:sym typeface="+mn-ea"/>
              </a:rPr>
              <a:t>19  03 011</a:t>
            </a:r>
            <a:r>
              <a:rPr lang="en-US" altLang="zh-CN" sz="2045" b="1" dirty="0">
                <a:solidFill>
                  <a:srgbClr val="0000FF"/>
                </a:solidFill>
                <a:sym typeface="+mn-ea"/>
              </a:rPr>
              <a:t>      0123</a:t>
            </a:r>
            <a:endParaRPr lang="en-US" altLang="zh-CN" sz="2045" b="1" dirty="0">
              <a:solidFill>
                <a:srgbClr val="0000FF"/>
              </a:solidFill>
              <a:sym typeface="+mn-ea"/>
            </a:endParaRPr>
          </a:p>
          <a:p>
            <a:pPr marL="342900" indent="0" algn="l" latinLnBrk="0">
              <a:lnSpc>
                <a:spcPts val="33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045" b="1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sz="2045" b="1" dirty="0">
                <a:solidFill>
                  <a:srgbClr val="0000FF"/>
                </a:solidFill>
                <a:sym typeface="+mn-ea"/>
              </a:rPr>
              <a:t>                                                 </a:t>
            </a: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网络号部分</a:t>
            </a:r>
            <a:r>
              <a:rPr lang="zh-CN" altLang="en-US" sz="2045" b="1" dirty="0">
                <a:solidFill>
                  <a:srgbClr val="0000FF"/>
                </a:solidFill>
              </a:rPr>
              <a:t>    主机号 </a:t>
            </a:r>
            <a:endParaRPr lang="zh-CN" altLang="en-US" sz="2385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89762" y="1031142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en-US" altLang="zh-CN" sz="2385" dirty="0">
                <a:sym typeface="+mn-ea"/>
              </a:rPr>
              <a:t>MAC</a:t>
            </a:r>
            <a:r>
              <a:rPr lang="zh-CN" altLang="en-US" sz="2385" dirty="0">
                <a:sym typeface="+mn-ea"/>
              </a:rPr>
              <a:t>地址、</a:t>
            </a:r>
            <a:r>
              <a:rPr lang="en-US" altLang="zh-CN" sz="2385" dirty="0">
                <a:sym typeface="+mn-ea"/>
              </a:rPr>
              <a:t>IP</a:t>
            </a:r>
            <a:r>
              <a:rPr lang="zh-CN" altLang="en-US" sz="2385" dirty="0">
                <a:sym typeface="+mn-ea"/>
              </a:rPr>
              <a:t>地址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746760" y="2065655"/>
            <a:ext cx="7840345" cy="3366135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algn="l" latinLnBrk="0">
              <a:lnSpc>
                <a:spcPts val="3300"/>
              </a:lnSpc>
              <a:buClrTx/>
              <a:buSzTx/>
              <a:buNone/>
            </a:pPr>
            <a:r>
              <a:rPr lang="zh-CN" altLang="en-US" sz="1875" b="1" dirty="0">
                <a:solidFill>
                  <a:srgbClr val="FF0000"/>
                </a:solidFill>
              </a:rPr>
              <a:t> 子网掩码</a:t>
            </a:r>
            <a:r>
              <a:rPr lang="zh-CN" altLang="en-US" sz="1875" b="1" dirty="0">
                <a:solidFill>
                  <a:srgbClr val="FF0000"/>
                </a:solidFill>
                <a:sym typeface="+mn-ea"/>
              </a:rPr>
              <a:t>netmask</a:t>
            </a:r>
            <a:r>
              <a:rPr lang="zh-CN" altLang="en-US" sz="1875" b="1" dirty="0">
                <a:solidFill>
                  <a:srgbClr val="FF0000"/>
                </a:solidFill>
              </a:rPr>
              <a:t>：</a:t>
            </a:r>
            <a:endParaRPr lang="zh-CN" altLang="en-US" sz="1875" b="1" dirty="0">
              <a:solidFill>
                <a:srgbClr val="FF0000"/>
              </a:solidFill>
            </a:endParaRPr>
          </a:p>
          <a:p>
            <a:pPr marL="0" indent="0" algn="l" latinLnBrk="0">
              <a:lnSpc>
                <a:spcPts val="36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875" b="1" dirty="0">
                <a:solidFill>
                  <a:srgbClr val="FF0000"/>
                </a:solidFill>
              </a:rPr>
              <a:t>      </a:t>
            </a:r>
            <a:r>
              <a:rPr lang="en-US" altLang="zh-CN" sz="1875" dirty="0">
                <a:solidFill>
                  <a:srgbClr val="0000FF"/>
                </a:solidFill>
                <a:sym typeface="+mn-ea"/>
              </a:rPr>
              <a:t>ip</a:t>
            </a:r>
            <a:r>
              <a:rPr lang="zh-CN" altLang="en-US" sz="1875" dirty="0">
                <a:solidFill>
                  <a:srgbClr val="0000FF"/>
                </a:solidFill>
                <a:sym typeface="+mn-ea"/>
              </a:rPr>
              <a:t>地址与子网掩码</a:t>
            </a:r>
            <a:r>
              <a:rPr lang="zh-CN" altLang="en-US" sz="1875" dirty="0">
                <a:sym typeface="+mn-ea"/>
              </a:rPr>
              <a:t>，同时存在，以</a:t>
            </a:r>
            <a:r>
              <a:rPr lang="zh-CN" altLang="en-US" sz="1875" b="1" dirty="0">
                <a:solidFill>
                  <a:srgbClr val="FF0000"/>
                </a:solidFill>
                <a:sym typeface="+mn-ea"/>
              </a:rPr>
              <a:t>表明该</a:t>
            </a:r>
            <a:r>
              <a:rPr lang="en-US" altLang="zh-CN" sz="1875" b="1" dirty="0">
                <a:solidFill>
                  <a:srgbClr val="FF0000"/>
                </a:solidFill>
                <a:sym typeface="+mn-ea"/>
              </a:rPr>
              <a:t>ip</a:t>
            </a:r>
            <a:r>
              <a:rPr lang="zh-CN" altLang="en-US" sz="1875" b="1" dirty="0">
                <a:solidFill>
                  <a:srgbClr val="FF0000"/>
                </a:solidFill>
                <a:sym typeface="+mn-ea"/>
              </a:rPr>
              <a:t>所属的子网号</a:t>
            </a:r>
            <a:endParaRPr lang="zh-CN" altLang="en-US" sz="1875" b="1" dirty="0">
              <a:solidFill>
                <a:srgbClr val="0000FF"/>
              </a:solidFill>
            </a:endParaRPr>
          </a:p>
          <a:p>
            <a:pPr marL="0" indent="0" algn="l" latinLnBrk="0">
              <a:lnSpc>
                <a:spcPts val="36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875" b="1" dirty="0">
                <a:solidFill>
                  <a:srgbClr val="0000FF"/>
                </a:solidFill>
              </a:rPr>
              <a:t>     子网掩码中值为</a:t>
            </a:r>
            <a:r>
              <a:rPr lang="en-US" altLang="zh-CN" sz="1875" b="1" dirty="0">
                <a:solidFill>
                  <a:srgbClr val="0000FF"/>
                </a:solidFill>
              </a:rPr>
              <a:t>1</a:t>
            </a:r>
            <a:r>
              <a:rPr lang="zh-CN" altLang="en-US" sz="1875" b="1" dirty="0">
                <a:solidFill>
                  <a:srgbClr val="0000FF"/>
                </a:solidFill>
              </a:rPr>
              <a:t>的二进制数对应</a:t>
            </a:r>
            <a:r>
              <a:rPr lang="en-US" altLang="zh-CN" sz="1875" b="1" dirty="0">
                <a:solidFill>
                  <a:srgbClr val="0000FF"/>
                </a:solidFill>
              </a:rPr>
              <a:t>IP</a:t>
            </a:r>
            <a:r>
              <a:rPr lang="zh-CN" altLang="en-US" sz="1875" b="1" dirty="0">
                <a:solidFill>
                  <a:srgbClr val="0000FF"/>
                </a:solidFill>
              </a:rPr>
              <a:t>地址中作为网络号的二进制数</a:t>
            </a:r>
            <a:endParaRPr lang="en-US" altLang="zh-CN" sz="1875" b="1" dirty="0">
              <a:solidFill>
                <a:srgbClr val="0000FF"/>
              </a:solidFill>
            </a:endParaRPr>
          </a:p>
          <a:p>
            <a:pPr marL="342900" indent="0" algn="l" latinLnBrk="0">
              <a:lnSpc>
                <a:spcPts val="36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75" b="1" dirty="0">
                <a:solidFill>
                  <a:srgbClr val="0000FF"/>
                </a:solidFill>
              </a:rPr>
              <a:t>子网掩码 一般书写：</a:t>
            </a:r>
            <a:r>
              <a:rPr lang="en-US" altLang="zh-CN" sz="1875" b="1" dirty="0">
                <a:solidFill>
                  <a:srgbClr val="C00000"/>
                </a:solidFill>
              </a:rPr>
              <a:t>255.255.255.0 </a:t>
            </a:r>
            <a:r>
              <a:rPr lang="zh-CN" altLang="en-US" sz="1875" b="1" dirty="0">
                <a:solidFill>
                  <a:srgbClr val="C00000"/>
                </a:solidFill>
              </a:rPr>
              <a:t>，或</a:t>
            </a:r>
            <a:r>
              <a:rPr lang="en-US" altLang="zh-CN" sz="1875" b="1" dirty="0">
                <a:solidFill>
                  <a:srgbClr val="C00000"/>
                </a:solidFill>
              </a:rPr>
              <a:t>/24</a:t>
            </a:r>
            <a:r>
              <a:rPr lang="en-US" altLang="zh-CN" sz="1875" b="1" dirty="0">
                <a:solidFill>
                  <a:srgbClr val="0000FF"/>
                </a:solidFill>
              </a:rPr>
              <a:t>, </a:t>
            </a:r>
            <a:r>
              <a:rPr lang="zh-CN" altLang="en-US" sz="1875" b="1" dirty="0">
                <a:solidFill>
                  <a:srgbClr val="0000FF"/>
                </a:solidFill>
              </a:rPr>
              <a:t>（</a:t>
            </a:r>
            <a:r>
              <a:rPr lang="en-US" altLang="zh-CN" sz="1875" b="1" dirty="0">
                <a:solidFill>
                  <a:srgbClr val="0000FF"/>
                </a:solidFill>
              </a:rPr>
              <a:t>24</a:t>
            </a:r>
            <a:r>
              <a:rPr lang="zh-CN" altLang="en-US" sz="1875" b="1" dirty="0">
                <a:solidFill>
                  <a:srgbClr val="0000FF"/>
                </a:solidFill>
              </a:rPr>
              <a:t>个</a:t>
            </a:r>
            <a:r>
              <a:rPr lang="en-US" altLang="zh-CN" sz="1875" b="1" dirty="0">
                <a:solidFill>
                  <a:srgbClr val="0000FF"/>
                </a:solidFill>
              </a:rPr>
              <a:t>1</a:t>
            </a:r>
            <a:r>
              <a:rPr lang="zh-CN" altLang="en-US" sz="1875" b="1" dirty="0">
                <a:solidFill>
                  <a:srgbClr val="0000FF"/>
                </a:solidFill>
              </a:rPr>
              <a:t>）</a:t>
            </a:r>
            <a:endParaRPr lang="zh-CN" altLang="en-US" sz="1875" b="1" dirty="0">
              <a:solidFill>
                <a:srgbClr val="0000FF"/>
              </a:solidFill>
            </a:endParaRPr>
          </a:p>
          <a:p>
            <a:pPr marL="342900" indent="-5715" algn="l" latinLnBrk="0">
              <a:lnSpc>
                <a:spcPts val="36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1875" b="1" dirty="0">
                <a:solidFill>
                  <a:srgbClr val="0000FF"/>
                </a:solidFill>
              </a:rPr>
              <a:t>ip</a:t>
            </a:r>
            <a:r>
              <a:rPr lang="zh-CN" altLang="en-US" sz="1875" b="1" dirty="0">
                <a:solidFill>
                  <a:srgbClr val="0000FF"/>
                </a:solidFill>
              </a:rPr>
              <a:t>地址，子网掩码：</a:t>
            </a:r>
            <a:r>
              <a:rPr lang="en-US" altLang="zh-CN" sz="1875" b="1" dirty="0">
                <a:solidFill>
                  <a:srgbClr val="C00000"/>
                </a:solidFill>
              </a:rPr>
              <a:t>10.11.12.15  255.255.255.0</a:t>
            </a:r>
            <a:r>
              <a:rPr lang="zh-CN" altLang="en-US" sz="1875" b="1" dirty="0">
                <a:solidFill>
                  <a:srgbClr val="0000FF"/>
                </a:solidFill>
              </a:rPr>
              <a:t>或</a:t>
            </a:r>
            <a:r>
              <a:rPr lang="zh-CN" altLang="en-US" sz="1875" b="1" dirty="0">
                <a:solidFill>
                  <a:srgbClr val="C00000"/>
                </a:solidFill>
              </a:rPr>
              <a:t> </a:t>
            </a:r>
            <a:r>
              <a:rPr lang="en-US" altLang="zh-CN" sz="1875" b="1" dirty="0">
                <a:solidFill>
                  <a:srgbClr val="C00000"/>
                </a:solidFill>
                <a:sym typeface="+mn-ea"/>
              </a:rPr>
              <a:t>10.11.12.15/24</a:t>
            </a:r>
            <a:endParaRPr lang="en-US" altLang="zh-CN" sz="1875" b="1" dirty="0">
              <a:solidFill>
                <a:srgbClr val="C00000"/>
              </a:solidFill>
              <a:sym typeface="+mn-ea"/>
            </a:endParaRPr>
          </a:p>
          <a:p>
            <a:pPr marL="0" indent="0" algn="l" latinLnBrk="0">
              <a:lnSpc>
                <a:spcPts val="3600"/>
              </a:lnSpc>
              <a:buClrTx/>
              <a:buSzTx/>
              <a:buFont typeface="Wingdings" panose="05000000000000000000" charset="0"/>
              <a:buNone/>
            </a:pPr>
            <a:endParaRPr lang="en-US" altLang="zh-CN" sz="1875" b="1" dirty="0">
              <a:solidFill>
                <a:srgbClr val="C00000"/>
              </a:solidFill>
              <a:sym typeface="+mn-ea"/>
            </a:endParaRPr>
          </a:p>
          <a:p>
            <a:pPr marL="342900" indent="0" algn="l" latinLnBrk="0">
              <a:lnSpc>
                <a:spcPts val="3600"/>
              </a:lnSpc>
              <a:buClrTx/>
              <a:buSzTx/>
              <a:buFont typeface="Wingdings" panose="05000000000000000000" charset="0"/>
              <a:buNone/>
            </a:pPr>
            <a:endParaRPr lang="zh-CN" altLang="en-US" sz="1875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381202" y="747932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 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网络基础知识：</a:t>
            </a:r>
            <a:r>
              <a:rPr lang="en-US" altLang="zh-CN" sz="2385" dirty="0">
                <a:sym typeface="+mn-ea"/>
              </a:rPr>
              <a:t>MAC</a:t>
            </a:r>
            <a:r>
              <a:rPr lang="zh-CN" altLang="en-US" sz="2385" dirty="0">
                <a:sym typeface="+mn-ea"/>
              </a:rPr>
              <a:t>地址、</a:t>
            </a:r>
            <a:r>
              <a:rPr lang="en-US" altLang="zh-CN" sz="2385" dirty="0">
                <a:sym typeface="+mn-ea"/>
              </a:rPr>
              <a:t>IP</a:t>
            </a:r>
            <a:r>
              <a:rPr lang="zh-CN" altLang="en-US" sz="2385" dirty="0">
                <a:sym typeface="+mn-ea"/>
              </a:rPr>
              <a:t>地址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827487" y="1592968"/>
            <a:ext cx="7507881" cy="1587217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latinLnBrk="0">
              <a:lnSpc>
                <a:spcPts val="33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2045" b="1" u="sng" dirty="0">
                <a:solidFill>
                  <a:srgbClr val="FF0000"/>
                </a:solidFill>
                <a:sym typeface="+mn-ea"/>
              </a:rPr>
              <a:t>属于</a:t>
            </a:r>
            <a:r>
              <a:rPr lang="zh-CN" altLang="en-US" sz="2045" b="1" u="sng" dirty="0">
                <a:solidFill>
                  <a:srgbClr val="0000FF"/>
                </a:solidFill>
                <a:sym typeface="+mn-ea"/>
              </a:rPr>
              <a:t>同一子网（网段）</a:t>
            </a:r>
            <a:r>
              <a:rPr lang="zh-CN" altLang="en-US" sz="2045" b="1" u="sng" dirty="0">
                <a:solidFill>
                  <a:srgbClr val="FF0000"/>
                </a:solidFill>
                <a:sym typeface="+mn-ea"/>
              </a:rPr>
              <a:t>的网络节点才能直接通讯  </a:t>
            </a:r>
            <a:endParaRPr lang="zh-CN" altLang="en-US" sz="2385" b="1" u="sng" dirty="0">
              <a:solidFill>
                <a:srgbClr val="FF0000"/>
              </a:solidFill>
            </a:endParaRPr>
          </a:p>
          <a:p>
            <a:pPr marL="0" indent="0" algn="l" latinLnBrk="0">
              <a:lnSpc>
                <a:spcPts val="33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875" b="1" dirty="0">
                <a:solidFill>
                  <a:srgbClr val="0000FF"/>
                </a:solidFill>
              </a:rPr>
              <a:t>      </a:t>
            </a:r>
            <a:r>
              <a:rPr lang="zh-CN" altLang="en-US" sz="1705" b="1" dirty="0">
                <a:solidFill>
                  <a:srgbClr val="0000FF"/>
                </a:solidFill>
              </a:rPr>
              <a:t>两台主机各自的IP地址与子网掩码，进行</a:t>
            </a:r>
            <a:r>
              <a:rPr lang="zh-CN" altLang="en-US" sz="1705" b="1" dirty="0">
                <a:solidFill>
                  <a:srgbClr val="FF0000"/>
                </a:solidFill>
              </a:rPr>
              <a:t>AND运算</a:t>
            </a:r>
            <a:r>
              <a:rPr lang="zh-CN" altLang="en-US" sz="1705" b="1" dirty="0">
                <a:solidFill>
                  <a:srgbClr val="0000FF"/>
                </a:solidFill>
              </a:rPr>
              <a:t>后，如果得出的</a:t>
            </a:r>
            <a:r>
              <a:rPr lang="zh-CN" altLang="en-US" sz="1705" b="1" dirty="0">
                <a:solidFill>
                  <a:srgbClr val="FF0000"/>
                </a:solidFill>
              </a:rPr>
              <a:t>结果是相同的（子网号相同），则说明这两台计算机是处于同一个子网络，可以进行直接的通讯。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61220" y="3364039"/>
          <a:ext cx="7439660" cy="273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90"/>
                <a:gridCol w="1322705"/>
                <a:gridCol w="1467485"/>
                <a:gridCol w="1440180"/>
                <a:gridCol w="2641600"/>
              </a:tblGrid>
              <a:tr h="607060"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535"/>
                        <a:t>节点</a:t>
                      </a:r>
                      <a:endParaRPr lang="zh-CN" altLang="en-US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535"/>
                        <a:t>ip</a:t>
                      </a:r>
                      <a:r>
                        <a:rPr lang="zh-CN" altLang="en-US" sz="1535"/>
                        <a:t>地址</a:t>
                      </a:r>
                      <a:endParaRPr lang="zh-CN" altLang="en-US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535"/>
                        <a:t>子网掩码</a:t>
                      </a:r>
                      <a:endParaRPr lang="zh-CN" altLang="en-US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535"/>
                        <a:t>and</a:t>
                      </a:r>
                      <a:r>
                        <a:rPr lang="zh-CN" altLang="en-US" sz="1535"/>
                        <a:t>运算后，</a:t>
                      </a:r>
                      <a:endParaRPr lang="zh-CN" altLang="en-US" sz="1535"/>
                    </a:p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535"/>
                        <a:t>得到的</a:t>
                      </a:r>
                      <a:r>
                        <a:rPr lang="zh-CN" altLang="en-US" sz="1535">
                          <a:solidFill>
                            <a:srgbClr val="FF0000"/>
                          </a:solidFill>
                        </a:rPr>
                        <a:t>子网号</a:t>
                      </a:r>
                      <a:endParaRPr lang="zh-CN" altLang="en-US" sz="1535">
                        <a:solidFill>
                          <a:srgbClr val="FF0000"/>
                        </a:solidFill>
                      </a:endParaRPr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535"/>
                        <a:t>结论</a:t>
                      </a:r>
                      <a:endParaRPr lang="zh-CN" altLang="en-US" sz="1535"/>
                    </a:p>
                  </a:txBody>
                  <a:tcPr marL="77952" marR="77952" marT="38975" marB="38975"/>
                </a:tc>
              </a:tr>
              <a:tr h="510540"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535"/>
                        <a:t>A</a:t>
                      </a:r>
                      <a:endParaRPr lang="en-US" altLang="zh-CN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0000FF"/>
                          </a:solidFill>
                          <a:sym typeface="+mn-ea"/>
                        </a:rPr>
                        <a:t>192.168.9.6 </a:t>
                      </a:r>
                      <a:endParaRPr lang="zh-CN" altLang="en-US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0000FF"/>
                          </a:solidFill>
                          <a:sym typeface="+mn-ea"/>
                        </a:rPr>
                        <a:t>255.255.255.0</a:t>
                      </a:r>
                      <a:endParaRPr lang="zh-CN" altLang="en-US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FF0000"/>
                          </a:solidFill>
                          <a:sym typeface="+mn-ea"/>
                        </a:rPr>
                        <a:t>192.168.9.0</a:t>
                      </a:r>
                      <a:endParaRPr lang="zh-CN" altLang="en-US" sz="1535"/>
                    </a:p>
                    <a:p>
                      <a:pPr algn="ctr">
                        <a:buNone/>
                      </a:pPr>
                      <a:endParaRPr lang="zh-CN" altLang="en-US" sz="1535"/>
                    </a:p>
                  </a:txBody>
                  <a:tcPr marL="77952" marR="77952" marT="38975" marB="38975"/>
                </a:tc>
                <a:tc rowSpan="2"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endParaRPr lang="en-US" altLang="zh-CN" sz="136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360" b="1" dirty="0">
                          <a:solidFill>
                            <a:srgbClr val="FF0000"/>
                          </a:solidFill>
                          <a:sym typeface="+mn-ea"/>
                        </a:rPr>
                        <a:t>A</a:t>
                      </a:r>
                      <a:r>
                        <a:rPr lang="zh-CN" altLang="en-US" sz="1360" b="1" dirty="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360" b="1" dirty="0">
                          <a:solidFill>
                            <a:srgbClr val="FF0000"/>
                          </a:solidFill>
                          <a:sym typeface="+mn-ea"/>
                        </a:rPr>
                        <a:t>B</a:t>
                      </a:r>
                      <a:r>
                        <a:rPr lang="zh-CN" altLang="en-US" sz="1360" b="1" dirty="0">
                          <a:solidFill>
                            <a:srgbClr val="FF0000"/>
                          </a:solidFill>
                          <a:sym typeface="+mn-ea"/>
                        </a:rPr>
                        <a:t>节点的子网号相同，</a:t>
                      </a:r>
                      <a:endParaRPr lang="zh-CN" altLang="en-US" sz="136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360" b="1" dirty="0">
                          <a:solidFill>
                            <a:srgbClr val="0000FF"/>
                          </a:solidFill>
                          <a:sym typeface="+mn-ea"/>
                        </a:rPr>
                        <a:t>AB</a:t>
                      </a:r>
                      <a:r>
                        <a:rPr lang="zh-CN" altLang="en-US" sz="1360" b="1" dirty="0">
                          <a:solidFill>
                            <a:srgbClr val="0000FF"/>
                          </a:solidFill>
                          <a:sym typeface="+mn-ea"/>
                        </a:rPr>
                        <a:t>间可以直接通讯</a:t>
                      </a:r>
                      <a:endParaRPr lang="zh-CN" altLang="en-US" sz="1360" b="1" dirty="0">
                        <a:solidFill>
                          <a:srgbClr val="0000FF"/>
                        </a:solidFill>
                        <a:sym typeface="+mn-ea"/>
                      </a:endParaRPr>
                    </a:p>
                  </a:txBody>
                  <a:tcPr marL="77952" marR="77952" marT="38975" marB="38975"/>
                </a:tc>
              </a:tr>
              <a:tr h="510540"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535"/>
                        <a:t>B</a:t>
                      </a:r>
                      <a:endParaRPr lang="en-US" altLang="zh-CN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0000FF"/>
                          </a:solidFill>
                          <a:sym typeface="+mn-ea"/>
                        </a:rPr>
                        <a:t>192.168.9.</a:t>
                      </a:r>
                      <a:r>
                        <a:rPr lang="en-US" altLang="zh-CN" sz="1535" b="1" dirty="0">
                          <a:solidFill>
                            <a:srgbClr val="0000FF"/>
                          </a:solidFill>
                          <a:sym typeface="+mn-ea"/>
                        </a:rPr>
                        <a:t>9</a:t>
                      </a:r>
                      <a:endParaRPr lang="en-US" altLang="zh-CN" sz="1535" b="1" dirty="0">
                        <a:solidFill>
                          <a:srgbClr val="0000FF"/>
                        </a:solidFill>
                        <a:sym typeface="+mn-ea"/>
                      </a:endParaRPr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0000FF"/>
                          </a:solidFill>
                          <a:sym typeface="+mn-ea"/>
                        </a:rPr>
                        <a:t>255.255.255.0</a:t>
                      </a:r>
                      <a:endParaRPr lang="zh-CN" altLang="en-US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FF0000"/>
                          </a:solidFill>
                          <a:sym typeface="+mn-ea"/>
                        </a:rPr>
                        <a:t>192.168.9.0</a:t>
                      </a:r>
                      <a:endParaRPr lang="zh-CN" altLang="en-US" sz="1535"/>
                    </a:p>
                    <a:p>
                      <a:pPr algn="ctr" fontAlgn="auto">
                        <a:buNone/>
                      </a:pPr>
                      <a:endParaRPr lang="zh-CN" altLang="en-US" sz="1535"/>
                    </a:p>
                  </a:txBody>
                  <a:tcPr marL="77952" marR="77952" marT="38975" marB="38975"/>
                </a:tc>
                <a:tc vMerge="1">
                  <a:tcPr/>
                </a:tc>
              </a:tr>
              <a:tr h="509905"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535"/>
                        <a:t>C</a:t>
                      </a:r>
                      <a:endParaRPr lang="en-US" altLang="zh-CN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0000FF"/>
                          </a:solidFill>
                          <a:sym typeface="+mn-ea"/>
                        </a:rPr>
                        <a:t>192.168.9.</a:t>
                      </a:r>
                      <a:r>
                        <a:rPr lang="en-US" altLang="zh-CN" sz="1535" b="1" dirty="0">
                          <a:solidFill>
                            <a:srgbClr val="0000FF"/>
                          </a:solidFill>
                          <a:sym typeface="+mn-ea"/>
                        </a:rPr>
                        <a:t>7</a:t>
                      </a:r>
                      <a:r>
                        <a:rPr lang="zh-CN" altLang="en-US" sz="1535" b="1" dirty="0">
                          <a:solidFill>
                            <a:srgbClr val="0000FF"/>
                          </a:solidFill>
                          <a:sym typeface="+mn-ea"/>
                        </a:rPr>
                        <a:t> </a:t>
                      </a:r>
                      <a:endParaRPr lang="zh-CN" altLang="en-US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0000FF"/>
                          </a:solidFill>
                          <a:sym typeface="+mn-ea"/>
                        </a:rPr>
                        <a:t>255.255.255.0</a:t>
                      </a:r>
                      <a:endParaRPr lang="zh-CN" altLang="en-US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FF0000"/>
                          </a:solidFill>
                          <a:sym typeface="+mn-ea"/>
                        </a:rPr>
                        <a:t>192.168.9.0</a:t>
                      </a:r>
                      <a:endParaRPr lang="zh-CN" altLang="en-US" sz="1535"/>
                    </a:p>
                    <a:p>
                      <a:pPr algn="ctr">
                        <a:buNone/>
                      </a:pPr>
                      <a:endParaRPr lang="zh-CN" altLang="en-US" sz="1535"/>
                    </a:p>
                  </a:txBody>
                  <a:tcPr marL="77952" marR="77952" marT="38975" marB="38975"/>
                </a:tc>
                <a:tc rowSpan="2"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endParaRPr lang="en-US" altLang="zh-CN" sz="1705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360" b="1" dirty="0">
                          <a:solidFill>
                            <a:srgbClr val="FF0000"/>
                          </a:solidFill>
                          <a:sym typeface="+mn-ea"/>
                        </a:rPr>
                        <a:t>C</a:t>
                      </a:r>
                      <a:r>
                        <a:rPr lang="zh-CN" altLang="en-US" sz="1360" b="1" dirty="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360" b="1" dirty="0">
                          <a:solidFill>
                            <a:srgbClr val="FF0000"/>
                          </a:solidFill>
                          <a:sym typeface="+mn-ea"/>
                        </a:rPr>
                        <a:t>D</a:t>
                      </a:r>
                      <a:r>
                        <a:rPr lang="zh-CN" altLang="en-US" sz="1360" b="1" dirty="0">
                          <a:solidFill>
                            <a:srgbClr val="FF0000"/>
                          </a:solidFill>
                          <a:sym typeface="+mn-ea"/>
                        </a:rPr>
                        <a:t>节点的子网号不同，</a:t>
                      </a:r>
                      <a:endParaRPr lang="zh-CN" altLang="en-US" sz="136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360" b="1" dirty="0">
                          <a:solidFill>
                            <a:srgbClr val="0000FF"/>
                          </a:solidFill>
                          <a:sym typeface="+mn-ea"/>
                        </a:rPr>
                        <a:t>CD</a:t>
                      </a:r>
                      <a:r>
                        <a:rPr lang="zh-CN" altLang="en-US" sz="1360" b="1" dirty="0">
                          <a:solidFill>
                            <a:srgbClr val="0000FF"/>
                          </a:solidFill>
                          <a:sym typeface="+mn-ea"/>
                        </a:rPr>
                        <a:t>间不可以直接通讯；</a:t>
                      </a:r>
                      <a:endParaRPr lang="zh-CN" altLang="en-US" sz="1360" b="1" dirty="0">
                        <a:solidFill>
                          <a:srgbClr val="0000FF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360" b="1" dirty="0">
                          <a:solidFill>
                            <a:srgbClr val="FF0000"/>
                          </a:solidFill>
                          <a:sym typeface="+mn-ea"/>
                        </a:rPr>
                        <a:t>必须通过路由器，才能互通</a:t>
                      </a:r>
                      <a:endParaRPr lang="zh-CN" altLang="en-US" sz="1360"/>
                    </a:p>
                  </a:txBody>
                  <a:tcPr marL="77952" marR="77952" marT="38975" marB="38975"/>
                </a:tc>
              </a:tr>
              <a:tr h="600075"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535"/>
                        <a:t>D</a:t>
                      </a:r>
                      <a:endParaRPr lang="en-US" altLang="zh-CN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0000FF"/>
                          </a:solidFill>
                          <a:sym typeface="+mn-ea"/>
                        </a:rPr>
                        <a:t>192.168.</a:t>
                      </a:r>
                      <a:r>
                        <a:rPr lang="en-US" altLang="zh-CN" sz="1535" b="1" dirty="0">
                          <a:solidFill>
                            <a:srgbClr val="0000FF"/>
                          </a:solidFill>
                          <a:sym typeface="+mn-ea"/>
                        </a:rPr>
                        <a:t>7.9</a:t>
                      </a:r>
                      <a:endParaRPr lang="en-US" altLang="zh-CN" sz="1535" b="1" dirty="0">
                        <a:solidFill>
                          <a:srgbClr val="0000FF"/>
                        </a:solidFill>
                        <a:sym typeface="+mn-ea"/>
                      </a:endParaRPr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0000FF"/>
                          </a:solidFill>
                          <a:sym typeface="+mn-ea"/>
                        </a:rPr>
                        <a:t>255.255.255.0</a:t>
                      </a:r>
                      <a:endParaRPr lang="zh-CN" altLang="en-US" sz="1535"/>
                    </a:p>
                  </a:txBody>
                  <a:tcPr marL="77952" marR="77952" marT="38975" marB="38975"/>
                </a:tc>
                <a:tc>
                  <a:txBody>
                    <a:bodyPr/>
                    <a:p>
                      <a:pPr algn="ctr" fontAlgn="auto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535" b="1" dirty="0">
                          <a:solidFill>
                            <a:srgbClr val="FF0000"/>
                          </a:solidFill>
                          <a:sym typeface="+mn-ea"/>
                        </a:rPr>
                        <a:t>192.168.</a:t>
                      </a:r>
                      <a:r>
                        <a:rPr lang="en-US" altLang="zh-CN" sz="1535" b="1" dirty="0">
                          <a:solidFill>
                            <a:srgbClr val="FF0000"/>
                          </a:solidFill>
                          <a:sym typeface="+mn-ea"/>
                        </a:rPr>
                        <a:t>7</a:t>
                      </a:r>
                      <a:r>
                        <a:rPr lang="zh-CN" altLang="en-US" sz="1535" b="1" dirty="0">
                          <a:solidFill>
                            <a:srgbClr val="FF0000"/>
                          </a:solidFill>
                          <a:sym typeface="+mn-ea"/>
                        </a:rPr>
                        <a:t>.0</a:t>
                      </a:r>
                      <a:endParaRPr lang="zh-CN" altLang="en-US" sz="1535"/>
                    </a:p>
                    <a:p>
                      <a:pPr algn="ctr">
                        <a:buNone/>
                      </a:pPr>
                      <a:endParaRPr lang="zh-CN" altLang="en-US" sz="1535"/>
                    </a:p>
                  </a:txBody>
                  <a:tcPr marL="77952" marR="77952" marT="38975" marB="38975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478658a0-1da8-4f5c-b188-84d6d65c4e8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3708</Words>
  <Application>WPS 演示</Application>
  <PresentationFormat>全屏显示(4:3)</PresentationFormat>
  <Paragraphs>240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Tahoma</vt:lpstr>
      <vt:lpstr>Calibri</vt:lpstr>
      <vt:lpstr>Times New Roman</vt:lpstr>
      <vt:lpstr>楷体_GB2312</vt:lpstr>
      <vt:lpstr>新宋体</vt:lpstr>
      <vt:lpstr>楷体</vt:lpstr>
      <vt:lpstr>Wingdings</vt:lpstr>
      <vt:lpstr>微软雅黑</vt:lpstr>
      <vt:lpstr>Arial Unicode MS</vt:lpstr>
      <vt:lpstr>Office 主题</vt:lpstr>
      <vt:lpstr>《计算机通信与网络》  网 络 实 验1.1</vt:lpstr>
      <vt:lpstr>《计算机通信与网络》实验内容</vt:lpstr>
      <vt:lpstr> 实验一      网络基础知识及双绞线         访问配置网络设备实验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Wang</cp:lastModifiedBy>
  <cp:revision>458</cp:revision>
  <dcterms:created xsi:type="dcterms:W3CDTF">2113-01-01T00:00:00Z</dcterms:created>
  <dcterms:modified xsi:type="dcterms:W3CDTF">2021-04-12T16:54:22Z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