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615" r:id="rId3"/>
    <p:sldId id="309" r:id="rId4"/>
    <p:sldId id="639" r:id="rId5"/>
    <p:sldId id="701" r:id="rId6"/>
    <p:sldId id="641" r:id="rId7"/>
    <p:sldId id="643" r:id="rId8"/>
    <p:sldId id="703" r:id="rId9"/>
    <p:sldId id="702" r:id="rId10"/>
    <p:sldId id="704" r:id="rId11"/>
    <p:sldId id="705" r:id="rId12"/>
    <p:sldId id="706" r:id="rId13"/>
    <p:sldId id="707" r:id="rId14"/>
    <p:sldId id="652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1" r:id="rId28"/>
    <p:sldId id="722" r:id="rId29"/>
    <p:sldId id="723" r:id="rId30"/>
    <p:sldId id="663" r:id="rId31"/>
    <p:sldId id="638" r:id="rId32"/>
    <p:sldId id="700" r:id="rId33"/>
    <p:sldId id="877" r:id="rId34"/>
  </p:sldIdLst>
  <p:sldSz cx="9144000" cy="6858000" type="screen4x3"/>
  <p:notesSz cx="7102475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76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61" d="100"/>
          <a:sy n="61" d="100"/>
        </p:scale>
        <p:origin x="1382" y="48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7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  <a:pPr>
                <a:defRPr/>
              </a:pPr>
              <a:t>2021年5月19日3时3分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  <a:pPr>
                <a:defRPr/>
              </a:pPr>
              <a:t>2021年5月19日2时42分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60682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2021年5月19日2时42分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2021年5月19日2时42分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9" y="2130425"/>
            <a:ext cx="777262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9" y="3886200"/>
            <a:ext cx="640098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588" y="274638"/>
            <a:ext cx="205745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13" y="274638"/>
            <a:ext cx="601997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721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234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721" y="2017713"/>
            <a:ext cx="777262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3" y="4406900"/>
            <a:ext cx="77726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6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13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32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13" y="1535113"/>
            <a:ext cx="40403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13" y="2174875"/>
            <a:ext cx="40403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56" y="1535113"/>
            <a:ext cx="4041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6" y="2174875"/>
            <a:ext cx="4041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73050"/>
            <a:ext cx="30083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050"/>
            <a:ext cx="511189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435100"/>
            <a:ext cx="30083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9" y="4800600"/>
            <a:ext cx="5486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9" y="612775"/>
            <a:ext cx="548655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9" y="5367338"/>
            <a:ext cx="5486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13" y="274638"/>
            <a:ext cx="8229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13" y="1600200"/>
            <a:ext cx="8229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13" y="6356350"/>
            <a:ext cx="2133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pPr>
                <a:defRPr/>
              </a:pPr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88" y="6356350"/>
            <a:ext cx="2895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85" y="6356350"/>
            <a:ext cx="21336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1093648"/>
            <a:ext cx="7837018" cy="5246152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0" y="1880870"/>
            <a:ext cx="7186295" cy="140271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752" y="3673146"/>
            <a:ext cx="6076571" cy="1949375"/>
          </a:xfrm>
        </p:spPr>
        <p:txBody>
          <a:bodyPr/>
          <a:lstStyle/>
          <a:p>
            <a:pPr eaLnBrk="1" hangingPunct="1"/>
            <a:r>
              <a:rPr lang="zh-CN" altLang="en-US" sz="3070" b="1" dirty="0">
                <a:solidFill>
                  <a:srgbClr val="FF0000"/>
                </a:solidFill>
              </a:rPr>
              <a:t>（华三</a:t>
            </a:r>
            <a:r>
              <a:rPr lang="en-US" altLang="zh-CN" sz="3070" b="1" dirty="0">
                <a:solidFill>
                  <a:srgbClr val="FF0000"/>
                </a:solidFill>
              </a:rPr>
              <a:t>H3C</a:t>
            </a:r>
            <a:r>
              <a:rPr lang="zh-CN" altLang="en-US" sz="3070" b="1" dirty="0">
                <a:solidFill>
                  <a:srgbClr val="FF0000"/>
                </a:solidFill>
              </a:rPr>
              <a:t>网络设备）</a:t>
            </a:r>
          </a:p>
          <a:p>
            <a:pPr eaLnBrk="1" hangingPunct="1"/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07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979" y="5970604"/>
            <a:ext cx="3334671" cy="311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0">
                <a:solidFill>
                  <a:schemeClr val="tx1"/>
                </a:solidFill>
              </a:rPr>
              <a:t>《计算机通信与网络》实验</a:t>
            </a:r>
            <a:endParaRPr lang="en-US" altLang="zh-CN" sz="1705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16302" y="2636912"/>
            <a:ext cx="3240360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选择一台已经安装好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 2003 server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版本操作系统的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,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在这台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机上安装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服务器，确认其已安装了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协议，将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地址设为静态的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，并设置服务器自己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配置。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160786"/>
            <a:ext cx="3810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地址配置</a:t>
            </a:r>
          </a:p>
        </p:txBody>
      </p:sp>
    </p:spTree>
    <p:extLst>
      <p:ext uri="{BB962C8B-B14F-4D97-AF65-F5344CB8AC3E}">
        <p14:creationId xmlns:p14="http://schemas.microsoft.com/office/powerpoint/2010/main" val="27200466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设置”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控制面板”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添加或删除程序”，选择“添加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删除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组件”</a:t>
            </a:r>
            <a:r>
              <a:rPr lang="zh-CN" altLang="en-US" sz="2045" b="1" dirty="0">
                <a:latin typeface="+mn-ea"/>
                <a:ea typeface="+mn-ea"/>
              </a:rPr>
              <a:t>，弹出安装向导对话框，选择“网络服务”，点击“详细信息”按钮。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B7202D-8E86-4E8D-82A7-2AB1D49D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74" y="2060846"/>
            <a:ext cx="5262574" cy="41044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A83D47B-CD0B-476E-8E5E-B9778A1160C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380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A83D47B-CD0B-476E-8E5E-B9778A1160C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2CA54E-8730-48EA-BD95-802F229E8B9C}"/>
              </a:ext>
            </a:extLst>
          </p:cNvPr>
          <p:cNvSpPr txBox="1"/>
          <p:nvPr/>
        </p:nvSpPr>
        <p:spPr>
          <a:xfrm>
            <a:off x="539552" y="2995455"/>
            <a:ext cx="3096344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选择“域名解析协议（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）、动态主机配置协议（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 复选框，单击“确定”按钮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362BF6A-B159-4658-B083-2146BC09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665" y="2095726"/>
            <a:ext cx="5367010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42664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服务器安装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A83D47B-CD0B-476E-8E5E-B9778A1160C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2B3631-B2F5-40B3-9B60-1B55797D5CD3}"/>
              </a:ext>
            </a:extLst>
          </p:cNvPr>
          <p:cNvSpPr txBox="1"/>
          <p:nvPr/>
        </p:nvSpPr>
        <p:spPr>
          <a:xfrm>
            <a:off x="539552" y="2995455"/>
            <a:ext cx="3096344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选择“域名解析协议（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）、动态主机配置协议（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 复选框，单击“确定”按钮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B0C6DF-2B1A-4CA8-88FF-65C15C7EEDA0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F74E6B73-5BAB-4A28-8BBB-E2504257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8238" y="1832683"/>
            <a:ext cx="40290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77A4D2D-EE53-41A1-88E2-4D3CD726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8237" y="4349620"/>
            <a:ext cx="4029075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28C6F255-0404-4E2F-A56D-234B7194A834}"/>
              </a:ext>
            </a:extLst>
          </p:cNvPr>
          <p:cNvSpPr/>
          <p:nvPr/>
        </p:nvSpPr>
        <p:spPr>
          <a:xfrm>
            <a:off x="5022416" y="3763491"/>
            <a:ext cx="269663" cy="22671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916A7C0-A69A-44BA-8C4A-0EA82189D778}"/>
              </a:ext>
            </a:extLst>
          </p:cNvPr>
          <p:cNvSpPr/>
          <p:nvPr/>
        </p:nvSpPr>
        <p:spPr>
          <a:xfrm>
            <a:off x="4644008" y="6030624"/>
            <a:ext cx="1872208" cy="325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995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服务组件完成安装后，在“开始”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程序”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管理工具”应用程序组中会出现“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进入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服务器管理窗口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进行配置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506705-EBAF-4228-A76E-0832E15F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1820563"/>
            <a:ext cx="4809129" cy="47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79227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服务组件完成安装后，在“开始”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程序”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管理工具”应用程序组中会出现“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进入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服务器管理窗口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进行配置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29507B-0CA3-4DBB-82E3-8634E520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3748" y="2277967"/>
            <a:ext cx="5600252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04486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管理窗口，用鼠标右键单击要创建作用域的服务器，选择“新建作用域”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,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出现“欢迎使用新建作用域向导”对话框时，单击“下一步”，为该域设置一个名称并输入一些说明文字，单击“下一步”。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3242C8C-12C9-47F8-B927-5C09C249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20" y="2385969"/>
            <a:ext cx="5003379" cy="353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6013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管理窗口，用鼠标右键单击要创建作用域的服务器，选择“新建作用域”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,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出现“欢迎使用新建作用域向导”对话框时，单击“下一步”，为该域设置一个名称并输入一些说明文字，单击“下一步”。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055140D-3E5A-4C5E-B35A-E3F30907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8257" y="2416637"/>
            <a:ext cx="4997041" cy="38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15145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323528" y="2995455"/>
            <a:ext cx="3312368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在如图所示对话框，在定义新作用域可用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地址范围，子网掩码等信息。例如分配供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客户机使用的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地址是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至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192.168.5.100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，子网掩码是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255.255.255.0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，单击“下一步”。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1700AC-0D8B-41A9-B1E7-9A30B642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54" y="2214939"/>
            <a:ext cx="5280228" cy="40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336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3018969"/>
            <a:ext cx="345638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如果想禁止上面设置的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作用域内部分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地址提供给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客户端使用，则可以在如图所示对话框中设置需排除的地址范围。例如：输入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至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192.168.5.10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，单击“添加”，单击“下一步”。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952FCE8-8E6B-4143-88DE-3E217AE6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5150" y="2214764"/>
            <a:ext cx="5420924" cy="4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4933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6" y="1304251"/>
            <a:ext cx="7015801" cy="974417"/>
          </a:xfrm>
        </p:spPr>
        <p:txBody>
          <a:bodyPr/>
          <a:lstStyle/>
          <a:p>
            <a:pPr algn="ctr" eaLnBrk="1" hangingPunct="1">
              <a:buClrTx/>
              <a:buSzTx/>
              <a:buFontTx/>
            </a:pPr>
            <a:r>
              <a:rPr lang="zh-CN" altLang="en-US" sz="3070">
                <a:solidFill>
                  <a:srgbClr val="0000FF"/>
                </a:solidFill>
                <a:sym typeface="+mn-ea"/>
              </a:rPr>
              <a:t>《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计算机通信与网络》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实验内容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64372" y="2278647"/>
            <a:ext cx="7015801" cy="345539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一、网络基础知识及双绞线制作、访问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二、交换机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VLAN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三、路由器基础配置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RIP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OSPF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七、扩展实验</a:t>
            </a:r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3018969"/>
            <a:ext cx="345638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如果想禁止上面设置的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作用域内部分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地址提供给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客户端使用，则可以在如图所示对话框中设置需排除的地址范围。例如：输入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至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192.168.5.10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，单击“添加”，单击“下一步”。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25A11D5-8147-460F-B4AA-01D0EC1A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2468" y="2241634"/>
            <a:ext cx="5392444" cy="411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05913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3018969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地址租约期限，如可以设置为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天。出现如图所示对话框时，选择“是，我想现在配置这些选项（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Y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）”，然后单击“下一步”为这个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选项，分别是默认网关、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服务器等。当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服务器在给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客户端分派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地址时，同时将这些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选项中的服务器数据指定给客户端。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E1B764F-DEAE-4933-A65C-2848ADC7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8314" y="2185050"/>
            <a:ext cx="5258419" cy="405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5291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地址租约期限，如可以设置为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天。出现如图所示对话框时，选择“是，我想现在配置这些选项（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Y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）”，然后单击“下一步”为这个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选项，分别是默认网关、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服务器等。当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服务器在给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客户端分派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地址时，同时将这些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选项中的服务器数据指定给客户端。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DCD6610F-ECDA-4739-B284-62D2CD41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42" y="2095726"/>
            <a:ext cx="5184360" cy="396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818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地址租约期限，如可以设置为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天。出现如图所示对话框时，选择“是，我想现在配置这些选项（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Y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）”，然后单击“下一步”为这个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选项，分别是默认网关、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服务器等。当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服务器在给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客户端分派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地址时，同时将这些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选项中的服务器数据指定给客户端。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F4DA05E-8D84-4A6F-B0B3-6ED1CCE6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5967" y="2271410"/>
            <a:ext cx="5291787" cy="403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667809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地址租约期限，如可以设置为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天。出现如图所示对话框时，选择“是，我想现在配置这些选项（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Y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）”，然后单击“下一步”为这个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选项，分别是默认网关、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服务器等。当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服务器在给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客户端分派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地址时，同时将这些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选项中的服务器数据指定给客户端。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F293E2B-CE4C-49FB-8DB5-6726E4DE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754" y="2264732"/>
            <a:ext cx="5300538" cy="40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70289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地址租约期限，如可以设置为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天。出现如图所示对话框时，选择“是，我想现在配置这些选项（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Y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）”，然后单击“下一步”为这个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选项，分别是默认网关、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服务器等。当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服务器在给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客户端分派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地址时，同时将这些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选项中的服务器数据指定给客户端。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71A5FF-3C4D-4712-A39E-76869456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7" y="2295904"/>
            <a:ext cx="5151761" cy="394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98464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地址租约期限，如可以设置为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天。出现如图所示对话框时，选择“是，我想现在配置这些选项（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Y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）”，然后单击“下一步”为这个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作用域设置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选项，分别是默认网关、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服务器等。当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服务器在给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客户端分派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地址时，同时将这些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选项中的服务器数据指定给客户端。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52C774E-1014-4531-8D94-CAB52B32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4910" y="2254576"/>
            <a:ext cx="5278617" cy="405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85357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出现如图所示对话框时，选择“是，我想现在激活此作用域”，开始激活新的作用域，然后在“完成新建作用域向导”中单击“完成”即可。完成上述设置，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服务器就可以开始接受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客户端索取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地址的要求了。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6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5540CC79-E44F-4E7C-800A-1DBD7A73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49" y="2198684"/>
            <a:ext cx="5278045" cy="40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446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出现如图所示对话框时，选择“是，我想现在激活此作用域”，开始激活新的作用域，然后在“完成新建作用域向导”中单击“完成”即可。完成上述设置，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服务器就可以开始接受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客户端索取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地址的要求了。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6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0A7C71B-6B5D-4E74-B3C2-672AD9E0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7107" y="2166974"/>
            <a:ext cx="5566893" cy="389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209232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228766" y="2755270"/>
            <a:ext cx="345638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可以保留特定的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地址给特定的客户端使用，以便该客户端每次申请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地址时都拥有相同的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地址。例如一个管理单位的网络，采用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服务一方面可以避免用户随意更改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地址，另一方面可以通过此功能逐一为用户设置固定的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地址，即所谓“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IP-MAC”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绑定，这会减少不少维护工作量。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D1309-8581-4CD8-A036-ED9AE0CF0FFA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0A57B-5F66-4350-BE40-1F56747699C9}"/>
              </a:ext>
            </a:extLst>
          </p:cNvPr>
          <p:cNvSpPr txBox="1"/>
          <p:nvPr/>
        </p:nvSpPr>
        <p:spPr>
          <a:xfrm>
            <a:off x="509117" y="2229197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7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6B700C-12A5-41F4-809E-79055EBEA68B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E87B29-DC9B-4516-AE3F-AB5AB248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34" y="2046661"/>
            <a:ext cx="4572000" cy="43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91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48690" y="1638935"/>
            <a:ext cx="7165975" cy="3152140"/>
          </a:xfrm>
        </p:spPr>
        <p:txBody>
          <a:bodyPr/>
          <a:lstStyle/>
          <a:p>
            <a:pPr algn="ctr" latinLnBrk="0"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sz="3070" b="1" dirty="0">
                <a:solidFill>
                  <a:srgbClr val="0000FF"/>
                </a:solidFill>
              </a:rPr>
              <a:t>实验</a:t>
            </a:r>
            <a:r>
              <a:rPr lang="en-US" altLang="zh-CN" sz="3070" b="1" dirty="0">
                <a:solidFill>
                  <a:srgbClr val="0000FF"/>
                </a:solidFill>
              </a:rPr>
              <a:t>5.2</a:t>
            </a:r>
            <a:br>
              <a:rPr lang="zh-CN" altLang="en-US" sz="1200" b="1" dirty="0">
                <a:solidFill>
                  <a:srgbClr val="0000FF"/>
                </a:solidFill>
              </a:rPr>
            </a:br>
            <a:r>
              <a:rPr lang="zh-CN" altLang="en-US" sz="1200" dirty="0"/>
              <a:t>    </a:t>
            </a:r>
            <a:br>
              <a:rPr lang="zh-CN" altLang="en-US" sz="1200" dirty="0"/>
            </a:b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br>
              <a:rPr lang="zh-CN" altLang="en-US" sz="3070" b="1" dirty="0"/>
            </a:br>
            <a:r>
              <a:rPr lang="zh-CN" altLang="en-US" sz="3755" b="1" dirty="0"/>
              <a:t>                  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16302" y="2311074"/>
            <a:ext cx="3240360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当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服务器配置完成后，客户机就可以使用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功能，可以通过设置网络属性中的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通讯协议属性，设定采用 “自动获取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地址”方式获取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地址，设定“自动获取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服务器地址”获取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服务器地址。而无须为每台客户机设置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地址、网关地址、子网掩码等属性。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DCHP</a:t>
            </a:r>
            <a:r>
              <a:rPr lang="zh-CN" altLang="en-US" dirty="0"/>
              <a:t>客户机的配置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AAAB30D-C571-4844-BD60-2DE9A4A1B4B2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客户机配置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42B29D29-6E88-4FA2-A06A-742E6FD3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1" y="1775633"/>
            <a:ext cx="4130622" cy="458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7698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95" y="1685195"/>
            <a:ext cx="9122307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1</a:t>
            </a:r>
            <a:r>
              <a:rPr lang="zh-CN" altLang="en-US" sz="2030" dirty="0">
                <a:sym typeface="+mn-ea"/>
              </a:rPr>
              <a:t>、理解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服务器的基本概念和原理。</a:t>
            </a: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2</a:t>
            </a:r>
            <a:r>
              <a:rPr lang="zh-CN" altLang="en-US" sz="2030" dirty="0">
                <a:sym typeface="+mn-ea"/>
              </a:rPr>
              <a:t>、熟悉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服务器的安装和配置方法。</a:t>
            </a:r>
          </a:p>
          <a:p>
            <a:pPr marL="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、熟悉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服务器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地址的静态配置、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客户端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地址的动态获取。</a:t>
            </a:r>
          </a:p>
          <a:p>
            <a:pPr marL="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4</a:t>
            </a:r>
            <a:r>
              <a:rPr lang="zh-CN" altLang="en-US" sz="2030" dirty="0">
                <a:sym typeface="+mn-ea"/>
              </a:rPr>
              <a:t>、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客户端“运行</a:t>
            </a:r>
            <a:r>
              <a:rPr lang="en-US" altLang="zh-CN" sz="2030" dirty="0">
                <a:sym typeface="+mn-ea"/>
              </a:rPr>
              <a:t>----</a:t>
            </a:r>
            <a:r>
              <a:rPr lang="en-US" altLang="zh-CN" sz="2030" dirty="0" err="1">
                <a:sym typeface="+mn-ea"/>
              </a:rPr>
              <a:t>cmd</a:t>
            </a:r>
            <a:r>
              <a:rPr lang="en-US" altLang="zh-CN" sz="2030" dirty="0">
                <a:sym typeface="+mn-ea"/>
              </a:rPr>
              <a:t>----</a:t>
            </a:r>
            <a:r>
              <a:rPr lang="en-US" altLang="zh-CN" sz="2030" dirty="0" err="1">
                <a:sym typeface="+mn-ea"/>
              </a:rPr>
              <a:t>ipconfig</a:t>
            </a:r>
            <a:r>
              <a:rPr lang="en-US" altLang="zh-CN" sz="2030" dirty="0">
                <a:sym typeface="+mn-ea"/>
              </a:rPr>
              <a:t>/all</a:t>
            </a:r>
            <a:r>
              <a:rPr lang="zh-CN" altLang="en-US" sz="2030" dirty="0">
                <a:sym typeface="+mn-ea"/>
              </a:rPr>
              <a:t>”命令查看获取到的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地址信息，确认是否在 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服务器所建立的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作用域内。</a:t>
            </a:r>
            <a:endParaRPr lang="en-US" altLang="zh-CN" sz="2030" dirty="0">
              <a:sym typeface="+mn-ea"/>
            </a:endParaRPr>
          </a:p>
          <a:p>
            <a:pPr marL="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5</a:t>
            </a:r>
            <a:r>
              <a:rPr lang="zh-CN" altLang="en-US" sz="2030" dirty="0">
                <a:sym typeface="+mn-ea"/>
              </a:rPr>
              <a:t>、</a:t>
            </a:r>
            <a:r>
              <a:rPr lang="en-US" altLang="zh-CN" sz="2030" dirty="0">
                <a:sym typeface="+mn-ea"/>
              </a:rPr>
              <a:t>DHCP</a:t>
            </a:r>
            <a:r>
              <a:rPr lang="zh-CN" altLang="en-US" sz="2030" dirty="0">
                <a:sym typeface="+mn-ea"/>
              </a:rPr>
              <a:t>客户端“运行</a:t>
            </a:r>
            <a:r>
              <a:rPr lang="en-US" altLang="zh-CN" sz="2030" dirty="0">
                <a:sym typeface="+mn-ea"/>
              </a:rPr>
              <a:t>----</a:t>
            </a:r>
            <a:r>
              <a:rPr lang="en-US" altLang="zh-CN" sz="2030" dirty="0" err="1">
                <a:sym typeface="+mn-ea"/>
              </a:rPr>
              <a:t>cmd</a:t>
            </a:r>
            <a:r>
              <a:rPr lang="en-US" altLang="zh-CN" sz="2030" dirty="0">
                <a:sym typeface="+mn-ea"/>
              </a:rPr>
              <a:t>----</a:t>
            </a:r>
            <a:r>
              <a:rPr lang="en-US" altLang="zh-CN" sz="2030" dirty="0" err="1">
                <a:sym typeface="+mn-ea"/>
              </a:rPr>
              <a:t>ipconfig</a:t>
            </a:r>
            <a:r>
              <a:rPr lang="en-US" altLang="zh-CN" sz="2030" dirty="0">
                <a:sym typeface="+mn-ea"/>
              </a:rPr>
              <a:t> /release</a:t>
            </a:r>
            <a:r>
              <a:rPr lang="zh-CN" altLang="en-US" sz="2030" dirty="0">
                <a:sym typeface="+mn-ea"/>
              </a:rPr>
              <a:t>”命令释放获取到的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地址， “运行</a:t>
            </a:r>
            <a:r>
              <a:rPr lang="en-US" altLang="zh-CN" sz="2030" dirty="0">
                <a:sym typeface="+mn-ea"/>
              </a:rPr>
              <a:t>----</a:t>
            </a:r>
            <a:r>
              <a:rPr lang="en-US" altLang="zh-CN" sz="2030" dirty="0" err="1">
                <a:sym typeface="+mn-ea"/>
              </a:rPr>
              <a:t>cmd</a:t>
            </a:r>
            <a:r>
              <a:rPr lang="en-US" altLang="zh-CN" sz="2030" dirty="0">
                <a:sym typeface="+mn-ea"/>
              </a:rPr>
              <a:t>----</a:t>
            </a:r>
            <a:r>
              <a:rPr lang="en-US" altLang="zh-CN" sz="2030" dirty="0" err="1">
                <a:sym typeface="+mn-ea"/>
              </a:rPr>
              <a:t>ipconfig</a:t>
            </a:r>
            <a:r>
              <a:rPr lang="en-US" altLang="zh-CN" sz="2030" dirty="0">
                <a:sym typeface="+mn-ea"/>
              </a:rPr>
              <a:t> /renew</a:t>
            </a:r>
            <a:r>
              <a:rPr lang="zh-CN" altLang="en-US" sz="2030" dirty="0">
                <a:sym typeface="+mn-ea"/>
              </a:rPr>
              <a:t>”命令重新动态获取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 。</a:t>
            </a:r>
            <a:endParaRPr lang="en-US" altLang="zh-CN" sz="203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998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5274310" cy="33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9690" y="3454965"/>
            <a:ext cx="5274310" cy="340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539985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60604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谢谢大家！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实验目的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服务器的基本概念和原理；</a:t>
            </a:r>
          </a:p>
          <a:p>
            <a:pPr lvl="1"/>
            <a:r>
              <a:rPr lang="zh-CN" altLang="en-US" sz="2400" dirty="0"/>
              <a:t>掌握在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服务器的方法；</a:t>
            </a:r>
          </a:p>
          <a:p>
            <a:pPr lvl="1"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服务器的配置方法；</a:t>
            </a:r>
          </a:p>
          <a:p>
            <a:pPr lvl="1" eaLnBrk="1" hangingPunct="1"/>
            <a:r>
              <a:rPr lang="zh-CN" altLang="en-US" sz="2400" dirty="0"/>
              <a:t>掌握基于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服务器的客户机</a:t>
            </a:r>
            <a:r>
              <a:rPr lang="en-US" altLang="zh-CN" sz="2400" dirty="0"/>
              <a:t>IP</a:t>
            </a:r>
            <a:r>
              <a:rPr lang="zh-CN" altLang="en-US" sz="2400" dirty="0"/>
              <a:t>地址动态获取方法。</a:t>
            </a:r>
            <a:endParaRPr lang="en-US" altLang="zh-CN" sz="2400" dirty="0"/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C8567-B75A-4FFE-A6C5-D0C91FA0B290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设备需求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zh-CN" altLang="en-US" sz="2400" dirty="0"/>
              <a:t> 交换机                   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台</a:t>
            </a:r>
          </a:p>
          <a:p>
            <a:pPr lvl="1"/>
            <a:r>
              <a:rPr kumimoji="0" lang="en-US" altLang="zh-CN" sz="2400" dirty="0"/>
              <a:t> PC</a:t>
            </a:r>
            <a:r>
              <a:rPr kumimoji="0" lang="zh-CN" altLang="en-US" sz="2400" dirty="0"/>
              <a:t>机            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台                </a:t>
            </a:r>
            <a:r>
              <a:rPr kumimoji="0" lang="en-US" altLang="zh-CN" sz="2400" dirty="0"/>
              <a:t> </a:t>
            </a:r>
            <a:endParaRPr kumimoji="0" lang="zh-CN" altLang="en-US" sz="2400" dirty="0"/>
          </a:p>
          <a:p>
            <a:pPr lvl="1"/>
            <a:r>
              <a:rPr kumimoji="0" lang="zh-CN" altLang="en-US" sz="2400" dirty="0"/>
              <a:t> </a:t>
            </a:r>
            <a:r>
              <a:rPr kumimoji="0" lang="en-US" altLang="zh-CN" sz="2400" dirty="0"/>
              <a:t>RJ45</a:t>
            </a:r>
            <a:r>
              <a:rPr kumimoji="0" lang="zh-CN" altLang="en-US" sz="2400" dirty="0"/>
              <a:t>双绞线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根         </a:t>
            </a:r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marL="457200" lvl="1" indent="0">
              <a:buNone/>
            </a:pPr>
            <a:r>
              <a:rPr kumimoji="0" lang="zh-CN" altLang="en-US" sz="2400" dirty="0">
                <a:solidFill>
                  <a:srgbClr val="FF0000"/>
                </a:solidFill>
              </a:rPr>
              <a:t>需要注意：</a:t>
            </a:r>
            <a:r>
              <a:rPr kumimoji="0" lang="zh-CN" altLang="en-US" sz="2400" dirty="0"/>
              <a:t>作为</a:t>
            </a:r>
            <a:r>
              <a:rPr kumimoji="0" lang="en-US" altLang="zh-CN" sz="2400" dirty="0"/>
              <a:t>DHCP</a:t>
            </a:r>
            <a:r>
              <a:rPr kumimoji="0" lang="zh-CN" altLang="en-US" sz="2400" dirty="0"/>
              <a:t>服务器的</a:t>
            </a:r>
            <a:r>
              <a:rPr kumimoji="0" lang="en-US" altLang="zh-CN" sz="2400" dirty="0"/>
              <a:t>PC</a:t>
            </a:r>
            <a:r>
              <a:rPr kumimoji="0" lang="zh-CN" altLang="en-US" sz="2400" dirty="0"/>
              <a:t>机必须安装</a:t>
            </a:r>
            <a:r>
              <a:rPr kumimoji="0" lang="en-US" altLang="zh-CN" sz="2400" dirty="0"/>
              <a:t>Windows Server</a:t>
            </a:r>
            <a:r>
              <a:rPr kumimoji="0" lang="zh-CN" altLang="en-US" sz="2400" dirty="0"/>
              <a:t>版本的操作系统</a:t>
            </a:r>
            <a:endParaRPr kumimoji="0" lang="en-US" altLang="zh-CN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pic>
        <p:nvPicPr>
          <p:cNvPr id="7" name="图片 29" descr="IMG_256">
            <a:extLst>
              <a:ext uri="{FF2B5EF4-FFF2-40B4-BE49-F238E27FC236}">
                <a16:creationId xmlns:a16="http://schemas.microsoft.com/office/drawing/2014/main" id="{6B714529-9A33-46AC-87EF-D2B7BB61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128821"/>
            <a:ext cx="2934970" cy="2411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38AC1FB-D72E-4C14-9692-D716345C96D8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实验内容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84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上配置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</a:t>
            </a:r>
          </a:p>
          <a:p>
            <a:pPr marL="813600"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建立</a:t>
            </a:r>
            <a:r>
              <a:rPr lang="en-US" altLang="zh-CN" sz="2400" dirty="0"/>
              <a:t>IP</a:t>
            </a:r>
            <a:r>
              <a:rPr lang="zh-CN" altLang="en-US" sz="2400" dirty="0"/>
              <a:t>作用域；</a:t>
            </a:r>
          </a:p>
          <a:p>
            <a:pPr marL="813600" lvl="1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DHCP</a:t>
            </a:r>
            <a:r>
              <a:rPr lang="zh-CN" altLang="en-US" sz="2400" dirty="0"/>
              <a:t>选项配置（默认网关、</a:t>
            </a:r>
            <a:r>
              <a:rPr lang="en-US" altLang="zh-CN" sz="2400" dirty="0"/>
              <a:t>DNS</a:t>
            </a:r>
            <a:r>
              <a:rPr lang="zh-CN" altLang="en-US" sz="2400" dirty="0"/>
              <a:t>等）；</a:t>
            </a:r>
            <a:endParaRPr lang="en-US" altLang="zh-CN" sz="2400" dirty="0"/>
          </a:p>
          <a:p>
            <a:pPr marL="813600"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保留特定的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地址给特定的客户端使用；</a:t>
            </a:r>
            <a:endParaRPr lang="en-US" altLang="zh-CN" sz="2400" dirty="0"/>
          </a:p>
          <a:p>
            <a:pPr lvl="1"/>
            <a:r>
              <a:rPr lang="en-US" altLang="zh-CN" sz="2400" dirty="0"/>
              <a:t>DHCP</a:t>
            </a:r>
            <a:r>
              <a:rPr lang="zh-CN" altLang="en-US" sz="2400" dirty="0"/>
              <a:t>客户端的配置与测试。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983E20-52A8-449E-90D4-CEAE7D58393E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75907" y="2531792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l" latinLnBrk="0">
              <a:lnSpc>
                <a:spcPts val="3000"/>
              </a:lnSpc>
            </a:pP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是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Dynamic Host Configuration Protocol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（动态主机配置协议）的缩写。在常见的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小型网络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中，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地址的分配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一般都采用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静态方式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，但在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大中型网络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中，为每一台计算机分配一个静态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地址，这样将会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加重网管人员的负担，并且容易导致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地址分配错误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。因此，在大中型网络中使用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服务是非常有效率的。</a:t>
            </a:r>
            <a:endParaRPr lang="en-US" altLang="zh-CN" sz="2045" b="1" dirty="0">
              <a:latin typeface="+mn-ea"/>
              <a:ea typeface="+mn-ea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F7A1B-DE25-4219-BF61-EAF10AD5A9F5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的基本概念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C7E47F9-7504-451D-8F4B-94249EAB3CC5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3933056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endParaRPr lang="zh-CN" altLang="en-US" sz="2045" b="1" dirty="0">
              <a:latin typeface="+mn-ea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9095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309529" y="3350287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02000" algn="l" latinLnBrk="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 管理员可以快速地验证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地址和其它配置参数，而不用去检查每个主机。</a:t>
            </a:r>
          </a:p>
          <a:p>
            <a:pPr marL="702000" algn="l" latinLnBrk="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 可以为每个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范围（或者说所有的范围）设置若干选项（比如可以为每台计算机设置缺省网关、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服务器的地址）。</a:t>
            </a:r>
          </a:p>
          <a:p>
            <a:pPr marL="702000" algn="l" latinLnBrk="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sz="2045" b="1" dirty="0">
                <a:latin typeface="+mn-ea"/>
                <a:ea typeface="+mn-ea"/>
                <a:sym typeface="+mn-ea"/>
              </a:rPr>
              <a:t> 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不会从一个范围里同时租借相同的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地址给两台主机，避免了手工操作的重复。</a:t>
            </a:r>
          </a:p>
          <a:p>
            <a:pPr marL="702000" algn="l" latinLnBrk="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 如果主机物理上被移动到了不同的子网上，该子网上的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服务器将会自动用适当的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TCP/IP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配置信息重新配置该主机。</a:t>
            </a:r>
          </a:p>
          <a:p>
            <a:pPr marL="702000" algn="l" latinLnBrk="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 大大方便了便携机用户，移动到不同的子网上不再要为便携机分配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F7A1B-DE25-4219-BF61-EAF10AD5A9F5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服务的优点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C7E47F9-7504-451D-8F4B-94249EAB3CC5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3933056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endParaRPr lang="zh-CN" altLang="en-US" sz="2045" b="1" dirty="0">
              <a:latin typeface="+mn-ea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1953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F7A1B-DE25-4219-BF61-EAF10AD5A9F5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DHCP</a:t>
            </a:r>
            <a:r>
              <a:rPr lang="zh-CN" altLang="en-US" dirty="0"/>
              <a:t>服务的工作流程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C7E47F9-7504-451D-8F4B-94249EAB3CC5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3933056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endParaRPr lang="zh-CN" altLang="en-US" sz="2045" b="1" dirty="0">
              <a:latin typeface="+mn-ea"/>
              <a:ea typeface="+mn-ea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72F38A4-65F7-4DCB-82B9-6309F29DC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338225"/>
              </p:ext>
            </p:extLst>
          </p:nvPr>
        </p:nvGraphicFramePr>
        <p:xfrm>
          <a:off x="1187624" y="4306004"/>
          <a:ext cx="6613525" cy="175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63950" imgH="958850" progId="Paint.Picture">
                  <p:embed/>
                </p:oleObj>
              </mc:Choice>
              <mc:Fallback>
                <p:oleObj r:id="rId2" imgW="3663950" imgH="95885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4306004"/>
                        <a:ext cx="6613525" cy="175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9AC707F3-B2C4-42D7-B637-E9ACE912FC04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2386690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l" latinLnBrk="0">
              <a:lnSpc>
                <a:spcPts val="3000"/>
              </a:lnSpc>
            </a:pP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客户机在启动时，会搜寻网络中是否存在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服务器。如果找到，则给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服务器发送一个请求。</a:t>
            </a:r>
          </a:p>
          <a:p>
            <a:pPr indent="457200" algn="l" latinLnBrk="0">
              <a:lnSpc>
                <a:spcPts val="3000"/>
              </a:lnSpc>
            </a:pP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服务器接到请求后，为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DHCP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客户机选择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TCP/IP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配置的参数，并把这些参数发送给客户端。</a:t>
            </a:r>
          </a:p>
          <a:p>
            <a:pPr indent="457200" algn="l" latinLnBrk="0">
              <a:lnSpc>
                <a:spcPts val="3000"/>
              </a:lnSpc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新客户租约过程的步骤如下：</a:t>
            </a:r>
          </a:p>
        </p:txBody>
      </p:sp>
    </p:spTree>
    <p:extLst>
      <p:ext uri="{BB962C8B-B14F-4D97-AF65-F5344CB8AC3E}">
        <p14:creationId xmlns:p14="http://schemas.microsoft.com/office/powerpoint/2010/main" val="3547258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2347</Words>
  <Application>Microsoft Office PowerPoint</Application>
  <PresentationFormat>全屏显示(4:3)</PresentationFormat>
  <Paragraphs>178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楷体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Bitmap Image</vt:lpstr>
      <vt:lpstr>《计算机通信与网络》  网 络 实 验</vt:lpstr>
      <vt:lpstr>《计算机通信与网络》实验内容</vt:lpstr>
      <vt:lpstr> 实验5.2      Windows下的DHCP服务器配置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jin</cp:lastModifiedBy>
  <cp:revision>505</cp:revision>
  <dcterms:created xsi:type="dcterms:W3CDTF">2113-01-01T00:00:00Z</dcterms:created>
  <dcterms:modified xsi:type="dcterms:W3CDTF">2021-05-19T07:20:49Z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