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309" r:id="rId4"/>
    <p:sldId id="639" r:id="rId5"/>
    <p:sldId id="640" r:id="rId6"/>
    <p:sldId id="641" r:id="rId7"/>
    <p:sldId id="446" r:id="rId8"/>
    <p:sldId id="881" r:id="rId9"/>
    <p:sldId id="878" r:id="rId10"/>
    <p:sldId id="882" r:id="rId11"/>
    <p:sldId id="877" r:id="rId12"/>
  </p:sldIdLst>
  <p:sldSz cx="9144000" cy="6858000" type="screen4x3"/>
  <p:notesSz cx="7102475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76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j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6600"/>
    <a:srgbClr val="00CC00"/>
    <a:srgbClr val="339933"/>
    <a:srgbClr val="99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8" autoAdjust="0"/>
    <p:restoredTop sz="94687" autoAdjust="0"/>
  </p:normalViewPr>
  <p:slideViewPr>
    <p:cSldViewPr>
      <p:cViewPr varScale="1">
        <p:scale>
          <a:sx n="81" d="100"/>
          <a:sy n="81" d="100"/>
        </p:scale>
        <p:origin x="1766" y="72"/>
      </p:cViewPr>
      <p:guideLst>
        <p:guide orient="horz" pos="2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434" y="-126"/>
      </p:cViewPr>
      <p:guideLst>
        <p:guide orient="horz" pos="327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D077F9-9431-4BCF-89B4-E20CA9147544}" type="datetime8">
              <a:rPr lang="zh-CN" altLang="en-US"/>
              <a:t>2021年5月19日4时12分</a:t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148E0B-7E6D-4E1C-8769-D06485BF147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DCD3C-0FFA-4237-9ACA-3A598BF9DCEA}" type="datetime8">
              <a:rPr lang="zh-CN" altLang="en-US"/>
              <a:t>2021年5月19日4时6分</a:t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246" y="768350"/>
            <a:ext cx="5115984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62357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587EE8-4802-4C9F-9CF6-B846E434352D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  <a:t>2021年5月19日4时6分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  <a:t>2021年5月19日4时6分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19" y="2130425"/>
            <a:ext cx="777262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39" y="3886200"/>
            <a:ext cx="640098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2BB0-6029-43E0-B089-C9F8F029FC56}" type="datetime1">
              <a:rPr lang="zh-CN" altLang="en-US" smtClean="0"/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FEAB-ACDD-43AD-A349-00DCB3E3496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3BD2-0DB3-4E41-818F-A238A43E32DC}" type="datetime1">
              <a:rPr lang="zh-CN" altLang="en-US" smtClean="0"/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6138-EC2A-4DD8-8622-2857B3A297B3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588" y="274638"/>
            <a:ext cx="2057458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13" y="274638"/>
            <a:ext cx="601997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A577C-4EC1-4A49-A2D4-9F5131F0F1E6}" type="datetime1">
              <a:rPr lang="zh-CN" altLang="en-US" smtClean="0"/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1135-B1AB-49C1-BF22-0CCE1E84BF40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71" y="617538"/>
            <a:ext cx="779325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721" y="2017713"/>
            <a:ext cx="381010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234" y="2017713"/>
            <a:ext cx="381010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97C8-9FA1-44CA-8851-00CC0B9C1C29}" type="datetime1">
              <a:rPr lang="zh-CN" altLang="en-US" smtClean="0"/>
              <a:t>2021/5/19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DBAA-A710-45E9-94A9-B00A3333E196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71" y="617538"/>
            <a:ext cx="779325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182721" y="2017713"/>
            <a:ext cx="7772620" cy="41148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39F8-319A-4B97-A372-C5232DA5B560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33" y="4406900"/>
            <a:ext cx="77726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33" y="2906713"/>
            <a:ext cx="77726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FE86-D051-4D55-88A0-47B2137E4FB9}" type="datetime1">
              <a:rPr lang="zh-CN" altLang="en-US" smtClean="0"/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BEE1-B244-40D1-B1F7-AB8E6BF9C6C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13" y="1600200"/>
            <a:ext cx="4038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332" y="1600200"/>
            <a:ext cx="4038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7ECB-340A-4041-8DE2-15A624FD3964}" type="datetime1">
              <a:rPr lang="zh-CN" altLang="en-US" smtClean="0"/>
              <a:t>2021/5/19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9848-85DC-4DD6-8B2C-F16A52343E9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13" y="1535113"/>
            <a:ext cx="404030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13" y="2174875"/>
            <a:ext cx="404030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156" y="1535113"/>
            <a:ext cx="40418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156" y="2174875"/>
            <a:ext cx="40418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519E-804E-4411-96AD-6B630CD287AB}" type="datetime1">
              <a:rPr lang="zh-CN" altLang="en-US" smtClean="0"/>
              <a:t>2021/5/19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8156-4BE5-440A-B51D-B3E9F3826002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7813-625B-431C-A9C2-EDFA54508FE9}" type="datetime1">
              <a:rPr lang="zh-CN" altLang="en-US" smtClean="0"/>
              <a:t>2021/5/19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800E-00D4-499C-AB09-2046DE10D792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3C4E-0CB3-4763-9148-72A5154C11C1}" type="datetime1">
              <a:rPr lang="zh-CN" altLang="en-US" smtClean="0"/>
              <a:t>2021/5/19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5D4-404A-410D-9BF8-8777176DE4D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3" y="273050"/>
            <a:ext cx="300839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151" y="273050"/>
            <a:ext cx="511189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3" y="1435100"/>
            <a:ext cx="300839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3650-B912-4365-ACDD-69B9DE614E76}" type="datetime1">
              <a:rPr lang="zh-CN" altLang="en-US" smtClean="0"/>
              <a:t>2021/5/19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04B0-CE03-4AD6-A98F-62F6FF7CBE23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9" y="4800600"/>
            <a:ext cx="54865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9" y="612775"/>
            <a:ext cx="548655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9" y="5367338"/>
            <a:ext cx="54865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1168-557D-4013-96D6-B8F26767955C}" type="datetime1">
              <a:rPr lang="zh-CN" altLang="en-US" smtClean="0"/>
              <a:t>2021/5/19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1EB8-CAA5-4954-80BE-0CD1ABD7A30B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13" y="274638"/>
            <a:ext cx="82298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13" y="1600200"/>
            <a:ext cx="82298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13" y="6356350"/>
            <a:ext cx="2133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  <a:t>2021/5/19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88" y="6356350"/>
            <a:ext cx="2895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385" y="6356350"/>
            <a:ext cx="213366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1" y="1093648"/>
            <a:ext cx="7837018" cy="5246152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0" y="1880870"/>
            <a:ext cx="7186295" cy="1402715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《计算机通信与网络》</a:t>
            </a:r>
            <a:b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</a:br>
            <a:b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+mn-ea"/>
              </a:rPr>
              <a:t>网 络 实 验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2752" y="3673146"/>
            <a:ext cx="6076571" cy="1949375"/>
          </a:xfrm>
        </p:spPr>
        <p:txBody>
          <a:bodyPr/>
          <a:lstStyle/>
          <a:p>
            <a:pPr eaLnBrk="1" hangingPunct="1"/>
            <a:r>
              <a:rPr lang="zh-CN" altLang="en-US" sz="3070" b="1" dirty="0">
                <a:solidFill>
                  <a:srgbClr val="FF0000"/>
                </a:solidFill>
              </a:rPr>
              <a:t>（华三</a:t>
            </a:r>
            <a:r>
              <a:rPr lang="en-US" altLang="zh-CN" sz="3070" b="1" dirty="0">
                <a:solidFill>
                  <a:srgbClr val="FF0000"/>
                </a:solidFill>
              </a:rPr>
              <a:t>H3C</a:t>
            </a:r>
            <a:r>
              <a:rPr lang="zh-CN" altLang="en-US" sz="3070" b="1" dirty="0">
                <a:solidFill>
                  <a:srgbClr val="FF0000"/>
                </a:solidFill>
              </a:rPr>
              <a:t>网络设备）</a:t>
            </a:r>
          </a:p>
          <a:p>
            <a:pPr eaLnBrk="1" hangingPunct="1"/>
            <a:endParaRPr lang="zh-CN" altLang="en-US" sz="3070" b="1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3070" b="1" dirty="0">
              <a:solidFill>
                <a:srgbClr val="FF0000"/>
              </a:solidFill>
            </a:endParaRPr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95979" y="5970604"/>
            <a:ext cx="3334671" cy="3112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705" b="0">
                <a:solidFill>
                  <a:schemeClr val="tx1"/>
                </a:solidFill>
              </a:rPr>
              <a:t>《计算机通信与网络》实验</a:t>
            </a:r>
            <a:endParaRPr lang="en-US" altLang="zh-CN" sz="1705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1661795"/>
            <a:ext cx="8155305" cy="125539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DHCP</a:t>
            </a:r>
            <a:r>
              <a:rPr lang="zh-CN" altLang="en-US" sz="2400" dirty="0"/>
              <a:t>客户端测试：</a:t>
            </a:r>
          </a:p>
          <a:p>
            <a:pPr lvl="1" eaLnBrk="1" hangingPunct="1"/>
            <a:r>
              <a:rPr lang="zh-CN" altLang="en-US" sz="2000" dirty="0"/>
              <a:t>将路由器的</a:t>
            </a:r>
            <a:r>
              <a:rPr lang="en-US" altLang="zh-CN" sz="2000" dirty="0"/>
              <a:t>GE0</a:t>
            </a:r>
            <a:r>
              <a:rPr lang="zh-CN" altLang="en-US" sz="2000" dirty="0"/>
              <a:t>号端口与交换端口进行连接。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将</a:t>
            </a:r>
            <a:r>
              <a:rPr lang="en-US" altLang="zh-CN" sz="2000" dirty="0"/>
              <a:t>DHCP</a:t>
            </a:r>
            <a:r>
              <a:rPr lang="zh-CN" altLang="en-US" sz="2000" dirty="0"/>
              <a:t>客户机接入交换机端口。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813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F51799C-2B35-4B52-ABD2-DDA047D55E9B}"/>
              </a:ext>
            </a:extLst>
          </p:cNvPr>
          <p:cNvSpPr>
            <a:spLocks noGrp="1" noChangeArrowheads="1"/>
          </p:cNvSpPr>
          <p:nvPr/>
        </p:nvSpPr>
        <p:spPr>
          <a:xfrm>
            <a:off x="285720" y="928670"/>
            <a:ext cx="8429684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路由器上的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95D3B2-AC34-40A4-9A78-957E0A50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2917190"/>
            <a:ext cx="3347855" cy="37042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214971-6EFE-4978-A61A-B22944DC0DC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2679" y="2994025"/>
            <a:ext cx="52673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655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0" y="689610"/>
            <a:ext cx="9192895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3449" y="2780928"/>
            <a:ext cx="7272655" cy="1645920"/>
          </a:xfrm>
        </p:spPr>
        <p:txBody>
          <a:bodyPr/>
          <a:lstStyle/>
          <a:p>
            <a:pPr eaLnBrk="1" hangingPunct="1"/>
            <a:r>
              <a:rPr lang="zh-CN" altLang="en-US" dirty="0">
                <a:sym typeface="+mn-ea"/>
              </a:rPr>
              <a:t>谢谢大家！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36" y="1304251"/>
            <a:ext cx="7015801" cy="974417"/>
          </a:xfrm>
        </p:spPr>
        <p:txBody>
          <a:bodyPr/>
          <a:lstStyle/>
          <a:p>
            <a:pPr algn="ctr" eaLnBrk="1" hangingPunct="1">
              <a:buClrTx/>
              <a:buSzTx/>
              <a:buFontTx/>
            </a:pPr>
            <a:r>
              <a:rPr lang="zh-CN" altLang="en-US" sz="3070">
                <a:solidFill>
                  <a:srgbClr val="0000FF"/>
                </a:solidFill>
                <a:sym typeface="+mn-ea"/>
              </a:rPr>
              <a:t>《</a:t>
            </a:r>
            <a:r>
              <a:rPr lang="zh-CN" altLang="en-US" sz="307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计算机通信与网络》</a:t>
            </a:r>
            <a:r>
              <a:rPr lang="zh-CN" altLang="en-US" sz="307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实验内容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164372" y="2278647"/>
            <a:ext cx="7015801" cy="345539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一、网络基础知识及双绞线制作、访问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</a:t>
            </a: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设备实验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二、交换机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VLAN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相关实验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三、路由器基础配置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RIP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路由、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OSPF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路由配置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五、</a:t>
            </a:r>
            <a:r>
              <a:rPr lang="en-US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en-US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lang="en-US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DHCP</a:t>
            </a:r>
            <a:r>
              <a:rPr lang="zh-CN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服务器配置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六、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FTP</a:t>
            </a: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服务器配置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七、扩展实验</a:t>
            </a:r>
          </a:p>
        </p:txBody>
      </p:sp>
      <p:sp>
        <p:nvSpPr>
          <p:cNvPr id="819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48690" y="1638935"/>
            <a:ext cx="7165975" cy="3152140"/>
          </a:xfrm>
        </p:spPr>
        <p:txBody>
          <a:bodyPr/>
          <a:lstStyle/>
          <a:p>
            <a:pPr algn="ctr" latinLnBrk="0">
              <a:lnSpc>
                <a:spcPct val="150000"/>
              </a:lnSpc>
            </a:pPr>
            <a:br>
              <a:rPr lang="zh-CN" altLang="en-US" dirty="0"/>
            </a:br>
            <a:r>
              <a:rPr lang="zh-CN" altLang="en-US" sz="3070" b="1" dirty="0">
                <a:solidFill>
                  <a:srgbClr val="0000FF"/>
                </a:solidFill>
              </a:rPr>
              <a:t>实验</a:t>
            </a:r>
            <a:r>
              <a:rPr lang="en-US" altLang="zh-CN" sz="3070" b="1" dirty="0">
                <a:solidFill>
                  <a:srgbClr val="0000FF"/>
                </a:solidFill>
              </a:rPr>
              <a:t>5.3</a:t>
            </a:r>
            <a:br>
              <a:rPr lang="zh-CN" altLang="en-US" sz="1200" b="1" dirty="0">
                <a:solidFill>
                  <a:srgbClr val="0000FF"/>
                </a:solidFill>
              </a:rPr>
            </a:br>
            <a:r>
              <a:rPr lang="zh-CN" altLang="en-US" sz="1200" dirty="0"/>
              <a:t>    </a:t>
            </a:r>
            <a:br>
              <a:rPr lang="zh-CN" altLang="en-US" sz="1200" dirty="0"/>
            </a:b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路由器上的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br>
              <a:rPr lang="zh-CN" altLang="en-US" sz="3070" b="1" dirty="0"/>
            </a:br>
            <a:r>
              <a:rPr lang="zh-CN" altLang="en-US" sz="3755" b="1" dirty="0"/>
              <a:t>                  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218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399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实验目的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掌握在路由器上配置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服务器的方法；</a:t>
            </a:r>
          </a:p>
          <a:p>
            <a:pPr lvl="1" eaLnBrk="1" hangingPunct="1"/>
            <a:r>
              <a:rPr lang="zh-CN" altLang="en-US" sz="2400" dirty="0"/>
              <a:t>掌握基于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服务器的客户机</a:t>
            </a:r>
            <a:r>
              <a:rPr lang="en-US" altLang="zh-CN" sz="2400" dirty="0"/>
              <a:t>IP</a:t>
            </a:r>
            <a:r>
              <a:rPr lang="zh-CN" altLang="en-US" sz="2400" dirty="0"/>
              <a:t>地址动态获取方法。</a:t>
            </a:r>
            <a:endParaRPr lang="en-US" altLang="zh-CN" sz="2400" dirty="0"/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C8567-B75A-4FFE-A6C5-D0C91FA0B290}"/>
              </a:ext>
            </a:extLst>
          </p:cNvPr>
          <p:cNvSpPr>
            <a:spLocks noGrp="1" noChangeArrowheads="1"/>
          </p:cNvSpPr>
          <p:nvPr/>
        </p:nvSpPr>
        <p:spPr>
          <a:xfrm>
            <a:off x="285720" y="928670"/>
            <a:ext cx="8429684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路由器上的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399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设备需求</a:t>
            </a:r>
            <a:endParaRPr lang="en-US" altLang="zh-CN" sz="2400" b="1" dirty="0">
              <a:solidFill>
                <a:srgbClr val="FF6600"/>
              </a:solidFill>
            </a:endParaRPr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DD3D135-8205-4B45-A988-08101ACBD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78497"/>
            <a:ext cx="8229600" cy="19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zh-CN" altLang="en-US" sz="2400" dirty="0"/>
              <a:t>路由器                   </a:t>
            </a:r>
            <a:r>
              <a:rPr kumimoji="0" lang="en-US" altLang="zh-CN" sz="2400" dirty="0"/>
              <a:t>1</a:t>
            </a:r>
            <a:r>
              <a:rPr kumimoji="0" lang="zh-CN" altLang="en-US" sz="2400" dirty="0"/>
              <a:t>台 </a:t>
            </a:r>
            <a:endParaRPr kumimoji="0" lang="en-US" altLang="zh-CN" sz="2400" dirty="0"/>
          </a:p>
          <a:p>
            <a:pPr lvl="1"/>
            <a:r>
              <a:rPr kumimoji="0" lang="zh-CN" altLang="en-US" sz="2400" dirty="0"/>
              <a:t>交换机                   </a:t>
            </a:r>
            <a:r>
              <a:rPr kumimoji="0" lang="en-US" altLang="zh-CN" sz="2400" dirty="0"/>
              <a:t>1</a:t>
            </a:r>
            <a:r>
              <a:rPr kumimoji="0" lang="zh-CN" altLang="en-US" sz="2400" dirty="0"/>
              <a:t>台</a:t>
            </a:r>
          </a:p>
          <a:p>
            <a:pPr lvl="1"/>
            <a:r>
              <a:rPr kumimoji="0" lang="en-US" altLang="zh-CN" sz="2400" dirty="0"/>
              <a:t> PC</a:t>
            </a:r>
            <a:r>
              <a:rPr kumimoji="0" lang="zh-CN" altLang="en-US" sz="2400" dirty="0"/>
              <a:t>机                       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台                </a:t>
            </a:r>
            <a:r>
              <a:rPr kumimoji="0" lang="en-US" altLang="zh-CN" sz="2400" dirty="0"/>
              <a:t> </a:t>
            </a:r>
            <a:endParaRPr kumimoji="0"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kumimoji="0" lang="zh-CN" altLang="en-US" dirty="0"/>
              <a:t>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635A40A-3AA7-40C7-989D-515422FA955B}"/>
              </a:ext>
            </a:extLst>
          </p:cNvPr>
          <p:cNvSpPr>
            <a:spLocks noGrp="1" noChangeArrowheads="1"/>
          </p:cNvSpPr>
          <p:nvPr/>
        </p:nvSpPr>
        <p:spPr>
          <a:xfrm>
            <a:off x="285720" y="928670"/>
            <a:ext cx="8429684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路由器上的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10" name="图片 36" descr="IMG_256">
            <a:extLst>
              <a:ext uri="{FF2B5EF4-FFF2-40B4-BE49-F238E27FC236}">
                <a16:creationId xmlns:a16="http://schemas.microsoft.com/office/drawing/2014/main" id="{095BCDE2-29AC-4D36-B805-AFF38398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492896"/>
            <a:ext cx="3338195" cy="319595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6261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399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实验内容</a:t>
            </a:r>
            <a:endParaRPr lang="en-US" altLang="zh-CN" sz="2400" b="1" dirty="0">
              <a:solidFill>
                <a:srgbClr val="FF6600"/>
              </a:solidFill>
            </a:endParaRPr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DD3D135-8205-4B45-A988-08101ACBD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84" y="2678497"/>
            <a:ext cx="8229600" cy="19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zh-CN" altLang="en-US" sz="2400" dirty="0"/>
              <a:t>在路由器上配置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服务器；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DHCP</a:t>
            </a:r>
            <a:r>
              <a:rPr lang="zh-CN" altLang="en-US" sz="2400" dirty="0"/>
              <a:t>客户端测试向路由器上的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服务器动态获取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地址、子网掩码、网关、</a:t>
            </a:r>
            <a:r>
              <a:rPr lang="en-US" altLang="zh-CN" sz="2400" dirty="0"/>
              <a:t>DNS</a:t>
            </a:r>
            <a:r>
              <a:rPr lang="zh-CN" altLang="en-US" sz="2400" dirty="0"/>
              <a:t>等。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kumimoji="0" lang="zh-CN" alt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7FB3323-0EBB-4A9F-875C-43A1BED1B5A6}"/>
              </a:ext>
            </a:extLst>
          </p:cNvPr>
          <p:cNvSpPr>
            <a:spLocks noGrp="1" noChangeArrowheads="1"/>
          </p:cNvSpPr>
          <p:nvPr/>
        </p:nvSpPr>
        <p:spPr>
          <a:xfrm>
            <a:off x="285720" y="928670"/>
            <a:ext cx="8429684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路由器上的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4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3690" y="1722725"/>
            <a:ext cx="7833360" cy="3866515"/>
          </a:xfrm>
        </p:spPr>
        <p:txBody>
          <a:bodyPr/>
          <a:lstStyle/>
          <a:p>
            <a:pPr lvl="0" eaLnBrk="1" hangingPunct="1"/>
            <a:r>
              <a:rPr lang="zh-CN" altLang="en-US" sz="2400" dirty="0">
                <a:latin typeface="+mn-ea"/>
              </a:rPr>
              <a:t>实验步骤如下：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、按拓扑结构连接实验设备；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、配置路由器的</a:t>
            </a:r>
            <a:r>
              <a:rPr lang="en-US" altLang="zh-CN" sz="2400" dirty="0">
                <a:latin typeface="+mn-ea"/>
              </a:rPr>
              <a:t>GE0</a:t>
            </a:r>
            <a:r>
              <a:rPr lang="zh-CN" altLang="en-US" sz="2400" dirty="0">
                <a:latin typeface="+mn-ea"/>
              </a:rPr>
              <a:t>端口的</a:t>
            </a:r>
            <a:r>
              <a:rPr lang="en-US" altLang="zh-CN" sz="2400" dirty="0">
                <a:latin typeface="+mn-ea"/>
              </a:rPr>
              <a:t>IP</a:t>
            </a:r>
            <a:r>
              <a:rPr lang="zh-CN" altLang="en-US" sz="2400" dirty="0">
                <a:latin typeface="+mn-ea"/>
              </a:rPr>
              <a:t>地址；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、配置路由器的</a:t>
            </a:r>
            <a:r>
              <a:rPr lang="en-US" altLang="zh-CN" sz="2400" dirty="0">
                <a:latin typeface="+mn-ea"/>
              </a:rPr>
              <a:t>DHCP</a:t>
            </a:r>
            <a:r>
              <a:rPr lang="zh-CN" altLang="en-US" sz="2400" dirty="0">
                <a:latin typeface="+mn-ea"/>
              </a:rPr>
              <a:t>服务；</a:t>
            </a:r>
            <a:endParaRPr lang="en-US" altLang="zh-CN" sz="240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 DHCP</a:t>
            </a:r>
            <a:r>
              <a:rPr lang="zh-CN" altLang="en-US" sz="2400" dirty="0">
                <a:latin typeface="+mn-ea"/>
              </a:rPr>
              <a:t>客户端测试结果 。</a:t>
            </a:r>
          </a:p>
        </p:txBody>
      </p:sp>
      <p:sp>
        <p:nvSpPr>
          <p:cNvPr id="4710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E1E063-5A23-4A48-96EA-C012BBF0097B}"/>
              </a:ext>
            </a:extLst>
          </p:cNvPr>
          <p:cNvSpPr txBox="1"/>
          <p:nvPr/>
        </p:nvSpPr>
        <p:spPr>
          <a:xfrm>
            <a:off x="-324544" y="5276198"/>
            <a:ext cx="565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1" hangingPunct="1"/>
            <a:r>
              <a:rPr lang="zh-CN" altLang="en-US" dirty="0">
                <a:solidFill>
                  <a:srgbClr val="00B050"/>
                </a:solidFill>
                <a:sym typeface="+mn-ea"/>
              </a:rPr>
              <a:t>（实验步骤参考实验教材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P</a:t>
            </a:r>
            <a:r>
              <a:rPr lang="en-US" altLang="zh-CN" baseline="-25000" dirty="0">
                <a:solidFill>
                  <a:srgbClr val="00B050"/>
                </a:solidFill>
                <a:sym typeface="+mn-ea"/>
              </a:rPr>
              <a:t>189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F91CA17-0D43-4F7E-8FF9-0EE41941AF27}"/>
              </a:ext>
            </a:extLst>
          </p:cNvPr>
          <p:cNvSpPr>
            <a:spLocks noGrp="1" noChangeArrowheads="1"/>
          </p:cNvSpPr>
          <p:nvPr/>
        </p:nvSpPr>
        <p:spPr>
          <a:xfrm>
            <a:off x="285720" y="928670"/>
            <a:ext cx="8429684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路由器上的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1661795"/>
            <a:ext cx="8155305" cy="543069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配置路由器上的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服务，需要用到的命令：</a:t>
            </a:r>
          </a:p>
        </p:txBody>
      </p:sp>
      <p:sp>
        <p:nvSpPr>
          <p:cNvPr id="4813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421992" y="2894161"/>
            <a:ext cx="853281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路由器：</a:t>
            </a:r>
          </a:p>
          <a:p>
            <a:pPr eaLnBrk="1" hangingPunct="1"/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sz="2000" dirty="0"/>
              <a:t> </a:t>
            </a:r>
            <a:r>
              <a:rPr lang="en-US" altLang="zh-CN" sz="2000" dirty="0"/>
              <a:t>     [H3C] </a:t>
            </a:r>
            <a:r>
              <a:rPr lang="en-US" altLang="zh-CN" sz="2000" dirty="0">
                <a:solidFill>
                  <a:srgbClr val="0000FF"/>
                </a:solidFill>
              </a:rPr>
              <a:t>interface GigabitEthernet0/0           </a:t>
            </a:r>
            <a:r>
              <a:rPr lang="en-US" altLang="zh-CN" sz="1600" dirty="0">
                <a:solidFill>
                  <a:srgbClr val="00B050"/>
                </a:solidFill>
              </a:rPr>
              <a:t>// </a:t>
            </a:r>
            <a:r>
              <a:rPr lang="zh-CN" altLang="en-US" sz="1600" dirty="0">
                <a:solidFill>
                  <a:srgbClr val="00B050"/>
                </a:solidFill>
              </a:rPr>
              <a:t>进入端口</a:t>
            </a:r>
            <a:r>
              <a:rPr lang="en-US" altLang="zh-CN" sz="1600" dirty="0">
                <a:solidFill>
                  <a:srgbClr val="00B050"/>
                </a:solidFill>
              </a:rPr>
              <a:t>GE0</a:t>
            </a:r>
            <a:r>
              <a:rPr lang="zh-CN" altLang="en-US" sz="1600" dirty="0">
                <a:solidFill>
                  <a:srgbClr val="00B050"/>
                </a:solidFill>
              </a:rPr>
              <a:t>的配置模式</a:t>
            </a:r>
            <a:endParaRPr lang="zh-CN" altLang="en-US" sz="18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/>
              <a:t>      </a:t>
            </a:r>
            <a:r>
              <a:rPr lang="en-US" altLang="zh-CN" sz="2000" dirty="0">
                <a:sym typeface="+mn-ea"/>
              </a:rPr>
              <a:t>[H3C-</a:t>
            </a:r>
            <a:r>
              <a:rPr lang="en-US" altLang="zh-CN" sz="2000" dirty="0"/>
              <a:t> GigabitEthernet0/0</a:t>
            </a:r>
            <a:r>
              <a:rPr lang="en-US" altLang="zh-CN" sz="2000" dirty="0">
                <a:sym typeface="+mn-ea"/>
              </a:rPr>
              <a:t>]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ip</a:t>
            </a:r>
            <a:r>
              <a:rPr lang="en-US" altLang="zh-CN" sz="2000" dirty="0">
                <a:solidFill>
                  <a:srgbClr val="0000FF"/>
                </a:solidFill>
              </a:rPr>
              <a:t> address 192.168.10.1 255.255.255.0                    </a:t>
            </a:r>
            <a:r>
              <a:rPr lang="zh-CN" altLang="en-US" sz="1600" dirty="0">
                <a:solidFill>
                  <a:srgbClr val="00B050"/>
                </a:solidFill>
              </a:rPr>
              <a:t>设置端口</a:t>
            </a:r>
            <a:r>
              <a:rPr lang="en-US" altLang="zh-CN" sz="1600" dirty="0">
                <a:solidFill>
                  <a:srgbClr val="00B050"/>
                </a:solidFill>
              </a:rPr>
              <a:t>GE0</a:t>
            </a:r>
            <a:r>
              <a:rPr lang="zh-CN" altLang="en-US" sz="1600" dirty="0">
                <a:solidFill>
                  <a:srgbClr val="00B050"/>
                </a:solidFill>
              </a:rPr>
              <a:t>的</a:t>
            </a:r>
            <a:r>
              <a:rPr lang="en-US" altLang="zh-CN" sz="1600" dirty="0">
                <a:solidFill>
                  <a:srgbClr val="00B050"/>
                </a:solidFill>
              </a:rPr>
              <a:t>IP</a:t>
            </a:r>
            <a:r>
              <a:rPr lang="zh-CN" altLang="en-US" sz="1600" dirty="0">
                <a:solidFill>
                  <a:srgbClr val="00B050"/>
                </a:solidFill>
              </a:rPr>
              <a:t>地址为</a:t>
            </a:r>
            <a:r>
              <a:rPr lang="en-US" altLang="zh-CN" sz="1600" dirty="0">
                <a:solidFill>
                  <a:srgbClr val="00B050"/>
                </a:solidFill>
              </a:rPr>
              <a:t>192.168.10.1/24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F51799C-2B35-4B52-ABD2-DDA047D55E9B}"/>
              </a:ext>
            </a:extLst>
          </p:cNvPr>
          <p:cNvSpPr>
            <a:spLocks noGrp="1" noChangeArrowheads="1"/>
          </p:cNvSpPr>
          <p:nvPr/>
        </p:nvSpPr>
        <p:spPr>
          <a:xfrm>
            <a:off x="285720" y="928670"/>
            <a:ext cx="8429684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路由器上的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8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D1FBFFE-7181-4EC0-A15F-21E658F5F259}"/>
              </a:ext>
            </a:extLst>
          </p:cNvPr>
          <p:cNvSpPr/>
          <p:nvPr/>
        </p:nvSpPr>
        <p:spPr>
          <a:xfrm>
            <a:off x="593812" y="4941168"/>
            <a:ext cx="7632848" cy="2650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1661795"/>
            <a:ext cx="8155305" cy="543069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配置路由器上的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服务，需要用到的命令：</a:t>
            </a:r>
          </a:p>
        </p:txBody>
      </p:sp>
      <p:sp>
        <p:nvSpPr>
          <p:cNvPr id="4813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0" y="2389900"/>
            <a:ext cx="8820472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路由器：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</a:rPr>
              <a:t>        </a:t>
            </a:r>
            <a:r>
              <a:rPr lang="en-US" altLang="zh-CN" sz="2000" dirty="0"/>
              <a:t>[H3C]</a:t>
            </a:r>
            <a:r>
              <a:rPr lang="en-US" altLang="zh-CN" sz="2000" dirty="0" err="1">
                <a:solidFill>
                  <a:srgbClr val="0000FF"/>
                </a:solidFill>
              </a:rPr>
              <a:t>dhcp</a:t>
            </a:r>
            <a:r>
              <a:rPr lang="en-US" altLang="zh-CN" sz="2000" dirty="0">
                <a:solidFill>
                  <a:srgbClr val="0000FF"/>
                </a:solidFill>
              </a:rPr>
              <a:t> enable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使能</a:t>
            </a:r>
            <a:r>
              <a:rPr lang="en-US" altLang="zh-CN" sz="2000" dirty="0">
                <a:solidFill>
                  <a:srgbClr val="00B050"/>
                </a:solidFill>
              </a:rPr>
              <a:t>DHCP</a:t>
            </a:r>
            <a:r>
              <a:rPr lang="zh-CN" altLang="en-US" sz="2000" dirty="0">
                <a:solidFill>
                  <a:srgbClr val="00B050"/>
                </a:solidFill>
              </a:rPr>
              <a:t>服务功能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</a:rPr>
              <a:t>        </a:t>
            </a:r>
            <a:r>
              <a:rPr lang="en-US" altLang="zh-CN" sz="2000" dirty="0"/>
              <a:t>[H3C]</a:t>
            </a:r>
            <a:r>
              <a:rPr lang="en-US" altLang="zh-CN" sz="2000" dirty="0" err="1">
                <a:solidFill>
                  <a:srgbClr val="0000FF"/>
                </a:solidFill>
              </a:rPr>
              <a:t>dhcp</a:t>
            </a:r>
            <a:r>
              <a:rPr lang="en-US" altLang="zh-CN" sz="2000" dirty="0">
                <a:solidFill>
                  <a:srgbClr val="0000FF"/>
                </a:solidFill>
              </a:rPr>
              <a:t> server </a:t>
            </a:r>
            <a:r>
              <a:rPr lang="en-US" altLang="zh-CN" sz="2000" dirty="0" err="1">
                <a:solidFill>
                  <a:srgbClr val="0000FF"/>
                </a:solidFill>
              </a:rPr>
              <a:t>ip</a:t>
            </a:r>
            <a:r>
              <a:rPr lang="en-US" altLang="zh-CN" sz="2000" dirty="0">
                <a:solidFill>
                  <a:srgbClr val="0000FF"/>
                </a:solidFill>
              </a:rPr>
              <a:t>-pool 1    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定义一个名称为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的地址池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</a:rPr>
              <a:t>        </a:t>
            </a:r>
            <a:r>
              <a:rPr lang="en-US" altLang="zh-CN" sz="2000" dirty="0"/>
              <a:t>[H3C-dhcp-pool-1]</a:t>
            </a:r>
            <a:r>
              <a:rPr lang="en-US" altLang="zh-CN" sz="2000" dirty="0">
                <a:solidFill>
                  <a:srgbClr val="0000FF"/>
                </a:solidFill>
              </a:rPr>
              <a:t>network 192.168.10.0 mask 255.255.255.0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配置</a:t>
            </a:r>
            <a:r>
              <a:rPr lang="en-US" altLang="zh-CN" sz="2000" dirty="0">
                <a:solidFill>
                  <a:srgbClr val="00B050"/>
                </a:solidFill>
              </a:rPr>
              <a:t>IP</a:t>
            </a:r>
            <a:r>
              <a:rPr lang="zh-CN" altLang="en-US" sz="2000" dirty="0">
                <a:solidFill>
                  <a:srgbClr val="00B050"/>
                </a:solidFill>
              </a:rPr>
              <a:t>作用域范围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[H3C-dhcp-pool-1]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dhcp</a:t>
            </a:r>
            <a:r>
              <a:rPr lang="en-US" altLang="zh-CN" sz="2000" dirty="0">
                <a:solidFill>
                  <a:srgbClr val="0000FF"/>
                </a:solidFill>
              </a:rPr>
              <a:t> server forbidden-</a:t>
            </a:r>
            <a:r>
              <a:rPr lang="en-US" altLang="zh-CN" sz="2000" dirty="0" err="1">
                <a:solidFill>
                  <a:srgbClr val="0000FF"/>
                </a:solidFill>
              </a:rPr>
              <a:t>ip</a:t>
            </a:r>
            <a:r>
              <a:rPr lang="en-US" altLang="zh-CN" sz="2000" dirty="0">
                <a:solidFill>
                  <a:srgbClr val="0000FF"/>
                </a:solidFill>
              </a:rPr>
              <a:t> 192.168.10.1   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设置此</a:t>
            </a:r>
            <a:r>
              <a:rPr lang="en-US" altLang="zh-CN" sz="2000" dirty="0" err="1">
                <a:solidFill>
                  <a:srgbClr val="00B050"/>
                </a:solidFill>
              </a:rPr>
              <a:t>ip</a:t>
            </a:r>
            <a:r>
              <a:rPr lang="zh-CN" altLang="en-US" sz="2000" dirty="0">
                <a:solidFill>
                  <a:srgbClr val="00B050"/>
                </a:solidFill>
              </a:rPr>
              <a:t>不参与自动分配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</a:t>
            </a:r>
            <a:r>
              <a:rPr lang="en-US" altLang="zh-CN" sz="2000" dirty="0"/>
              <a:t>[H3C-dhcp-pool-1]</a:t>
            </a:r>
            <a:r>
              <a:rPr lang="en-US" altLang="zh-CN" sz="2000" dirty="0">
                <a:solidFill>
                  <a:srgbClr val="0000FF"/>
                </a:solidFill>
              </a:rPr>
              <a:t>address range 192.168.10.2 192.168.10.254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</a:t>
            </a:r>
            <a:r>
              <a:rPr lang="en-US" altLang="zh-CN" sz="2000" dirty="0"/>
              <a:t>[H3C-dhcp-pool-1]</a:t>
            </a:r>
            <a:r>
              <a:rPr lang="en-US" altLang="zh-CN" sz="2000" dirty="0" err="1">
                <a:solidFill>
                  <a:srgbClr val="0000FF"/>
                </a:solidFill>
              </a:rPr>
              <a:t>dns</a:t>
            </a:r>
            <a:r>
              <a:rPr lang="en-US" altLang="zh-CN" sz="2000" dirty="0">
                <a:solidFill>
                  <a:srgbClr val="0000FF"/>
                </a:solidFill>
              </a:rPr>
              <a:t>-list 192.168.10.1 114.114.114.114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设置自动获取的</a:t>
            </a:r>
            <a:r>
              <a:rPr lang="en-US" altLang="zh-CN" sz="2000" dirty="0">
                <a:solidFill>
                  <a:srgbClr val="00B050"/>
                </a:solidFill>
              </a:rPr>
              <a:t>DNS</a:t>
            </a:r>
            <a:r>
              <a:rPr lang="zh-CN" altLang="en-US" sz="2000" dirty="0">
                <a:solidFill>
                  <a:srgbClr val="00B050"/>
                </a:solidFill>
              </a:rPr>
              <a:t>服务器地址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</a:rPr>
              <a:t>        </a:t>
            </a:r>
            <a:r>
              <a:rPr lang="en-US" altLang="zh-CN" sz="2000" dirty="0"/>
              <a:t>[H3C-dhcp-pool-1]</a:t>
            </a:r>
            <a:r>
              <a:rPr lang="en-US" altLang="zh-CN" sz="2000" dirty="0">
                <a:solidFill>
                  <a:srgbClr val="0000FF"/>
                </a:solidFill>
              </a:rPr>
              <a:t>gateway-list 192.168.10.1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设置自动获取的网关地址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dirty="0"/>
              <a:t>       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F51799C-2B35-4B52-ABD2-DDA047D55E9B}"/>
              </a:ext>
            </a:extLst>
          </p:cNvPr>
          <p:cNvSpPr>
            <a:spLocks noGrp="1" noChangeArrowheads="1"/>
          </p:cNvSpPr>
          <p:nvPr/>
        </p:nvSpPr>
        <p:spPr>
          <a:xfrm>
            <a:off x="285720" y="928670"/>
            <a:ext cx="8429684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路由器上的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DHCP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7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507</Words>
  <Application>Microsoft Office PowerPoint</Application>
  <PresentationFormat>全屏显示(4:3)</PresentationFormat>
  <Paragraphs>71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楷体</vt:lpstr>
      <vt:lpstr>宋体</vt:lpstr>
      <vt:lpstr>Arial</vt:lpstr>
      <vt:lpstr>Calibri</vt:lpstr>
      <vt:lpstr>Tahoma</vt:lpstr>
      <vt:lpstr>Times New Roman</vt:lpstr>
      <vt:lpstr>Wingdings</vt:lpstr>
      <vt:lpstr>Office 主题</vt:lpstr>
      <vt:lpstr>《计算机通信与网络》  网 络 实 验</vt:lpstr>
      <vt:lpstr>《计算机通信与网络》实验内容</vt:lpstr>
      <vt:lpstr> 实验5.3      路由器上的DHCP服务器配置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liu jin</cp:lastModifiedBy>
  <cp:revision>481</cp:revision>
  <dcterms:created xsi:type="dcterms:W3CDTF">2113-01-01T00:00:00Z</dcterms:created>
  <dcterms:modified xsi:type="dcterms:W3CDTF">2021-05-19T08:12:43Z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