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6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7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8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9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0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1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2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5" r:id="rId3"/>
    <p:sldMasterId id="2147483706" r:id="rId4"/>
    <p:sldMasterId id="2147483746" r:id="rId5"/>
    <p:sldMasterId id="2147483767" r:id="rId6"/>
    <p:sldMasterId id="2147483789" r:id="rId7"/>
    <p:sldMasterId id="2147483811" r:id="rId8"/>
    <p:sldMasterId id="2147483831" r:id="rId9"/>
    <p:sldMasterId id="2147483852" r:id="rId10"/>
    <p:sldMasterId id="2147483892" r:id="rId11"/>
    <p:sldMasterId id="2147483913" r:id="rId12"/>
    <p:sldMasterId id="2147483934" r:id="rId13"/>
  </p:sldMasterIdLst>
  <p:notesMasterIdLst>
    <p:notesMasterId r:id="rId37"/>
  </p:notesMasterIdLst>
  <p:sldIdLst>
    <p:sldId id="257" r:id="rId14"/>
    <p:sldId id="258" r:id="rId15"/>
    <p:sldId id="259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2" r:id="rId26"/>
    <p:sldId id="273" r:id="rId27"/>
    <p:sldId id="276" r:id="rId28"/>
    <p:sldId id="277" r:id="rId29"/>
    <p:sldId id="278" r:id="rId30"/>
    <p:sldId id="279" r:id="rId31"/>
    <p:sldId id="282" r:id="rId32"/>
    <p:sldId id="281" r:id="rId33"/>
    <p:sldId id="280" r:id="rId34"/>
    <p:sldId id="284" r:id="rId35"/>
    <p:sldId id="2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40468-8417-4D65-8B87-6E0A1C62058F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E8C69-8080-4392-8459-AFA2AD2A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1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this slide there is a background placeholder. Click to the small icon on the center of the slide and choose an image from computer. </a:t>
            </a:r>
            <a:r>
              <a:rPr lang="en-US" dirty="0" smtClean="0"/>
              <a:t>When </a:t>
            </a:r>
            <a:r>
              <a:rPr lang="en-US" baseline="0" dirty="0" smtClean="0"/>
              <a:t>add an image, you must sent it to back with </a:t>
            </a:r>
            <a:r>
              <a:rPr lang="en-US" b="1" baseline="0" dirty="0" smtClean="0"/>
              <a:t>Right Click on Image </a:t>
            </a:r>
            <a:r>
              <a:rPr lang="en-US" b="0" baseline="0" dirty="0" smtClean="0"/>
              <a:t>-&gt; </a:t>
            </a:r>
            <a:r>
              <a:rPr lang="en-US" b="1" baseline="0" dirty="0" smtClean="0"/>
              <a:t>Send to Back</a:t>
            </a:r>
            <a:r>
              <a:rPr lang="en-US" b="0" baseline="0" dirty="0" smtClean="0"/>
              <a:t> -&gt; </a:t>
            </a:r>
            <a:r>
              <a:rPr lang="en-US" b="1" baseline="0" dirty="0" smtClean="0"/>
              <a:t>Send to Back.</a:t>
            </a:r>
            <a:endParaRPr lang="bg-BG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580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去掉多余的空格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去掉标点符号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修改大小写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去掉数字（本例中预计数字对文本内容影响不大）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去停止词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对英文内容进行修正，去除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,-s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E8C69-8080-4392-8459-AFA2AD2AEE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6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6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7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73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77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94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17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181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8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78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741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00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459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32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3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33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10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78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22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428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3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20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22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9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56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13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9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405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030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890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92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1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08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3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0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83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21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26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5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2459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95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64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22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49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70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17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51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52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528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10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38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05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5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92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5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8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27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5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70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76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699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1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8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0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93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5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15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63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8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6275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0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71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193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28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4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4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41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4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2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47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0587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71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00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38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86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38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727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858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56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9171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63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64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809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3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735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0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39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6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159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12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09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99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6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1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90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562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3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7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0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41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6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3082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00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10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89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28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53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961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213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14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53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63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483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630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03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24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846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23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15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09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41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faul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9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20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74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7001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7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38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601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77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6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4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40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75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50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54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85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3035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17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23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18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09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6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264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74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02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08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1210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2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65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110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9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762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90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291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98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19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19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9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0836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52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0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4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46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68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58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24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821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37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89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95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8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04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43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0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133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668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1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38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3297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16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92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452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90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0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89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696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909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637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90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68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63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06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345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09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9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0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13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95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88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781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73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31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59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740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87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9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5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52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4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970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08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46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56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2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88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68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5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4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72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54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565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5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9093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5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13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78.xml"/><Relationship Id="rId20" Type="http://schemas.openxmlformats.org/officeDocument/2006/relationships/theme" Target="../theme/theme10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97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1.xml"/><Relationship Id="rId19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slideLayout" Target="../slideLayouts/slideLayout213.xml"/><Relationship Id="rId18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203.xml"/><Relationship Id="rId21" Type="http://schemas.openxmlformats.org/officeDocument/2006/relationships/theme" Target="../theme/theme12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17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16.xml"/><Relationship Id="rId20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0.xml"/><Relationship Id="rId19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1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23.xml"/><Relationship Id="rId21" Type="http://schemas.openxmlformats.org/officeDocument/2006/relationships/theme" Target="../theme/theme13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07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1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59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3.xml"/><Relationship Id="rId19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88" r:id="rId3"/>
    <p:sldLayoutId id="2147483809" r:id="rId4"/>
    <p:sldLayoutId id="2147483851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5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7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  <p:sldLayoutId id="2147483932" r:id="rId19"/>
    <p:sldLayoutId id="2147483933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  <p:sldLayoutId id="2147483952" r:id="rId18"/>
    <p:sldLayoutId id="2147483953" r:id="rId19"/>
    <p:sldLayoutId id="2147483954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2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1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20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588" y="-2701"/>
            <a:ext cx="12188825" cy="6858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932522" y="2198933"/>
            <a:ext cx="10371572" cy="132343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8300" b="1" dirty="0" smtClean="0">
                <a:solidFill>
                  <a:schemeClr val="bg1"/>
                </a:solidFill>
                <a:latin typeface="Lato Regular"/>
                <a:cs typeface="Lato Regular"/>
              </a:rPr>
              <a:t>分词</a:t>
            </a:r>
            <a:endParaRPr lang="id-ID" sz="83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200991" y="3540617"/>
            <a:ext cx="9780382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bg1"/>
                </a:solidFill>
                <a:latin typeface="Lato Light"/>
                <a:cs typeface="Lato Light"/>
              </a:rPr>
              <a:t>R</a:t>
            </a:r>
            <a:r>
              <a:rPr lang="zh-CN" altLang="en-US" sz="1800" dirty="0" smtClean="0">
                <a:solidFill>
                  <a:schemeClr val="bg1"/>
                </a:solidFill>
                <a:latin typeface="Lato Light"/>
                <a:cs typeface="Lato Light"/>
              </a:rPr>
              <a:t>中的中英文分词及原理简介</a:t>
            </a:r>
            <a:endParaRPr lang="en-US" sz="18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462641" y="4150052"/>
            <a:ext cx="3054096" cy="77724"/>
            <a:chOff x="1775295" y="2020905"/>
            <a:chExt cx="2696845" cy="45719"/>
          </a:xfrm>
        </p:grpSpPr>
        <p:sp>
          <p:nvSpPr>
            <p:cNvPr id="67" name="Rectangle 66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V="1">
              <a:off x="2314567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V="1">
              <a:off x="2853111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3392515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393178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04801" y="4506686"/>
            <a:ext cx="259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WISER CLUB </a:t>
            </a:r>
            <a:r>
              <a:rPr lang="zh-CN" altLang="en-US" dirty="0" smtClean="0"/>
              <a:t>王柳盈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6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 bwMode="auto">
          <a:xfrm>
            <a:off x="1768818" y="2391276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52195" y="2268240"/>
            <a:ext cx="1093596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zh-CN" altLang="en-US" sz="17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机械匹配</a:t>
            </a:r>
            <a:endParaRPr lang="en-US" sz="17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66473" y="2537968"/>
            <a:ext cx="3221215" cy="483191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 dirty="0" smtClean="0">
                <a:latin typeface="Calibri Light"/>
                <a:cs typeface="Calibri Light"/>
              </a:rPr>
              <a:t>正向、逆向匹配</a:t>
            </a:r>
            <a:endParaRPr lang="en-US" altLang="zh-CN" sz="11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zh-CN" altLang="en-US" sz="1100" dirty="0" smtClean="0">
                <a:latin typeface="Calibri Light"/>
                <a:cs typeface="Calibri Light"/>
              </a:rPr>
              <a:t>字典加载方式：前缀树（字典树）和前缀词组</a:t>
            </a:r>
            <a:endParaRPr lang="en-US" sz="1100" dirty="0">
              <a:latin typeface="Calibri Light"/>
              <a:cs typeface="Calibri Light"/>
            </a:endParaRPr>
          </a:p>
        </p:txBody>
      </p:sp>
      <p:sp>
        <p:nvSpPr>
          <p:cNvPr id="28" name="Freeform 39"/>
          <p:cNvSpPr>
            <a:spLocks noChangeArrowheads="1"/>
          </p:cNvSpPr>
          <p:nvPr/>
        </p:nvSpPr>
        <p:spPr bwMode="auto">
          <a:xfrm>
            <a:off x="1988980" y="2599175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3" name="Freeform 22"/>
          <p:cNvSpPr>
            <a:spLocks/>
          </p:cNvSpPr>
          <p:nvPr/>
        </p:nvSpPr>
        <p:spPr bwMode="auto">
          <a:xfrm>
            <a:off x="8305237" y="1677339"/>
            <a:ext cx="925642" cy="724834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7197994" y="1873097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>
            <a:off x="6921183" y="2211705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8" name="Freeform 25"/>
          <p:cNvSpPr>
            <a:spLocks/>
          </p:cNvSpPr>
          <p:nvPr/>
        </p:nvSpPr>
        <p:spPr bwMode="auto">
          <a:xfrm>
            <a:off x="7522409" y="2425099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9" name="Freeform 26"/>
          <p:cNvSpPr>
            <a:spLocks/>
          </p:cNvSpPr>
          <p:nvPr/>
        </p:nvSpPr>
        <p:spPr bwMode="auto">
          <a:xfrm>
            <a:off x="6214169" y="2992974"/>
            <a:ext cx="846301" cy="537894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6924709" y="3395071"/>
            <a:ext cx="238022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1" name="Freeform 28"/>
          <p:cNvSpPr>
            <a:spLocks/>
          </p:cNvSpPr>
          <p:nvPr/>
        </p:nvSpPr>
        <p:spPr bwMode="auto">
          <a:xfrm>
            <a:off x="6413403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2" name="Freeform 29"/>
          <p:cNvSpPr>
            <a:spLocks/>
          </p:cNvSpPr>
          <p:nvPr/>
        </p:nvSpPr>
        <p:spPr bwMode="auto">
          <a:xfrm>
            <a:off x="8146556" y="3007082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3" name="Freeform 30"/>
          <p:cNvSpPr>
            <a:spLocks/>
          </p:cNvSpPr>
          <p:nvPr/>
        </p:nvSpPr>
        <p:spPr bwMode="auto">
          <a:xfrm>
            <a:off x="8317579" y="2537968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9110986" y="2437444"/>
            <a:ext cx="666462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5" name="Freeform 32"/>
          <p:cNvSpPr>
            <a:spLocks/>
          </p:cNvSpPr>
          <p:nvPr/>
        </p:nvSpPr>
        <p:spPr bwMode="auto">
          <a:xfrm>
            <a:off x="9521795" y="2952411"/>
            <a:ext cx="930931" cy="555530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772336" y="4369334"/>
            <a:ext cx="764860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9309" y="4265806"/>
            <a:ext cx="1093596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zh-CN" altLang="en-US" sz="17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统计方法</a:t>
            </a:r>
            <a:endParaRPr lang="en-US" sz="17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3587" y="4535534"/>
            <a:ext cx="3221215" cy="669396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 dirty="0" smtClean="0">
                <a:latin typeface="Calibri Light"/>
                <a:cs typeface="Calibri Light"/>
              </a:rPr>
              <a:t>最大概率模型</a:t>
            </a:r>
            <a:endParaRPr lang="en-US" altLang="zh-CN" sz="11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altLang="zh-CN" sz="1100" dirty="0" smtClean="0">
                <a:latin typeface="Calibri Light"/>
                <a:cs typeface="Calibri Light"/>
              </a:rPr>
              <a:t>DAG</a:t>
            </a:r>
            <a:r>
              <a:rPr lang="zh-CN" altLang="en-US" sz="1100" dirty="0" smtClean="0">
                <a:latin typeface="Calibri Light"/>
                <a:cs typeface="Calibri Light"/>
              </a:rPr>
              <a:t>最优路径规划</a:t>
            </a:r>
            <a:endParaRPr lang="en-US" altLang="zh-CN" sz="11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altLang="zh-CN" sz="1100" dirty="0" smtClean="0">
                <a:latin typeface="Calibri Light"/>
                <a:cs typeface="Calibri Light"/>
              </a:rPr>
              <a:t>HMM</a:t>
            </a:r>
            <a:r>
              <a:rPr lang="zh-CN" altLang="en-US" sz="1100" dirty="0" smtClean="0">
                <a:latin typeface="Calibri Light"/>
                <a:cs typeface="Calibri Light"/>
              </a:rPr>
              <a:t>模型</a:t>
            </a:r>
            <a:endParaRPr lang="en-US" sz="1100" dirty="0">
              <a:latin typeface="Calibri Light"/>
              <a:cs typeface="Calibri Light"/>
            </a:endParaRPr>
          </a:p>
        </p:txBody>
      </p:sp>
      <p:sp>
        <p:nvSpPr>
          <p:cNvPr id="51" name="Freeform 127"/>
          <p:cNvSpPr>
            <a:spLocks noChangeArrowheads="1"/>
          </p:cNvSpPr>
          <p:nvPr/>
        </p:nvSpPr>
        <p:spPr bwMode="auto">
          <a:xfrm>
            <a:off x="1958870" y="4582498"/>
            <a:ext cx="414209" cy="333566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53" name="TextBox 5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实现原理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6" name="Rectangle 55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中文分词到底如何实现？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1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0" grpId="0"/>
      <p:bldP spid="101" grpId="0"/>
      <p:bldP spid="28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/>
          <p:cNvCxnSpPr/>
          <p:nvPr/>
        </p:nvCxnSpPr>
        <p:spPr>
          <a:xfrm>
            <a:off x="3728096" y="1991702"/>
            <a:ext cx="0" cy="38618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18813" y="1532691"/>
            <a:ext cx="7221330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sz="2000" dirty="0" smtClean="0">
                <a:latin typeface="Lato Regular"/>
              </a:rPr>
              <a:t>e.g.2 </a:t>
            </a:r>
            <a:r>
              <a:rPr lang="zh-CN" altLang="en-US" sz="2000" dirty="0" smtClean="0">
                <a:latin typeface="Lato Regular"/>
              </a:rPr>
              <a:t>上证 上证所 上证综指 上证指数；上诉 上诉人 上诉状 上诉书；上访</a:t>
            </a:r>
            <a:r>
              <a:rPr lang="en-US" altLang="zh-CN" sz="2000" dirty="0" smtClean="0">
                <a:latin typeface="Lato Regular"/>
              </a:rPr>
              <a:t> </a:t>
            </a:r>
            <a:r>
              <a:rPr lang="zh-CN" altLang="en-US" sz="2000" dirty="0" smtClean="0">
                <a:latin typeface="Lato Regular"/>
              </a:rPr>
              <a:t>上访信 上访事件 上访者 上访户；上课</a:t>
            </a:r>
            <a:endParaRPr lang="en-US" altLang="zh-CN" sz="2000" dirty="0" smtClean="0">
              <a:latin typeface="Lato Regular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71039" y="2477292"/>
            <a:ext cx="2956775" cy="365329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+- </a:t>
            </a:r>
            <a:r>
              <a:rPr lang="zh-CN" altLang="zh-CN" dirty="0"/>
              <a:t>上</a:t>
            </a:r>
          </a:p>
          <a:p>
            <a:r>
              <a:rPr lang="en-US" altLang="zh-CN" dirty="0"/>
              <a:t>     +- </a:t>
            </a:r>
            <a:r>
              <a:rPr lang="zh-CN" altLang="zh-CN" dirty="0"/>
              <a:t>证</a:t>
            </a:r>
          </a:p>
          <a:p>
            <a:r>
              <a:rPr lang="en-US" altLang="zh-CN" dirty="0"/>
              <a:t>  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所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综</a:t>
            </a:r>
          </a:p>
          <a:p>
            <a:r>
              <a:rPr lang="en-US" altLang="zh-CN" dirty="0"/>
              <a:t>     |   |   +- </a:t>
            </a:r>
            <a:r>
              <a:rPr lang="zh-CN" altLang="zh-CN" dirty="0"/>
              <a:t>指</a:t>
            </a:r>
          </a:p>
          <a:p>
            <a:r>
              <a:rPr lang="en-US" altLang="zh-CN" dirty="0"/>
              <a:t>     |   |    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指</a:t>
            </a:r>
          </a:p>
          <a:p>
            <a:r>
              <a:rPr lang="en-US" altLang="zh-CN" dirty="0"/>
              <a:t>     |       +- </a:t>
            </a:r>
            <a:r>
              <a:rPr lang="zh-CN" altLang="zh-CN" dirty="0"/>
              <a:t>数</a:t>
            </a:r>
          </a:p>
          <a:p>
            <a:r>
              <a:rPr lang="en-US" altLang="zh-CN" dirty="0"/>
              <a:t>     |           +- NULL</a:t>
            </a:r>
            <a:endParaRPr lang="zh-CN" altLang="zh-CN" dirty="0"/>
          </a:p>
          <a:p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机械匹配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字典加载方式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39" name="图片 38" descr="https://segmentfault.com/image?src=http://7xn47m.com1.z0.glb.clouddn.com/2012112521092438.png&amp;objectId=1190000004061791&amp;token=2ac685875d19f1eafecd0abd3b4842a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6" y="3398337"/>
            <a:ext cx="3008216" cy="204231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115"/>
          <p:cNvSpPr txBox="1"/>
          <p:nvPr/>
        </p:nvSpPr>
        <p:spPr>
          <a:xfrm>
            <a:off x="625941" y="2025818"/>
            <a:ext cx="2464927" cy="100641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Calibri Light"/>
                <a:cs typeface="Calibri Light"/>
              </a:rPr>
              <a:t>前缀树结构示例</a:t>
            </a:r>
            <a:endParaRPr lang="en-US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 Light"/>
                <a:cs typeface="Calibri Light"/>
              </a:rPr>
              <a:t>e.g.1</a:t>
            </a:r>
            <a:endParaRPr lang="en-US" dirty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Calibri Light"/>
                <a:cs typeface="Calibri Light"/>
              </a:rPr>
              <a:t>and at as </a:t>
            </a:r>
            <a:r>
              <a:rPr lang="en-US" dirty="0" err="1">
                <a:latin typeface="Calibri Light"/>
                <a:cs typeface="Calibri Light"/>
              </a:rPr>
              <a:t>cn</a:t>
            </a:r>
            <a:r>
              <a:rPr lang="en-US" dirty="0">
                <a:latin typeface="Calibri Light"/>
                <a:cs typeface="Calibri Light"/>
              </a:rPr>
              <a:t> com</a:t>
            </a:r>
          </a:p>
        </p:txBody>
      </p:sp>
      <p:sp>
        <p:nvSpPr>
          <p:cNvPr id="44" name="TextBox 115"/>
          <p:cNvSpPr txBox="1"/>
          <p:nvPr/>
        </p:nvSpPr>
        <p:spPr>
          <a:xfrm>
            <a:off x="6358396" y="2754291"/>
            <a:ext cx="2956775" cy="309929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+- </a:t>
            </a:r>
            <a:r>
              <a:rPr lang="zh-CN" altLang="zh-CN" dirty="0"/>
              <a:t>诉</a:t>
            </a:r>
          </a:p>
          <a:p>
            <a:r>
              <a:rPr lang="en-US" altLang="zh-CN" dirty="0"/>
              <a:t>  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人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状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期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书</a:t>
            </a:r>
          </a:p>
          <a:p>
            <a:r>
              <a:rPr lang="en-US" altLang="zh-CN" dirty="0"/>
              <a:t>     |       +- NULL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45" name="TextBox 115"/>
          <p:cNvSpPr txBox="1"/>
          <p:nvPr/>
        </p:nvSpPr>
        <p:spPr>
          <a:xfrm>
            <a:off x="8945753" y="2754291"/>
            <a:ext cx="2956775" cy="393028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+- </a:t>
            </a:r>
            <a:r>
              <a:rPr lang="zh-CN" altLang="zh-CN" dirty="0"/>
              <a:t>访</a:t>
            </a:r>
          </a:p>
          <a:p>
            <a:r>
              <a:rPr lang="en-US" altLang="zh-CN" dirty="0"/>
              <a:t>  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信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事</a:t>
            </a:r>
          </a:p>
          <a:p>
            <a:r>
              <a:rPr lang="en-US" altLang="zh-CN" dirty="0"/>
              <a:t>     |   |   +- </a:t>
            </a:r>
            <a:r>
              <a:rPr lang="zh-CN" altLang="zh-CN" dirty="0"/>
              <a:t>件</a:t>
            </a:r>
          </a:p>
          <a:p>
            <a:r>
              <a:rPr lang="en-US" altLang="zh-CN" dirty="0"/>
              <a:t>     |   |    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者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户</a:t>
            </a:r>
          </a:p>
          <a:p>
            <a:r>
              <a:rPr lang="en-US" altLang="zh-CN" dirty="0"/>
              <a:t>     |       +- NULL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+- </a:t>
            </a:r>
            <a:r>
              <a:rPr lang="zh-CN" altLang="zh-CN" dirty="0"/>
              <a:t>课</a:t>
            </a:r>
          </a:p>
          <a:p>
            <a:r>
              <a:rPr lang="en-US" altLang="zh-CN" dirty="0"/>
              <a:t>         +- NULL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488" y="5851971"/>
            <a:ext cx="601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上</a:t>
            </a:r>
            <a:r>
              <a:rPr lang="zh-CN" altLang="en-US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证综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指</a:t>
            </a:r>
            <a:r>
              <a:rPr lang="zh-CN" altLang="en-US" b="1" dirty="0" smtClean="0">
                <a:solidFill>
                  <a:srgbClr val="FF0000"/>
                </a:solidFill>
              </a:rPr>
              <a:t>的样本</a:t>
            </a:r>
            <a:r>
              <a:rPr lang="zh-CN" altLang="en-US" b="1" dirty="0">
                <a:solidFill>
                  <a:srgbClr val="FF0000"/>
                </a:solidFill>
              </a:rPr>
              <a:t>股是全部上市</a:t>
            </a:r>
            <a:r>
              <a:rPr lang="zh-CN" altLang="en-US" b="1" dirty="0" smtClean="0">
                <a:solidFill>
                  <a:srgbClr val="FF0000"/>
                </a:solidFill>
              </a:rPr>
              <a:t>股票，包括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股和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》》 </a:t>
            </a:r>
            <a:r>
              <a:rPr lang="zh-CN" altLang="en-US" b="1" dirty="0" smtClean="0">
                <a:solidFill>
                  <a:srgbClr val="FF0000"/>
                </a:solidFill>
              </a:rPr>
              <a:t>上证</a:t>
            </a:r>
            <a:r>
              <a:rPr lang="zh-CN" altLang="en-US" b="1" dirty="0">
                <a:solidFill>
                  <a:srgbClr val="FF0000"/>
                </a:solidFill>
              </a:rPr>
              <a:t>✅ 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上证综指✅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上证综指的❌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1843" y="2754291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0.0123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48037" y="3268023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0.0456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65755" y="4122539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0.0789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972679" y="4943898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0.0123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41" grpId="0"/>
      <p:bldP spid="44" grpId="0"/>
      <p:bldP spid="45" grpId="0"/>
      <p:bldP spid="5" grpId="0"/>
      <p:bldP spid="6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机械匹配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字典加载方式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1" name="TextBox 115"/>
          <p:cNvSpPr txBox="1"/>
          <p:nvPr/>
        </p:nvSpPr>
        <p:spPr>
          <a:xfrm>
            <a:off x="4913946" y="2258668"/>
            <a:ext cx="6426197" cy="297002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 err="1" smtClean="0">
                <a:latin typeface="Calibri Light"/>
                <a:cs typeface="Calibri Light"/>
              </a:rPr>
              <a:t>Jieba</a:t>
            </a:r>
            <a:r>
              <a:rPr lang="zh-CN" altLang="en-US" sz="1600" dirty="0" smtClean="0">
                <a:latin typeface="Calibri Light"/>
                <a:cs typeface="Calibri Light"/>
              </a:rPr>
              <a:t>在</a:t>
            </a:r>
            <a:r>
              <a:rPr lang="en-US" altLang="zh-CN" sz="1600" dirty="0" smtClean="0">
                <a:latin typeface="Calibri Light"/>
                <a:cs typeface="Calibri Light"/>
              </a:rPr>
              <a:t>Python</a:t>
            </a:r>
            <a:r>
              <a:rPr lang="zh-CN" altLang="en-US" sz="1600" dirty="0" smtClean="0">
                <a:latin typeface="Calibri Light"/>
                <a:cs typeface="Calibri Light"/>
              </a:rPr>
              <a:t>中的新版本改为使用前缀数组：</a:t>
            </a:r>
            <a:endParaRPr lang="en-US" altLang="zh-CN" sz="16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Calibri Light"/>
              <a:cs typeface="Calibri Light"/>
            </a:endParaRPr>
          </a:p>
          <a:p>
            <a:r>
              <a:rPr lang="en-US" altLang="zh-CN" b="1" dirty="0"/>
              <a:t>e.g. </a:t>
            </a:r>
            <a:r>
              <a:rPr lang="zh-CN" altLang="zh-CN" b="1" dirty="0"/>
              <a:t>“数据科学”</a:t>
            </a:r>
            <a:r>
              <a:rPr lang="en-US" altLang="zh-CN" b="1" dirty="0"/>
              <a:t>0.1 </a:t>
            </a:r>
            <a:r>
              <a:rPr lang="zh-CN" altLang="zh-CN" b="1" dirty="0"/>
              <a:t>“科学”</a:t>
            </a:r>
            <a:r>
              <a:rPr lang="en-US" altLang="zh-CN" b="1" dirty="0"/>
              <a:t>0.6 </a:t>
            </a:r>
            <a:r>
              <a:rPr lang="zh-CN" altLang="zh-CN" b="1" dirty="0"/>
              <a:t>“数据”</a:t>
            </a:r>
            <a:r>
              <a:rPr lang="en-US" altLang="zh-CN" b="1" dirty="0"/>
              <a:t>0.3</a:t>
            </a:r>
            <a:endParaRPr lang="zh-CN" altLang="zh-CN" b="1" dirty="0"/>
          </a:p>
          <a:p>
            <a:r>
              <a:rPr lang="zh-CN" altLang="zh-CN" b="1" dirty="0"/>
              <a:t>则得到：</a:t>
            </a:r>
          </a:p>
          <a:p>
            <a:r>
              <a:rPr lang="zh-CN" altLang="zh-CN" b="1" dirty="0"/>
              <a:t>（数</a:t>
            </a:r>
            <a:r>
              <a:rPr lang="en-US" altLang="zh-CN" b="1" dirty="0"/>
              <a:t>0</a:t>
            </a:r>
            <a:r>
              <a:rPr lang="zh-CN" altLang="zh-CN" b="1" dirty="0"/>
              <a:t>，数据</a:t>
            </a:r>
            <a:r>
              <a:rPr lang="en-US" altLang="zh-CN" b="1" dirty="0"/>
              <a:t>0</a:t>
            </a:r>
            <a:r>
              <a:rPr lang="zh-CN" altLang="zh-CN" b="1" dirty="0"/>
              <a:t>，数据科</a:t>
            </a:r>
            <a:r>
              <a:rPr lang="en-US" altLang="zh-CN" b="1" dirty="0"/>
              <a:t>0</a:t>
            </a:r>
            <a:r>
              <a:rPr lang="zh-CN" altLang="zh-CN" b="1" dirty="0"/>
              <a:t>，数据科学</a:t>
            </a:r>
            <a:r>
              <a:rPr lang="en-US" altLang="zh-CN" b="1" dirty="0"/>
              <a:t>0.1</a:t>
            </a:r>
            <a:r>
              <a:rPr lang="zh-CN" altLang="zh-CN" b="1" dirty="0"/>
              <a:t>）</a:t>
            </a:r>
          </a:p>
          <a:p>
            <a:r>
              <a:rPr lang="zh-CN" altLang="zh-CN" b="1" dirty="0"/>
              <a:t>》》》》》》》》》</a:t>
            </a:r>
          </a:p>
          <a:p>
            <a:r>
              <a:rPr lang="zh-CN" altLang="zh-CN" b="1" dirty="0"/>
              <a:t>（数</a:t>
            </a:r>
            <a:r>
              <a:rPr lang="en-US" altLang="zh-CN" b="1" dirty="0"/>
              <a:t>0</a:t>
            </a:r>
            <a:r>
              <a:rPr lang="zh-CN" altLang="zh-CN" b="1" dirty="0"/>
              <a:t>，数据</a:t>
            </a:r>
            <a:r>
              <a:rPr lang="en-US" altLang="zh-CN" b="1" dirty="0"/>
              <a:t>0</a:t>
            </a:r>
            <a:r>
              <a:rPr lang="zh-CN" altLang="zh-CN" b="1" dirty="0"/>
              <a:t>，数据科</a:t>
            </a:r>
            <a:r>
              <a:rPr lang="en-US" altLang="zh-CN" b="1" dirty="0"/>
              <a:t>0</a:t>
            </a:r>
            <a:r>
              <a:rPr lang="zh-CN" altLang="zh-CN" b="1" dirty="0"/>
              <a:t>，数据科学</a:t>
            </a:r>
            <a:r>
              <a:rPr lang="en-US" altLang="zh-CN" b="1" dirty="0"/>
              <a:t>0.1</a:t>
            </a:r>
            <a:r>
              <a:rPr lang="zh-CN" altLang="zh-CN" b="1" dirty="0"/>
              <a:t>）（科</a:t>
            </a:r>
            <a:r>
              <a:rPr lang="en-US" altLang="zh-CN" b="1" dirty="0"/>
              <a:t>0</a:t>
            </a:r>
            <a:r>
              <a:rPr lang="zh-CN" altLang="zh-CN" b="1" dirty="0"/>
              <a:t>，科学</a:t>
            </a:r>
            <a:r>
              <a:rPr lang="en-US" altLang="zh-CN" b="1" dirty="0"/>
              <a:t>0.6</a:t>
            </a:r>
            <a:r>
              <a:rPr lang="zh-CN" altLang="zh-CN" b="1" dirty="0"/>
              <a:t>）</a:t>
            </a:r>
          </a:p>
          <a:p>
            <a:r>
              <a:rPr lang="zh-CN" altLang="zh-CN" b="1" dirty="0"/>
              <a:t>》》》》》》》》》</a:t>
            </a:r>
          </a:p>
          <a:p>
            <a:r>
              <a:rPr lang="zh-CN" altLang="zh-CN" b="1" dirty="0"/>
              <a:t>（数</a:t>
            </a:r>
            <a:r>
              <a:rPr lang="en-US" altLang="zh-CN" b="1" dirty="0"/>
              <a:t>0</a:t>
            </a:r>
            <a:r>
              <a:rPr lang="zh-CN" altLang="zh-CN" b="1" dirty="0"/>
              <a:t>，数据</a:t>
            </a:r>
            <a:r>
              <a:rPr lang="en-US" altLang="zh-CN" b="1" dirty="0"/>
              <a:t>0.3</a:t>
            </a:r>
            <a:r>
              <a:rPr lang="zh-CN" altLang="zh-CN" b="1" dirty="0"/>
              <a:t>，数据科</a:t>
            </a:r>
            <a:r>
              <a:rPr lang="en-US" altLang="zh-CN" b="1" dirty="0"/>
              <a:t>0</a:t>
            </a:r>
            <a:r>
              <a:rPr lang="zh-CN" altLang="zh-CN" b="1" dirty="0"/>
              <a:t>，数据科学</a:t>
            </a:r>
            <a:r>
              <a:rPr lang="en-US" altLang="zh-CN" b="1" dirty="0"/>
              <a:t>0.1</a:t>
            </a:r>
            <a:r>
              <a:rPr lang="zh-CN" altLang="zh-CN" b="1" dirty="0"/>
              <a:t>）（科</a:t>
            </a:r>
            <a:r>
              <a:rPr lang="en-US" altLang="zh-CN" b="1" dirty="0"/>
              <a:t>0</a:t>
            </a:r>
            <a:r>
              <a:rPr lang="zh-CN" altLang="zh-CN" b="1" dirty="0"/>
              <a:t>，科学</a:t>
            </a:r>
            <a:r>
              <a:rPr lang="en-US" altLang="zh-CN" b="1" dirty="0"/>
              <a:t>0.6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endParaRPr lang="en-US" sz="1400" b="1" dirty="0">
              <a:latin typeface="Calibri Light"/>
              <a:cs typeface="Calibri Light"/>
            </a:endParaRPr>
          </a:p>
          <a:p>
            <a:r>
              <a:rPr lang="zh-CN" altLang="en-US" sz="1400" dirty="0" smtClean="0">
                <a:latin typeface="Calibri Light"/>
                <a:cs typeface="Calibri Light"/>
              </a:rPr>
              <a:t>降低内存占用，分词原理没有改变</a:t>
            </a:r>
            <a:endParaRPr lang="en-US" sz="1400" dirty="0">
              <a:latin typeface="Calibri Light"/>
              <a:cs typeface="Calibri Light"/>
            </a:endParaRPr>
          </a:p>
        </p:txBody>
      </p:sp>
      <p:grpSp>
        <p:nvGrpSpPr>
          <p:cNvPr id="22" name="Group 2"/>
          <p:cNvGrpSpPr/>
          <p:nvPr/>
        </p:nvGrpSpPr>
        <p:grpSpPr>
          <a:xfrm>
            <a:off x="728050" y="3321119"/>
            <a:ext cx="3154837" cy="2803585"/>
            <a:chOff x="2682474" y="4476969"/>
            <a:chExt cx="7758565" cy="6894745"/>
          </a:xfrm>
        </p:grpSpPr>
        <p:sp>
          <p:nvSpPr>
            <p:cNvPr id="23" name="Freeform 50"/>
            <p:cNvSpPr>
              <a:spLocks noChangeArrowheads="1"/>
            </p:cNvSpPr>
            <p:nvPr/>
          </p:nvSpPr>
          <p:spPr bwMode="auto">
            <a:xfrm>
              <a:off x="2682474" y="4476969"/>
              <a:ext cx="7758565" cy="5551505"/>
            </a:xfrm>
            <a:custGeom>
              <a:avLst/>
              <a:gdLst>
                <a:gd name="T0" fmla="*/ 3705 w 4021"/>
                <a:gd name="T1" fmla="*/ 0 h 2881"/>
                <a:gd name="T2" fmla="*/ 3705 w 4021"/>
                <a:gd name="T3" fmla="*/ 0 h 2881"/>
                <a:gd name="T4" fmla="*/ 321 w 4021"/>
                <a:gd name="T5" fmla="*/ 0 h 2881"/>
                <a:gd name="T6" fmla="*/ 0 w 4021"/>
                <a:gd name="T7" fmla="*/ 315 h 2881"/>
                <a:gd name="T8" fmla="*/ 0 w 4021"/>
                <a:gd name="T9" fmla="*/ 2565 h 2881"/>
                <a:gd name="T10" fmla="*/ 321 w 4021"/>
                <a:gd name="T11" fmla="*/ 2880 h 2881"/>
                <a:gd name="T12" fmla="*/ 3705 w 4021"/>
                <a:gd name="T13" fmla="*/ 2880 h 2881"/>
                <a:gd name="T14" fmla="*/ 4020 w 4021"/>
                <a:gd name="T15" fmla="*/ 2565 h 2881"/>
                <a:gd name="T16" fmla="*/ 4020 w 4021"/>
                <a:gd name="T17" fmla="*/ 315 h 2881"/>
                <a:gd name="T18" fmla="*/ 3705 w 4021"/>
                <a:gd name="T19" fmla="*/ 0 h 2881"/>
                <a:gd name="T20" fmla="*/ 3792 w 4021"/>
                <a:gd name="T21" fmla="*/ 2413 h 2881"/>
                <a:gd name="T22" fmla="*/ 3792 w 4021"/>
                <a:gd name="T23" fmla="*/ 2413 h 2881"/>
                <a:gd name="T24" fmla="*/ 245 w 4021"/>
                <a:gd name="T25" fmla="*/ 2413 h 2881"/>
                <a:gd name="T26" fmla="*/ 245 w 4021"/>
                <a:gd name="T27" fmla="*/ 250 h 2881"/>
                <a:gd name="T28" fmla="*/ 3792 w 4021"/>
                <a:gd name="T29" fmla="*/ 250 h 2881"/>
                <a:gd name="T30" fmla="*/ 3792 w 4021"/>
                <a:gd name="T31" fmla="*/ 2413 h 2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1" h="2881">
                  <a:moveTo>
                    <a:pt x="3705" y="0"/>
                  </a:moveTo>
                  <a:lnTo>
                    <a:pt x="3705" y="0"/>
                  </a:lnTo>
                  <a:cubicBezTo>
                    <a:pt x="321" y="0"/>
                    <a:pt x="321" y="0"/>
                    <a:pt x="321" y="0"/>
                  </a:cubicBezTo>
                  <a:cubicBezTo>
                    <a:pt x="141" y="0"/>
                    <a:pt x="0" y="141"/>
                    <a:pt x="0" y="315"/>
                  </a:cubicBezTo>
                  <a:cubicBezTo>
                    <a:pt x="0" y="2565"/>
                    <a:pt x="0" y="2565"/>
                    <a:pt x="0" y="2565"/>
                  </a:cubicBezTo>
                  <a:cubicBezTo>
                    <a:pt x="0" y="2739"/>
                    <a:pt x="141" y="2880"/>
                    <a:pt x="321" y="2880"/>
                  </a:cubicBezTo>
                  <a:cubicBezTo>
                    <a:pt x="3705" y="2880"/>
                    <a:pt x="3705" y="2880"/>
                    <a:pt x="3705" y="2880"/>
                  </a:cubicBezTo>
                  <a:cubicBezTo>
                    <a:pt x="3879" y="2880"/>
                    <a:pt x="4020" y="2739"/>
                    <a:pt x="4020" y="2565"/>
                  </a:cubicBezTo>
                  <a:cubicBezTo>
                    <a:pt x="4020" y="315"/>
                    <a:pt x="4020" y="315"/>
                    <a:pt x="4020" y="315"/>
                  </a:cubicBezTo>
                  <a:cubicBezTo>
                    <a:pt x="4020" y="141"/>
                    <a:pt x="3879" y="0"/>
                    <a:pt x="3705" y="0"/>
                  </a:cubicBezTo>
                  <a:close/>
                  <a:moveTo>
                    <a:pt x="3792" y="2413"/>
                  </a:moveTo>
                  <a:lnTo>
                    <a:pt x="3792" y="2413"/>
                  </a:lnTo>
                  <a:cubicBezTo>
                    <a:pt x="245" y="2413"/>
                    <a:pt x="245" y="2413"/>
                    <a:pt x="245" y="2413"/>
                  </a:cubicBezTo>
                  <a:cubicBezTo>
                    <a:pt x="245" y="250"/>
                    <a:pt x="245" y="250"/>
                    <a:pt x="245" y="250"/>
                  </a:cubicBezTo>
                  <a:cubicBezTo>
                    <a:pt x="3792" y="250"/>
                    <a:pt x="3792" y="250"/>
                    <a:pt x="3792" y="250"/>
                  </a:cubicBezTo>
                  <a:lnTo>
                    <a:pt x="3792" y="24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4" name="Freeform 51"/>
            <p:cNvSpPr>
              <a:spLocks noChangeArrowheads="1"/>
            </p:cNvSpPr>
            <p:nvPr/>
          </p:nvSpPr>
          <p:spPr bwMode="auto">
            <a:xfrm>
              <a:off x="4707190" y="10419543"/>
              <a:ext cx="3734658" cy="952171"/>
            </a:xfrm>
            <a:custGeom>
              <a:avLst/>
              <a:gdLst>
                <a:gd name="T0" fmla="*/ 1515 w 1934"/>
                <a:gd name="T1" fmla="*/ 326 h 495"/>
                <a:gd name="T2" fmla="*/ 1515 w 1934"/>
                <a:gd name="T3" fmla="*/ 326 h 495"/>
                <a:gd name="T4" fmla="*/ 1933 w 1934"/>
                <a:gd name="T5" fmla="*/ 326 h 495"/>
                <a:gd name="T6" fmla="*/ 1933 w 1934"/>
                <a:gd name="T7" fmla="*/ 494 h 495"/>
                <a:gd name="T8" fmla="*/ 0 w 1934"/>
                <a:gd name="T9" fmla="*/ 494 h 495"/>
                <a:gd name="T10" fmla="*/ 0 w 1934"/>
                <a:gd name="T11" fmla="*/ 326 h 495"/>
                <a:gd name="T12" fmla="*/ 413 w 1934"/>
                <a:gd name="T13" fmla="*/ 326 h 495"/>
                <a:gd name="T14" fmla="*/ 543 w 1934"/>
                <a:gd name="T15" fmla="*/ 98 h 495"/>
                <a:gd name="T16" fmla="*/ 619 w 1934"/>
                <a:gd name="T17" fmla="*/ 5 h 495"/>
                <a:gd name="T18" fmla="*/ 967 w 1934"/>
                <a:gd name="T19" fmla="*/ 0 h 495"/>
                <a:gd name="T20" fmla="*/ 1314 w 1934"/>
                <a:gd name="T21" fmla="*/ 5 h 495"/>
                <a:gd name="T22" fmla="*/ 1384 w 1934"/>
                <a:gd name="T23" fmla="*/ 98 h 495"/>
                <a:gd name="T24" fmla="*/ 1515 w 1934"/>
                <a:gd name="T25" fmla="*/ 32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4" h="495">
                  <a:moveTo>
                    <a:pt x="1515" y="326"/>
                  </a:moveTo>
                  <a:lnTo>
                    <a:pt x="1515" y="326"/>
                  </a:lnTo>
                  <a:cubicBezTo>
                    <a:pt x="1933" y="326"/>
                    <a:pt x="1933" y="326"/>
                    <a:pt x="1933" y="326"/>
                  </a:cubicBezTo>
                  <a:cubicBezTo>
                    <a:pt x="1933" y="494"/>
                    <a:pt x="1933" y="494"/>
                    <a:pt x="1933" y="494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413" y="326"/>
                    <a:pt x="413" y="326"/>
                    <a:pt x="413" y="326"/>
                  </a:cubicBezTo>
                  <a:cubicBezTo>
                    <a:pt x="451" y="293"/>
                    <a:pt x="500" y="228"/>
                    <a:pt x="543" y="98"/>
                  </a:cubicBezTo>
                  <a:cubicBezTo>
                    <a:pt x="543" y="98"/>
                    <a:pt x="570" y="5"/>
                    <a:pt x="619" y="5"/>
                  </a:cubicBezTo>
                  <a:cubicBezTo>
                    <a:pt x="641" y="0"/>
                    <a:pt x="804" y="0"/>
                    <a:pt x="967" y="0"/>
                  </a:cubicBezTo>
                  <a:cubicBezTo>
                    <a:pt x="1123" y="0"/>
                    <a:pt x="1287" y="0"/>
                    <a:pt x="1314" y="5"/>
                  </a:cubicBezTo>
                  <a:cubicBezTo>
                    <a:pt x="1357" y="5"/>
                    <a:pt x="1384" y="98"/>
                    <a:pt x="1384" y="98"/>
                  </a:cubicBezTo>
                  <a:cubicBezTo>
                    <a:pt x="1433" y="228"/>
                    <a:pt x="1482" y="293"/>
                    <a:pt x="1515" y="3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5" name="Freeform 52"/>
            <p:cNvSpPr>
              <a:spLocks noChangeArrowheads="1"/>
            </p:cNvSpPr>
            <p:nvPr/>
          </p:nvSpPr>
          <p:spPr bwMode="auto">
            <a:xfrm>
              <a:off x="5719543" y="6313298"/>
              <a:ext cx="1633382" cy="1623793"/>
            </a:xfrm>
            <a:custGeom>
              <a:avLst/>
              <a:gdLst>
                <a:gd name="T0" fmla="*/ 190 w 848"/>
                <a:gd name="T1" fmla="*/ 424 h 843"/>
                <a:gd name="T2" fmla="*/ 190 w 848"/>
                <a:gd name="T3" fmla="*/ 424 h 843"/>
                <a:gd name="T4" fmla="*/ 424 w 848"/>
                <a:gd name="T5" fmla="*/ 185 h 843"/>
                <a:gd name="T6" fmla="*/ 662 w 848"/>
                <a:gd name="T7" fmla="*/ 424 h 843"/>
                <a:gd name="T8" fmla="*/ 424 w 848"/>
                <a:gd name="T9" fmla="*/ 657 h 843"/>
                <a:gd name="T10" fmla="*/ 190 w 848"/>
                <a:gd name="T11" fmla="*/ 424 h 843"/>
                <a:gd name="T12" fmla="*/ 0 w 848"/>
                <a:gd name="T13" fmla="*/ 424 h 843"/>
                <a:gd name="T14" fmla="*/ 0 w 848"/>
                <a:gd name="T15" fmla="*/ 424 h 843"/>
                <a:gd name="T16" fmla="*/ 424 w 848"/>
                <a:gd name="T17" fmla="*/ 842 h 843"/>
                <a:gd name="T18" fmla="*/ 847 w 848"/>
                <a:gd name="T19" fmla="*/ 424 h 843"/>
                <a:gd name="T20" fmla="*/ 424 w 848"/>
                <a:gd name="T21" fmla="*/ 0 h 843"/>
                <a:gd name="T22" fmla="*/ 0 w 848"/>
                <a:gd name="T23" fmla="*/ 424 h 843"/>
                <a:gd name="T24" fmla="*/ 190 w 848"/>
                <a:gd name="T25" fmla="*/ 42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8" h="843">
                  <a:moveTo>
                    <a:pt x="190" y="424"/>
                  </a:moveTo>
                  <a:lnTo>
                    <a:pt x="190" y="424"/>
                  </a:lnTo>
                  <a:cubicBezTo>
                    <a:pt x="190" y="293"/>
                    <a:pt x="293" y="185"/>
                    <a:pt x="424" y="185"/>
                  </a:cubicBezTo>
                  <a:cubicBezTo>
                    <a:pt x="553" y="185"/>
                    <a:pt x="662" y="293"/>
                    <a:pt x="662" y="424"/>
                  </a:cubicBezTo>
                  <a:cubicBezTo>
                    <a:pt x="662" y="554"/>
                    <a:pt x="553" y="657"/>
                    <a:pt x="424" y="657"/>
                  </a:cubicBezTo>
                  <a:cubicBezTo>
                    <a:pt x="293" y="657"/>
                    <a:pt x="190" y="554"/>
                    <a:pt x="190" y="424"/>
                  </a:cubicBezTo>
                  <a:lnTo>
                    <a:pt x="0" y="424"/>
                  </a:lnTo>
                  <a:lnTo>
                    <a:pt x="0" y="424"/>
                  </a:lnTo>
                  <a:cubicBezTo>
                    <a:pt x="0" y="657"/>
                    <a:pt x="190" y="842"/>
                    <a:pt x="424" y="842"/>
                  </a:cubicBezTo>
                  <a:cubicBezTo>
                    <a:pt x="656" y="842"/>
                    <a:pt x="847" y="657"/>
                    <a:pt x="847" y="424"/>
                  </a:cubicBezTo>
                  <a:cubicBezTo>
                    <a:pt x="847" y="190"/>
                    <a:pt x="656" y="0"/>
                    <a:pt x="424" y="0"/>
                  </a:cubicBezTo>
                  <a:cubicBezTo>
                    <a:pt x="190" y="0"/>
                    <a:pt x="0" y="190"/>
                    <a:pt x="0" y="424"/>
                  </a:cubicBezTo>
                  <a:lnTo>
                    <a:pt x="190" y="4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6" name="Freeform 53"/>
            <p:cNvSpPr>
              <a:spLocks noChangeArrowheads="1"/>
            </p:cNvSpPr>
            <p:nvPr/>
          </p:nvSpPr>
          <p:spPr bwMode="auto">
            <a:xfrm>
              <a:off x="8042011" y="6219784"/>
              <a:ext cx="1624871" cy="1623797"/>
            </a:xfrm>
            <a:custGeom>
              <a:avLst/>
              <a:gdLst>
                <a:gd name="T0" fmla="*/ 185 w 843"/>
                <a:gd name="T1" fmla="*/ 418 h 843"/>
                <a:gd name="T2" fmla="*/ 185 w 843"/>
                <a:gd name="T3" fmla="*/ 418 h 843"/>
                <a:gd name="T4" fmla="*/ 424 w 843"/>
                <a:gd name="T5" fmla="*/ 185 h 843"/>
                <a:gd name="T6" fmla="*/ 658 w 843"/>
                <a:gd name="T7" fmla="*/ 418 h 843"/>
                <a:gd name="T8" fmla="*/ 424 w 843"/>
                <a:gd name="T9" fmla="*/ 658 h 843"/>
                <a:gd name="T10" fmla="*/ 185 w 843"/>
                <a:gd name="T11" fmla="*/ 418 h 843"/>
                <a:gd name="T12" fmla="*/ 0 w 843"/>
                <a:gd name="T13" fmla="*/ 418 h 843"/>
                <a:gd name="T14" fmla="*/ 0 w 843"/>
                <a:gd name="T15" fmla="*/ 418 h 843"/>
                <a:gd name="T16" fmla="*/ 424 w 843"/>
                <a:gd name="T17" fmla="*/ 842 h 843"/>
                <a:gd name="T18" fmla="*/ 842 w 843"/>
                <a:gd name="T19" fmla="*/ 418 h 843"/>
                <a:gd name="T20" fmla="*/ 424 w 843"/>
                <a:gd name="T21" fmla="*/ 0 h 843"/>
                <a:gd name="T22" fmla="*/ 0 w 843"/>
                <a:gd name="T23" fmla="*/ 418 h 843"/>
                <a:gd name="T24" fmla="*/ 185 w 843"/>
                <a:gd name="T25" fmla="*/ 418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843">
                  <a:moveTo>
                    <a:pt x="185" y="418"/>
                  </a:moveTo>
                  <a:lnTo>
                    <a:pt x="185" y="418"/>
                  </a:lnTo>
                  <a:cubicBezTo>
                    <a:pt x="185" y="288"/>
                    <a:pt x="294" y="185"/>
                    <a:pt x="424" y="185"/>
                  </a:cubicBezTo>
                  <a:cubicBezTo>
                    <a:pt x="554" y="185"/>
                    <a:pt x="658" y="288"/>
                    <a:pt x="658" y="418"/>
                  </a:cubicBezTo>
                  <a:cubicBezTo>
                    <a:pt x="658" y="549"/>
                    <a:pt x="554" y="658"/>
                    <a:pt x="424" y="658"/>
                  </a:cubicBezTo>
                  <a:cubicBezTo>
                    <a:pt x="294" y="658"/>
                    <a:pt x="185" y="549"/>
                    <a:pt x="185" y="418"/>
                  </a:cubicBezTo>
                  <a:lnTo>
                    <a:pt x="0" y="418"/>
                  </a:lnTo>
                  <a:lnTo>
                    <a:pt x="0" y="418"/>
                  </a:lnTo>
                  <a:cubicBezTo>
                    <a:pt x="0" y="652"/>
                    <a:pt x="190" y="842"/>
                    <a:pt x="424" y="842"/>
                  </a:cubicBezTo>
                  <a:cubicBezTo>
                    <a:pt x="658" y="842"/>
                    <a:pt x="842" y="652"/>
                    <a:pt x="842" y="418"/>
                  </a:cubicBezTo>
                  <a:cubicBezTo>
                    <a:pt x="842" y="190"/>
                    <a:pt x="658" y="0"/>
                    <a:pt x="424" y="0"/>
                  </a:cubicBezTo>
                  <a:cubicBezTo>
                    <a:pt x="190" y="0"/>
                    <a:pt x="0" y="190"/>
                    <a:pt x="0" y="418"/>
                  </a:cubicBezTo>
                  <a:lnTo>
                    <a:pt x="185" y="4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7" name="Freeform 54"/>
            <p:cNvSpPr>
              <a:spLocks noChangeArrowheads="1"/>
            </p:cNvSpPr>
            <p:nvPr/>
          </p:nvSpPr>
          <p:spPr bwMode="auto">
            <a:xfrm>
              <a:off x="3448124" y="6330304"/>
              <a:ext cx="1624871" cy="1623793"/>
            </a:xfrm>
            <a:custGeom>
              <a:avLst/>
              <a:gdLst>
                <a:gd name="T0" fmla="*/ 184 w 843"/>
                <a:gd name="T1" fmla="*/ 424 h 843"/>
                <a:gd name="T2" fmla="*/ 184 w 843"/>
                <a:gd name="T3" fmla="*/ 424 h 843"/>
                <a:gd name="T4" fmla="*/ 423 w 843"/>
                <a:gd name="T5" fmla="*/ 185 h 843"/>
                <a:gd name="T6" fmla="*/ 657 w 843"/>
                <a:gd name="T7" fmla="*/ 424 h 843"/>
                <a:gd name="T8" fmla="*/ 423 w 843"/>
                <a:gd name="T9" fmla="*/ 657 h 843"/>
                <a:gd name="T10" fmla="*/ 184 w 843"/>
                <a:gd name="T11" fmla="*/ 424 h 843"/>
                <a:gd name="T12" fmla="*/ 0 w 843"/>
                <a:gd name="T13" fmla="*/ 424 h 843"/>
                <a:gd name="T14" fmla="*/ 0 w 843"/>
                <a:gd name="T15" fmla="*/ 424 h 843"/>
                <a:gd name="T16" fmla="*/ 423 w 843"/>
                <a:gd name="T17" fmla="*/ 842 h 843"/>
                <a:gd name="T18" fmla="*/ 842 w 843"/>
                <a:gd name="T19" fmla="*/ 424 h 843"/>
                <a:gd name="T20" fmla="*/ 423 w 843"/>
                <a:gd name="T21" fmla="*/ 0 h 843"/>
                <a:gd name="T22" fmla="*/ 0 w 843"/>
                <a:gd name="T23" fmla="*/ 424 h 843"/>
                <a:gd name="T24" fmla="*/ 184 w 843"/>
                <a:gd name="T25" fmla="*/ 42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843">
                  <a:moveTo>
                    <a:pt x="184" y="424"/>
                  </a:moveTo>
                  <a:lnTo>
                    <a:pt x="184" y="424"/>
                  </a:lnTo>
                  <a:cubicBezTo>
                    <a:pt x="184" y="293"/>
                    <a:pt x="293" y="185"/>
                    <a:pt x="423" y="185"/>
                  </a:cubicBezTo>
                  <a:cubicBezTo>
                    <a:pt x="548" y="185"/>
                    <a:pt x="657" y="293"/>
                    <a:pt x="657" y="424"/>
                  </a:cubicBezTo>
                  <a:cubicBezTo>
                    <a:pt x="657" y="554"/>
                    <a:pt x="548" y="657"/>
                    <a:pt x="423" y="657"/>
                  </a:cubicBezTo>
                  <a:cubicBezTo>
                    <a:pt x="293" y="657"/>
                    <a:pt x="184" y="554"/>
                    <a:pt x="184" y="424"/>
                  </a:cubicBezTo>
                  <a:lnTo>
                    <a:pt x="0" y="424"/>
                  </a:lnTo>
                  <a:lnTo>
                    <a:pt x="0" y="424"/>
                  </a:lnTo>
                  <a:cubicBezTo>
                    <a:pt x="0" y="657"/>
                    <a:pt x="190" y="842"/>
                    <a:pt x="423" y="842"/>
                  </a:cubicBezTo>
                  <a:cubicBezTo>
                    <a:pt x="652" y="842"/>
                    <a:pt x="842" y="657"/>
                    <a:pt x="842" y="424"/>
                  </a:cubicBezTo>
                  <a:cubicBezTo>
                    <a:pt x="842" y="190"/>
                    <a:pt x="652" y="0"/>
                    <a:pt x="423" y="0"/>
                  </a:cubicBezTo>
                  <a:cubicBezTo>
                    <a:pt x="190" y="0"/>
                    <a:pt x="0" y="190"/>
                    <a:pt x="0" y="424"/>
                  </a:cubicBezTo>
                  <a:lnTo>
                    <a:pt x="184" y="4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8" name="Freeform 55"/>
            <p:cNvSpPr>
              <a:spLocks noChangeArrowheads="1"/>
            </p:cNvSpPr>
            <p:nvPr/>
          </p:nvSpPr>
          <p:spPr bwMode="auto">
            <a:xfrm>
              <a:off x="5728054" y="7163453"/>
              <a:ext cx="1624871" cy="773639"/>
            </a:xfrm>
            <a:custGeom>
              <a:avLst/>
              <a:gdLst>
                <a:gd name="T0" fmla="*/ 419 w 843"/>
                <a:gd name="T1" fmla="*/ 217 h 403"/>
                <a:gd name="T2" fmla="*/ 419 w 843"/>
                <a:gd name="T3" fmla="*/ 217 h 403"/>
                <a:gd name="T4" fmla="*/ 185 w 843"/>
                <a:gd name="T5" fmla="*/ 0 h 403"/>
                <a:gd name="T6" fmla="*/ 0 w 843"/>
                <a:gd name="T7" fmla="*/ 0 h 403"/>
                <a:gd name="T8" fmla="*/ 419 w 843"/>
                <a:gd name="T9" fmla="*/ 402 h 403"/>
                <a:gd name="T10" fmla="*/ 842 w 843"/>
                <a:gd name="T11" fmla="*/ 0 h 403"/>
                <a:gd name="T12" fmla="*/ 651 w 843"/>
                <a:gd name="T13" fmla="*/ 0 h 403"/>
                <a:gd name="T14" fmla="*/ 419 w 843"/>
                <a:gd name="T15" fmla="*/ 217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3" h="403">
                  <a:moveTo>
                    <a:pt x="419" y="217"/>
                  </a:moveTo>
                  <a:lnTo>
                    <a:pt x="419" y="217"/>
                  </a:lnTo>
                  <a:cubicBezTo>
                    <a:pt x="294" y="217"/>
                    <a:pt x="190" y="120"/>
                    <a:pt x="1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23"/>
                    <a:pt x="190" y="402"/>
                    <a:pt x="419" y="402"/>
                  </a:cubicBezTo>
                  <a:cubicBezTo>
                    <a:pt x="646" y="402"/>
                    <a:pt x="831" y="223"/>
                    <a:pt x="842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46" y="120"/>
                    <a:pt x="543" y="217"/>
                    <a:pt x="419" y="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9" name="Freeform 56"/>
            <p:cNvSpPr>
              <a:spLocks noChangeArrowheads="1"/>
            </p:cNvSpPr>
            <p:nvPr/>
          </p:nvSpPr>
          <p:spPr bwMode="auto">
            <a:xfrm>
              <a:off x="8935266" y="7035932"/>
              <a:ext cx="731619" cy="807649"/>
            </a:xfrm>
            <a:custGeom>
              <a:avLst/>
              <a:gdLst>
                <a:gd name="T0" fmla="*/ 0 w 381"/>
                <a:gd name="T1" fmla="*/ 228 h 419"/>
                <a:gd name="T2" fmla="*/ 0 w 381"/>
                <a:gd name="T3" fmla="*/ 228 h 419"/>
                <a:gd name="T4" fmla="*/ 0 w 381"/>
                <a:gd name="T5" fmla="*/ 418 h 419"/>
                <a:gd name="T6" fmla="*/ 380 w 381"/>
                <a:gd name="T7" fmla="*/ 0 h 419"/>
                <a:gd name="T8" fmla="*/ 196 w 381"/>
                <a:gd name="T9" fmla="*/ 5 h 419"/>
                <a:gd name="T10" fmla="*/ 0 w 381"/>
                <a:gd name="T11" fmla="*/ 22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19">
                  <a:moveTo>
                    <a:pt x="0" y="228"/>
                  </a:moveTo>
                  <a:lnTo>
                    <a:pt x="0" y="228"/>
                  </a:lnTo>
                  <a:cubicBezTo>
                    <a:pt x="0" y="418"/>
                    <a:pt x="0" y="418"/>
                    <a:pt x="0" y="418"/>
                  </a:cubicBezTo>
                  <a:cubicBezTo>
                    <a:pt x="212" y="397"/>
                    <a:pt x="380" y="217"/>
                    <a:pt x="380" y="0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119"/>
                    <a:pt x="109" y="212"/>
                    <a:pt x="0" y="2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30" name="Freeform 57"/>
            <p:cNvSpPr>
              <a:spLocks noChangeArrowheads="1"/>
            </p:cNvSpPr>
            <p:nvPr/>
          </p:nvSpPr>
          <p:spPr bwMode="auto">
            <a:xfrm>
              <a:off x="8042015" y="6219780"/>
              <a:ext cx="893251" cy="850155"/>
            </a:xfrm>
            <a:custGeom>
              <a:avLst/>
              <a:gdLst>
                <a:gd name="T0" fmla="*/ 185 w 463"/>
                <a:gd name="T1" fmla="*/ 418 h 441"/>
                <a:gd name="T2" fmla="*/ 185 w 463"/>
                <a:gd name="T3" fmla="*/ 418 h 441"/>
                <a:gd name="T4" fmla="*/ 424 w 463"/>
                <a:gd name="T5" fmla="*/ 185 h 441"/>
                <a:gd name="T6" fmla="*/ 462 w 463"/>
                <a:gd name="T7" fmla="*/ 190 h 441"/>
                <a:gd name="T8" fmla="*/ 462 w 463"/>
                <a:gd name="T9" fmla="*/ 0 h 441"/>
                <a:gd name="T10" fmla="*/ 424 w 463"/>
                <a:gd name="T11" fmla="*/ 0 h 441"/>
                <a:gd name="T12" fmla="*/ 0 w 463"/>
                <a:gd name="T13" fmla="*/ 418 h 441"/>
                <a:gd name="T14" fmla="*/ 0 w 463"/>
                <a:gd name="T15" fmla="*/ 440 h 441"/>
                <a:gd name="T16" fmla="*/ 190 w 463"/>
                <a:gd name="T17" fmla="*/ 440 h 441"/>
                <a:gd name="T18" fmla="*/ 185 w 463"/>
                <a:gd name="T19" fmla="*/ 41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3" h="441">
                  <a:moveTo>
                    <a:pt x="185" y="418"/>
                  </a:moveTo>
                  <a:lnTo>
                    <a:pt x="185" y="418"/>
                  </a:lnTo>
                  <a:cubicBezTo>
                    <a:pt x="185" y="288"/>
                    <a:pt x="294" y="185"/>
                    <a:pt x="424" y="185"/>
                  </a:cubicBezTo>
                  <a:cubicBezTo>
                    <a:pt x="435" y="185"/>
                    <a:pt x="451" y="185"/>
                    <a:pt x="462" y="19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51" y="0"/>
                    <a:pt x="435" y="0"/>
                    <a:pt x="424" y="0"/>
                  </a:cubicBezTo>
                  <a:cubicBezTo>
                    <a:pt x="190" y="0"/>
                    <a:pt x="0" y="190"/>
                    <a:pt x="0" y="418"/>
                  </a:cubicBezTo>
                  <a:cubicBezTo>
                    <a:pt x="0" y="429"/>
                    <a:pt x="0" y="435"/>
                    <a:pt x="0" y="440"/>
                  </a:cubicBezTo>
                  <a:cubicBezTo>
                    <a:pt x="190" y="440"/>
                    <a:pt x="190" y="440"/>
                    <a:pt x="190" y="440"/>
                  </a:cubicBezTo>
                  <a:cubicBezTo>
                    <a:pt x="185" y="435"/>
                    <a:pt x="185" y="429"/>
                    <a:pt x="185" y="4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31" name="Freeform 58"/>
            <p:cNvSpPr>
              <a:spLocks noChangeArrowheads="1"/>
            </p:cNvSpPr>
            <p:nvPr/>
          </p:nvSpPr>
          <p:spPr bwMode="auto">
            <a:xfrm>
              <a:off x="8042015" y="7069939"/>
              <a:ext cx="893251" cy="773643"/>
            </a:xfrm>
            <a:custGeom>
              <a:avLst/>
              <a:gdLst>
                <a:gd name="T0" fmla="*/ 424 w 463"/>
                <a:gd name="T1" fmla="*/ 218 h 403"/>
                <a:gd name="T2" fmla="*/ 424 w 463"/>
                <a:gd name="T3" fmla="*/ 218 h 403"/>
                <a:gd name="T4" fmla="*/ 190 w 463"/>
                <a:gd name="T5" fmla="*/ 0 h 403"/>
                <a:gd name="T6" fmla="*/ 0 w 463"/>
                <a:gd name="T7" fmla="*/ 0 h 403"/>
                <a:gd name="T8" fmla="*/ 424 w 463"/>
                <a:gd name="T9" fmla="*/ 402 h 403"/>
                <a:gd name="T10" fmla="*/ 462 w 463"/>
                <a:gd name="T11" fmla="*/ 402 h 403"/>
                <a:gd name="T12" fmla="*/ 462 w 463"/>
                <a:gd name="T13" fmla="*/ 212 h 403"/>
                <a:gd name="T14" fmla="*/ 424 w 463"/>
                <a:gd name="T15" fmla="*/ 218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3" h="403">
                  <a:moveTo>
                    <a:pt x="424" y="218"/>
                  </a:moveTo>
                  <a:lnTo>
                    <a:pt x="424" y="218"/>
                  </a:lnTo>
                  <a:cubicBezTo>
                    <a:pt x="299" y="218"/>
                    <a:pt x="196" y="120"/>
                    <a:pt x="1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223"/>
                    <a:pt x="196" y="402"/>
                    <a:pt x="424" y="402"/>
                  </a:cubicBezTo>
                  <a:cubicBezTo>
                    <a:pt x="435" y="402"/>
                    <a:pt x="451" y="402"/>
                    <a:pt x="462" y="402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51" y="218"/>
                    <a:pt x="435" y="218"/>
                    <a:pt x="424" y="2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4341380" y="7154954"/>
              <a:ext cx="731619" cy="807649"/>
            </a:xfrm>
            <a:custGeom>
              <a:avLst/>
              <a:gdLst>
                <a:gd name="T0" fmla="*/ 0 w 381"/>
                <a:gd name="T1" fmla="*/ 228 h 419"/>
                <a:gd name="T2" fmla="*/ 0 w 381"/>
                <a:gd name="T3" fmla="*/ 228 h 419"/>
                <a:gd name="T4" fmla="*/ 0 w 381"/>
                <a:gd name="T5" fmla="*/ 418 h 419"/>
                <a:gd name="T6" fmla="*/ 380 w 381"/>
                <a:gd name="T7" fmla="*/ 0 h 419"/>
                <a:gd name="T8" fmla="*/ 195 w 381"/>
                <a:gd name="T9" fmla="*/ 0 h 419"/>
                <a:gd name="T10" fmla="*/ 0 w 381"/>
                <a:gd name="T11" fmla="*/ 22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19">
                  <a:moveTo>
                    <a:pt x="0" y="228"/>
                  </a:moveTo>
                  <a:lnTo>
                    <a:pt x="0" y="228"/>
                  </a:lnTo>
                  <a:cubicBezTo>
                    <a:pt x="0" y="418"/>
                    <a:pt x="0" y="418"/>
                    <a:pt x="0" y="418"/>
                  </a:cubicBezTo>
                  <a:cubicBezTo>
                    <a:pt x="211" y="396"/>
                    <a:pt x="380" y="217"/>
                    <a:pt x="38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14"/>
                    <a:pt x="108" y="211"/>
                    <a:pt x="0" y="2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Straight Connector 280"/>
          <p:cNvCxnSpPr/>
          <p:nvPr/>
        </p:nvCxnSpPr>
        <p:spPr>
          <a:xfrm>
            <a:off x="6194314" y="1877863"/>
            <a:ext cx="0" cy="2227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30"/>
          <p:cNvSpPr txBox="1">
            <a:spLocks noChangeArrowheads="1"/>
          </p:cNvSpPr>
          <p:nvPr/>
        </p:nvSpPr>
        <p:spPr bwMode="auto">
          <a:xfrm>
            <a:off x="1630017" y="2940428"/>
            <a:ext cx="45188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r>
              <a:rPr lang="en-US" altLang="zh-CN" sz="1600" dirty="0">
                <a:latin typeface="Calibri Light"/>
                <a:ea typeface="Open Sans Light" panose="020B0306030504020204" pitchFamily="34" charset="0"/>
                <a:cs typeface="Calibri Light"/>
              </a:rPr>
              <a:t> </a:t>
            </a:r>
            <a:r>
              <a:rPr lang="en-US" altLang="zh-CN" sz="16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        </a:t>
            </a:r>
            <a:r>
              <a:rPr lang="zh-CN" altLang="en-US" sz="16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正向</a:t>
            </a:r>
            <a:r>
              <a:rPr lang="zh-CN" altLang="en-US" sz="1600" dirty="0">
                <a:latin typeface="Calibri Light"/>
                <a:ea typeface="Open Sans Light" panose="020B0306030504020204" pitchFamily="34" charset="0"/>
                <a:cs typeface="Calibri Light"/>
              </a:rPr>
              <a:t>最大长度匹配的分词方法实现起来很简单。每次从词典中查找和待匹配串前缀最长匹配的词，如果找到匹配词，则把这个词作为切分词，待匹配串减去该词；如果词典中没有词与其匹配，则按单字切分。</a:t>
            </a:r>
            <a:endParaRPr lang="en-US" sz="16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42" name="TextBox 30"/>
          <p:cNvSpPr txBox="1">
            <a:spLocks noChangeArrowheads="1"/>
          </p:cNvSpPr>
          <p:nvPr/>
        </p:nvSpPr>
        <p:spPr bwMode="auto">
          <a:xfrm>
            <a:off x="6588277" y="2940522"/>
            <a:ext cx="36954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r>
              <a:rPr lang="zh-CN" altLang="en-US" sz="14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        根据</a:t>
            </a:r>
            <a:r>
              <a:rPr lang="zh-CN" altLang="en-US" sz="1400" dirty="0">
                <a:latin typeface="Calibri Light"/>
                <a:ea typeface="Open Sans Light" panose="020B0306030504020204" pitchFamily="34" charset="0"/>
                <a:cs typeface="Calibri Light"/>
              </a:rPr>
              <a:t>中文语法特点，句主干往往落在后方（形容词</a:t>
            </a:r>
            <a:r>
              <a:rPr lang="en-US" altLang="zh-CN" sz="1400" dirty="0">
                <a:latin typeface="Calibri Light"/>
                <a:ea typeface="Open Sans Light" panose="020B0306030504020204" pitchFamily="34" charset="0"/>
                <a:cs typeface="Calibri Light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名词</a:t>
            </a:r>
            <a:r>
              <a:rPr lang="zh-CN" altLang="en-US" sz="14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），</a:t>
            </a:r>
            <a:r>
              <a:rPr lang="zh-CN" altLang="en-US" sz="1400" dirty="0">
                <a:latin typeface="Calibri Light"/>
                <a:ea typeface="Open Sans Light" panose="020B0306030504020204" pitchFamily="34" charset="0"/>
                <a:cs typeface="Calibri Light"/>
              </a:rPr>
              <a:t>故使用逆向匹配方法效果更好。</a:t>
            </a:r>
            <a:endParaRPr lang="en-US" sz="14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45" name="TextBox 31"/>
          <p:cNvSpPr txBox="1">
            <a:spLocks noChangeArrowheads="1"/>
          </p:cNvSpPr>
          <p:nvPr/>
        </p:nvSpPr>
        <p:spPr bwMode="auto">
          <a:xfrm>
            <a:off x="4306209" y="2305114"/>
            <a:ext cx="134524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2250" b="1" dirty="0" smtClean="0">
                <a:solidFill>
                  <a:schemeClr val="accent2"/>
                </a:solidFill>
                <a:latin typeface="Lato Regular"/>
                <a:cs typeface="Lato Regular"/>
              </a:rPr>
              <a:t>正向匹配</a:t>
            </a:r>
            <a:endParaRPr lang="id-ID" sz="2250" b="1" dirty="0">
              <a:solidFill>
                <a:schemeClr val="accent2"/>
              </a:solidFill>
              <a:latin typeface="Lato Regular"/>
              <a:cs typeface="Lato Regular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4027762" y="2733238"/>
            <a:ext cx="1903030" cy="548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247" name="TextBox 31"/>
          <p:cNvSpPr txBox="1">
            <a:spLocks noChangeArrowheads="1"/>
          </p:cNvSpPr>
          <p:nvPr/>
        </p:nvSpPr>
        <p:spPr bwMode="auto">
          <a:xfrm>
            <a:off x="7113011" y="2305114"/>
            <a:ext cx="134524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2250" b="1" dirty="0" smtClean="0">
                <a:solidFill>
                  <a:schemeClr val="accent3"/>
                </a:solidFill>
                <a:latin typeface="Lato Regular"/>
                <a:cs typeface="Lato Regular"/>
              </a:rPr>
              <a:t>逆向匹配</a:t>
            </a:r>
            <a:endParaRPr lang="id-ID" sz="2250" b="1" dirty="0">
              <a:solidFill>
                <a:schemeClr val="accent3"/>
              </a:solidFill>
              <a:latin typeface="Lato Regular"/>
              <a:cs typeface="Lato Regular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6826910" y="2733238"/>
            <a:ext cx="1903030" cy="548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67" name="Freeform 25"/>
          <p:cNvSpPr>
            <a:spLocks noEditPoints="1"/>
          </p:cNvSpPr>
          <p:nvPr/>
        </p:nvSpPr>
        <p:spPr bwMode="auto">
          <a:xfrm>
            <a:off x="4658188" y="1487966"/>
            <a:ext cx="638119" cy="679221"/>
          </a:xfrm>
          <a:custGeom>
            <a:avLst/>
            <a:gdLst>
              <a:gd name="T0" fmla="*/ 1548 w 1548"/>
              <a:gd name="T1" fmla="*/ 1327 h 1648"/>
              <a:gd name="T2" fmla="*/ 1268 w 1548"/>
              <a:gd name="T3" fmla="*/ 1408 h 1648"/>
              <a:gd name="T4" fmla="*/ 1186 w 1548"/>
              <a:gd name="T5" fmla="*/ 1129 h 1648"/>
              <a:gd name="T6" fmla="*/ 1307 w 1548"/>
              <a:gd name="T7" fmla="*/ 1195 h 1648"/>
              <a:gd name="T8" fmla="*/ 1388 w 1548"/>
              <a:gd name="T9" fmla="*/ 893 h 1648"/>
              <a:gd name="T10" fmla="*/ 1018 w 1548"/>
              <a:gd name="T11" fmla="*/ 327 h 1648"/>
              <a:gd name="T12" fmla="*/ 1061 w 1548"/>
              <a:gd name="T13" fmla="*/ 195 h 1648"/>
              <a:gd name="T14" fmla="*/ 1526 w 1548"/>
              <a:gd name="T15" fmla="*/ 893 h 1648"/>
              <a:gd name="T16" fmla="*/ 1428 w 1548"/>
              <a:gd name="T17" fmla="*/ 1261 h 1648"/>
              <a:gd name="T18" fmla="*/ 1548 w 1548"/>
              <a:gd name="T19" fmla="*/ 1327 h 1648"/>
              <a:gd name="T20" fmla="*/ 770 w 1548"/>
              <a:gd name="T21" fmla="*/ 1511 h 1648"/>
              <a:gd name="T22" fmla="*/ 235 w 1548"/>
              <a:gd name="T23" fmla="*/ 1200 h 1648"/>
              <a:gd name="T24" fmla="*/ 357 w 1548"/>
              <a:gd name="T25" fmla="*/ 1130 h 1648"/>
              <a:gd name="T26" fmla="*/ 75 w 1548"/>
              <a:gd name="T27" fmla="*/ 1055 h 1648"/>
              <a:gd name="T28" fmla="*/ 0 w 1548"/>
              <a:gd name="T29" fmla="*/ 1336 h 1648"/>
              <a:gd name="T30" fmla="*/ 116 w 1548"/>
              <a:gd name="T31" fmla="*/ 1269 h 1648"/>
              <a:gd name="T32" fmla="*/ 770 w 1548"/>
              <a:gd name="T33" fmla="*/ 1648 h 1648"/>
              <a:gd name="T34" fmla="*/ 1180 w 1548"/>
              <a:gd name="T35" fmla="*/ 1527 h 1648"/>
              <a:gd name="T36" fmla="*/ 1095 w 1548"/>
              <a:gd name="T37" fmla="*/ 1418 h 1648"/>
              <a:gd name="T38" fmla="*/ 770 w 1548"/>
              <a:gd name="T39" fmla="*/ 1511 h 1648"/>
              <a:gd name="T40" fmla="*/ 153 w 1548"/>
              <a:gd name="T41" fmla="*/ 901 h 1648"/>
              <a:gd name="T42" fmla="*/ 152 w 1548"/>
              <a:gd name="T43" fmla="*/ 893 h 1648"/>
              <a:gd name="T44" fmla="*/ 702 w 1548"/>
              <a:gd name="T45" fmla="*/ 279 h 1648"/>
              <a:gd name="T46" fmla="*/ 702 w 1548"/>
              <a:gd name="T47" fmla="*/ 412 h 1648"/>
              <a:gd name="T48" fmla="*/ 908 w 1548"/>
              <a:gd name="T49" fmla="*/ 206 h 1648"/>
              <a:gd name="T50" fmla="*/ 702 w 1548"/>
              <a:gd name="T51" fmla="*/ 0 h 1648"/>
              <a:gd name="T52" fmla="*/ 702 w 1548"/>
              <a:gd name="T53" fmla="*/ 141 h 1648"/>
              <a:gd name="T54" fmla="*/ 15 w 1548"/>
              <a:gd name="T55" fmla="*/ 893 h 1648"/>
              <a:gd name="T56" fmla="*/ 16 w 1548"/>
              <a:gd name="T57" fmla="*/ 920 h 1648"/>
              <a:gd name="T58" fmla="*/ 153 w 1548"/>
              <a:gd name="T59" fmla="*/ 901 h 1648"/>
              <a:gd name="T60" fmla="*/ 573 w 1548"/>
              <a:gd name="T61" fmla="*/ 862 h 1648"/>
              <a:gd name="T62" fmla="*/ 602 w 1548"/>
              <a:gd name="T63" fmla="*/ 1039 h 1648"/>
              <a:gd name="T64" fmla="*/ 860 w 1548"/>
              <a:gd name="T65" fmla="*/ 830 h 1648"/>
              <a:gd name="T66" fmla="*/ 592 w 1548"/>
              <a:gd name="T67" fmla="*/ 1305 h 1648"/>
              <a:gd name="T68" fmla="*/ 661 w 1548"/>
              <a:gd name="T69" fmla="*/ 1305 h 1648"/>
              <a:gd name="T70" fmla="*/ 695 w 1548"/>
              <a:gd name="T71" fmla="*/ 1103 h 1648"/>
              <a:gd name="T72" fmla="*/ 887 w 1548"/>
              <a:gd name="T73" fmla="*/ 1061 h 1648"/>
              <a:gd name="T74" fmla="*/ 1170 w 1548"/>
              <a:gd name="T75" fmla="*/ 679 h 1648"/>
              <a:gd name="T76" fmla="*/ 573 w 1548"/>
              <a:gd name="T77" fmla="*/ 86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48" h="1648">
                <a:moveTo>
                  <a:pt x="1548" y="1327"/>
                </a:moveTo>
                <a:cubicBezTo>
                  <a:pt x="1268" y="1408"/>
                  <a:pt x="1268" y="1408"/>
                  <a:pt x="1268" y="1408"/>
                </a:cubicBezTo>
                <a:cubicBezTo>
                  <a:pt x="1186" y="1129"/>
                  <a:pt x="1186" y="1129"/>
                  <a:pt x="1186" y="1129"/>
                </a:cubicBezTo>
                <a:cubicBezTo>
                  <a:pt x="1307" y="1195"/>
                  <a:pt x="1307" y="1195"/>
                  <a:pt x="1307" y="1195"/>
                </a:cubicBezTo>
                <a:cubicBezTo>
                  <a:pt x="1358" y="1105"/>
                  <a:pt x="1388" y="1003"/>
                  <a:pt x="1388" y="893"/>
                </a:cubicBezTo>
                <a:cubicBezTo>
                  <a:pt x="1388" y="640"/>
                  <a:pt x="1236" y="422"/>
                  <a:pt x="1018" y="327"/>
                </a:cubicBezTo>
                <a:cubicBezTo>
                  <a:pt x="1061" y="195"/>
                  <a:pt x="1061" y="195"/>
                  <a:pt x="1061" y="195"/>
                </a:cubicBezTo>
                <a:cubicBezTo>
                  <a:pt x="1334" y="309"/>
                  <a:pt x="1526" y="578"/>
                  <a:pt x="1526" y="893"/>
                </a:cubicBezTo>
                <a:cubicBezTo>
                  <a:pt x="1526" y="1027"/>
                  <a:pt x="1490" y="1152"/>
                  <a:pt x="1428" y="1261"/>
                </a:cubicBezTo>
                <a:lnTo>
                  <a:pt x="1548" y="1327"/>
                </a:lnTo>
                <a:close/>
                <a:moveTo>
                  <a:pt x="770" y="1511"/>
                </a:moveTo>
                <a:cubicBezTo>
                  <a:pt x="542" y="1511"/>
                  <a:pt x="342" y="1385"/>
                  <a:pt x="235" y="1200"/>
                </a:cubicBezTo>
                <a:cubicBezTo>
                  <a:pt x="357" y="1130"/>
                  <a:pt x="357" y="1130"/>
                  <a:pt x="357" y="1130"/>
                </a:cubicBezTo>
                <a:cubicBezTo>
                  <a:pt x="75" y="1055"/>
                  <a:pt x="75" y="1055"/>
                  <a:pt x="75" y="1055"/>
                </a:cubicBezTo>
                <a:cubicBezTo>
                  <a:pt x="0" y="1336"/>
                  <a:pt x="0" y="1336"/>
                  <a:pt x="0" y="1336"/>
                </a:cubicBezTo>
                <a:cubicBezTo>
                  <a:pt x="116" y="1269"/>
                  <a:pt x="116" y="1269"/>
                  <a:pt x="116" y="1269"/>
                </a:cubicBezTo>
                <a:cubicBezTo>
                  <a:pt x="247" y="1495"/>
                  <a:pt x="490" y="1648"/>
                  <a:pt x="770" y="1648"/>
                </a:cubicBezTo>
                <a:cubicBezTo>
                  <a:pt x="922" y="1648"/>
                  <a:pt x="1062" y="1603"/>
                  <a:pt x="1180" y="1527"/>
                </a:cubicBezTo>
                <a:cubicBezTo>
                  <a:pt x="1095" y="1418"/>
                  <a:pt x="1095" y="1418"/>
                  <a:pt x="1095" y="1418"/>
                </a:cubicBezTo>
                <a:cubicBezTo>
                  <a:pt x="1001" y="1476"/>
                  <a:pt x="890" y="1511"/>
                  <a:pt x="770" y="1511"/>
                </a:cubicBezTo>
                <a:close/>
                <a:moveTo>
                  <a:pt x="153" y="901"/>
                </a:moveTo>
                <a:cubicBezTo>
                  <a:pt x="153" y="898"/>
                  <a:pt x="152" y="896"/>
                  <a:pt x="152" y="893"/>
                </a:cubicBezTo>
                <a:cubicBezTo>
                  <a:pt x="152" y="575"/>
                  <a:pt x="393" y="314"/>
                  <a:pt x="702" y="279"/>
                </a:cubicBezTo>
                <a:cubicBezTo>
                  <a:pt x="702" y="412"/>
                  <a:pt x="702" y="412"/>
                  <a:pt x="702" y="412"/>
                </a:cubicBezTo>
                <a:cubicBezTo>
                  <a:pt x="908" y="206"/>
                  <a:pt x="908" y="206"/>
                  <a:pt x="908" y="206"/>
                </a:cubicBezTo>
                <a:cubicBezTo>
                  <a:pt x="702" y="0"/>
                  <a:pt x="702" y="0"/>
                  <a:pt x="702" y="0"/>
                </a:cubicBezTo>
                <a:cubicBezTo>
                  <a:pt x="702" y="141"/>
                  <a:pt x="702" y="141"/>
                  <a:pt x="702" y="141"/>
                </a:cubicBezTo>
                <a:cubicBezTo>
                  <a:pt x="317" y="175"/>
                  <a:pt x="15" y="499"/>
                  <a:pt x="15" y="893"/>
                </a:cubicBezTo>
                <a:cubicBezTo>
                  <a:pt x="15" y="902"/>
                  <a:pt x="16" y="911"/>
                  <a:pt x="16" y="920"/>
                </a:cubicBezTo>
                <a:lnTo>
                  <a:pt x="153" y="901"/>
                </a:lnTo>
                <a:close/>
                <a:moveTo>
                  <a:pt x="573" y="862"/>
                </a:moveTo>
                <a:cubicBezTo>
                  <a:pt x="556" y="922"/>
                  <a:pt x="563" y="984"/>
                  <a:pt x="602" y="1039"/>
                </a:cubicBezTo>
                <a:cubicBezTo>
                  <a:pt x="664" y="947"/>
                  <a:pt x="780" y="849"/>
                  <a:pt x="860" y="830"/>
                </a:cubicBezTo>
                <a:cubicBezTo>
                  <a:pt x="696" y="949"/>
                  <a:pt x="604" y="1116"/>
                  <a:pt x="592" y="1305"/>
                </a:cubicBezTo>
                <a:cubicBezTo>
                  <a:pt x="661" y="1305"/>
                  <a:pt x="661" y="1305"/>
                  <a:pt x="661" y="1305"/>
                </a:cubicBezTo>
                <a:cubicBezTo>
                  <a:pt x="660" y="1233"/>
                  <a:pt x="670" y="1144"/>
                  <a:pt x="695" y="1103"/>
                </a:cubicBezTo>
                <a:cubicBezTo>
                  <a:pt x="758" y="1124"/>
                  <a:pt x="827" y="1112"/>
                  <a:pt x="887" y="1061"/>
                </a:cubicBezTo>
                <a:cubicBezTo>
                  <a:pt x="1006" y="961"/>
                  <a:pt x="961" y="708"/>
                  <a:pt x="1170" y="679"/>
                </a:cubicBezTo>
                <a:cubicBezTo>
                  <a:pt x="890" y="526"/>
                  <a:pt x="624" y="688"/>
                  <a:pt x="573" y="8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168" name="Freeform 102"/>
          <p:cNvSpPr>
            <a:spLocks noChangeArrowheads="1"/>
          </p:cNvSpPr>
          <p:nvPr/>
        </p:nvSpPr>
        <p:spPr bwMode="auto">
          <a:xfrm>
            <a:off x="7398652" y="1521387"/>
            <a:ext cx="714007" cy="638179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055258" y="4568673"/>
            <a:ext cx="10105249" cy="42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alibri Light"/>
                <a:cs typeface="Calibri Light"/>
              </a:rPr>
              <a:t>通过机械匹配进行分词，找出所有可能词语，称为“全切分模式”，对应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jiebaR</a:t>
            </a:r>
            <a:r>
              <a:rPr lang="en-US" altLang="zh-CN" dirty="0" smtClean="0">
                <a:solidFill>
                  <a:srgbClr val="FF0000"/>
                </a:solidFill>
                <a:latin typeface="Calibri Light"/>
                <a:cs typeface="Calibri Light"/>
              </a:rPr>
              <a:t>::worker(type=“full”)</a:t>
            </a:r>
            <a:endParaRPr lang="en-US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22" name="TextBox 21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机械匹配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5" name="Rectangle 2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rgbClr val="92D050"/>
                  </a:solidFill>
                  <a:latin typeface="Calibri Light"/>
                  <a:cs typeface="Calibri Light"/>
                </a:rPr>
                <a:t>匹配方向</a:t>
              </a:r>
              <a:endParaRPr lang="id-ID" sz="1900" dirty="0">
                <a:solidFill>
                  <a:srgbClr val="92D050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79" y="5072723"/>
            <a:ext cx="8260009" cy="1749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2" grpId="0"/>
      <p:bldP spid="245" grpId="0"/>
      <p:bldP spid="246" grpId="0" animBg="1"/>
      <p:bldP spid="247" grpId="0"/>
      <p:bldP spid="248" grpId="0" animBg="1"/>
      <p:bldP spid="167" grpId="0" animBg="1"/>
      <p:bldP spid="168" grpId="0" animBg="1"/>
      <p:bldP spid="1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DAG</a:t>
              </a:r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（</a:t>
              </a:r>
              <a:r>
                <a:rPr lang="en-US" altLang="zh-CN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directed acyclic graphs,</a:t>
              </a:r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有向无环图）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4" name="TextBox 115"/>
          <p:cNvSpPr txBox="1"/>
          <p:nvPr/>
        </p:nvSpPr>
        <p:spPr>
          <a:xfrm>
            <a:off x="1112186" y="1650478"/>
            <a:ext cx="10028178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每个</a:t>
            </a:r>
            <a:r>
              <a:rPr lang="zh-CN" altLang="zh-CN" dirty="0"/>
              <a:t>字符左边和右边的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作为节点，</a:t>
            </a:r>
            <a:r>
              <a:rPr lang="zh-CN" altLang="zh-CN" dirty="0" smtClean="0"/>
              <a:t>候选</a:t>
            </a:r>
            <a:r>
              <a:rPr lang="zh-CN" altLang="zh-CN" dirty="0"/>
              <a:t>词看成边，可以根据词典生成一个切分词图。切分词图是一个有向正权重的图</a:t>
            </a:r>
            <a:r>
              <a:rPr lang="zh-CN" altLang="zh-CN" dirty="0" smtClean="0"/>
              <a:t>。</a:t>
            </a:r>
            <a:r>
              <a:rPr lang="en-US" altLang="zh-CN" dirty="0" smtClean="0"/>
              <a:t>“</a:t>
            </a:r>
            <a:r>
              <a:rPr lang="zh-CN" altLang="zh-CN" dirty="0" smtClean="0"/>
              <a:t>有意见分歧</a:t>
            </a:r>
            <a:r>
              <a:rPr lang="en-US" altLang="zh-CN" dirty="0" smtClean="0"/>
              <a:t>”</a:t>
            </a:r>
            <a:r>
              <a:rPr lang="zh-CN" altLang="zh-CN" dirty="0" smtClean="0"/>
              <a:t>这</a:t>
            </a:r>
            <a:r>
              <a:rPr lang="zh-CN" altLang="zh-CN" dirty="0"/>
              <a:t>句话的切分词</a:t>
            </a:r>
            <a:r>
              <a:rPr lang="zh-CN" altLang="zh-CN" dirty="0" smtClean="0"/>
              <a:t>图</a:t>
            </a:r>
            <a:r>
              <a:rPr lang="en-US" altLang="zh-CN" dirty="0" smtClean="0"/>
              <a:t>&gt;&gt;&gt;</a:t>
            </a:r>
            <a:r>
              <a:rPr lang="zh-CN" altLang="en-US" b="1" dirty="0" smtClean="0"/>
              <a:t>这是一个有向无环图</a:t>
            </a:r>
            <a:endParaRPr lang="en-US" altLang="zh-CN" b="1" dirty="0" smtClean="0"/>
          </a:p>
        </p:txBody>
      </p:sp>
      <p:pic>
        <p:nvPicPr>
          <p:cNvPr id="25" name="图片 24" descr="http://images.51cto.com/files/uploadimg/20110615/13561227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96" y="2256655"/>
            <a:ext cx="5662358" cy="212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115"/>
          <p:cNvSpPr txBox="1"/>
          <p:nvPr/>
        </p:nvSpPr>
        <p:spPr>
          <a:xfrm>
            <a:off x="1311965" y="4383629"/>
            <a:ext cx="10028178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sz="1400" dirty="0" smtClean="0"/>
              <a:t>    </a:t>
            </a:r>
            <a:r>
              <a:rPr lang="zh-CN" altLang="zh-CN" sz="1400" dirty="0"/>
              <a:t>（注意此图展示的是</a:t>
            </a:r>
            <a:r>
              <a:rPr lang="en-US" altLang="zh-CN" sz="1400" dirty="0" err="1"/>
              <a:t>trie</a:t>
            </a:r>
            <a:r>
              <a:rPr lang="zh-CN" altLang="zh-CN" sz="1400" dirty="0"/>
              <a:t>扫描方式，前缀数组扫描出的路径数量更多但最终最大概率模型计算结果一致）。</a:t>
            </a:r>
            <a:endParaRPr lang="en-US" altLang="zh-CN" sz="1400" b="1" dirty="0" smtClean="0"/>
          </a:p>
        </p:txBody>
      </p:sp>
      <p:sp>
        <p:nvSpPr>
          <p:cNvPr id="28" name="TextBox 115"/>
          <p:cNvSpPr txBox="1"/>
          <p:nvPr/>
        </p:nvSpPr>
        <p:spPr>
          <a:xfrm>
            <a:off x="1777949" y="4989806"/>
            <a:ext cx="10028178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S1</a:t>
            </a:r>
            <a:r>
              <a:rPr lang="zh-CN" altLang="zh-CN" sz="2400" b="1" dirty="0"/>
              <a:t>：有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意见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S2</a:t>
            </a:r>
            <a:r>
              <a:rPr lang="zh-CN" altLang="zh-CN" sz="2400" b="1" dirty="0"/>
              <a:t>：有意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083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最大概率模型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8" name="TextBox 115"/>
          <p:cNvSpPr txBox="1"/>
          <p:nvPr/>
        </p:nvSpPr>
        <p:spPr>
          <a:xfrm>
            <a:off x="1446187" y="1634067"/>
            <a:ext cx="10028178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S1</a:t>
            </a:r>
            <a:r>
              <a:rPr lang="zh-CN" altLang="zh-CN" sz="2400" b="1" dirty="0"/>
              <a:t>：有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意见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S2</a:t>
            </a:r>
            <a:r>
              <a:rPr lang="zh-CN" altLang="zh-CN" sz="2400" b="1" dirty="0"/>
              <a:t>：有意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1320724" y="2698609"/>
            <a:ext cx="935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88664"/>
              </p:ext>
            </p:extLst>
          </p:nvPr>
        </p:nvGraphicFramePr>
        <p:xfrm>
          <a:off x="1320724" y="3008252"/>
          <a:ext cx="2992700" cy="3227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350">
                  <a:extLst>
                    <a:ext uri="{9D8B030D-6E8A-4147-A177-3AD203B41FA5}">
                      <a16:colId xmlns:a16="http://schemas.microsoft.com/office/drawing/2014/main" val="1927352122"/>
                    </a:ext>
                  </a:extLst>
                </a:gridCol>
                <a:gridCol w="1496350">
                  <a:extLst>
                    <a:ext uri="{9D8B030D-6E8A-4147-A177-3AD203B41FA5}">
                      <a16:colId xmlns:a16="http://schemas.microsoft.com/office/drawing/2014/main" val="1454958129"/>
                    </a:ext>
                  </a:extLst>
                </a:gridCol>
              </a:tblGrid>
              <a:tr h="40348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词语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概率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951381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3357887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0.0180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8774434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有意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0.0005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306208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意见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524246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0.0002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3112966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分歧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695925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73938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024718" y="44392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P(S1) =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意见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分歧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= 1.8 × 10-9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P(S2) =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有意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见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分歧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= 1×10-11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可得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P(S1) &gt; P(S2)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，所以选择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对应的切分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53" y="2765548"/>
            <a:ext cx="4105650" cy="10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动态规划问题求解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17" name="图片 16" descr="http://pic002.cnblogs.com/images/2012/382323/20120417112122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6" y="1422991"/>
            <a:ext cx="5536228" cy="493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http://pic002.cnblogs.com/images/2012/382323/201204181155277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55" y="1460452"/>
            <a:ext cx="5457737" cy="489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9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动态规划问题求解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19" name="TextBox 115"/>
          <p:cNvSpPr txBox="1"/>
          <p:nvPr/>
        </p:nvSpPr>
        <p:spPr>
          <a:xfrm>
            <a:off x="1166705" y="2388511"/>
            <a:ext cx="3988391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在我们的问题中，把</a:t>
            </a:r>
            <a:r>
              <a:rPr lang="zh-CN" altLang="en-US" b="1" dirty="0" smtClean="0">
                <a:solidFill>
                  <a:srgbClr val="FF0000"/>
                </a:solidFill>
              </a:rPr>
              <a:t>边权重</a:t>
            </a:r>
            <a:r>
              <a:rPr lang="zh-CN" altLang="en-US" dirty="0" smtClean="0"/>
              <a:t>赋为</a:t>
            </a:r>
            <a:r>
              <a:rPr lang="zh-CN" altLang="en-US" b="1" dirty="0" smtClean="0">
                <a:solidFill>
                  <a:srgbClr val="FF0000"/>
                </a:solidFill>
              </a:rPr>
              <a:t>词概率</a:t>
            </a:r>
            <a:r>
              <a:rPr lang="zh-CN" altLang="en-US" dirty="0" smtClean="0"/>
              <a:t>，把</a:t>
            </a:r>
            <a:r>
              <a:rPr lang="zh-CN" altLang="en-US" b="1" dirty="0" smtClean="0">
                <a:solidFill>
                  <a:srgbClr val="FF0000"/>
                </a:solidFill>
              </a:rPr>
              <a:t>节点权重</a:t>
            </a:r>
            <a:r>
              <a:rPr lang="zh-CN" altLang="en-US" dirty="0" smtClean="0"/>
              <a:t>赋为</a:t>
            </a:r>
            <a:r>
              <a:rPr lang="zh-CN" altLang="zh-CN" b="1" dirty="0">
                <a:solidFill>
                  <a:srgbClr val="FF0000"/>
                </a:solidFill>
              </a:rPr>
              <a:t>到</a:t>
            </a:r>
            <a:r>
              <a:rPr lang="zh-CN" altLang="zh-CN" b="1" dirty="0" smtClean="0">
                <a:solidFill>
                  <a:srgbClr val="FF0000"/>
                </a:solidFill>
              </a:rPr>
              <a:t>节点为止</a:t>
            </a:r>
            <a:r>
              <a:rPr lang="zh-CN" altLang="zh-CN" b="1" dirty="0">
                <a:solidFill>
                  <a:srgbClr val="FF0000"/>
                </a:solidFill>
              </a:rPr>
              <a:t>的最大概率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zh-CN" b="1" dirty="0">
              <a:solidFill>
                <a:srgbClr val="FF0000"/>
              </a:solidFill>
            </a:endParaRPr>
          </a:p>
        </p:txBody>
      </p:sp>
      <p:pic>
        <p:nvPicPr>
          <p:cNvPr id="20" name="图片 19" descr="http://pic002.cnblogs.com/images/2012/382323/201204181155277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14" y="1422991"/>
            <a:ext cx="5457737" cy="489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168"/>
          <p:cNvSpPr txBox="1"/>
          <p:nvPr/>
        </p:nvSpPr>
        <p:spPr>
          <a:xfrm>
            <a:off x="1166705" y="3588821"/>
            <a:ext cx="425592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alibri Light"/>
                <a:cs typeface="Calibri Light"/>
              </a:rPr>
              <a:t>通过最大概率模型进行分词，称为“精确模式”，对应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jiebaR</a:t>
            </a:r>
            <a:r>
              <a:rPr lang="en-US" altLang="zh-CN" dirty="0" smtClean="0">
                <a:solidFill>
                  <a:srgbClr val="FF0000"/>
                </a:solidFill>
                <a:latin typeface="Calibri Light"/>
                <a:cs typeface="Calibri Light"/>
              </a:rPr>
              <a:t>::worker(type=“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mp</a:t>
            </a:r>
            <a:r>
              <a:rPr lang="en-US" altLang="zh-CN" dirty="0" smtClean="0">
                <a:solidFill>
                  <a:srgbClr val="FF0000"/>
                </a:solidFill>
                <a:latin typeface="Calibri Light"/>
                <a:cs typeface="Calibri Light"/>
              </a:rPr>
              <a:t>”)</a:t>
            </a:r>
            <a:endParaRPr lang="en-US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9" y="4494301"/>
            <a:ext cx="4913875" cy="1562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08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1730303" y="2023757"/>
            <a:ext cx="3057747" cy="84944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zh-CN" altLang="en-US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我们已经解决了登录词的识别问题，其余不在字典里的</a:t>
            </a:r>
            <a:r>
              <a:rPr lang="zh-CN" altLang="en-US" sz="1200" b="1" dirty="0" smtClean="0">
                <a:solidFill>
                  <a:srgbClr val="FF0000"/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（到此为止）</a:t>
            </a:r>
            <a:r>
              <a:rPr lang="zh-CN" altLang="en-US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都会被分成单字。</a:t>
            </a:r>
            <a:endParaRPr lang="en-US" sz="1200" dirty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endParaRPr lang="en-US" sz="12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193" name="Round Same Side Corner Rectangle 192"/>
          <p:cNvSpPr/>
          <p:nvPr/>
        </p:nvSpPr>
        <p:spPr>
          <a:xfrm rot="10800000" flipH="1">
            <a:off x="1684187" y="2117202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97" name="Round Same Side Corner Rectangle 196"/>
          <p:cNvSpPr/>
          <p:nvPr/>
        </p:nvSpPr>
        <p:spPr>
          <a:xfrm rot="10800000" flipH="1">
            <a:off x="1684187" y="1904291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0293" y="1794351"/>
            <a:ext cx="1977451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600" b="1" dirty="0" smtClean="0">
                <a:latin typeface="Lato Regular"/>
                <a:cs typeface="Lato Regular"/>
              </a:rPr>
              <a:t>未登录词？</a:t>
            </a:r>
            <a:endParaRPr lang="en-US" sz="1600" b="1" dirty="0">
              <a:latin typeface="Lato Regular"/>
              <a:cs typeface="Lato Regular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8118" y="3016356"/>
            <a:ext cx="3057747" cy="48011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zh-CN" altLang="en-US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你可以试试删掉系统词典中的所有词语</a:t>
            </a:r>
            <a:r>
              <a:rPr lang="en-US" altLang="zh-CN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^__________^</a:t>
            </a:r>
            <a:endParaRPr lang="en-US" sz="12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69" name="Round Same Side Corner Rectangle 68"/>
          <p:cNvSpPr/>
          <p:nvPr/>
        </p:nvSpPr>
        <p:spPr>
          <a:xfrm rot="10800000" flipH="1">
            <a:off x="1682001" y="310980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73" name="Round Same Side Corner Rectangle 72"/>
          <p:cNvSpPr/>
          <p:nvPr/>
        </p:nvSpPr>
        <p:spPr>
          <a:xfrm rot="10800000" flipH="1">
            <a:off x="1682001" y="2896890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8108" y="2786949"/>
            <a:ext cx="1977451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600" b="1" dirty="0" smtClean="0">
                <a:latin typeface="Lato Regular"/>
                <a:cs typeface="Lato Regular"/>
              </a:rPr>
              <a:t>假如字典不全</a:t>
            </a:r>
            <a:r>
              <a:rPr lang="en-US" altLang="zh-CN" sz="1600" b="1" dirty="0" smtClean="0">
                <a:latin typeface="Lato Regular"/>
                <a:cs typeface="Lato Regular"/>
              </a:rPr>
              <a:t>……</a:t>
            </a:r>
            <a:endParaRPr lang="en-US" sz="1600" b="1" dirty="0">
              <a:latin typeface="Lato Regular"/>
              <a:cs typeface="Lato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20253" y="4070081"/>
            <a:ext cx="1977451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600" b="1" dirty="0" smtClean="0">
                <a:latin typeface="Lato Regular"/>
                <a:cs typeface="Lato Regular"/>
              </a:rPr>
              <a:t>隐马尔可夫链</a:t>
            </a:r>
            <a:endParaRPr lang="en-US" sz="1600" b="1" dirty="0">
              <a:latin typeface="Lato Regular"/>
              <a:cs typeface="Lato Regular"/>
            </a:endParaRPr>
          </a:p>
        </p:txBody>
      </p:sp>
      <p:sp>
        <p:nvSpPr>
          <p:cNvPr id="100" name="Round Same Side Corner Rectangle 99"/>
          <p:cNvSpPr/>
          <p:nvPr/>
        </p:nvSpPr>
        <p:spPr>
          <a:xfrm rot="10800000" flipH="1">
            <a:off x="1682001" y="5102162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2" name="Round Same Side Corner Rectangle 101"/>
          <p:cNvSpPr/>
          <p:nvPr/>
        </p:nvSpPr>
        <p:spPr>
          <a:xfrm rot="10800000" flipH="1">
            <a:off x="1682001" y="4889251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20253" y="4730405"/>
            <a:ext cx="3518976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</a:rPr>
              <a:t>隐马尔科夫模型可以用一个三元组</a:t>
            </a:r>
            <a:r>
              <a:rPr lang="en-US" altLang="zh-CN" sz="1200" dirty="0">
                <a:latin typeface="Arial" panose="020B0604020202020204" pitchFamily="34" charset="0"/>
              </a:rPr>
              <a:t>(π,A,B)</a:t>
            </a:r>
            <a:r>
              <a:rPr lang="zh-CN" altLang="en-US" sz="1200" dirty="0">
                <a:latin typeface="Arial" panose="020B0604020202020204" pitchFamily="34" charset="0"/>
              </a:rPr>
              <a:t>来定义</a:t>
            </a:r>
            <a:r>
              <a:rPr lang="en-US" altLang="zh-CN" sz="1200" dirty="0">
                <a:latin typeface="Arial" panose="020B06040202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</a:rPr>
              <a:t> π </a:t>
            </a:r>
            <a:r>
              <a:rPr lang="zh-CN" altLang="en-US" sz="1200" dirty="0">
                <a:latin typeface="Arial" panose="020B0604020202020204" pitchFamily="34" charset="0"/>
              </a:rPr>
              <a:t>表示初始状态概率的向量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</a:rPr>
              <a:t> A =</a:t>
            </a:r>
            <a:r>
              <a:rPr lang="zh-CN" altLang="en-US" sz="1200" dirty="0">
                <a:latin typeface="Arial" panose="020B0604020202020204" pitchFamily="34" charset="0"/>
              </a:rPr>
              <a:t>（</a:t>
            </a:r>
            <a:r>
              <a:rPr lang="en-US" altLang="zh-CN" sz="1200" dirty="0" err="1">
                <a:latin typeface="Arial" panose="020B0604020202020204" pitchFamily="34" charset="0"/>
              </a:rPr>
              <a:t>aij</a:t>
            </a:r>
            <a:r>
              <a:rPr lang="zh-CN" altLang="en-US" sz="1200" dirty="0">
                <a:latin typeface="Arial" panose="020B0604020202020204" pitchFamily="34" charset="0"/>
              </a:rPr>
              <a:t>）（隐藏状态的）转移矩阵 ，</a:t>
            </a:r>
            <a:r>
              <a:rPr lang="en-US" altLang="zh-CN" sz="1200" dirty="0" err="1">
                <a:latin typeface="Arial" panose="020B0604020202020204" pitchFamily="34" charset="0"/>
              </a:rPr>
              <a:t>aij</a:t>
            </a:r>
            <a:r>
              <a:rPr lang="zh-CN" altLang="en-US" sz="1200" dirty="0">
                <a:latin typeface="Arial" panose="020B0604020202020204" pitchFamily="34" charset="0"/>
              </a:rPr>
              <a:t>：</a:t>
            </a:r>
            <a:r>
              <a:rPr lang="en-US" altLang="zh-CN" sz="1200" dirty="0" smtClean="0">
                <a:latin typeface="Arial" panose="020B0604020202020204" pitchFamily="34" charset="0"/>
              </a:rPr>
              <a:t>t-1</a:t>
            </a:r>
            <a:r>
              <a:rPr lang="zh-CN" altLang="en-US" sz="1200" dirty="0" smtClean="0">
                <a:latin typeface="Arial" panose="020B0604020202020204" pitchFamily="34" charset="0"/>
              </a:rPr>
              <a:t>时刻为</a:t>
            </a:r>
            <a:r>
              <a:rPr lang="zh-CN" altLang="en-US" sz="1200" dirty="0">
                <a:latin typeface="Arial" panose="020B0604020202020204" pitchFamily="34" charset="0"/>
              </a:rPr>
              <a:t>状态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</a:rPr>
              <a:t>j</a:t>
            </a:r>
            <a:r>
              <a:rPr lang="zh-CN" altLang="en-US" sz="1200" dirty="0" smtClean="0">
                <a:latin typeface="Arial" panose="020B0604020202020204" pitchFamily="34" charset="0"/>
              </a:rPr>
              <a:t>，</a:t>
            </a:r>
            <a:r>
              <a:rPr lang="en-US" altLang="zh-CN" sz="1200" dirty="0" smtClean="0">
                <a:latin typeface="Arial" panose="020B0604020202020204" pitchFamily="34" charset="0"/>
              </a:rPr>
              <a:t>t </a:t>
            </a:r>
            <a:r>
              <a:rPr lang="zh-CN" altLang="en-US" sz="1200" dirty="0" smtClean="0">
                <a:latin typeface="Arial" panose="020B0604020202020204" pitchFamily="34" charset="0"/>
              </a:rPr>
              <a:t>时刻转移</a:t>
            </a:r>
            <a:r>
              <a:rPr lang="zh-CN" altLang="en-US" sz="1200" dirty="0">
                <a:latin typeface="Arial" panose="020B0604020202020204" pitchFamily="34" charset="0"/>
              </a:rPr>
              <a:t>到 </a:t>
            </a:r>
            <a:r>
              <a:rPr lang="en-US" altLang="zh-CN" sz="1200" dirty="0" smtClean="0">
                <a:latin typeface="Arial" panose="020B0604020202020204" pitchFamily="34" charset="0"/>
              </a:rPr>
              <a:t>i </a:t>
            </a:r>
            <a:r>
              <a:rPr lang="zh-CN" altLang="en-US" sz="1200" dirty="0">
                <a:latin typeface="Arial" panose="020B0604020202020204" pitchFamily="34" charset="0"/>
              </a:rPr>
              <a:t>状态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</a:rPr>
              <a:t> B =</a:t>
            </a:r>
            <a:r>
              <a:rPr lang="zh-CN" altLang="en-US" sz="1200" dirty="0">
                <a:latin typeface="Arial" panose="020B0604020202020204" pitchFamily="34" charset="0"/>
              </a:rPr>
              <a:t>（</a:t>
            </a:r>
            <a:r>
              <a:rPr lang="en-US" altLang="zh-CN" sz="1200" dirty="0" err="1">
                <a:latin typeface="Arial" panose="020B0604020202020204" pitchFamily="34" charset="0"/>
              </a:rPr>
              <a:t>bij</a:t>
            </a:r>
            <a:r>
              <a:rPr lang="zh-CN" altLang="en-US" sz="1200" dirty="0">
                <a:latin typeface="Arial" panose="020B0604020202020204" pitchFamily="34" charset="0"/>
              </a:rPr>
              <a:t>）混淆矩阵，</a:t>
            </a:r>
            <a:r>
              <a:rPr lang="en-US" altLang="zh-CN" sz="1200" dirty="0" err="1">
                <a:latin typeface="Arial" panose="020B0604020202020204" pitchFamily="34" charset="0"/>
              </a:rPr>
              <a:t>bij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zh-CN" altLang="en-US" sz="1200" dirty="0">
                <a:latin typeface="Arial" panose="020B0604020202020204" pitchFamily="34" charset="0"/>
              </a:rPr>
              <a:t>是发射概率（状态 </a:t>
            </a:r>
            <a:r>
              <a:rPr lang="en-US" altLang="zh-CN" sz="1200" dirty="0" smtClean="0">
                <a:latin typeface="Arial" panose="020B0604020202020204" pitchFamily="34" charset="0"/>
              </a:rPr>
              <a:t>i </a:t>
            </a:r>
            <a:r>
              <a:rPr lang="zh-CN" altLang="en-US" sz="1200" dirty="0">
                <a:latin typeface="Arial" panose="020B0604020202020204" pitchFamily="34" charset="0"/>
              </a:rPr>
              <a:t>观测到现象 </a:t>
            </a:r>
            <a:r>
              <a:rPr lang="en-US" altLang="zh-CN" sz="1200" dirty="0" smtClean="0">
                <a:latin typeface="Arial" panose="020B0604020202020204" pitchFamily="34" charset="0"/>
              </a:rPr>
              <a:t>j</a:t>
            </a:r>
            <a:r>
              <a:rPr lang="zh-CN" altLang="en-US" sz="1200" dirty="0" smtClean="0">
                <a:latin typeface="Arial" panose="020B0604020202020204" pitchFamily="34" charset="0"/>
              </a:rPr>
              <a:t>）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105" name="Round Same Side Corner Rectangle 104"/>
          <p:cNvSpPr/>
          <p:nvPr/>
        </p:nvSpPr>
        <p:spPr>
          <a:xfrm rot="10800000" flipH="1">
            <a:off x="1684187" y="3896653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83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隐马尔可夫链模型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93" y="2159500"/>
            <a:ext cx="5231640" cy="32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28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7" grpId="0" animBg="1"/>
      <p:bldP spid="65" grpId="0"/>
      <p:bldP spid="67" grpId="0"/>
      <p:bldP spid="73" grpId="0" animBg="1"/>
      <p:bldP spid="80" grpId="0"/>
      <p:bldP spid="98" grpId="0"/>
      <p:bldP spid="102" grpId="0" animBg="1"/>
      <p:bldP spid="104" grpId="0"/>
      <p:bldP spid="1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ound Same Side Corner Rectangle 192"/>
          <p:cNvSpPr/>
          <p:nvPr/>
        </p:nvSpPr>
        <p:spPr>
          <a:xfrm rot="10800000" flipH="1">
            <a:off x="5518330" y="215225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97" name="Round Same Side Corner Rectangle 196"/>
          <p:cNvSpPr/>
          <p:nvPr/>
        </p:nvSpPr>
        <p:spPr>
          <a:xfrm rot="10800000" flipH="1">
            <a:off x="5518330" y="1939340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69" name="Round Same Side Corner Rectangle 68"/>
          <p:cNvSpPr/>
          <p:nvPr/>
        </p:nvSpPr>
        <p:spPr>
          <a:xfrm rot="10800000" flipH="1">
            <a:off x="5516144" y="3144850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73" name="Round Same Side Corner Rectangle 72"/>
          <p:cNvSpPr/>
          <p:nvPr/>
        </p:nvSpPr>
        <p:spPr>
          <a:xfrm rot="10800000" flipH="1">
            <a:off x="5516144" y="2931939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0" name="Round Same Side Corner Rectangle 99"/>
          <p:cNvSpPr/>
          <p:nvPr/>
        </p:nvSpPr>
        <p:spPr>
          <a:xfrm rot="10800000" flipH="1">
            <a:off x="5516144" y="513721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2" name="Round Same Side Corner Rectangle 101"/>
          <p:cNvSpPr/>
          <p:nvPr/>
        </p:nvSpPr>
        <p:spPr>
          <a:xfrm rot="10800000" flipH="1">
            <a:off x="5516144" y="4924300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5" name="Round Same Side Corner Rectangle 104"/>
          <p:cNvSpPr/>
          <p:nvPr/>
        </p:nvSpPr>
        <p:spPr>
          <a:xfrm rot="10800000" flipH="1">
            <a:off x="5518330" y="3931702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83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隐马尔可夫链模型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152251"/>
            <a:ext cx="5231640" cy="3254424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156415" y="2152251"/>
            <a:ext cx="407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BMES</a:t>
            </a:r>
            <a:r>
              <a:rPr lang="zh-CN" altLang="en-US" dirty="0" smtClean="0"/>
              <a:t>”模型：</a:t>
            </a:r>
            <a:endParaRPr lang="en-US" altLang="zh-CN" dirty="0" smtClean="0"/>
          </a:p>
          <a:p>
            <a:r>
              <a:rPr lang="zh-CN" altLang="en-US" dirty="0" smtClean="0"/>
              <a:t>假设字具有隐藏状态：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开头；</a:t>
            </a:r>
            <a:r>
              <a:rPr lang="en-US" altLang="zh-CN" dirty="0" smtClean="0"/>
              <a:t>M-</a:t>
            </a:r>
            <a:r>
              <a:rPr lang="zh-CN" altLang="en-US" dirty="0" smtClean="0"/>
              <a:t>中间；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结尾；</a:t>
            </a:r>
            <a:r>
              <a:rPr lang="en-US" altLang="zh-CN" dirty="0" smtClean="0"/>
              <a:t>S-</a:t>
            </a:r>
            <a:r>
              <a:rPr lang="zh-CN" altLang="en-US" dirty="0" smtClean="0"/>
              <a:t>单字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zh-CN" altLang="en-US" b="1" dirty="0" smtClean="0"/>
              <a:t>满</a:t>
            </a:r>
            <a:r>
              <a:rPr lang="en-US" altLang="zh-CN" b="1" dirty="0" smtClean="0"/>
              <a:t>(B)</a:t>
            </a:r>
            <a:r>
              <a:rPr lang="zh-CN" altLang="en-US" b="1" dirty="0" smtClean="0"/>
              <a:t>汉</a:t>
            </a:r>
            <a:r>
              <a:rPr lang="en-US" altLang="zh-CN" b="1" dirty="0" smtClean="0"/>
              <a:t>(M)</a:t>
            </a:r>
            <a:r>
              <a:rPr lang="zh-CN" altLang="en-US" b="1" dirty="0" smtClean="0"/>
              <a:t>全</a:t>
            </a:r>
            <a:r>
              <a:rPr lang="en-US" altLang="zh-CN" b="1" dirty="0" smtClean="0"/>
              <a:t>(M)</a:t>
            </a:r>
            <a:r>
              <a:rPr lang="zh-CN" altLang="en-US" b="1" dirty="0" smtClean="0"/>
              <a:t>席</a:t>
            </a:r>
            <a:r>
              <a:rPr lang="en-US" altLang="zh-CN" b="1" dirty="0" smtClean="0"/>
              <a:t>(E)</a:t>
            </a:r>
          </a:p>
          <a:p>
            <a:r>
              <a:rPr lang="zh-CN" altLang="en-US" dirty="0" smtClean="0"/>
              <a:t>同时</a:t>
            </a:r>
            <a:r>
              <a:rPr lang="en-US" altLang="zh-CN" dirty="0" smtClean="0"/>
              <a:t>BMES</a:t>
            </a:r>
            <a:r>
              <a:rPr lang="zh-CN" altLang="en-US" dirty="0" smtClean="0"/>
              <a:t>四种隐藏状态各有一定概率发射到“满”字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5702" y="4001268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模型有三种经典问题：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b="1" dirty="0" smtClean="0"/>
              <a:t>评价</a:t>
            </a:r>
            <a:r>
              <a:rPr lang="en-US" altLang="zh-CN" b="1" dirty="0" smtClean="0"/>
              <a:t>	   </a:t>
            </a:r>
            <a:r>
              <a:rPr lang="zh-CN" altLang="en-US" b="1" dirty="0" smtClean="0"/>
              <a:t>解码</a:t>
            </a:r>
            <a:r>
              <a:rPr lang="en-US" altLang="zh-CN" b="1" dirty="0" smtClean="0"/>
              <a:t>	   </a:t>
            </a:r>
            <a:r>
              <a:rPr lang="zh-CN" altLang="en-US" b="1" dirty="0" smtClean="0"/>
              <a:t>学习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56415" y="4911252"/>
            <a:ext cx="44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前向算法</a:t>
            </a:r>
            <a:r>
              <a:rPr lang="en-US" altLang="zh-CN" dirty="0"/>
              <a:t> </a:t>
            </a:r>
            <a:r>
              <a:rPr lang="zh-CN" altLang="en-US" dirty="0" smtClean="0"/>
              <a:t>维特比算法 前向后向算法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55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73" grpId="0" animBg="1"/>
      <p:bldP spid="102" grpId="0" animBg="1"/>
      <p:bldP spid="105" grpId="0" animBg="1"/>
      <p:bldP spid="2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98784" y="3520054"/>
            <a:ext cx="656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上海自来水来自海上。</a:t>
            </a:r>
            <a:endParaRPr lang="en-US" altLang="zh-CN" sz="20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		》》》》》》》》》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			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上海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自来水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来自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海上</a:t>
            </a:r>
            <a:endParaRPr lang="en-US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98784" y="2185391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  <a:latin typeface="Calibri"/>
                <a:cs typeface="Calibri"/>
              </a:rPr>
              <a:t>INTRODUCTION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405985" y="2835364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86502" y="2864188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alibri Light"/>
                <a:cs typeface="Calibri Light"/>
              </a:rPr>
              <a:t>什么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是分词？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46" y="3560271"/>
            <a:ext cx="6925976" cy="105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83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隐马尔可夫链模型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53" y="3870009"/>
            <a:ext cx="6048141" cy="2832300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3629801" y="4957623"/>
            <a:ext cx="940904" cy="3125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33" name="流程图: 可选过程 32"/>
          <p:cNvSpPr/>
          <p:nvPr/>
        </p:nvSpPr>
        <p:spPr>
          <a:xfrm>
            <a:off x="10618846" y="4957623"/>
            <a:ext cx="940904" cy="3125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570705" y="4165260"/>
            <a:ext cx="715492" cy="94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570705" y="5113881"/>
            <a:ext cx="70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70705" y="5113881"/>
            <a:ext cx="715492" cy="8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33" idx="1"/>
          </p:cNvCxnSpPr>
          <p:nvPr/>
        </p:nvCxnSpPr>
        <p:spPr>
          <a:xfrm>
            <a:off x="10025874" y="4217951"/>
            <a:ext cx="592972" cy="89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33" idx="1"/>
          </p:cNvCxnSpPr>
          <p:nvPr/>
        </p:nvCxnSpPr>
        <p:spPr>
          <a:xfrm>
            <a:off x="9990719" y="5113881"/>
            <a:ext cx="62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33" idx="1"/>
          </p:cNvCxnSpPr>
          <p:nvPr/>
        </p:nvCxnSpPr>
        <p:spPr>
          <a:xfrm flipV="1">
            <a:off x="10025874" y="5113881"/>
            <a:ext cx="592972" cy="8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00253" y="4392165"/>
            <a:ext cx="2610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P(S)p(</a:t>
            </a:r>
            <a:r>
              <a:rPr lang="en-US" altLang="zh-CN" sz="1600" dirty="0" err="1" smtClean="0"/>
              <a:t>dry|S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889866" y="3606695"/>
            <a:ext cx="299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P(S|S)p(</a:t>
            </a:r>
            <a:r>
              <a:rPr lang="en-US" altLang="zh-CN" sz="1600" dirty="0" err="1" smtClean="0"/>
              <a:t>damp|S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679479" y="3600709"/>
            <a:ext cx="299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P(S|S)p(</a:t>
            </a:r>
            <a:r>
              <a:rPr lang="en-US" altLang="zh-CN" sz="1600" dirty="0" err="1" smtClean="0"/>
              <a:t>soggy|S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0242807" y="4310448"/>
            <a:ext cx="299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4" y="1564522"/>
            <a:ext cx="10686400" cy="1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79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19" grpId="0"/>
      <p:bldP spid="48" grpId="0"/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29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关键词提取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0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2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3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1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TF-IDF</a:t>
              </a:r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计算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31" y="1402318"/>
            <a:ext cx="3094044" cy="434483"/>
          </a:xfrm>
          <a:prstGeom prst="rect">
            <a:avLst/>
          </a:prstGeom>
        </p:spPr>
      </p:pic>
      <p:pic>
        <p:nvPicPr>
          <p:cNvPr id="39" name="图片 38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709" y="1923557"/>
            <a:ext cx="9212397" cy="284012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50" y="1335675"/>
            <a:ext cx="3491683" cy="480619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09007" y="5305483"/>
            <a:ext cx="795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Tf-idf</a:t>
            </a:r>
            <a:r>
              <a:rPr lang="zh-CN" altLang="en-US" dirty="0" smtClean="0"/>
              <a:t>：</a:t>
            </a:r>
            <a:r>
              <a:rPr lang="en-US" altLang="zh-CN" dirty="0"/>
              <a:t>http://baike.baidu.com/link?url=E84VzYnoCUkvXiRQZXOfGe5SsurZjZpsOOn_GtwzXK9jHQ6OsyAB7W00T14MZzv52oBvKjnh0C6pa2LaNEQtqK</a:t>
            </a:r>
            <a:endParaRPr lang="en-US" altLang="zh-CN" dirty="0" smtClean="0"/>
          </a:p>
          <a:p>
            <a:r>
              <a:rPr lang="en-US" altLang="zh-CN" dirty="0" err="1" smtClean="0"/>
              <a:t>Simhash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://developer.51cto.com/art/201308/408738.htm</a:t>
            </a:r>
            <a:endParaRPr lang="zh-CN" altLang="en-US" dirty="0"/>
          </a:p>
        </p:txBody>
      </p:sp>
      <p:sp>
        <p:nvSpPr>
          <p:cNvPr id="48" name="Round Same Side Corner Rectangle 192"/>
          <p:cNvSpPr/>
          <p:nvPr/>
        </p:nvSpPr>
        <p:spPr>
          <a:xfrm rot="10800000" flipH="1">
            <a:off x="6982025" y="1959324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49" name="Round Same Side Corner Rectangle 196"/>
          <p:cNvSpPr/>
          <p:nvPr/>
        </p:nvSpPr>
        <p:spPr>
          <a:xfrm rot="10800000" flipH="1">
            <a:off x="6982025" y="1746413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0" name="Round Same Side Corner Rectangle 68"/>
          <p:cNvSpPr/>
          <p:nvPr/>
        </p:nvSpPr>
        <p:spPr>
          <a:xfrm rot="10800000" flipH="1">
            <a:off x="6979839" y="2951923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1" name="Round Same Side Corner Rectangle 72"/>
          <p:cNvSpPr/>
          <p:nvPr/>
        </p:nvSpPr>
        <p:spPr>
          <a:xfrm rot="10800000" flipH="1">
            <a:off x="6979839" y="2739012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2" name="Round Same Side Corner Rectangle 99"/>
          <p:cNvSpPr/>
          <p:nvPr/>
        </p:nvSpPr>
        <p:spPr>
          <a:xfrm rot="10800000" flipH="1">
            <a:off x="6979839" y="4944284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3" name="Round Same Side Corner Rectangle 101"/>
          <p:cNvSpPr/>
          <p:nvPr/>
        </p:nvSpPr>
        <p:spPr>
          <a:xfrm rot="10800000" flipH="1">
            <a:off x="6979839" y="4731373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4" name="Round Same Side Corner Rectangle 104"/>
          <p:cNvSpPr/>
          <p:nvPr/>
        </p:nvSpPr>
        <p:spPr>
          <a:xfrm rot="10800000" flipH="1">
            <a:off x="6982025" y="3738775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69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9" grpId="0" animBg="1"/>
      <p:bldP spid="51" grpId="0" animBg="1"/>
      <p:bldP spid="5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6792038" y="3609584"/>
            <a:ext cx="3270108" cy="2585527"/>
            <a:chOff x="10633908" y="5547084"/>
            <a:chExt cx="6540216" cy="5171054"/>
          </a:xfrm>
        </p:grpSpPr>
        <p:sp>
          <p:nvSpPr>
            <p:cNvPr id="3" name="Line 33"/>
            <p:cNvSpPr>
              <a:spLocks noChangeShapeType="1"/>
            </p:cNvSpPr>
            <p:nvPr/>
          </p:nvSpPr>
          <p:spPr bwMode="auto">
            <a:xfrm>
              <a:off x="11181234" y="7723356"/>
              <a:ext cx="1406958" cy="1377023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4" name="Line 34"/>
            <p:cNvSpPr>
              <a:spLocks noChangeShapeType="1"/>
            </p:cNvSpPr>
            <p:nvPr/>
          </p:nvSpPr>
          <p:spPr bwMode="auto">
            <a:xfrm flipH="1" flipV="1">
              <a:off x="12844913" y="6564604"/>
              <a:ext cx="1421590" cy="853818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5" name="Line 37"/>
            <p:cNvSpPr>
              <a:spLocks noChangeShapeType="1"/>
            </p:cNvSpPr>
            <p:nvPr/>
          </p:nvSpPr>
          <p:spPr bwMode="auto">
            <a:xfrm flipV="1">
              <a:off x="12889839" y="7691257"/>
              <a:ext cx="1376664" cy="1399490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13621491" y="10194934"/>
              <a:ext cx="1899731" cy="523204"/>
            </a:xfrm>
            <a:prstGeom prst="ellipse">
              <a:avLst/>
            </a:prstGeom>
            <a:noFill/>
            <a:ln w="5873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7" name="Oval 43"/>
            <p:cNvSpPr>
              <a:spLocks noChangeArrowheads="1"/>
            </p:cNvSpPr>
            <p:nvPr/>
          </p:nvSpPr>
          <p:spPr bwMode="auto">
            <a:xfrm>
              <a:off x="11983443" y="9090748"/>
              <a:ext cx="1537114" cy="426910"/>
            </a:xfrm>
            <a:prstGeom prst="ellips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8" name="Oval 48"/>
            <p:cNvSpPr>
              <a:spLocks noChangeArrowheads="1"/>
            </p:cNvSpPr>
            <p:nvPr/>
          </p:nvSpPr>
          <p:spPr bwMode="auto">
            <a:xfrm>
              <a:off x="14022618" y="7418423"/>
              <a:ext cx="1097480" cy="304936"/>
            </a:xfrm>
            <a:prstGeom prst="ellips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9" name="Oval 49"/>
            <p:cNvSpPr>
              <a:spLocks noChangeArrowheads="1"/>
            </p:cNvSpPr>
            <p:nvPr/>
          </p:nvSpPr>
          <p:spPr bwMode="auto">
            <a:xfrm>
              <a:off x="10633908" y="7418423"/>
              <a:ext cx="1094272" cy="304936"/>
            </a:xfrm>
            <a:prstGeom prst="ellips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auto">
            <a:xfrm>
              <a:off x="14192694" y="5547084"/>
              <a:ext cx="757325" cy="211849"/>
            </a:xfrm>
            <a:prstGeom prst="ellips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1" name="Oval 58"/>
            <p:cNvSpPr>
              <a:spLocks noChangeArrowheads="1"/>
            </p:cNvSpPr>
            <p:nvPr/>
          </p:nvSpPr>
          <p:spPr bwMode="auto">
            <a:xfrm>
              <a:off x="12389233" y="6323866"/>
              <a:ext cx="872849" cy="240739"/>
            </a:xfrm>
            <a:prstGeom prst="ellips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 flipH="1">
              <a:off x="15415325" y="8861616"/>
              <a:ext cx="1758799" cy="1468131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V="1">
              <a:off x="13127304" y="5713995"/>
              <a:ext cx="1139198" cy="638759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4" name="Line 67"/>
            <p:cNvSpPr>
              <a:spLocks noChangeShapeType="1"/>
            </p:cNvSpPr>
            <p:nvPr/>
          </p:nvSpPr>
          <p:spPr bwMode="auto">
            <a:xfrm flipV="1">
              <a:off x="11189064" y="6558185"/>
              <a:ext cx="1565995" cy="882707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5" name="Line 68"/>
            <p:cNvSpPr>
              <a:spLocks noChangeShapeType="1"/>
            </p:cNvSpPr>
            <p:nvPr/>
          </p:nvSpPr>
          <p:spPr bwMode="auto">
            <a:xfrm flipH="1" flipV="1">
              <a:off x="14876212" y="5713995"/>
              <a:ext cx="2280449" cy="696780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12973273" y="9485561"/>
              <a:ext cx="837551" cy="844189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V="1">
              <a:off x="15120098" y="6410773"/>
              <a:ext cx="2036563" cy="1145671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15058773" y="7512951"/>
              <a:ext cx="2097888" cy="1348665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20" name="TextBox 31"/>
          <p:cNvSpPr txBox="1"/>
          <p:nvPr/>
        </p:nvSpPr>
        <p:spPr>
          <a:xfrm>
            <a:off x="10084077" y="3761631"/>
            <a:ext cx="1468635" cy="43086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200" b="1" dirty="0"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marketing</a:t>
            </a:r>
          </a:p>
        </p:txBody>
      </p:sp>
      <p:sp>
        <p:nvSpPr>
          <p:cNvPr id="21" name="TextBox 32"/>
          <p:cNvSpPr txBox="1"/>
          <p:nvPr/>
        </p:nvSpPr>
        <p:spPr>
          <a:xfrm>
            <a:off x="8228680" y="3344710"/>
            <a:ext cx="1612906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advertising</a:t>
            </a:r>
          </a:p>
        </p:txBody>
      </p:sp>
      <p:sp>
        <p:nvSpPr>
          <p:cNvPr id="22" name="TextBox 39"/>
          <p:cNvSpPr txBox="1"/>
          <p:nvPr/>
        </p:nvSpPr>
        <p:spPr>
          <a:xfrm>
            <a:off x="7310353" y="3799122"/>
            <a:ext cx="1052434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finance</a:t>
            </a:r>
          </a:p>
        </p:txBody>
      </p:sp>
      <p:sp>
        <p:nvSpPr>
          <p:cNvPr id="23" name="TextBox 47"/>
          <p:cNvSpPr txBox="1"/>
          <p:nvPr/>
        </p:nvSpPr>
        <p:spPr>
          <a:xfrm>
            <a:off x="10133631" y="4999520"/>
            <a:ext cx="1471841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b="1" dirty="0">
                <a:solidFill>
                  <a:schemeClr val="accent4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infographic</a:t>
            </a:r>
          </a:p>
        </p:txBody>
      </p:sp>
      <p:sp>
        <p:nvSpPr>
          <p:cNvPr id="24" name="TextBox 50"/>
          <p:cNvSpPr txBox="1"/>
          <p:nvPr/>
        </p:nvSpPr>
        <p:spPr>
          <a:xfrm>
            <a:off x="8268424" y="5700231"/>
            <a:ext cx="1186859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mobile</a:t>
            </a:r>
          </a:p>
        </p:txBody>
      </p:sp>
      <p:sp>
        <p:nvSpPr>
          <p:cNvPr id="26" name="TextBox 41"/>
          <p:cNvSpPr txBox="1"/>
          <p:nvPr/>
        </p:nvSpPr>
        <p:spPr>
          <a:xfrm>
            <a:off x="8344070" y="4351443"/>
            <a:ext cx="1446785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Lato Regular"/>
                <a:cs typeface="Lato Regular"/>
              </a:rPr>
              <a:t>audience</a:t>
            </a:r>
          </a:p>
        </p:txBody>
      </p:sp>
      <p:grpSp>
        <p:nvGrpSpPr>
          <p:cNvPr id="28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29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综合案例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0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2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3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1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火锅评价文本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3735" y="2268930"/>
            <a:ext cx="3847449" cy="28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8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19807" y="2742452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/>
                <a:cs typeface="Calibri"/>
              </a:rPr>
              <a:t>谢谢聆听</a:t>
            </a:r>
            <a:endParaRPr lang="id-ID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527008" y="3392425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307028" y="3429000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WISER CLUB 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王柳盈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28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21"/>
          <p:cNvSpPr/>
          <p:nvPr/>
        </p:nvSpPr>
        <p:spPr>
          <a:xfrm rot="5400000">
            <a:off x="3532724" y="-1593842"/>
            <a:ext cx="2673455" cy="99463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674629" y="-1413013"/>
            <a:ext cx="2238610" cy="958469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595148" y="2691329"/>
            <a:ext cx="1252647" cy="1252029"/>
            <a:chOff x="3051175" y="1077913"/>
            <a:chExt cx="3222626" cy="3221037"/>
          </a:xfrm>
          <a:solidFill>
            <a:schemeClr val="bg1"/>
          </a:solidFill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3051175" y="1077913"/>
              <a:ext cx="1009650" cy="3221037"/>
            </a:xfrm>
            <a:custGeom>
              <a:avLst/>
              <a:gdLst>
                <a:gd name="T0" fmla="*/ 214 w 268"/>
                <a:gd name="T1" fmla="*/ 161 h 856"/>
                <a:gd name="T2" fmla="*/ 214 w 268"/>
                <a:gd name="T3" fmla="*/ 80 h 856"/>
                <a:gd name="T4" fmla="*/ 134 w 268"/>
                <a:gd name="T5" fmla="*/ 0 h 856"/>
                <a:gd name="T6" fmla="*/ 54 w 268"/>
                <a:gd name="T7" fmla="*/ 80 h 856"/>
                <a:gd name="T8" fmla="*/ 54 w 268"/>
                <a:gd name="T9" fmla="*/ 161 h 856"/>
                <a:gd name="T10" fmla="*/ 0 w 268"/>
                <a:gd name="T11" fmla="*/ 268 h 856"/>
                <a:gd name="T12" fmla="*/ 54 w 268"/>
                <a:gd name="T13" fmla="*/ 374 h 856"/>
                <a:gd name="T14" fmla="*/ 54 w 268"/>
                <a:gd name="T15" fmla="*/ 776 h 856"/>
                <a:gd name="T16" fmla="*/ 134 w 268"/>
                <a:gd name="T17" fmla="*/ 856 h 856"/>
                <a:gd name="T18" fmla="*/ 214 w 268"/>
                <a:gd name="T19" fmla="*/ 776 h 856"/>
                <a:gd name="T20" fmla="*/ 214 w 268"/>
                <a:gd name="T21" fmla="*/ 374 h 856"/>
                <a:gd name="T22" fmla="*/ 268 w 268"/>
                <a:gd name="T23" fmla="*/ 268 h 856"/>
                <a:gd name="T24" fmla="*/ 214 w 268"/>
                <a:gd name="T25" fmla="*/ 161 h 856"/>
                <a:gd name="T26" fmla="*/ 107 w 268"/>
                <a:gd name="T27" fmla="*/ 80 h 856"/>
                <a:gd name="T28" fmla="*/ 134 w 268"/>
                <a:gd name="T29" fmla="*/ 54 h 856"/>
                <a:gd name="T30" fmla="*/ 161 w 268"/>
                <a:gd name="T31" fmla="*/ 80 h 856"/>
                <a:gd name="T32" fmla="*/ 161 w 268"/>
                <a:gd name="T33" fmla="*/ 136 h 856"/>
                <a:gd name="T34" fmla="*/ 134 w 268"/>
                <a:gd name="T35" fmla="*/ 134 h 856"/>
                <a:gd name="T36" fmla="*/ 107 w 268"/>
                <a:gd name="T37" fmla="*/ 136 h 856"/>
                <a:gd name="T38" fmla="*/ 107 w 268"/>
                <a:gd name="T39" fmla="*/ 80 h 856"/>
                <a:gd name="T40" fmla="*/ 161 w 268"/>
                <a:gd name="T41" fmla="*/ 776 h 856"/>
                <a:gd name="T42" fmla="*/ 134 w 268"/>
                <a:gd name="T43" fmla="*/ 803 h 856"/>
                <a:gd name="T44" fmla="*/ 107 w 268"/>
                <a:gd name="T45" fmla="*/ 776 h 856"/>
                <a:gd name="T46" fmla="*/ 107 w 268"/>
                <a:gd name="T47" fmla="*/ 399 h 856"/>
                <a:gd name="T48" fmla="*/ 134 w 268"/>
                <a:gd name="T49" fmla="*/ 401 h 856"/>
                <a:gd name="T50" fmla="*/ 161 w 268"/>
                <a:gd name="T51" fmla="*/ 399 h 856"/>
                <a:gd name="T52" fmla="*/ 161 w 268"/>
                <a:gd name="T53" fmla="*/ 776 h 856"/>
                <a:gd name="T54" fmla="*/ 210 w 268"/>
                <a:gd name="T55" fmla="*/ 290 h 856"/>
                <a:gd name="T56" fmla="*/ 209 w 268"/>
                <a:gd name="T57" fmla="*/ 294 h 856"/>
                <a:gd name="T58" fmla="*/ 199 w 268"/>
                <a:gd name="T59" fmla="*/ 314 h 856"/>
                <a:gd name="T60" fmla="*/ 199 w 268"/>
                <a:gd name="T61" fmla="*/ 314 h 856"/>
                <a:gd name="T62" fmla="*/ 182 w 268"/>
                <a:gd name="T63" fmla="*/ 331 h 856"/>
                <a:gd name="T64" fmla="*/ 182 w 268"/>
                <a:gd name="T65" fmla="*/ 331 h 856"/>
                <a:gd name="T66" fmla="*/ 161 w 268"/>
                <a:gd name="T67" fmla="*/ 343 h 856"/>
                <a:gd name="T68" fmla="*/ 134 w 268"/>
                <a:gd name="T69" fmla="*/ 348 h 856"/>
                <a:gd name="T70" fmla="*/ 107 w 268"/>
                <a:gd name="T71" fmla="*/ 343 h 856"/>
                <a:gd name="T72" fmla="*/ 86 w 268"/>
                <a:gd name="T73" fmla="*/ 331 h 856"/>
                <a:gd name="T74" fmla="*/ 85 w 268"/>
                <a:gd name="T75" fmla="*/ 331 h 856"/>
                <a:gd name="T76" fmla="*/ 69 w 268"/>
                <a:gd name="T77" fmla="*/ 314 h 856"/>
                <a:gd name="T78" fmla="*/ 69 w 268"/>
                <a:gd name="T79" fmla="*/ 314 h 856"/>
                <a:gd name="T80" fmla="*/ 58 w 268"/>
                <a:gd name="T81" fmla="*/ 294 h 856"/>
                <a:gd name="T82" fmla="*/ 57 w 268"/>
                <a:gd name="T83" fmla="*/ 290 h 856"/>
                <a:gd name="T84" fmla="*/ 54 w 268"/>
                <a:gd name="T85" fmla="*/ 268 h 856"/>
                <a:gd name="T86" fmla="*/ 57 w 268"/>
                <a:gd name="T87" fmla="*/ 245 h 856"/>
                <a:gd name="T88" fmla="*/ 58 w 268"/>
                <a:gd name="T89" fmla="*/ 241 h 856"/>
                <a:gd name="T90" fmla="*/ 69 w 268"/>
                <a:gd name="T91" fmla="*/ 221 h 856"/>
                <a:gd name="T92" fmla="*/ 69 w 268"/>
                <a:gd name="T93" fmla="*/ 221 h 856"/>
                <a:gd name="T94" fmla="*/ 85 w 268"/>
                <a:gd name="T95" fmla="*/ 204 h 856"/>
                <a:gd name="T96" fmla="*/ 86 w 268"/>
                <a:gd name="T97" fmla="*/ 204 h 856"/>
                <a:gd name="T98" fmla="*/ 107 w 268"/>
                <a:gd name="T99" fmla="*/ 192 h 856"/>
                <a:gd name="T100" fmla="*/ 134 w 268"/>
                <a:gd name="T101" fmla="*/ 187 h 856"/>
                <a:gd name="T102" fmla="*/ 161 w 268"/>
                <a:gd name="T103" fmla="*/ 192 h 856"/>
                <a:gd name="T104" fmla="*/ 182 w 268"/>
                <a:gd name="T105" fmla="*/ 204 h 856"/>
                <a:gd name="T106" fmla="*/ 182 w 268"/>
                <a:gd name="T107" fmla="*/ 204 h 856"/>
                <a:gd name="T108" fmla="*/ 199 w 268"/>
                <a:gd name="T109" fmla="*/ 221 h 856"/>
                <a:gd name="T110" fmla="*/ 199 w 268"/>
                <a:gd name="T111" fmla="*/ 221 h 856"/>
                <a:gd name="T112" fmla="*/ 209 w 268"/>
                <a:gd name="T113" fmla="*/ 241 h 856"/>
                <a:gd name="T114" fmla="*/ 210 w 268"/>
                <a:gd name="T115" fmla="*/ 245 h 856"/>
                <a:gd name="T116" fmla="*/ 214 w 268"/>
                <a:gd name="T117" fmla="*/ 268 h 856"/>
                <a:gd name="T118" fmla="*/ 210 w 268"/>
                <a:gd name="T119" fmla="*/ 29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8" h="856">
                  <a:moveTo>
                    <a:pt x="214" y="161"/>
                  </a:moveTo>
                  <a:cubicBezTo>
                    <a:pt x="214" y="80"/>
                    <a:pt x="214" y="80"/>
                    <a:pt x="214" y="80"/>
                  </a:cubicBezTo>
                  <a:cubicBezTo>
                    <a:pt x="214" y="36"/>
                    <a:pt x="178" y="0"/>
                    <a:pt x="134" y="0"/>
                  </a:cubicBezTo>
                  <a:cubicBezTo>
                    <a:pt x="89" y="0"/>
                    <a:pt x="54" y="36"/>
                    <a:pt x="54" y="80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21" y="186"/>
                    <a:pt x="0" y="224"/>
                    <a:pt x="0" y="268"/>
                  </a:cubicBezTo>
                  <a:cubicBezTo>
                    <a:pt x="0" y="311"/>
                    <a:pt x="21" y="349"/>
                    <a:pt x="54" y="374"/>
                  </a:cubicBezTo>
                  <a:cubicBezTo>
                    <a:pt x="54" y="776"/>
                    <a:pt x="54" y="776"/>
                    <a:pt x="54" y="776"/>
                  </a:cubicBezTo>
                  <a:cubicBezTo>
                    <a:pt x="54" y="820"/>
                    <a:pt x="89" y="856"/>
                    <a:pt x="134" y="856"/>
                  </a:cubicBezTo>
                  <a:cubicBezTo>
                    <a:pt x="178" y="856"/>
                    <a:pt x="214" y="820"/>
                    <a:pt x="214" y="776"/>
                  </a:cubicBezTo>
                  <a:cubicBezTo>
                    <a:pt x="214" y="374"/>
                    <a:pt x="214" y="374"/>
                    <a:pt x="214" y="374"/>
                  </a:cubicBezTo>
                  <a:cubicBezTo>
                    <a:pt x="246" y="349"/>
                    <a:pt x="268" y="311"/>
                    <a:pt x="268" y="268"/>
                  </a:cubicBezTo>
                  <a:cubicBezTo>
                    <a:pt x="268" y="224"/>
                    <a:pt x="246" y="186"/>
                    <a:pt x="214" y="161"/>
                  </a:cubicBezTo>
                  <a:close/>
                  <a:moveTo>
                    <a:pt x="107" y="80"/>
                  </a:moveTo>
                  <a:cubicBezTo>
                    <a:pt x="107" y="65"/>
                    <a:pt x="119" y="54"/>
                    <a:pt x="134" y="54"/>
                  </a:cubicBezTo>
                  <a:cubicBezTo>
                    <a:pt x="149" y="54"/>
                    <a:pt x="161" y="65"/>
                    <a:pt x="161" y="80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52" y="135"/>
                    <a:pt x="143" y="134"/>
                    <a:pt x="134" y="134"/>
                  </a:cubicBezTo>
                  <a:cubicBezTo>
                    <a:pt x="125" y="134"/>
                    <a:pt x="116" y="135"/>
                    <a:pt x="107" y="136"/>
                  </a:cubicBezTo>
                  <a:lnTo>
                    <a:pt x="107" y="80"/>
                  </a:lnTo>
                  <a:close/>
                  <a:moveTo>
                    <a:pt x="161" y="776"/>
                  </a:moveTo>
                  <a:cubicBezTo>
                    <a:pt x="161" y="791"/>
                    <a:pt x="149" y="803"/>
                    <a:pt x="134" y="803"/>
                  </a:cubicBezTo>
                  <a:cubicBezTo>
                    <a:pt x="119" y="803"/>
                    <a:pt x="107" y="791"/>
                    <a:pt x="107" y="776"/>
                  </a:cubicBezTo>
                  <a:cubicBezTo>
                    <a:pt x="107" y="399"/>
                    <a:pt x="107" y="399"/>
                    <a:pt x="107" y="399"/>
                  </a:cubicBezTo>
                  <a:cubicBezTo>
                    <a:pt x="116" y="400"/>
                    <a:pt x="125" y="401"/>
                    <a:pt x="134" y="401"/>
                  </a:cubicBezTo>
                  <a:cubicBezTo>
                    <a:pt x="143" y="401"/>
                    <a:pt x="152" y="400"/>
                    <a:pt x="161" y="399"/>
                  </a:cubicBezTo>
                  <a:lnTo>
                    <a:pt x="161" y="776"/>
                  </a:lnTo>
                  <a:close/>
                  <a:moveTo>
                    <a:pt x="210" y="290"/>
                  </a:moveTo>
                  <a:cubicBezTo>
                    <a:pt x="210" y="291"/>
                    <a:pt x="210" y="293"/>
                    <a:pt x="209" y="294"/>
                  </a:cubicBezTo>
                  <a:cubicBezTo>
                    <a:pt x="207" y="301"/>
                    <a:pt x="203" y="308"/>
                    <a:pt x="199" y="314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194" y="321"/>
                    <a:pt x="188" y="326"/>
                    <a:pt x="182" y="331"/>
                  </a:cubicBezTo>
                  <a:cubicBezTo>
                    <a:pt x="182" y="331"/>
                    <a:pt x="182" y="331"/>
                    <a:pt x="182" y="331"/>
                  </a:cubicBezTo>
                  <a:cubicBezTo>
                    <a:pt x="175" y="336"/>
                    <a:pt x="168" y="340"/>
                    <a:pt x="161" y="343"/>
                  </a:cubicBezTo>
                  <a:cubicBezTo>
                    <a:pt x="152" y="346"/>
                    <a:pt x="143" y="348"/>
                    <a:pt x="134" y="348"/>
                  </a:cubicBezTo>
                  <a:cubicBezTo>
                    <a:pt x="124" y="348"/>
                    <a:pt x="115" y="346"/>
                    <a:pt x="107" y="343"/>
                  </a:cubicBezTo>
                  <a:cubicBezTo>
                    <a:pt x="99" y="340"/>
                    <a:pt x="92" y="336"/>
                    <a:pt x="86" y="331"/>
                  </a:cubicBezTo>
                  <a:cubicBezTo>
                    <a:pt x="86" y="331"/>
                    <a:pt x="85" y="331"/>
                    <a:pt x="85" y="331"/>
                  </a:cubicBezTo>
                  <a:cubicBezTo>
                    <a:pt x="79" y="326"/>
                    <a:pt x="74" y="321"/>
                    <a:pt x="69" y="314"/>
                  </a:cubicBezTo>
                  <a:cubicBezTo>
                    <a:pt x="69" y="314"/>
                    <a:pt x="69" y="314"/>
                    <a:pt x="69" y="314"/>
                  </a:cubicBezTo>
                  <a:cubicBezTo>
                    <a:pt x="64" y="308"/>
                    <a:pt x="61" y="301"/>
                    <a:pt x="58" y="294"/>
                  </a:cubicBezTo>
                  <a:cubicBezTo>
                    <a:pt x="58" y="293"/>
                    <a:pt x="58" y="291"/>
                    <a:pt x="57" y="290"/>
                  </a:cubicBezTo>
                  <a:cubicBezTo>
                    <a:pt x="55" y="283"/>
                    <a:pt x="54" y="275"/>
                    <a:pt x="54" y="268"/>
                  </a:cubicBezTo>
                  <a:cubicBezTo>
                    <a:pt x="54" y="260"/>
                    <a:pt x="55" y="252"/>
                    <a:pt x="57" y="245"/>
                  </a:cubicBezTo>
                  <a:cubicBezTo>
                    <a:pt x="58" y="244"/>
                    <a:pt x="58" y="242"/>
                    <a:pt x="58" y="241"/>
                  </a:cubicBezTo>
                  <a:cubicBezTo>
                    <a:pt x="61" y="234"/>
                    <a:pt x="64" y="227"/>
                    <a:pt x="69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74" y="214"/>
                    <a:pt x="79" y="209"/>
                    <a:pt x="85" y="204"/>
                  </a:cubicBezTo>
                  <a:cubicBezTo>
                    <a:pt x="85" y="204"/>
                    <a:pt x="86" y="204"/>
                    <a:pt x="86" y="204"/>
                  </a:cubicBezTo>
                  <a:cubicBezTo>
                    <a:pt x="92" y="199"/>
                    <a:pt x="99" y="195"/>
                    <a:pt x="107" y="192"/>
                  </a:cubicBezTo>
                  <a:cubicBezTo>
                    <a:pt x="115" y="189"/>
                    <a:pt x="124" y="187"/>
                    <a:pt x="134" y="187"/>
                  </a:cubicBezTo>
                  <a:cubicBezTo>
                    <a:pt x="143" y="187"/>
                    <a:pt x="152" y="189"/>
                    <a:pt x="161" y="192"/>
                  </a:cubicBezTo>
                  <a:cubicBezTo>
                    <a:pt x="168" y="195"/>
                    <a:pt x="175" y="199"/>
                    <a:pt x="182" y="204"/>
                  </a:cubicBezTo>
                  <a:cubicBezTo>
                    <a:pt x="182" y="204"/>
                    <a:pt x="182" y="204"/>
                    <a:pt x="182" y="204"/>
                  </a:cubicBezTo>
                  <a:cubicBezTo>
                    <a:pt x="188" y="209"/>
                    <a:pt x="194" y="214"/>
                    <a:pt x="199" y="221"/>
                  </a:cubicBezTo>
                  <a:cubicBezTo>
                    <a:pt x="199" y="221"/>
                    <a:pt x="199" y="221"/>
                    <a:pt x="199" y="221"/>
                  </a:cubicBezTo>
                  <a:cubicBezTo>
                    <a:pt x="203" y="227"/>
                    <a:pt x="207" y="234"/>
                    <a:pt x="209" y="241"/>
                  </a:cubicBezTo>
                  <a:cubicBezTo>
                    <a:pt x="210" y="242"/>
                    <a:pt x="210" y="244"/>
                    <a:pt x="210" y="245"/>
                  </a:cubicBezTo>
                  <a:cubicBezTo>
                    <a:pt x="213" y="252"/>
                    <a:pt x="214" y="260"/>
                    <a:pt x="214" y="268"/>
                  </a:cubicBezTo>
                  <a:cubicBezTo>
                    <a:pt x="214" y="275"/>
                    <a:pt x="213" y="283"/>
                    <a:pt x="210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5268913" y="1077913"/>
              <a:ext cx="1004888" cy="3221037"/>
            </a:xfrm>
            <a:custGeom>
              <a:avLst/>
              <a:gdLst>
                <a:gd name="T0" fmla="*/ 214 w 267"/>
                <a:gd name="T1" fmla="*/ 161 h 856"/>
                <a:gd name="T2" fmla="*/ 214 w 267"/>
                <a:gd name="T3" fmla="*/ 80 h 856"/>
                <a:gd name="T4" fmla="*/ 133 w 267"/>
                <a:gd name="T5" fmla="*/ 0 h 856"/>
                <a:gd name="T6" fmla="*/ 53 w 267"/>
                <a:gd name="T7" fmla="*/ 80 h 856"/>
                <a:gd name="T8" fmla="*/ 53 w 267"/>
                <a:gd name="T9" fmla="*/ 161 h 856"/>
                <a:gd name="T10" fmla="*/ 0 w 267"/>
                <a:gd name="T11" fmla="*/ 268 h 856"/>
                <a:gd name="T12" fmla="*/ 53 w 267"/>
                <a:gd name="T13" fmla="*/ 374 h 856"/>
                <a:gd name="T14" fmla="*/ 53 w 267"/>
                <a:gd name="T15" fmla="*/ 776 h 856"/>
                <a:gd name="T16" fmla="*/ 133 w 267"/>
                <a:gd name="T17" fmla="*/ 856 h 856"/>
                <a:gd name="T18" fmla="*/ 214 w 267"/>
                <a:gd name="T19" fmla="*/ 776 h 856"/>
                <a:gd name="T20" fmla="*/ 214 w 267"/>
                <a:gd name="T21" fmla="*/ 374 h 856"/>
                <a:gd name="T22" fmla="*/ 267 w 267"/>
                <a:gd name="T23" fmla="*/ 268 h 856"/>
                <a:gd name="T24" fmla="*/ 214 w 267"/>
                <a:gd name="T25" fmla="*/ 161 h 856"/>
                <a:gd name="T26" fmla="*/ 107 w 267"/>
                <a:gd name="T27" fmla="*/ 80 h 856"/>
                <a:gd name="T28" fmla="*/ 133 w 267"/>
                <a:gd name="T29" fmla="*/ 54 h 856"/>
                <a:gd name="T30" fmla="*/ 160 w 267"/>
                <a:gd name="T31" fmla="*/ 80 h 856"/>
                <a:gd name="T32" fmla="*/ 160 w 267"/>
                <a:gd name="T33" fmla="*/ 136 h 856"/>
                <a:gd name="T34" fmla="*/ 133 w 267"/>
                <a:gd name="T35" fmla="*/ 134 h 856"/>
                <a:gd name="T36" fmla="*/ 107 w 267"/>
                <a:gd name="T37" fmla="*/ 136 h 856"/>
                <a:gd name="T38" fmla="*/ 107 w 267"/>
                <a:gd name="T39" fmla="*/ 80 h 856"/>
                <a:gd name="T40" fmla="*/ 160 w 267"/>
                <a:gd name="T41" fmla="*/ 776 h 856"/>
                <a:gd name="T42" fmla="*/ 133 w 267"/>
                <a:gd name="T43" fmla="*/ 803 h 856"/>
                <a:gd name="T44" fmla="*/ 107 w 267"/>
                <a:gd name="T45" fmla="*/ 776 h 856"/>
                <a:gd name="T46" fmla="*/ 107 w 267"/>
                <a:gd name="T47" fmla="*/ 399 h 856"/>
                <a:gd name="T48" fmla="*/ 133 w 267"/>
                <a:gd name="T49" fmla="*/ 401 h 856"/>
                <a:gd name="T50" fmla="*/ 160 w 267"/>
                <a:gd name="T51" fmla="*/ 399 h 856"/>
                <a:gd name="T52" fmla="*/ 160 w 267"/>
                <a:gd name="T53" fmla="*/ 776 h 856"/>
                <a:gd name="T54" fmla="*/ 210 w 267"/>
                <a:gd name="T55" fmla="*/ 290 h 856"/>
                <a:gd name="T56" fmla="*/ 209 w 267"/>
                <a:gd name="T57" fmla="*/ 294 h 856"/>
                <a:gd name="T58" fmla="*/ 198 w 267"/>
                <a:gd name="T59" fmla="*/ 314 h 856"/>
                <a:gd name="T60" fmla="*/ 198 w 267"/>
                <a:gd name="T61" fmla="*/ 314 h 856"/>
                <a:gd name="T62" fmla="*/ 182 w 267"/>
                <a:gd name="T63" fmla="*/ 331 h 856"/>
                <a:gd name="T64" fmla="*/ 181 w 267"/>
                <a:gd name="T65" fmla="*/ 331 h 856"/>
                <a:gd name="T66" fmla="*/ 160 w 267"/>
                <a:gd name="T67" fmla="*/ 343 h 856"/>
                <a:gd name="T68" fmla="*/ 133 w 267"/>
                <a:gd name="T69" fmla="*/ 348 h 856"/>
                <a:gd name="T70" fmla="*/ 107 w 267"/>
                <a:gd name="T71" fmla="*/ 343 h 856"/>
                <a:gd name="T72" fmla="*/ 85 w 267"/>
                <a:gd name="T73" fmla="*/ 331 h 856"/>
                <a:gd name="T74" fmla="*/ 85 w 267"/>
                <a:gd name="T75" fmla="*/ 331 h 856"/>
                <a:gd name="T76" fmla="*/ 68 w 267"/>
                <a:gd name="T77" fmla="*/ 314 h 856"/>
                <a:gd name="T78" fmla="*/ 68 w 267"/>
                <a:gd name="T79" fmla="*/ 314 h 856"/>
                <a:gd name="T80" fmla="*/ 58 w 267"/>
                <a:gd name="T81" fmla="*/ 294 h 856"/>
                <a:gd name="T82" fmla="*/ 57 w 267"/>
                <a:gd name="T83" fmla="*/ 290 h 856"/>
                <a:gd name="T84" fmla="*/ 53 w 267"/>
                <a:gd name="T85" fmla="*/ 268 h 856"/>
                <a:gd name="T86" fmla="*/ 57 w 267"/>
                <a:gd name="T87" fmla="*/ 245 h 856"/>
                <a:gd name="T88" fmla="*/ 58 w 267"/>
                <a:gd name="T89" fmla="*/ 241 h 856"/>
                <a:gd name="T90" fmla="*/ 68 w 267"/>
                <a:gd name="T91" fmla="*/ 221 h 856"/>
                <a:gd name="T92" fmla="*/ 68 w 267"/>
                <a:gd name="T93" fmla="*/ 221 h 856"/>
                <a:gd name="T94" fmla="*/ 85 w 267"/>
                <a:gd name="T95" fmla="*/ 204 h 856"/>
                <a:gd name="T96" fmla="*/ 85 w 267"/>
                <a:gd name="T97" fmla="*/ 204 h 856"/>
                <a:gd name="T98" fmla="*/ 107 w 267"/>
                <a:gd name="T99" fmla="*/ 192 h 856"/>
                <a:gd name="T100" fmla="*/ 133 w 267"/>
                <a:gd name="T101" fmla="*/ 187 h 856"/>
                <a:gd name="T102" fmla="*/ 160 w 267"/>
                <a:gd name="T103" fmla="*/ 192 h 856"/>
                <a:gd name="T104" fmla="*/ 181 w 267"/>
                <a:gd name="T105" fmla="*/ 204 h 856"/>
                <a:gd name="T106" fmla="*/ 182 w 267"/>
                <a:gd name="T107" fmla="*/ 204 h 856"/>
                <a:gd name="T108" fmla="*/ 198 w 267"/>
                <a:gd name="T109" fmla="*/ 221 h 856"/>
                <a:gd name="T110" fmla="*/ 198 w 267"/>
                <a:gd name="T111" fmla="*/ 221 h 856"/>
                <a:gd name="T112" fmla="*/ 209 w 267"/>
                <a:gd name="T113" fmla="*/ 241 h 856"/>
                <a:gd name="T114" fmla="*/ 210 w 267"/>
                <a:gd name="T115" fmla="*/ 245 h 856"/>
                <a:gd name="T116" fmla="*/ 214 w 267"/>
                <a:gd name="T117" fmla="*/ 268 h 856"/>
                <a:gd name="T118" fmla="*/ 210 w 267"/>
                <a:gd name="T119" fmla="*/ 29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7" h="856">
                  <a:moveTo>
                    <a:pt x="214" y="161"/>
                  </a:moveTo>
                  <a:cubicBezTo>
                    <a:pt x="214" y="80"/>
                    <a:pt x="214" y="80"/>
                    <a:pt x="214" y="80"/>
                  </a:cubicBezTo>
                  <a:cubicBezTo>
                    <a:pt x="214" y="36"/>
                    <a:pt x="178" y="0"/>
                    <a:pt x="133" y="0"/>
                  </a:cubicBezTo>
                  <a:cubicBezTo>
                    <a:pt x="89" y="0"/>
                    <a:pt x="53" y="36"/>
                    <a:pt x="53" y="80"/>
                  </a:cubicBezTo>
                  <a:cubicBezTo>
                    <a:pt x="53" y="161"/>
                    <a:pt x="53" y="161"/>
                    <a:pt x="53" y="161"/>
                  </a:cubicBezTo>
                  <a:cubicBezTo>
                    <a:pt x="21" y="186"/>
                    <a:pt x="0" y="224"/>
                    <a:pt x="0" y="268"/>
                  </a:cubicBezTo>
                  <a:cubicBezTo>
                    <a:pt x="0" y="311"/>
                    <a:pt x="21" y="349"/>
                    <a:pt x="53" y="374"/>
                  </a:cubicBezTo>
                  <a:cubicBezTo>
                    <a:pt x="53" y="776"/>
                    <a:pt x="53" y="776"/>
                    <a:pt x="53" y="776"/>
                  </a:cubicBezTo>
                  <a:cubicBezTo>
                    <a:pt x="53" y="820"/>
                    <a:pt x="89" y="856"/>
                    <a:pt x="133" y="856"/>
                  </a:cubicBezTo>
                  <a:cubicBezTo>
                    <a:pt x="178" y="856"/>
                    <a:pt x="214" y="820"/>
                    <a:pt x="214" y="776"/>
                  </a:cubicBezTo>
                  <a:cubicBezTo>
                    <a:pt x="214" y="374"/>
                    <a:pt x="214" y="374"/>
                    <a:pt x="214" y="374"/>
                  </a:cubicBezTo>
                  <a:cubicBezTo>
                    <a:pt x="246" y="349"/>
                    <a:pt x="267" y="311"/>
                    <a:pt x="267" y="268"/>
                  </a:cubicBezTo>
                  <a:cubicBezTo>
                    <a:pt x="267" y="224"/>
                    <a:pt x="246" y="186"/>
                    <a:pt x="214" y="161"/>
                  </a:cubicBezTo>
                  <a:close/>
                  <a:moveTo>
                    <a:pt x="107" y="80"/>
                  </a:moveTo>
                  <a:cubicBezTo>
                    <a:pt x="107" y="65"/>
                    <a:pt x="118" y="54"/>
                    <a:pt x="133" y="54"/>
                  </a:cubicBezTo>
                  <a:cubicBezTo>
                    <a:pt x="148" y="54"/>
                    <a:pt x="160" y="65"/>
                    <a:pt x="160" y="80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51" y="135"/>
                    <a:pt x="142" y="134"/>
                    <a:pt x="133" y="134"/>
                  </a:cubicBezTo>
                  <a:cubicBezTo>
                    <a:pt x="124" y="134"/>
                    <a:pt x="115" y="135"/>
                    <a:pt x="107" y="136"/>
                  </a:cubicBezTo>
                  <a:lnTo>
                    <a:pt x="107" y="80"/>
                  </a:lnTo>
                  <a:close/>
                  <a:moveTo>
                    <a:pt x="160" y="776"/>
                  </a:moveTo>
                  <a:cubicBezTo>
                    <a:pt x="160" y="791"/>
                    <a:pt x="148" y="803"/>
                    <a:pt x="133" y="803"/>
                  </a:cubicBezTo>
                  <a:cubicBezTo>
                    <a:pt x="118" y="803"/>
                    <a:pt x="107" y="791"/>
                    <a:pt x="107" y="776"/>
                  </a:cubicBezTo>
                  <a:cubicBezTo>
                    <a:pt x="107" y="399"/>
                    <a:pt x="107" y="399"/>
                    <a:pt x="107" y="399"/>
                  </a:cubicBezTo>
                  <a:cubicBezTo>
                    <a:pt x="115" y="400"/>
                    <a:pt x="124" y="401"/>
                    <a:pt x="133" y="401"/>
                  </a:cubicBezTo>
                  <a:cubicBezTo>
                    <a:pt x="142" y="401"/>
                    <a:pt x="151" y="400"/>
                    <a:pt x="160" y="399"/>
                  </a:cubicBezTo>
                  <a:lnTo>
                    <a:pt x="160" y="776"/>
                  </a:lnTo>
                  <a:close/>
                  <a:moveTo>
                    <a:pt x="210" y="290"/>
                  </a:moveTo>
                  <a:cubicBezTo>
                    <a:pt x="209" y="291"/>
                    <a:pt x="209" y="293"/>
                    <a:pt x="209" y="294"/>
                  </a:cubicBezTo>
                  <a:cubicBezTo>
                    <a:pt x="206" y="301"/>
                    <a:pt x="203" y="308"/>
                    <a:pt x="198" y="314"/>
                  </a:cubicBezTo>
                  <a:cubicBezTo>
                    <a:pt x="198" y="314"/>
                    <a:pt x="198" y="314"/>
                    <a:pt x="198" y="314"/>
                  </a:cubicBezTo>
                  <a:cubicBezTo>
                    <a:pt x="193" y="321"/>
                    <a:pt x="188" y="326"/>
                    <a:pt x="182" y="331"/>
                  </a:cubicBezTo>
                  <a:cubicBezTo>
                    <a:pt x="182" y="331"/>
                    <a:pt x="181" y="331"/>
                    <a:pt x="181" y="331"/>
                  </a:cubicBezTo>
                  <a:cubicBezTo>
                    <a:pt x="175" y="336"/>
                    <a:pt x="168" y="340"/>
                    <a:pt x="160" y="343"/>
                  </a:cubicBezTo>
                  <a:cubicBezTo>
                    <a:pt x="152" y="346"/>
                    <a:pt x="143" y="348"/>
                    <a:pt x="133" y="348"/>
                  </a:cubicBezTo>
                  <a:cubicBezTo>
                    <a:pt x="124" y="348"/>
                    <a:pt x="115" y="346"/>
                    <a:pt x="107" y="343"/>
                  </a:cubicBezTo>
                  <a:cubicBezTo>
                    <a:pt x="99" y="340"/>
                    <a:pt x="92" y="336"/>
                    <a:pt x="85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79" y="326"/>
                    <a:pt x="73" y="321"/>
                    <a:pt x="68" y="314"/>
                  </a:cubicBezTo>
                  <a:cubicBezTo>
                    <a:pt x="68" y="314"/>
                    <a:pt x="68" y="314"/>
                    <a:pt x="68" y="314"/>
                  </a:cubicBezTo>
                  <a:cubicBezTo>
                    <a:pt x="64" y="308"/>
                    <a:pt x="60" y="301"/>
                    <a:pt x="58" y="294"/>
                  </a:cubicBezTo>
                  <a:cubicBezTo>
                    <a:pt x="57" y="293"/>
                    <a:pt x="57" y="291"/>
                    <a:pt x="57" y="290"/>
                  </a:cubicBezTo>
                  <a:cubicBezTo>
                    <a:pt x="54" y="283"/>
                    <a:pt x="53" y="275"/>
                    <a:pt x="53" y="268"/>
                  </a:cubicBezTo>
                  <a:cubicBezTo>
                    <a:pt x="53" y="260"/>
                    <a:pt x="54" y="252"/>
                    <a:pt x="57" y="245"/>
                  </a:cubicBezTo>
                  <a:cubicBezTo>
                    <a:pt x="57" y="244"/>
                    <a:pt x="57" y="242"/>
                    <a:pt x="58" y="241"/>
                  </a:cubicBezTo>
                  <a:cubicBezTo>
                    <a:pt x="60" y="234"/>
                    <a:pt x="64" y="227"/>
                    <a:pt x="68" y="221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73" y="214"/>
                    <a:pt x="79" y="209"/>
                    <a:pt x="85" y="204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92" y="199"/>
                    <a:pt x="99" y="195"/>
                    <a:pt x="107" y="192"/>
                  </a:cubicBezTo>
                  <a:cubicBezTo>
                    <a:pt x="115" y="189"/>
                    <a:pt x="124" y="187"/>
                    <a:pt x="133" y="187"/>
                  </a:cubicBezTo>
                  <a:cubicBezTo>
                    <a:pt x="143" y="187"/>
                    <a:pt x="152" y="189"/>
                    <a:pt x="160" y="192"/>
                  </a:cubicBezTo>
                  <a:cubicBezTo>
                    <a:pt x="168" y="195"/>
                    <a:pt x="175" y="199"/>
                    <a:pt x="181" y="204"/>
                  </a:cubicBezTo>
                  <a:cubicBezTo>
                    <a:pt x="181" y="204"/>
                    <a:pt x="182" y="204"/>
                    <a:pt x="182" y="204"/>
                  </a:cubicBezTo>
                  <a:cubicBezTo>
                    <a:pt x="188" y="209"/>
                    <a:pt x="193" y="214"/>
                    <a:pt x="198" y="221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203" y="227"/>
                    <a:pt x="206" y="234"/>
                    <a:pt x="209" y="241"/>
                  </a:cubicBezTo>
                  <a:cubicBezTo>
                    <a:pt x="209" y="242"/>
                    <a:pt x="209" y="244"/>
                    <a:pt x="210" y="245"/>
                  </a:cubicBezTo>
                  <a:cubicBezTo>
                    <a:pt x="212" y="252"/>
                    <a:pt x="214" y="260"/>
                    <a:pt x="214" y="268"/>
                  </a:cubicBezTo>
                  <a:cubicBezTo>
                    <a:pt x="214" y="275"/>
                    <a:pt x="212" y="283"/>
                    <a:pt x="210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4157663" y="1077913"/>
              <a:ext cx="1009650" cy="3221037"/>
            </a:xfrm>
            <a:custGeom>
              <a:avLst/>
              <a:gdLst>
                <a:gd name="T0" fmla="*/ 214 w 268"/>
                <a:gd name="T1" fmla="*/ 482 h 856"/>
                <a:gd name="T2" fmla="*/ 214 w 268"/>
                <a:gd name="T3" fmla="*/ 80 h 856"/>
                <a:gd name="T4" fmla="*/ 134 w 268"/>
                <a:gd name="T5" fmla="*/ 0 h 856"/>
                <a:gd name="T6" fmla="*/ 54 w 268"/>
                <a:gd name="T7" fmla="*/ 80 h 856"/>
                <a:gd name="T8" fmla="*/ 54 w 268"/>
                <a:gd name="T9" fmla="*/ 482 h 856"/>
                <a:gd name="T10" fmla="*/ 0 w 268"/>
                <a:gd name="T11" fmla="*/ 589 h 856"/>
                <a:gd name="T12" fmla="*/ 54 w 268"/>
                <a:gd name="T13" fmla="*/ 695 h 856"/>
                <a:gd name="T14" fmla="*/ 54 w 268"/>
                <a:gd name="T15" fmla="*/ 776 h 856"/>
                <a:gd name="T16" fmla="*/ 134 w 268"/>
                <a:gd name="T17" fmla="*/ 856 h 856"/>
                <a:gd name="T18" fmla="*/ 214 w 268"/>
                <a:gd name="T19" fmla="*/ 776 h 856"/>
                <a:gd name="T20" fmla="*/ 214 w 268"/>
                <a:gd name="T21" fmla="*/ 695 h 856"/>
                <a:gd name="T22" fmla="*/ 268 w 268"/>
                <a:gd name="T23" fmla="*/ 589 h 856"/>
                <a:gd name="T24" fmla="*/ 214 w 268"/>
                <a:gd name="T25" fmla="*/ 482 h 856"/>
                <a:gd name="T26" fmla="*/ 107 w 268"/>
                <a:gd name="T27" fmla="*/ 80 h 856"/>
                <a:gd name="T28" fmla="*/ 134 w 268"/>
                <a:gd name="T29" fmla="*/ 54 h 856"/>
                <a:gd name="T30" fmla="*/ 161 w 268"/>
                <a:gd name="T31" fmla="*/ 80 h 856"/>
                <a:gd name="T32" fmla="*/ 161 w 268"/>
                <a:gd name="T33" fmla="*/ 457 h 856"/>
                <a:gd name="T34" fmla="*/ 134 w 268"/>
                <a:gd name="T35" fmla="*/ 455 h 856"/>
                <a:gd name="T36" fmla="*/ 107 w 268"/>
                <a:gd name="T37" fmla="*/ 457 h 856"/>
                <a:gd name="T38" fmla="*/ 107 w 268"/>
                <a:gd name="T39" fmla="*/ 80 h 856"/>
                <a:gd name="T40" fmla="*/ 161 w 268"/>
                <a:gd name="T41" fmla="*/ 776 h 856"/>
                <a:gd name="T42" fmla="*/ 134 w 268"/>
                <a:gd name="T43" fmla="*/ 803 h 856"/>
                <a:gd name="T44" fmla="*/ 107 w 268"/>
                <a:gd name="T45" fmla="*/ 776 h 856"/>
                <a:gd name="T46" fmla="*/ 107 w 268"/>
                <a:gd name="T47" fmla="*/ 720 h 856"/>
                <a:gd name="T48" fmla="*/ 134 w 268"/>
                <a:gd name="T49" fmla="*/ 722 h 856"/>
                <a:gd name="T50" fmla="*/ 161 w 268"/>
                <a:gd name="T51" fmla="*/ 720 h 856"/>
                <a:gd name="T52" fmla="*/ 161 w 268"/>
                <a:gd name="T53" fmla="*/ 776 h 856"/>
                <a:gd name="T54" fmla="*/ 211 w 268"/>
                <a:gd name="T55" fmla="*/ 611 h 856"/>
                <a:gd name="T56" fmla="*/ 209 w 268"/>
                <a:gd name="T57" fmla="*/ 615 h 856"/>
                <a:gd name="T58" fmla="*/ 199 w 268"/>
                <a:gd name="T59" fmla="*/ 635 h 856"/>
                <a:gd name="T60" fmla="*/ 199 w 268"/>
                <a:gd name="T61" fmla="*/ 635 h 856"/>
                <a:gd name="T62" fmla="*/ 182 w 268"/>
                <a:gd name="T63" fmla="*/ 652 h 856"/>
                <a:gd name="T64" fmla="*/ 182 w 268"/>
                <a:gd name="T65" fmla="*/ 652 h 856"/>
                <a:gd name="T66" fmla="*/ 161 w 268"/>
                <a:gd name="T67" fmla="*/ 664 h 856"/>
                <a:gd name="T68" fmla="*/ 134 w 268"/>
                <a:gd name="T69" fmla="*/ 669 h 856"/>
                <a:gd name="T70" fmla="*/ 107 w 268"/>
                <a:gd name="T71" fmla="*/ 664 h 856"/>
                <a:gd name="T72" fmla="*/ 86 w 268"/>
                <a:gd name="T73" fmla="*/ 652 h 856"/>
                <a:gd name="T74" fmla="*/ 86 w 268"/>
                <a:gd name="T75" fmla="*/ 652 h 856"/>
                <a:gd name="T76" fmla="*/ 69 w 268"/>
                <a:gd name="T77" fmla="*/ 635 h 856"/>
                <a:gd name="T78" fmla="*/ 69 w 268"/>
                <a:gd name="T79" fmla="*/ 635 h 856"/>
                <a:gd name="T80" fmla="*/ 59 w 268"/>
                <a:gd name="T81" fmla="*/ 615 h 856"/>
                <a:gd name="T82" fmla="*/ 57 w 268"/>
                <a:gd name="T83" fmla="*/ 611 h 856"/>
                <a:gd name="T84" fmla="*/ 54 w 268"/>
                <a:gd name="T85" fmla="*/ 589 h 856"/>
                <a:gd name="T86" fmla="*/ 57 w 268"/>
                <a:gd name="T87" fmla="*/ 566 h 856"/>
                <a:gd name="T88" fmla="*/ 59 w 268"/>
                <a:gd name="T89" fmla="*/ 562 h 856"/>
                <a:gd name="T90" fmla="*/ 69 w 268"/>
                <a:gd name="T91" fmla="*/ 542 h 856"/>
                <a:gd name="T92" fmla="*/ 69 w 268"/>
                <a:gd name="T93" fmla="*/ 542 h 856"/>
                <a:gd name="T94" fmla="*/ 86 w 268"/>
                <a:gd name="T95" fmla="*/ 525 h 856"/>
                <a:gd name="T96" fmla="*/ 86 w 268"/>
                <a:gd name="T97" fmla="*/ 525 h 856"/>
                <a:gd name="T98" fmla="*/ 107 w 268"/>
                <a:gd name="T99" fmla="*/ 513 h 856"/>
                <a:gd name="T100" fmla="*/ 134 w 268"/>
                <a:gd name="T101" fmla="*/ 508 h 856"/>
                <a:gd name="T102" fmla="*/ 161 w 268"/>
                <a:gd name="T103" fmla="*/ 513 h 856"/>
                <a:gd name="T104" fmla="*/ 182 w 268"/>
                <a:gd name="T105" fmla="*/ 525 h 856"/>
                <a:gd name="T106" fmla="*/ 182 w 268"/>
                <a:gd name="T107" fmla="*/ 525 h 856"/>
                <a:gd name="T108" fmla="*/ 199 w 268"/>
                <a:gd name="T109" fmla="*/ 542 h 856"/>
                <a:gd name="T110" fmla="*/ 199 w 268"/>
                <a:gd name="T111" fmla="*/ 542 h 856"/>
                <a:gd name="T112" fmla="*/ 209 w 268"/>
                <a:gd name="T113" fmla="*/ 562 h 856"/>
                <a:gd name="T114" fmla="*/ 211 w 268"/>
                <a:gd name="T115" fmla="*/ 566 h 856"/>
                <a:gd name="T116" fmla="*/ 214 w 268"/>
                <a:gd name="T117" fmla="*/ 589 h 856"/>
                <a:gd name="T118" fmla="*/ 211 w 268"/>
                <a:gd name="T119" fmla="*/ 611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8" h="856">
                  <a:moveTo>
                    <a:pt x="214" y="482"/>
                  </a:moveTo>
                  <a:cubicBezTo>
                    <a:pt x="214" y="80"/>
                    <a:pt x="214" y="80"/>
                    <a:pt x="214" y="80"/>
                  </a:cubicBezTo>
                  <a:cubicBezTo>
                    <a:pt x="214" y="36"/>
                    <a:pt x="178" y="0"/>
                    <a:pt x="134" y="0"/>
                  </a:cubicBezTo>
                  <a:cubicBezTo>
                    <a:pt x="90" y="0"/>
                    <a:pt x="54" y="36"/>
                    <a:pt x="54" y="80"/>
                  </a:cubicBezTo>
                  <a:cubicBezTo>
                    <a:pt x="54" y="482"/>
                    <a:pt x="54" y="482"/>
                    <a:pt x="54" y="482"/>
                  </a:cubicBezTo>
                  <a:cubicBezTo>
                    <a:pt x="21" y="507"/>
                    <a:pt x="0" y="545"/>
                    <a:pt x="0" y="589"/>
                  </a:cubicBezTo>
                  <a:cubicBezTo>
                    <a:pt x="0" y="632"/>
                    <a:pt x="21" y="670"/>
                    <a:pt x="54" y="695"/>
                  </a:cubicBezTo>
                  <a:cubicBezTo>
                    <a:pt x="54" y="776"/>
                    <a:pt x="54" y="776"/>
                    <a:pt x="54" y="776"/>
                  </a:cubicBezTo>
                  <a:cubicBezTo>
                    <a:pt x="54" y="820"/>
                    <a:pt x="90" y="856"/>
                    <a:pt x="134" y="856"/>
                  </a:cubicBezTo>
                  <a:cubicBezTo>
                    <a:pt x="178" y="856"/>
                    <a:pt x="214" y="820"/>
                    <a:pt x="214" y="776"/>
                  </a:cubicBezTo>
                  <a:cubicBezTo>
                    <a:pt x="214" y="695"/>
                    <a:pt x="214" y="695"/>
                    <a:pt x="214" y="695"/>
                  </a:cubicBezTo>
                  <a:cubicBezTo>
                    <a:pt x="247" y="670"/>
                    <a:pt x="268" y="632"/>
                    <a:pt x="268" y="589"/>
                  </a:cubicBezTo>
                  <a:cubicBezTo>
                    <a:pt x="268" y="545"/>
                    <a:pt x="247" y="507"/>
                    <a:pt x="214" y="482"/>
                  </a:cubicBezTo>
                  <a:close/>
                  <a:moveTo>
                    <a:pt x="107" y="80"/>
                  </a:moveTo>
                  <a:cubicBezTo>
                    <a:pt x="107" y="65"/>
                    <a:pt x="119" y="54"/>
                    <a:pt x="134" y="54"/>
                  </a:cubicBezTo>
                  <a:cubicBezTo>
                    <a:pt x="149" y="54"/>
                    <a:pt x="161" y="65"/>
                    <a:pt x="161" y="80"/>
                  </a:cubicBezTo>
                  <a:cubicBezTo>
                    <a:pt x="161" y="457"/>
                    <a:pt x="161" y="457"/>
                    <a:pt x="161" y="457"/>
                  </a:cubicBezTo>
                  <a:cubicBezTo>
                    <a:pt x="152" y="456"/>
                    <a:pt x="143" y="455"/>
                    <a:pt x="134" y="455"/>
                  </a:cubicBezTo>
                  <a:cubicBezTo>
                    <a:pt x="125" y="455"/>
                    <a:pt x="116" y="456"/>
                    <a:pt x="107" y="457"/>
                  </a:cubicBezTo>
                  <a:lnTo>
                    <a:pt x="107" y="80"/>
                  </a:lnTo>
                  <a:close/>
                  <a:moveTo>
                    <a:pt x="161" y="776"/>
                  </a:moveTo>
                  <a:cubicBezTo>
                    <a:pt x="161" y="791"/>
                    <a:pt x="149" y="803"/>
                    <a:pt x="134" y="803"/>
                  </a:cubicBezTo>
                  <a:cubicBezTo>
                    <a:pt x="119" y="803"/>
                    <a:pt x="107" y="791"/>
                    <a:pt x="107" y="776"/>
                  </a:cubicBezTo>
                  <a:cubicBezTo>
                    <a:pt x="107" y="720"/>
                    <a:pt x="107" y="720"/>
                    <a:pt x="107" y="720"/>
                  </a:cubicBezTo>
                  <a:cubicBezTo>
                    <a:pt x="116" y="721"/>
                    <a:pt x="125" y="722"/>
                    <a:pt x="134" y="722"/>
                  </a:cubicBezTo>
                  <a:cubicBezTo>
                    <a:pt x="143" y="722"/>
                    <a:pt x="152" y="721"/>
                    <a:pt x="161" y="720"/>
                  </a:cubicBezTo>
                  <a:lnTo>
                    <a:pt x="161" y="776"/>
                  </a:lnTo>
                  <a:close/>
                  <a:moveTo>
                    <a:pt x="211" y="611"/>
                  </a:moveTo>
                  <a:cubicBezTo>
                    <a:pt x="210" y="612"/>
                    <a:pt x="210" y="614"/>
                    <a:pt x="209" y="615"/>
                  </a:cubicBezTo>
                  <a:cubicBezTo>
                    <a:pt x="207" y="622"/>
                    <a:pt x="204" y="629"/>
                    <a:pt x="199" y="635"/>
                  </a:cubicBezTo>
                  <a:cubicBezTo>
                    <a:pt x="199" y="635"/>
                    <a:pt x="199" y="635"/>
                    <a:pt x="199" y="635"/>
                  </a:cubicBezTo>
                  <a:cubicBezTo>
                    <a:pt x="194" y="642"/>
                    <a:pt x="189" y="647"/>
                    <a:pt x="182" y="652"/>
                  </a:cubicBezTo>
                  <a:cubicBezTo>
                    <a:pt x="182" y="652"/>
                    <a:pt x="182" y="652"/>
                    <a:pt x="182" y="652"/>
                  </a:cubicBezTo>
                  <a:cubicBezTo>
                    <a:pt x="176" y="657"/>
                    <a:pt x="168" y="661"/>
                    <a:pt x="161" y="664"/>
                  </a:cubicBezTo>
                  <a:cubicBezTo>
                    <a:pt x="152" y="667"/>
                    <a:pt x="143" y="669"/>
                    <a:pt x="134" y="669"/>
                  </a:cubicBezTo>
                  <a:cubicBezTo>
                    <a:pt x="125" y="669"/>
                    <a:pt x="116" y="667"/>
                    <a:pt x="107" y="664"/>
                  </a:cubicBezTo>
                  <a:cubicBezTo>
                    <a:pt x="100" y="661"/>
                    <a:pt x="92" y="657"/>
                    <a:pt x="86" y="652"/>
                  </a:cubicBezTo>
                  <a:cubicBezTo>
                    <a:pt x="86" y="652"/>
                    <a:pt x="86" y="652"/>
                    <a:pt x="86" y="652"/>
                  </a:cubicBezTo>
                  <a:cubicBezTo>
                    <a:pt x="79" y="647"/>
                    <a:pt x="74" y="642"/>
                    <a:pt x="69" y="635"/>
                  </a:cubicBezTo>
                  <a:cubicBezTo>
                    <a:pt x="69" y="635"/>
                    <a:pt x="69" y="635"/>
                    <a:pt x="69" y="635"/>
                  </a:cubicBezTo>
                  <a:cubicBezTo>
                    <a:pt x="64" y="629"/>
                    <a:pt x="61" y="622"/>
                    <a:pt x="59" y="615"/>
                  </a:cubicBezTo>
                  <a:cubicBezTo>
                    <a:pt x="58" y="614"/>
                    <a:pt x="58" y="612"/>
                    <a:pt x="57" y="611"/>
                  </a:cubicBezTo>
                  <a:cubicBezTo>
                    <a:pt x="55" y="604"/>
                    <a:pt x="54" y="596"/>
                    <a:pt x="54" y="589"/>
                  </a:cubicBezTo>
                  <a:cubicBezTo>
                    <a:pt x="54" y="581"/>
                    <a:pt x="55" y="573"/>
                    <a:pt x="57" y="566"/>
                  </a:cubicBezTo>
                  <a:cubicBezTo>
                    <a:pt x="58" y="565"/>
                    <a:pt x="58" y="563"/>
                    <a:pt x="59" y="562"/>
                  </a:cubicBezTo>
                  <a:cubicBezTo>
                    <a:pt x="61" y="555"/>
                    <a:pt x="64" y="548"/>
                    <a:pt x="69" y="542"/>
                  </a:cubicBezTo>
                  <a:cubicBezTo>
                    <a:pt x="69" y="542"/>
                    <a:pt x="69" y="542"/>
                    <a:pt x="69" y="542"/>
                  </a:cubicBezTo>
                  <a:cubicBezTo>
                    <a:pt x="74" y="535"/>
                    <a:pt x="79" y="530"/>
                    <a:pt x="86" y="525"/>
                  </a:cubicBezTo>
                  <a:cubicBezTo>
                    <a:pt x="86" y="525"/>
                    <a:pt x="86" y="525"/>
                    <a:pt x="86" y="525"/>
                  </a:cubicBezTo>
                  <a:cubicBezTo>
                    <a:pt x="92" y="520"/>
                    <a:pt x="100" y="516"/>
                    <a:pt x="107" y="513"/>
                  </a:cubicBezTo>
                  <a:cubicBezTo>
                    <a:pt x="116" y="510"/>
                    <a:pt x="125" y="508"/>
                    <a:pt x="134" y="508"/>
                  </a:cubicBezTo>
                  <a:cubicBezTo>
                    <a:pt x="143" y="508"/>
                    <a:pt x="152" y="510"/>
                    <a:pt x="161" y="513"/>
                  </a:cubicBezTo>
                  <a:cubicBezTo>
                    <a:pt x="168" y="516"/>
                    <a:pt x="176" y="520"/>
                    <a:pt x="182" y="525"/>
                  </a:cubicBezTo>
                  <a:cubicBezTo>
                    <a:pt x="182" y="525"/>
                    <a:pt x="182" y="525"/>
                    <a:pt x="182" y="525"/>
                  </a:cubicBezTo>
                  <a:cubicBezTo>
                    <a:pt x="189" y="530"/>
                    <a:pt x="194" y="535"/>
                    <a:pt x="199" y="542"/>
                  </a:cubicBezTo>
                  <a:cubicBezTo>
                    <a:pt x="199" y="542"/>
                    <a:pt x="199" y="542"/>
                    <a:pt x="199" y="542"/>
                  </a:cubicBezTo>
                  <a:cubicBezTo>
                    <a:pt x="204" y="548"/>
                    <a:pt x="207" y="555"/>
                    <a:pt x="209" y="562"/>
                  </a:cubicBezTo>
                  <a:cubicBezTo>
                    <a:pt x="210" y="563"/>
                    <a:pt x="210" y="565"/>
                    <a:pt x="211" y="566"/>
                  </a:cubicBezTo>
                  <a:cubicBezTo>
                    <a:pt x="213" y="573"/>
                    <a:pt x="214" y="581"/>
                    <a:pt x="214" y="589"/>
                  </a:cubicBezTo>
                  <a:cubicBezTo>
                    <a:pt x="214" y="596"/>
                    <a:pt x="213" y="604"/>
                    <a:pt x="211" y="6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1533665" y="2495233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52143" y="2706367"/>
            <a:ext cx="393952" cy="395329"/>
            <a:chOff x="3206750" y="1381125"/>
            <a:chExt cx="490538" cy="492125"/>
          </a:xfrm>
          <a:solidFill>
            <a:schemeClr val="accent2"/>
          </a:solidFill>
        </p:grpSpPr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3206750" y="1381125"/>
              <a:ext cx="490538" cy="492125"/>
            </a:xfrm>
            <a:custGeom>
              <a:avLst/>
              <a:gdLst>
                <a:gd name="T0" fmla="*/ 80 w 128"/>
                <a:gd name="T1" fmla="*/ 0 h 128"/>
                <a:gd name="T2" fmla="*/ 32 w 128"/>
                <a:gd name="T3" fmla="*/ 48 h 128"/>
                <a:gd name="T4" fmla="*/ 38 w 128"/>
                <a:gd name="T5" fmla="*/ 70 h 128"/>
                <a:gd name="T6" fmla="*/ 4 w 128"/>
                <a:gd name="T7" fmla="*/ 104 h 128"/>
                <a:gd name="T8" fmla="*/ 4 w 128"/>
                <a:gd name="T9" fmla="*/ 104 h 128"/>
                <a:gd name="T10" fmla="*/ 0 w 128"/>
                <a:gd name="T11" fmla="*/ 114 h 128"/>
                <a:gd name="T12" fmla="*/ 14 w 128"/>
                <a:gd name="T13" fmla="*/ 128 h 128"/>
                <a:gd name="T14" fmla="*/ 24 w 128"/>
                <a:gd name="T15" fmla="*/ 124 h 128"/>
                <a:gd name="T16" fmla="*/ 24 w 128"/>
                <a:gd name="T17" fmla="*/ 124 h 128"/>
                <a:gd name="T18" fmla="*/ 58 w 128"/>
                <a:gd name="T19" fmla="*/ 90 h 128"/>
                <a:gd name="T20" fmla="*/ 80 w 128"/>
                <a:gd name="T21" fmla="*/ 96 h 128"/>
                <a:gd name="T22" fmla="*/ 128 w 128"/>
                <a:gd name="T23" fmla="*/ 48 h 128"/>
                <a:gd name="T24" fmla="*/ 80 w 128"/>
                <a:gd name="T25" fmla="*/ 0 h 128"/>
                <a:gd name="T26" fmla="*/ 19 w 128"/>
                <a:gd name="T27" fmla="*/ 119 h 128"/>
                <a:gd name="T28" fmla="*/ 14 w 128"/>
                <a:gd name="T29" fmla="*/ 121 h 128"/>
                <a:gd name="T30" fmla="*/ 7 w 128"/>
                <a:gd name="T31" fmla="*/ 114 h 128"/>
                <a:gd name="T32" fmla="*/ 9 w 128"/>
                <a:gd name="T33" fmla="*/ 109 h 128"/>
                <a:gd name="T34" fmla="*/ 9 w 128"/>
                <a:gd name="T35" fmla="*/ 109 h 128"/>
                <a:gd name="T36" fmla="*/ 41 w 128"/>
                <a:gd name="T37" fmla="*/ 77 h 128"/>
                <a:gd name="T38" fmla="*/ 51 w 128"/>
                <a:gd name="T39" fmla="*/ 87 h 128"/>
                <a:gd name="T40" fmla="*/ 19 w 128"/>
                <a:gd name="T41" fmla="*/ 119 h 128"/>
                <a:gd name="T42" fmla="*/ 80 w 128"/>
                <a:gd name="T43" fmla="*/ 88 h 128"/>
                <a:gd name="T44" fmla="*/ 40 w 128"/>
                <a:gd name="T45" fmla="*/ 48 h 128"/>
                <a:gd name="T46" fmla="*/ 80 w 128"/>
                <a:gd name="T47" fmla="*/ 8 h 128"/>
                <a:gd name="T48" fmla="*/ 120 w 128"/>
                <a:gd name="T49" fmla="*/ 48 h 128"/>
                <a:gd name="T50" fmla="*/ 80 w 128"/>
                <a:gd name="T51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28">
                  <a:moveTo>
                    <a:pt x="80" y="0"/>
                  </a:moveTo>
                  <a:cubicBezTo>
                    <a:pt x="53" y="0"/>
                    <a:pt x="32" y="21"/>
                    <a:pt x="32" y="48"/>
                  </a:cubicBezTo>
                  <a:cubicBezTo>
                    <a:pt x="32" y="56"/>
                    <a:pt x="34" y="64"/>
                    <a:pt x="38" y="70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2" y="106"/>
                    <a:pt x="0" y="110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8" y="128"/>
                    <a:pt x="22" y="126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64" y="94"/>
                    <a:pt x="72" y="96"/>
                    <a:pt x="80" y="96"/>
                  </a:cubicBezTo>
                  <a:cubicBezTo>
                    <a:pt x="107" y="96"/>
                    <a:pt x="128" y="75"/>
                    <a:pt x="128" y="48"/>
                  </a:cubicBezTo>
                  <a:cubicBezTo>
                    <a:pt x="128" y="21"/>
                    <a:pt x="107" y="0"/>
                    <a:pt x="80" y="0"/>
                  </a:cubicBezTo>
                  <a:close/>
                  <a:moveTo>
                    <a:pt x="19" y="119"/>
                  </a:moveTo>
                  <a:cubicBezTo>
                    <a:pt x="18" y="120"/>
                    <a:pt x="16" y="121"/>
                    <a:pt x="14" y="121"/>
                  </a:cubicBezTo>
                  <a:cubicBezTo>
                    <a:pt x="10" y="121"/>
                    <a:pt x="7" y="118"/>
                    <a:pt x="7" y="114"/>
                  </a:cubicBezTo>
                  <a:cubicBezTo>
                    <a:pt x="7" y="112"/>
                    <a:pt x="8" y="110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4" y="80"/>
                    <a:pt x="48" y="84"/>
                    <a:pt x="51" y="87"/>
                  </a:cubicBezTo>
                  <a:lnTo>
                    <a:pt x="19" y="119"/>
                  </a:lnTo>
                  <a:close/>
                  <a:moveTo>
                    <a:pt x="80" y="88"/>
                  </a:moveTo>
                  <a:cubicBezTo>
                    <a:pt x="58" y="88"/>
                    <a:pt x="40" y="70"/>
                    <a:pt x="40" y="48"/>
                  </a:cubicBezTo>
                  <a:cubicBezTo>
                    <a:pt x="40" y="26"/>
                    <a:pt x="58" y="8"/>
                    <a:pt x="80" y="8"/>
                  </a:cubicBezTo>
                  <a:cubicBezTo>
                    <a:pt x="102" y="8"/>
                    <a:pt x="120" y="26"/>
                    <a:pt x="120" y="48"/>
                  </a:cubicBezTo>
                  <a:cubicBezTo>
                    <a:pt x="120" y="70"/>
                    <a:pt x="102" y="88"/>
                    <a:pt x="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406775" y="1458913"/>
              <a:ext cx="114300" cy="114300"/>
            </a:xfrm>
            <a:custGeom>
              <a:avLst/>
              <a:gdLst>
                <a:gd name="T0" fmla="*/ 28 w 30"/>
                <a:gd name="T1" fmla="*/ 0 h 30"/>
                <a:gd name="T2" fmla="*/ 0 w 30"/>
                <a:gd name="T3" fmla="*/ 28 h 30"/>
                <a:gd name="T4" fmla="*/ 2 w 30"/>
                <a:gd name="T5" fmla="*/ 30 h 30"/>
                <a:gd name="T6" fmla="*/ 4 w 30"/>
                <a:gd name="T7" fmla="*/ 28 h 30"/>
                <a:gd name="T8" fmla="*/ 28 w 30"/>
                <a:gd name="T9" fmla="*/ 4 h 30"/>
                <a:gd name="T10" fmla="*/ 30 w 30"/>
                <a:gd name="T11" fmla="*/ 2 h 30"/>
                <a:gd name="T12" fmla="*/ 28 w 3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3417568" y="2495233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69283" y="2683783"/>
            <a:ext cx="320144" cy="458743"/>
            <a:chOff x="3741341" y="1604128"/>
            <a:chExt cx="341313" cy="488950"/>
          </a:xfrm>
          <a:solidFill>
            <a:schemeClr val="accent3"/>
          </a:solidFill>
        </p:grpSpPr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3741341" y="1604128"/>
              <a:ext cx="341313" cy="48895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3819128" y="1680328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5327058" y="2505962"/>
            <a:ext cx="836837" cy="838722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565391" y="2755276"/>
            <a:ext cx="380266" cy="358835"/>
            <a:chOff x="3498850" y="1541463"/>
            <a:chExt cx="504825" cy="476250"/>
          </a:xfrm>
          <a:solidFill>
            <a:schemeClr val="accent4"/>
          </a:solidFill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3743325" y="1801813"/>
              <a:ext cx="61913" cy="61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3498850" y="1541463"/>
              <a:ext cx="504825" cy="476250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86820" y="3306203"/>
            <a:ext cx="2093484" cy="1195137"/>
            <a:chOff x="2705705" y="6612406"/>
            <a:chExt cx="4186968" cy="2390274"/>
          </a:xfrm>
        </p:grpSpPr>
        <p:sp>
          <p:nvSpPr>
            <p:cNvPr id="46" name="Content Placeholder 19"/>
            <p:cNvSpPr txBox="1">
              <a:spLocks/>
            </p:cNvSpPr>
            <p:nvPr/>
          </p:nvSpPr>
          <p:spPr>
            <a:xfrm>
              <a:off x="2705705" y="7756164"/>
              <a:ext cx="4186968" cy="1246516"/>
            </a:xfrm>
            <a:prstGeom prst="rect">
              <a:avLst/>
            </a:prstGeom>
          </p:spPr>
          <p:txBody>
            <a:bodyPr vert="horz" lIns="91422" tIns="45711" rIns="91422" bIns="4571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Calibri Light"/>
                  <a:ea typeface="Open Sans Light" panose="020B0306030504020204" pitchFamily="34" charset="0"/>
                  <a:cs typeface="Calibri Light"/>
                </a:rPr>
                <a:t>呃。。。非我所长。</a:t>
              </a:r>
              <a:endParaRPr lang="en-US" sz="1800" dirty="0">
                <a:solidFill>
                  <a:schemeClr val="bg1"/>
                </a:solidFill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7173" y="6612406"/>
              <a:ext cx="3030394" cy="92329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语言文字</a:t>
              </a:r>
              <a:endParaRPr lang="en-US" sz="2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13082" y="3306203"/>
            <a:ext cx="2093484" cy="971517"/>
            <a:chOff x="2564013" y="6612406"/>
            <a:chExt cx="4186968" cy="1943034"/>
          </a:xfrm>
        </p:grpSpPr>
        <p:sp>
          <p:nvSpPr>
            <p:cNvPr id="52" name="Content Placeholder 19"/>
            <p:cNvSpPr txBox="1">
              <a:spLocks/>
            </p:cNvSpPr>
            <p:nvPr/>
          </p:nvSpPr>
          <p:spPr>
            <a:xfrm>
              <a:off x="2564013" y="7308925"/>
              <a:ext cx="4186968" cy="1246515"/>
            </a:xfrm>
            <a:prstGeom prst="rect">
              <a:avLst/>
            </a:prstGeom>
          </p:spPr>
          <p:txBody>
            <a:bodyPr vert="horz" lIns="91422" tIns="45711" rIns="91422" bIns="4571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bg1"/>
                </a:solidFill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15867" y="6612406"/>
              <a:ext cx="2655310" cy="83096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向量化</a:t>
              </a:r>
              <a:endParaRPr lang="en-US" sz="21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763179" y="3313693"/>
            <a:ext cx="2093484" cy="1041769"/>
            <a:chOff x="2634283" y="6627386"/>
            <a:chExt cx="4186968" cy="2083538"/>
          </a:xfrm>
        </p:grpSpPr>
        <p:sp>
          <p:nvSpPr>
            <p:cNvPr id="55" name="Content Placeholder 19"/>
            <p:cNvSpPr txBox="1">
              <a:spLocks/>
            </p:cNvSpPr>
            <p:nvPr/>
          </p:nvSpPr>
          <p:spPr>
            <a:xfrm>
              <a:off x="2634283" y="7464408"/>
              <a:ext cx="4186968" cy="1246516"/>
            </a:xfrm>
            <a:prstGeom prst="rect">
              <a:avLst/>
            </a:prstGeom>
          </p:spPr>
          <p:txBody>
            <a:bodyPr vert="horz" lIns="91422" tIns="45711" rIns="91422" bIns="4571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Calibri Light"/>
                  <a:ea typeface="Open Sans Light" panose="020B0306030504020204" pitchFamily="34" charset="0"/>
                  <a:cs typeface="Calibri Light"/>
                </a:rPr>
                <a:t>适合统计模型的输入输出✓</a:t>
              </a:r>
              <a:endParaRPr lang="en-US" sz="1800" dirty="0">
                <a:solidFill>
                  <a:schemeClr val="bg1"/>
                </a:solidFill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1059" y="6627386"/>
              <a:ext cx="3437172" cy="92329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向量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&amp;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矩阵</a:t>
              </a:r>
              <a:endParaRPr lang="en-US" sz="2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>
            <a:off x="2521131" y="2998088"/>
            <a:ext cx="770709" cy="1160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4402664" y="2980924"/>
            <a:ext cx="770709" cy="1160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9" grpId="0" animBg="1"/>
      <p:bldP spid="2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55"/>
          <p:cNvSpPr>
            <a:spLocks noChangeArrowheads="1"/>
          </p:cNvSpPr>
          <p:nvPr/>
        </p:nvSpPr>
        <p:spPr bwMode="auto">
          <a:xfrm>
            <a:off x="8004798" y="2897930"/>
            <a:ext cx="411585" cy="362885"/>
          </a:xfrm>
          <a:custGeom>
            <a:avLst/>
            <a:gdLst>
              <a:gd name="T0" fmla="*/ 855 w 856"/>
              <a:gd name="T1" fmla="*/ 81 h 753"/>
              <a:gd name="T2" fmla="*/ 855 w 856"/>
              <a:gd name="T3" fmla="*/ 81 h 753"/>
              <a:gd name="T4" fmla="*/ 753 w 856"/>
              <a:gd name="T5" fmla="*/ 101 h 753"/>
              <a:gd name="T6" fmla="*/ 834 w 856"/>
              <a:gd name="T7" fmla="*/ 0 h 753"/>
              <a:gd name="T8" fmla="*/ 732 w 856"/>
              <a:gd name="T9" fmla="*/ 60 h 753"/>
              <a:gd name="T10" fmla="*/ 590 w 856"/>
              <a:gd name="T11" fmla="*/ 0 h 753"/>
              <a:gd name="T12" fmla="*/ 407 w 856"/>
              <a:gd name="T13" fmla="*/ 183 h 753"/>
              <a:gd name="T14" fmla="*/ 428 w 856"/>
              <a:gd name="T15" fmla="*/ 223 h 753"/>
              <a:gd name="T16" fmla="*/ 61 w 856"/>
              <a:gd name="T17" fmla="*/ 20 h 753"/>
              <a:gd name="T18" fmla="*/ 41 w 856"/>
              <a:gd name="T19" fmla="*/ 121 h 753"/>
              <a:gd name="T20" fmla="*/ 102 w 856"/>
              <a:gd name="T21" fmla="*/ 284 h 753"/>
              <a:gd name="T22" fmla="*/ 21 w 856"/>
              <a:gd name="T23" fmla="*/ 264 h 753"/>
              <a:gd name="T24" fmla="*/ 21 w 856"/>
              <a:gd name="T25" fmla="*/ 264 h 753"/>
              <a:gd name="T26" fmla="*/ 163 w 856"/>
              <a:gd name="T27" fmla="*/ 447 h 753"/>
              <a:gd name="T28" fmla="*/ 122 w 856"/>
              <a:gd name="T29" fmla="*/ 447 h 753"/>
              <a:gd name="T30" fmla="*/ 102 w 856"/>
              <a:gd name="T31" fmla="*/ 447 h 753"/>
              <a:gd name="T32" fmla="*/ 265 w 856"/>
              <a:gd name="T33" fmla="*/ 589 h 753"/>
              <a:gd name="T34" fmla="*/ 41 w 856"/>
              <a:gd name="T35" fmla="*/ 671 h 753"/>
              <a:gd name="T36" fmla="*/ 0 w 856"/>
              <a:gd name="T37" fmla="*/ 671 h 753"/>
              <a:gd name="T38" fmla="*/ 265 w 856"/>
              <a:gd name="T39" fmla="*/ 752 h 753"/>
              <a:gd name="T40" fmla="*/ 773 w 856"/>
              <a:gd name="T41" fmla="*/ 203 h 753"/>
              <a:gd name="T42" fmla="*/ 773 w 856"/>
              <a:gd name="T43" fmla="*/ 183 h 753"/>
              <a:gd name="T44" fmla="*/ 855 w 856"/>
              <a:gd name="T45" fmla="*/ 81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6" h="753">
                <a:moveTo>
                  <a:pt x="855" y="81"/>
                </a:moveTo>
                <a:lnTo>
                  <a:pt x="855" y="81"/>
                </a:lnTo>
                <a:cubicBezTo>
                  <a:pt x="834" y="101"/>
                  <a:pt x="793" y="101"/>
                  <a:pt x="753" y="101"/>
                </a:cubicBezTo>
                <a:cubicBezTo>
                  <a:pt x="793" y="81"/>
                  <a:pt x="814" y="40"/>
                  <a:pt x="834" y="0"/>
                </a:cubicBezTo>
                <a:cubicBezTo>
                  <a:pt x="793" y="20"/>
                  <a:pt x="773" y="40"/>
                  <a:pt x="732" y="60"/>
                </a:cubicBezTo>
                <a:cubicBezTo>
                  <a:pt x="692" y="20"/>
                  <a:pt x="651" y="0"/>
                  <a:pt x="590" y="0"/>
                </a:cubicBezTo>
                <a:cubicBezTo>
                  <a:pt x="488" y="0"/>
                  <a:pt x="407" y="81"/>
                  <a:pt x="407" y="183"/>
                </a:cubicBezTo>
                <a:cubicBezTo>
                  <a:pt x="407" y="203"/>
                  <a:pt x="428" y="203"/>
                  <a:pt x="428" y="223"/>
                </a:cubicBezTo>
                <a:cubicBezTo>
                  <a:pt x="265" y="223"/>
                  <a:pt x="142" y="142"/>
                  <a:pt x="61" y="20"/>
                </a:cubicBezTo>
                <a:cubicBezTo>
                  <a:pt x="41" y="60"/>
                  <a:pt x="41" y="81"/>
                  <a:pt x="41" y="121"/>
                </a:cubicBezTo>
                <a:cubicBezTo>
                  <a:pt x="41" y="183"/>
                  <a:pt x="61" y="244"/>
                  <a:pt x="102" y="284"/>
                </a:cubicBezTo>
                <a:cubicBezTo>
                  <a:pt x="81" y="284"/>
                  <a:pt x="61" y="264"/>
                  <a:pt x="21" y="264"/>
                </a:cubicBezTo>
                <a:lnTo>
                  <a:pt x="21" y="264"/>
                </a:lnTo>
                <a:cubicBezTo>
                  <a:pt x="21" y="345"/>
                  <a:pt x="81" y="427"/>
                  <a:pt x="163" y="447"/>
                </a:cubicBezTo>
                <a:cubicBezTo>
                  <a:pt x="163" y="447"/>
                  <a:pt x="142" y="447"/>
                  <a:pt x="122" y="447"/>
                </a:cubicBezTo>
                <a:lnTo>
                  <a:pt x="102" y="447"/>
                </a:lnTo>
                <a:cubicBezTo>
                  <a:pt x="122" y="528"/>
                  <a:pt x="183" y="589"/>
                  <a:pt x="265" y="589"/>
                </a:cubicBezTo>
                <a:cubicBezTo>
                  <a:pt x="204" y="630"/>
                  <a:pt x="122" y="671"/>
                  <a:pt x="41" y="671"/>
                </a:cubicBezTo>
                <a:cubicBezTo>
                  <a:pt x="21" y="671"/>
                  <a:pt x="0" y="671"/>
                  <a:pt x="0" y="671"/>
                </a:cubicBezTo>
                <a:cubicBezTo>
                  <a:pt x="81" y="711"/>
                  <a:pt x="163" y="752"/>
                  <a:pt x="265" y="752"/>
                </a:cubicBezTo>
                <a:cubicBezTo>
                  <a:pt x="590" y="752"/>
                  <a:pt x="773" y="447"/>
                  <a:pt x="773" y="203"/>
                </a:cubicBezTo>
                <a:lnTo>
                  <a:pt x="773" y="183"/>
                </a:lnTo>
                <a:cubicBezTo>
                  <a:pt x="814" y="142"/>
                  <a:pt x="834" y="121"/>
                  <a:pt x="85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6" name="Freeform 153"/>
          <p:cNvSpPr>
            <a:spLocks noChangeArrowheads="1"/>
          </p:cNvSpPr>
          <p:nvPr/>
        </p:nvSpPr>
        <p:spPr bwMode="auto">
          <a:xfrm>
            <a:off x="8934330" y="2721490"/>
            <a:ext cx="223031" cy="482550"/>
          </a:xfrm>
          <a:custGeom>
            <a:avLst/>
            <a:gdLst>
              <a:gd name="T0" fmla="*/ 406 w 407"/>
              <a:gd name="T1" fmla="*/ 285 h 876"/>
              <a:gd name="T2" fmla="*/ 406 w 407"/>
              <a:gd name="T3" fmla="*/ 285 h 876"/>
              <a:gd name="T4" fmla="*/ 264 w 407"/>
              <a:gd name="T5" fmla="*/ 285 h 876"/>
              <a:gd name="T6" fmla="*/ 264 w 407"/>
              <a:gd name="T7" fmla="*/ 204 h 876"/>
              <a:gd name="T8" fmla="*/ 305 w 407"/>
              <a:gd name="T9" fmla="*/ 163 h 876"/>
              <a:gd name="T10" fmla="*/ 406 w 407"/>
              <a:gd name="T11" fmla="*/ 163 h 876"/>
              <a:gd name="T12" fmla="*/ 406 w 407"/>
              <a:gd name="T13" fmla="*/ 0 h 876"/>
              <a:gd name="T14" fmla="*/ 264 w 407"/>
              <a:gd name="T15" fmla="*/ 0 h 876"/>
              <a:gd name="T16" fmla="*/ 81 w 407"/>
              <a:gd name="T17" fmla="*/ 183 h 876"/>
              <a:gd name="T18" fmla="*/ 81 w 407"/>
              <a:gd name="T19" fmla="*/ 285 h 876"/>
              <a:gd name="T20" fmla="*/ 0 w 407"/>
              <a:gd name="T21" fmla="*/ 285 h 876"/>
              <a:gd name="T22" fmla="*/ 0 w 407"/>
              <a:gd name="T23" fmla="*/ 427 h 876"/>
              <a:gd name="T24" fmla="*/ 81 w 407"/>
              <a:gd name="T25" fmla="*/ 427 h 876"/>
              <a:gd name="T26" fmla="*/ 81 w 407"/>
              <a:gd name="T27" fmla="*/ 875 h 876"/>
              <a:gd name="T28" fmla="*/ 264 w 407"/>
              <a:gd name="T29" fmla="*/ 875 h 876"/>
              <a:gd name="T30" fmla="*/ 264 w 407"/>
              <a:gd name="T31" fmla="*/ 427 h 876"/>
              <a:gd name="T32" fmla="*/ 386 w 407"/>
              <a:gd name="T33" fmla="*/ 427 h 876"/>
              <a:gd name="T34" fmla="*/ 406 w 407"/>
              <a:gd name="T35" fmla="*/ 285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" h="876">
                <a:moveTo>
                  <a:pt x="406" y="285"/>
                </a:moveTo>
                <a:lnTo>
                  <a:pt x="406" y="285"/>
                </a:lnTo>
                <a:cubicBezTo>
                  <a:pt x="264" y="285"/>
                  <a:pt x="264" y="285"/>
                  <a:pt x="264" y="28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4" y="163"/>
                  <a:pt x="285" y="163"/>
                  <a:pt x="305" y="163"/>
                </a:cubicBezTo>
                <a:cubicBezTo>
                  <a:pt x="325" y="163"/>
                  <a:pt x="406" y="163"/>
                  <a:pt x="406" y="163"/>
                </a:cubicBezTo>
                <a:cubicBezTo>
                  <a:pt x="406" y="0"/>
                  <a:pt x="406" y="0"/>
                  <a:pt x="406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122" y="0"/>
                  <a:pt x="81" y="122"/>
                  <a:pt x="81" y="183"/>
                </a:cubicBezTo>
                <a:cubicBezTo>
                  <a:pt x="81" y="285"/>
                  <a:pt x="81" y="285"/>
                  <a:pt x="81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427"/>
                  <a:pt x="0" y="427"/>
                  <a:pt x="0" y="427"/>
                </a:cubicBezTo>
                <a:cubicBezTo>
                  <a:pt x="81" y="427"/>
                  <a:pt x="81" y="427"/>
                  <a:pt x="81" y="427"/>
                </a:cubicBezTo>
                <a:cubicBezTo>
                  <a:pt x="81" y="631"/>
                  <a:pt x="81" y="875"/>
                  <a:pt x="81" y="875"/>
                </a:cubicBezTo>
                <a:cubicBezTo>
                  <a:pt x="264" y="875"/>
                  <a:pt x="264" y="875"/>
                  <a:pt x="264" y="875"/>
                </a:cubicBezTo>
                <a:cubicBezTo>
                  <a:pt x="264" y="875"/>
                  <a:pt x="264" y="631"/>
                  <a:pt x="264" y="427"/>
                </a:cubicBezTo>
                <a:cubicBezTo>
                  <a:pt x="386" y="427"/>
                  <a:pt x="386" y="427"/>
                  <a:pt x="386" y="427"/>
                </a:cubicBezTo>
                <a:lnTo>
                  <a:pt x="406" y="2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7" name="Freeform 62"/>
          <p:cNvSpPr>
            <a:spLocks noChangeArrowheads="1"/>
          </p:cNvSpPr>
          <p:nvPr/>
        </p:nvSpPr>
        <p:spPr bwMode="auto">
          <a:xfrm>
            <a:off x="8782484" y="3603139"/>
            <a:ext cx="278221" cy="330381"/>
          </a:xfrm>
          <a:custGeom>
            <a:avLst/>
            <a:gdLst>
              <a:gd name="T0" fmla="*/ 773 w 774"/>
              <a:gd name="T1" fmla="*/ 427 h 896"/>
              <a:gd name="T2" fmla="*/ 773 w 774"/>
              <a:gd name="T3" fmla="*/ 427 h 896"/>
              <a:gd name="T4" fmla="*/ 692 w 774"/>
              <a:gd name="T5" fmla="*/ 712 h 896"/>
              <a:gd name="T6" fmla="*/ 264 w 774"/>
              <a:gd name="T7" fmla="*/ 834 h 896"/>
              <a:gd name="T8" fmla="*/ 0 w 774"/>
              <a:gd name="T9" fmla="*/ 468 h 896"/>
              <a:gd name="T10" fmla="*/ 102 w 774"/>
              <a:gd name="T11" fmla="*/ 244 h 896"/>
              <a:gd name="T12" fmla="*/ 122 w 774"/>
              <a:gd name="T13" fmla="*/ 244 h 896"/>
              <a:gd name="T14" fmla="*/ 122 w 774"/>
              <a:gd name="T15" fmla="*/ 264 h 896"/>
              <a:gd name="T16" fmla="*/ 142 w 774"/>
              <a:gd name="T17" fmla="*/ 509 h 896"/>
              <a:gd name="T18" fmla="*/ 142 w 774"/>
              <a:gd name="T19" fmla="*/ 509 h 896"/>
              <a:gd name="T20" fmla="*/ 163 w 774"/>
              <a:gd name="T21" fmla="*/ 529 h 896"/>
              <a:gd name="T22" fmla="*/ 183 w 774"/>
              <a:gd name="T23" fmla="*/ 509 h 896"/>
              <a:gd name="T24" fmla="*/ 447 w 774"/>
              <a:gd name="T25" fmla="*/ 40 h 896"/>
              <a:gd name="T26" fmla="*/ 630 w 774"/>
              <a:gd name="T27" fmla="*/ 0 h 896"/>
              <a:gd name="T28" fmla="*/ 692 w 774"/>
              <a:gd name="T29" fmla="*/ 40 h 896"/>
              <a:gd name="T30" fmla="*/ 753 w 774"/>
              <a:gd name="T31" fmla="*/ 285 h 896"/>
              <a:gd name="T32" fmla="*/ 773 w 774"/>
              <a:gd name="T33" fmla="*/ 427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4" h="896">
                <a:moveTo>
                  <a:pt x="773" y="427"/>
                </a:moveTo>
                <a:lnTo>
                  <a:pt x="773" y="427"/>
                </a:lnTo>
                <a:cubicBezTo>
                  <a:pt x="773" y="529"/>
                  <a:pt x="753" y="630"/>
                  <a:pt x="692" y="712"/>
                </a:cubicBezTo>
                <a:cubicBezTo>
                  <a:pt x="590" y="834"/>
                  <a:pt x="407" y="895"/>
                  <a:pt x="264" y="834"/>
                </a:cubicBezTo>
                <a:cubicBezTo>
                  <a:pt x="102" y="773"/>
                  <a:pt x="0" y="630"/>
                  <a:pt x="0" y="468"/>
                </a:cubicBezTo>
                <a:cubicBezTo>
                  <a:pt x="0" y="386"/>
                  <a:pt x="41" y="305"/>
                  <a:pt x="102" y="244"/>
                </a:cubicBezTo>
                <a:cubicBezTo>
                  <a:pt x="102" y="244"/>
                  <a:pt x="102" y="223"/>
                  <a:pt x="122" y="244"/>
                </a:cubicBezTo>
                <a:cubicBezTo>
                  <a:pt x="122" y="244"/>
                  <a:pt x="122" y="244"/>
                  <a:pt x="122" y="264"/>
                </a:cubicBezTo>
                <a:cubicBezTo>
                  <a:pt x="102" y="346"/>
                  <a:pt x="102" y="427"/>
                  <a:pt x="142" y="509"/>
                </a:cubicBezTo>
                <a:lnTo>
                  <a:pt x="142" y="509"/>
                </a:lnTo>
                <a:cubicBezTo>
                  <a:pt x="142" y="529"/>
                  <a:pt x="142" y="529"/>
                  <a:pt x="163" y="529"/>
                </a:cubicBezTo>
                <a:cubicBezTo>
                  <a:pt x="183" y="529"/>
                  <a:pt x="163" y="509"/>
                  <a:pt x="183" y="509"/>
                </a:cubicBezTo>
                <a:cubicBezTo>
                  <a:pt x="183" y="305"/>
                  <a:pt x="285" y="163"/>
                  <a:pt x="447" y="40"/>
                </a:cubicBezTo>
                <a:cubicBezTo>
                  <a:pt x="509" y="20"/>
                  <a:pt x="570" y="0"/>
                  <a:pt x="630" y="0"/>
                </a:cubicBezTo>
                <a:cubicBezTo>
                  <a:pt x="671" y="0"/>
                  <a:pt x="671" y="20"/>
                  <a:pt x="692" y="40"/>
                </a:cubicBezTo>
                <a:cubicBezTo>
                  <a:pt x="733" y="122"/>
                  <a:pt x="753" y="203"/>
                  <a:pt x="753" y="285"/>
                </a:cubicBezTo>
                <a:cubicBezTo>
                  <a:pt x="773" y="326"/>
                  <a:pt x="773" y="386"/>
                  <a:pt x="773" y="4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9" tIns="60950" rIns="121899" bIns="60950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161166" y="3410359"/>
            <a:ext cx="452168" cy="567886"/>
          </a:xfrm>
          <a:prstGeom prst="rect">
            <a:avLst/>
          </a:prstGeom>
          <a:noFill/>
        </p:spPr>
        <p:txBody>
          <a:bodyPr wrap="square" lIns="0" tIns="0" rIns="121872" bIns="0" rtlCol="0">
            <a:noAutofit/>
          </a:bodyPr>
          <a:lstStyle/>
          <a:p>
            <a:r>
              <a:rPr lang="en-US" sz="4250" b="1" dirty="0">
                <a:solidFill>
                  <a:schemeClr val="bg1"/>
                </a:solidFill>
                <a:latin typeface="Modern Pictograms"/>
                <a:cs typeface="Modern Pictograms"/>
              </a:rPr>
              <a:t>P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34" name="TextBox 33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向量化后我能用这些模型</a:t>
              </a:r>
              <a:r>
                <a:rPr lang="en-US" altLang="zh-CN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……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7" name="Rectangle 3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32" y="1534015"/>
            <a:ext cx="5076825" cy="285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" y="2152251"/>
            <a:ext cx="7549676" cy="4246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32" y="1430656"/>
            <a:ext cx="9014602" cy="5178251"/>
          </a:xfrm>
          <a:prstGeom prst="rect">
            <a:avLst/>
          </a:prstGeom>
        </p:spPr>
      </p:pic>
      <p:sp>
        <p:nvSpPr>
          <p:cNvPr id="45" name="TextBox 33"/>
          <p:cNvSpPr txBox="1"/>
          <p:nvPr/>
        </p:nvSpPr>
        <p:spPr>
          <a:xfrm>
            <a:off x="761599" y="268868"/>
            <a:ext cx="1046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打住！先学学怎么向量化吧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8493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6881158" y="1924229"/>
            <a:ext cx="4050454" cy="4064691"/>
          </a:xfrm>
          <a:custGeom>
            <a:avLst/>
            <a:gdLst>
              <a:gd name="T0" fmla="*/ 1404 w 1558"/>
              <a:gd name="T1" fmla="*/ 1563 h 1563"/>
              <a:gd name="T2" fmla="*/ 1293 w 1558"/>
              <a:gd name="T3" fmla="*/ 1519 h 1563"/>
              <a:gd name="T4" fmla="*/ 857 w 1558"/>
              <a:gd name="T5" fmla="*/ 1081 h 1563"/>
              <a:gd name="T6" fmla="*/ 843 w 1558"/>
              <a:gd name="T7" fmla="*/ 1090 h 1563"/>
              <a:gd name="T8" fmla="*/ 579 w 1558"/>
              <a:gd name="T9" fmla="*/ 1162 h 1563"/>
              <a:gd name="T10" fmla="*/ 167 w 1558"/>
              <a:gd name="T11" fmla="*/ 994 h 1563"/>
              <a:gd name="T12" fmla="*/ 0 w 1558"/>
              <a:gd name="T13" fmla="*/ 581 h 1563"/>
              <a:gd name="T14" fmla="*/ 167 w 1558"/>
              <a:gd name="T15" fmla="*/ 168 h 1563"/>
              <a:gd name="T16" fmla="*/ 579 w 1558"/>
              <a:gd name="T17" fmla="*/ 0 h 1563"/>
              <a:gd name="T18" fmla="*/ 991 w 1558"/>
              <a:gd name="T19" fmla="*/ 168 h 1563"/>
              <a:gd name="T20" fmla="*/ 1159 w 1558"/>
              <a:gd name="T21" fmla="*/ 581 h 1563"/>
              <a:gd name="T22" fmla="*/ 1087 w 1558"/>
              <a:gd name="T23" fmla="*/ 845 h 1563"/>
              <a:gd name="T24" fmla="*/ 1078 w 1558"/>
              <a:gd name="T25" fmla="*/ 859 h 1563"/>
              <a:gd name="T26" fmla="*/ 1514 w 1558"/>
              <a:gd name="T27" fmla="*/ 1296 h 1563"/>
              <a:gd name="T28" fmla="*/ 1558 w 1558"/>
              <a:gd name="T29" fmla="*/ 1407 h 1563"/>
              <a:gd name="T30" fmla="*/ 1404 w 1558"/>
              <a:gd name="T31" fmla="*/ 1563 h 1563"/>
              <a:gd name="T32" fmla="*/ 913 w 1558"/>
              <a:gd name="T33" fmla="*/ 1069 h 1563"/>
              <a:gd name="T34" fmla="*/ 1327 w 1558"/>
              <a:gd name="T35" fmla="*/ 1484 h 1563"/>
              <a:gd name="T36" fmla="*/ 1404 w 1558"/>
              <a:gd name="T37" fmla="*/ 1515 h 1563"/>
              <a:gd name="T38" fmla="*/ 1511 w 1558"/>
              <a:gd name="T39" fmla="*/ 1407 h 1563"/>
              <a:gd name="T40" fmla="*/ 1480 w 1558"/>
              <a:gd name="T41" fmla="*/ 1331 h 1563"/>
              <a:gd name="T42" fmla="*/ 1066 w 1558"/>
              <a:gd name="T43" fmla="*/ 916 h 1563"/>
              <a:gd name="T44" fmla="*/ 913 w 1558"/>
              <a:gd name="T45" fmla="*/ 1069 h 1563"/>
              <a:gd name="T46" fmla="*/ 579 w 1558"/>
              <a:gd name="T47" fmla="*/ 60 h 1563"/>
              <a:gd name="T48" fmla="*/ 60 w 1558"/>
              <a:gd name="T49" fmla="*/ 581 h 1563"/>
              <a:gd name="T50" fmla="*/ 579 w 1558"/>
              <a:gd name="T51" fmla="*/ 1102 h 1563"/>
              <a:gd name="T52" fmla="*/ 1099 w 1558"/>
              <a:gd name="T53" fmla="*/ 581 h 1563"/>
              <a:gd name="T54" fmla="*/ 579 w 1558"/>
              <a:gd name="T55" fmla="*/ 60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8" h="1563">
                <a:moveTo>
                  <a:pt x="1404" y="1563"/>
                </a:moveTo>
                <a:cubicBezTo>
                  <a:pt x="1360" y="1563"/>
                  <a:pt x="1315" y="1541"/>
                  <a:pt x="1293" y="1519"/>
                </a:cubicBezTo>
                <a:cubicBezTo>
                  <a:pt x="857" y="1081"/>
                  <a:pt x="857" y="1081"/>
                  <a:pt x="857" y="1081"/>
                </a:cubicBezTo>
                <a:cubicBezTo>
                  <a:pt x="843" y="1090"/>
                  <a:pt x="843" y="1090"/>
                  <a:pt x="843" y="1090"/>
                </a:cubicBezTo>
                <a:cubicBezTo>
                  <a:pt x="774" y="1137"/>
                  <a:pt x="680" y="1162"/>
                  <a:pt x="579" y="1162"/>
                </a:cubicBezTo>
                <a:cubicBezTo>
                  <a:pt x="422" y="1162"/>
                  <a:pt x="275" y="1102"/>
                  <a:pt x="167" y="994"/>
                </a:cubicBezTo>
                <a:cubicBezTo>
                  <a:pt x="60" y="886"/>
                  <a:pt x="0" y="739"/>
                  <a:pt x="0" y="581"/>
                </a:cubicBezTo>
                <a:cubicBezTo>
                  <a:pt x="0" y="423"/>
                  <a:pt x="60" y="276"/>
                  <a:pt x="167" y="168"/>
                </a:cubicBezTo>
                <a:cubicBezTo>
                  <a:pt x="275" y="59"/>
                  <a:pt x="422" y="0"/>
                  <a:pt x="579" y="0"/>
                </a:cubicBezTo>
                <a:cubicBezTo>
                  <a:pt x="737" y="0"/>
                  <a:pt x="883" y="59"/>
                  <a:pt x="991" y="168"/>
                </a:cubicBezTo>
                <a:cubicBezTo>
                  <a:pt x="1099" y="276"/>
                  <a:pt x="1159" y="423"/>
                  <a:pt x="1159" y="581"/>
                </a:cubicBezTo>
                <a:cubicBezTo>
                  <a:pt x="1159" y="682"/>
                  <a:pt x="1133" y="776"/>
                  <a:pt x="1087" y="845"/>
                </a:cubicBezTo>
                <a:cubicBezTo>
                  <a:pt x="1078" y="859"/>
                  <a:pt x="1078" y="859"/>
                  <a:pt x="1078" y="859"/>
                </a:cubicBezTo>
                <a:cubicBezTo>
                  <a:pt x="1514" y="1296"/>
                  <a:pt x="1514" y="1296"/>
                  <a:pt x="1514" y="1296"/>
                </a:cubicBezTo>
                <a:cubicBezTo>
                  <a:pt x="1536" y="1318"/>
                  <a:pt x="1558" y="1364"/>
                  <a:pt x="1558" y="1407"/>
                </a:cubicBezTo>
                <a:cubicBezTo>
                  <a:pt x="1558" y="1496"/>
                  <a:pt x="1492" y="1563"/>
                  <a:pt x="1404" y="1563"/>
                </a:cubicBezTo>
                <a:close/>
                <a:moveTo>
                  <a:pt x="913" y="1069"/>
                </a:moveTo>
                <a:cubicBezTo>
                  <a:pt x="1327" y="1484"/>
                  <a:pt x="1327" y="1484"/>
                  <a:pt x="1327" y="1484"/>
                </a:cubicBezTo>
                <a:cubicBezTo>
                  <a:pt x="1342" y="1500"/>
                  <a:pt x="1372" y="1515"/>
                  <a:pt x="1404" y="1515"/>
                </a:cubicBezTo>
                <a:cubicBezTo>
                  <a:pt x="1465" y="1515"/>
                  <a:pt x="1511" y="1469"/>
                  <a:pt x="1511" y="1407"/>
                </a:cubicBezTo>
                <a:cubicBezTo>
                  <a:pt x="1511" y="1376"/>
                  <a:pt x="1496" y="1346"/>
                  <a:pt x="1480" y="1331"/>
                </a:cubicBezTo>
                <a:cubicBezTo>
                  <a:pt x="1066" y="916"/>
                  <a:pt x="1066" y="916"/>
                  <a:pt x="1066" y="916"/>
                </a:cubicBezTo>
                <a:lnTo>
                  <a:pt x="913" y="1069"/>
                </a:lnTo>
                <a:close/>
                <a:moveTo>
                  <a:pt x="579" y="60"/>
                </a:moveTo>
                <a:cubicBezTo>
                  <a:pt x="293" y="60"/>
                  <a:pt x="60" y="294"/>
                  <a:pt x="60" y="581"/>
                </a:cubicBezTo>
                <a:cubicBezTo>
                  <a:pt x="60" y="868"/>
                  <a:pt x="293" y="1102"/>
                  <a:pt x="579" y="1102"/>
                </a:cubicBezTo>
                <a:cubicBezTo>
                  <a:pt x="866" y="1102"/>
                  <a:pt x="1099" y="868"/>
                  <a:pt x="1099" y="581"/>
                </a:cubicBezTo>
                <a:cubicBezTo>
                  <a:pt x="1099" y="294"/>
                  <a:pt x="866" y="60"/>
                  <a:pt x="579" y="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7695167" y="2850508"/>
            <a:ext cx="962087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rPr>
              <a:t>tools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5782" y="2126998"/>
            <a:ext cx="1107959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tx2"/>
                </a:solidFill>
                <a:latin typeface="Lato Regular"/>
                <a:cs typeface="Lato Regular"/>
              </a:rPr>
              <a:t>optimization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7135596" y="3911757"/>
            <a:ext cx="913996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accent1"/>
                </a:solidFill>
                <a:latin typeface="Lato Regular"/>
                <a:cs typeface="Lato Regular"/>
              </a:rPr>
              <a:t>project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17787" y="2679606"/>
            <a:ext cx="1325968" cy="43086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200" b="1" dirty="0">
                <a:solidFill>
                  <a:schemeClr val="accent1"/>
                </a:solidFill>
                <a:latin typeface="Lato Regular"/>
                <a:cs typeface="Lato Regular"/>
              </a:rPr>
              <a:t>Analysis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8072103" y="3392149"/>
            <a:ext cx="646294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tx2"/>
                </a:solidFill>
                <a:latin typeface="Lato Regular"/>
                <a:cs typeface="Lato Regular"/>
              </a:rPr>
              <a:t>research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8193" y="3213871"/>
            <a:ext cx="80980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rPr>
              <a:t>health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8835499" y="3070148"/>
            <a:ext cx="1250627" cy="60014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3300" b="1" dirty="0">
                <a:solidFill>
                  <a:schemeClr val="tx2"/>
                </a:solidFill>
                <a:latin typeface="Lato Regular"/>
                <a:cs typeface="Lato Regular"/>
              </a:rPr>
              <a:t>evola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14785" y="3691459"/>
            <a:ext cx="588586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accent3"/>
                </a:solidFill>
                <a:latin typeface="Lato Regular"/>
                <a:cs typeface="Lato Regular"/>
              </a:rPr>
              <a:t>traffic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3475" y="3553996"/>
            <a:ext cx="651104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  <a:latin typeface="Lato Regular"/>
                <a:cs typeface="Lato Regular"/>
              </a:rPr>
              <a:t>SEO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12335" y="3390739"/>
            <a:ext cx="800183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wordpres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7740" y="2248019"/>
            <a:ext cx="1468635" cy="43086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200" b="1" dirty="0">
                <a:solidFill>
                  <a:schemeClr val="accent2"/>
                </a:solidFill>
                <a:latin typeface="Lato Regular"/>
                <a:cs typeface="Lato Regular"/>
              </a:rPr>
              <a:t>marketing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6325" y="2592360"/>
            <a:ext cx="1172079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400" b="1" dirty="0">
                <a:solidFill>
                  <a:schemeClr val="accent1"/>
                </a:solidFill>
                <a:latin typeface="Lato Regular"/>
                <a:cs typeface="Lato Regular"/>
              </a:rPr>
              <a:t>advertising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7603295" y="3281926"/>
            <a:ext cx="800183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3"/>
                </a:solidFill>
                <a:latin typeface="Lato Regular"/>
                <a:cs typeface="Lato Regular"/>
              </a:rPr>
              <a:t>business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56716" y="2845634"/>
            <a:ext cx="646294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france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851605" y="3215780"/>
            <a:ext cx="704003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tx2"/>
                </a:solidFill>
                <a:latin typeface="Lato Regular"/>
                <a:cs typeface="Lato Regular"/>
              </a:rPr>
              <a:t>freelance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43703" y="3017544"/>
            <a:ext cx="569350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4"/>
                </a:solidFill>
                <a:latin typeface="Lato Regular"/>
                <a:cs typeface="Lato Regular"/>
              </a:rPr>
              <a:t>money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58759" y="2543040"/>
            <a:ext cx="902775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rPr>
              <a:t>hospital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7539" y="3417645"/>
            <a:ext cx="601410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tx2"/>
                </a:solidFill>
                <a:latin typeface="Lato Regular"/>
                <a:cs typeface="Lato Regular"/>
              </a:rPr>
              <a:t>plan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3588" y="3099335"/>
            <a:ext cx="723239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finance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8343870" y="3122443"/>
            <a:ext cx="569350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4"/>
                </a:solidFill>
                <a:latin typeface="Lato Regular"/>
                <a:cs typeface="Lato Regular"/>
              </a:rPr>
              <a:t>trend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88942" y="4422507"/>
            <a:ext cx="101819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tx2"/>
                </a:solidFill>
                <a:latin typeface="Lato Regular"/>
                <a:cs typeface="Lato Regular"/>
              </a:rPr>
              <a:t>audience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354" y="3870788"/>
            <a:ext cx="1031015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competitors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722314" y="3710865"/>
            <a:ext cx="954071" cy="24620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000" b="1" dirty="0">
                <a:solidFill>
                  <a:schemeClr val="tx2"/>
                </a:solidFill>
                <a:latin typeface="Lato Regular"/>
                <a:cs typeface="Lato Regular"/>
              </a:rPr>
              <a:t>presentation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94015" y="3731517"/>
            <a:ext cx="415462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tx2"/>
                </a:solidFill>
                <a:latin typeface="Lato Regular"/>
                <a:cs typeface="Lato Regular"/>
              </a:rPr>
              <a:t>fyi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5613" y="3903096"/>
            <a:ext cx="473170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accent1"/>
                </a:solidFill>
                <a:latin typeface="Lato Regular"/>
                <a:cs typeface="Lato Regular"/>
              </a:rPr>
              <a:t>music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63195" y="2337660"/>
            <a:ext cx="415462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tx2"/>
                </a:solidFill>
                <a:latin typeface="Lato Regular"/>
                <a:cs typeface="Lato Regular"/>
              </a:rPr>
              <a:t>VIH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200657" y="4008464"/>
            <a:ext cx="1172079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400" b="1" dirty="0">
                <a:solidFill>
                  <a:schemeClr val="accent4"/>
                </a:solidFill>
                <a:latin typeface="Lato Regular"/>
                <a:cs typeface="Lato Regular"/>
              </a:rPr>
              <a:t>infographic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34615" y="4003356"/>
            <a:ext cx="963689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accent3"/>
                </a:solidFill>
                <a:latin typeface="Lato Regular"/>
                <a:cs typeface="Lato Regular"/>
              </a:rPr>
              <a:t>target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7708396" y="4052910"/>
            <a:ext cx="574160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Lato Regular"/>
                <a:cs typeface="Lato Regular"/>
              </a:rPr>
              <a:t>key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03880" y="4259102"/>
            <a:ext cx="80980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tx2"/>
                </a:solidFill>
                <a:latin typeface="Lato Regular"/>
                <a:cs typeface="Lato Regular"/>
              </a:rPr>
              <a:t>mobile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8100080" y="4171469"/>
            <a:ext cx="569350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4"/>
                </a:solidFill>
                <a:latin typeface="Lato Regular"/>
                <a:cs typeface="Lato Regular"/>
              </a:rPr>
              <a:t>chart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51645" y="4212032"/>
            <a:ext cx="1011780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1600" b="1" dirty="0" smtClean="0">
                <a:latin typeface="+mj-lt"/>
              </a:rPr>
              <a:t>殊途同归</a:t>
            </a:r>
            <a:endParaRPr lang="id-ID" sz="16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32623" y="4545349"/>
            <a:ext cx="5134580" cy="147730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分文成句、分句成词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找出语料库包含的词汇表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统计词语出现的频数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用数学语言（向量、矩阵）表示语料库</a:t>
            </a:r>
            <a:r>
              <a:rPr lang="en-US" altLang="zh-CN" dirty="0" smtClean="0">
                <a:latin typeface="Calibri Light"/>
                <a:cs typeface="Calibri Light"/>
              </a:rPr>
              <a:t>/</a:t>
            </a:r>
            <a:r>
              <a:rPr lang="zh-CN" altLang="en-US" dirty="0" smtClean="0">
                <a:latin typeface="Calibri Light"/>
                <a:cs typeface="Calibri Light"/>
              </a:rPr>
              <a:t>文档特点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我们还会在这一节讲讲词云的作法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66" name="AutoShape 19"/>
          <p:cNvSpPr>
            <a:spLocks/>
          </p:cNvSpPr>
          <p:nvPr/>
        </p:nvSpPr>
        <p:spPr bwMode="auto">
          <a:xfrm>
            <a:off x="1929402" y="1982178"/>
            <a:ext cx="493589" cy="493717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83741" y="2426225"/>
            <a:ext cx="1082312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1400" b="1" dirty="0" smtClean="0">
                <a:latin typeface="+mj-lt"/>
              </a:rPr>
              <a:t>中文语料库</a:t>
            </a:r>
            <a:endParaRPr lang="id-ID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57168" y="2431401"/>
            <a:ext cx="1082312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1400" b="1" dirty="0" smtClean="0">
                <a:latin typeface="+mj-lt"/>
              </a:rPr>
              <a:t>英文语料库</a:t>
            </a:r>
            <a:endParaRPr lang="id-ID" sz="1400" b="1" dirty="0">
              <a:latin typeface="+mj-lt"/>
            </a:endParaRPr>
          </a:p>
        </p:txBody>
      </p:sp>
      <p:sp>
        <p:nvSpPr>
          <p:cNvPr id="71" name="Freeform 202"/>
          <p:cNvSpPr>
            <a:spLocks noChangeArrowheads="1"/>
          </p:cNvSpPr>
          <p:nvPr/>
        </p:nvSpPr>
        <p:spPr bwMode="auto">
          <a:xfrm>
            <a:off x="4520238" y="2061061"/>
            <a:ext cx="375273" cy="403999"/>
          </a:xfrm>
          <a:custGeom>
            <a:avLst/>
            <a:gdLst>
              <a:gd name="T0" fmla="*/ 519 w 520"/>
              <a:gd name="T1" fmla="*/ 134 h 561"/>
              <a:gd name="T2" fmla="*/ 519 w 520"/>
              <a:gd name="T3" fmla="*/ 134 h 561"/>
              <a:gd name="T4" fmla="*/ 280 w 520"/>
              <a:gd name="T5" fmla="*/ 0 h 561"/>
              <a:gd name="T6" fmla="*/ 0 w 520"/>
              <a:gd name="T7" fmla="*/ 280 h 561"/>
              <a:gd name="T8" fmla="*/ 280 w 520"/>
              <a:gd name="T9" fmla="*/ 560 h 561"/>
              <a:gd name="T10" fmla="*/ 513 w 520"/>
              <a:gd name="T11" fmla="*/ 426 h 561"/>
              <a:gd name="T12" fmla="*/ 274 w 520"/>
              <a:gd name="T13" fmla="*/ 286 h 561"/>
              <a:gd name="T14" fmla="*/ 519 w 520"/>
              <a:gd name="T15" fmla="*/ 134 h 561"/>
              <a:gd name="T16" fmla="*/ 327 w 520"/>
              <a:gd name="T17" fmla="*/ 76 h 561"/>
              <a:gd name="T18" fmla="*/ 327 w 520"/>
              <a:gd name="T19" fmla="*/ 76 h 561"/>
              <a:gd name="T20" fmla="*/ 373 w 520"/>
              <a:gd name="T21" fmla="*/ 123 h 561"/>
              <a:gd name="T22" fmla="*/ 327 w 520"/>
              <a:gd name="T23" fmla="*/ 169 h 561"/>
              <a:gd name="T24" fmla="*/ 280 w 520"/>
              <a:gd name="T25" fmla="*/ 123 h 561"/>
              <a:gd name="T26" fmla="*/ 327 w 520"/>
              <a:gd name="T27" fmla="*/ 7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" h="561">
                <a:moveTo>
                  <a:pt x="519" y="134"/>
                </a:moveTo>
                <a:lnTo>
                  <a:pt x="519" y="134"/>
                </a:lnTo>
                <a:cubicBezTo>
                  <a:pt x="467" y="59"/>
                  <a:pt x="379" y="0"/>
                  <a:pt x="280" y="0"/>
                </a:cubicBezTo>
                <a:cubicBezTo>
                  <a:pt x="123" y="0"/>
                  <a:pt x="0" y="128"/>
                  <a:pt x="0" y="280"/>
                </a:cubicBezTo>
                <a:cubicBezTo>
                  <a:pt x="0" y="437"/>
                  <a:pt x="123" y="560"/>
                  <a:pt x="280" y="560"/>
                </a:cubicBezTo>
                <a:cubicBezTo>
                  <a:pt x="379" y="560"/>
                  <a:pt x="467" y="507"/>
                  <a:pt x="513" y="426"/>
                </a:cubicBezTo>
                <a:cubicBezTo>
                  <a:pt x="274" y="286"/>
                  <a:pt x="274" y="286"/>
                  <a:pt x="274" y="286"/>
                </a:cubicBezTo>
                <a:lnTo>
                  <a:pt x="519" y="134"/>
                </a:lnTo>
                <a:close/>
                <a:moveTo>
                  <a:pt x="327" y="76"/>
                </a:moveTo>
                <a:lnTo>
                  <a:pt x="327" y="76"/>
                </a:lnTo>
                <a:cubicBezTo>
                  <a:pt x="350" y="76"/>
                  <a:pt x="373" y="99"/>
                  <a:pt x="373" y="123"/>
                </a:cubicBezTo>
                <a:cubicBezTo>
                  <a:pt x="373" y="146"/>
                  <a:pt x="350" y="169"/>
                  <a:pt x="327" y="169"/>
                </a:cubicBezTo>
                <a:cubicBezTo>
                  <a:pt x="303" y="169"/>
                  <a:pt x="280" y="146"/>
                  <a:pt x="280" y="123"/>
                </a:cubicBezTo>
                <a:cubicBezTo>
                  <a:pt x="280" y="99"/>
                  <a:pt x="303" y="76"/>
                  <a:pt x="327" y="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76183" tIns="38092" rIns="76183" bIns="38092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2" name="Freeform 537"/>
          <p:cNvSpPr>
            <a:spLocks noChangeArrowheads="1"/>
          </p:cNvSpPr>
          <p:nvPr/>
        </p:nvSpPr>
        <p:spPr bwMode="auto">
          <a:xfrm>
            <a:off x="2745937" y="3369389"/>
            <a:ext cx="818120" cy="873348"/>
          </a:xfrm>
          <a:custGeom>
            <a:avLst/>
            <a:gdLst>
              <a:gd name="T0" fmla="*/ 502 w 526"/>
              <a:gd name="T1" fmla="*/ 140 h 561"/>
              <a:gd name="T2" fmla="*/ 356 w 526"/>
              <a:gd name="T3" fmla="*/ 111 h 561"/>
              <a:gd name="T4" fmla="*/ 164 w 526"/>
              <a:gd name="T5" fmla="*/ 111 h 561"/>
              <a:gd name="T6" fmla="*/ 53 w 526"/>
              <a:gd name="T7" fmla="*/ 111 h 561"/>
              <a:gd name="T8" fmla="*/ 70 w 526"/>
              <a:gd name="T9" fmla="*/ 280 h 561"/>
              <a:gd name="T10" fmla="*/ 99 w 526"/>
              <a:gd name="T11" fmla="*/ 455 h 561"/>
              <a:gd name="T12" fmla="*/ 263 w 526"/>
              <a:gd name="T13" fmla="*/ 560 h 561"/>
              <a:gd name="T14" fmla="*/ 420 w 526"/>
              <a:gd name="T15" fmla="*/ 455 h 561"/>
              <a:gd name="T16" fmla="*/ 455 w 526"/>
              <a:gd name="T17" fmla="*/ 280 h 561"/>
              <a:gd name="T18" fmla="*/ 99 w 526"/>
              <a:gd name="T19" fmla="*/ 426 h 561"/>
              <a:gd name="T20" fmla="*/ 47 w 526"/>
              <a:gd name="T21" fmla="*/ 402 h 561"/>
              <a:gd name="T22" fmla="*/ 88 w 526"/>
              <a:gd name="T23" fmla="*/ 303 h 561"/>
              <a:gd name="T24" fmla="*/ 158 w 526"/>
              <a:gd name="T25" fmla="*/ 414 h 561"/>
              <a:gd name="T26" fmla="*/ 140 w 526"/>
              <a:gd name="T27" fmla="*/ 303 h 561"/>
              <a:gd name="T28" fmla="*/ 111 w 526"/>
              <a:gd name="T29" fmla="*/ 280 h 561"/>
              <a:gd name="T30" fmla="*/ 140 w 526"/>
              <a:gd name="T31" fmla="*/ 280 h 561"/>
              <a:gd name="T32" fmla="*/ 146 w 526"/>
              <a:gd name="T33" fmla="*/ 210 h 561"/>
              <a:gd name="T34" fmla="*/ 88 w 526"/>
              <a:gd name="T35" fmla="*/ 257 h 561"/>
              <a:gd name="T36" fmla="*/ 47 w 526"/>
              <a:gd name="T37" fmla="*/ 158 h 561"/>
              <a:gd name="T38" fmla="*/ 158 w 526"/>
              <a:gd name="T39" fmla="*/ 140 h 561"/>
              <a:gd name="T40" fmla="*/ 344 w 526"/>
              <a:gd name="T41" fmla="*/ 187 h 561"/>
              <a:gd name="T42" fmla="*/ 321 w 526"/>
              <a:gd name="T43" fmla="*/ 175 h 561"/>
              <a:gd name="T44" fmla="*/ 338 w 526"/>
              <a:gd name="T45" fmla="*/ 152 h 561"/>
              <a:gd name="T46" fmla="*/ 263 w 526"/>
              <a:gd name="T47" fmla="*/ 29 h 561"/>
              <a:gd name="T48" fmla="*/ 327 w 526"/>
              <a:gd name="T49" fmla="*/ 122 h 561"/>
              <a:gd name="T50" fmla="*/ 193 w 526"/>
              <a:gd name="T51" fmla="*/ 122 h 561"/>
              <a:gd name="T52" fmla="*/ 187 w 526"/>
              <a:gd name="T53" fmla="*/ 152 h 561"/>
              <a:gd name="T54" fmla="*/ 222 w 526"/>
              <a:gd name="T55" fmla="*/ 163 h 561"/>
              <a:gd name="T56" fmla="*/ 181 w 526"/>
              <a:gd name="T57" fmla="*/ 187 h 561"/>
              <a:gd name="T58" fmla="*/ 181 w 526"/>
              <a:gd name="T59" fmla="*/ 367 h 561"/>
              <a:gd name="T60" fmla="*/ 199 w 526"/>
              <a:gd name="T61" fmla="*/ 385 h 561"/>
              <a:gd name="T62" fmla="*/ 187 w 526"/>
              <a:gd name="T63" fmla="*/ 408 h 561"/>
              <a:gd name="T64" fmla="*/ 263 w 526"/>
              <a:gd name="T65" fmla="*/ 531 h 561"/>
              <a:gd name="T66" fmla="*/ 193 w 526"/>
              <a:gd name="T67" fmla="*/ 437 h 561"/>
              <a:gd name="T68" fmla="*/ 327 w 526"/>
              <a:gd name="T69" fmla="*/ 437 h 561"/>
              <a:gd name="T70" fmla="*/ 338 w 526"/>
              <a:gd name="T71" fmla="*/ 408 h 561"/>
              <a:gd name="T72" fmla="*/ 298 w 526"/>
              <a:gd name="T73" fmla="*/ 396 h 561"/>
              <a:gd name="T74" fmla="*/ 344 w 526"/>
              <a:gd name="T75" fmla="*/ 367 h 561"/>
              <a:gd name="T76" fmla="*/ 350 w 526"/>
              <a:gd name="T77" fmla="*/ 332 h 561"/>
              <a:gd name="T78" fmla="*/ 304 w 526"/>
              <a:gd name="T79" fmla="*/ 356 h 561"/>
              <a:gd name="T80" fmla="*/ 216 w 526"/>
              <a:gd name="T81" fmla="*/ 356 h 561"/>
              <a:gd name="T82" fmla="*/ 169 w 526"/>
              <a:gd name="T83" fmla="*/ 280 h 561"/>
              <a:gd name="T84" fmla="*/ 216 w 526"/>
              <a:gd name="T85" fmla="*/ 204 h 561"/>
              <a:gd name="T86" fmla="*/ 304 w 526"/>
              <a:gd name="T87" fmla="*/ 204 h 561"/>
              <a:gd name="T88" fmla="*/ 350 w 526"/>
              <a:gd name="T89" fmla="*/ 280 h 561"/>
              <a:gd name="T90" fmla="*/ 420 w 526"/>
              <a:gd name="T91" fmla="*/ 134 h 561"/>
              <a:gd name="T92" fmla="*/ 478 w 526"/>
              <a:gd name="T93" fmla="*/ 158 h 561"/>
              <a:gd name="T94" fmla="*/ 432 w 526"/>
              <a:gd name="T95" fmla="*/ 257 h 561"/>
              <a:gd name="T96" fmla="*/ 368 w 526"/>
              <a:gd name="T97" fmla="*/ 140 h 561"/>
              <a:gd name="T98" fmla="*/ 379 w 526"/>
              <a:gd name="T99" fmla="*/ 251 h 561"/>
              <a:gd name="T100" fmla="*/ 408 w 526"/>
              <a:gd name="T101" fmla="*/ 280 h 561"/>
              <a:gd name="T102" fmla="*/ 379 w 526"/>
              <a:gd name="T103" fmla="*/ 280 h 561"/>
              <a:gd name="T104" fmla="*/ 478 w 526"/>
              <a:gd name="T105" fmla="*/ 402 h 561"/>
              <a:gd name="T106" fmla="*/ 420 w 526"/>
              <a:gd name="T107" fmla="*/ 426 h 561"/>
              <a:gd name="T108" fmla="*/ 379 w 526"/>
              <a:gd name="T109" fmla="*/ 350 h 561"/>
              <a:gd name="T110" fmla="*/ 449 w 526"/>
              <a:gd name="T111" fmla="*/ 32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561">
                <a:moveTo>
                  <a:pt x="502" y="140"/>
                </a:moveTo>
                <a:lnTo>
                  <a:pt x="502" y="140"/>
                </a:lnTo>
                <a:cubicBezTo>
                  <a:pt x="490" y="117"/>
                  <a:pt x="461" y="105"/>
                  <a:pt x="420" y="105"/>
                </a:cubicBezTo>
                <a:cubicBezTo>
                  <a:pt x="403" y="105"/>
                  <a:pt x="379" y="105"/>
                  <a:pt x="356" y="111"/>
                </a:cubicBezTo>
                <a:cubicBezTo>
                  <a:pt x="333" y="47"/>
                  <a:pt x="298" y="0"/>
                  <a:pt x="263" y="0"/>
                </a:cubicBezTo>
                <a:cubicBezTo>
                  <a:pt x="222" y="0"/>
                  <a:pt x="187" y="47"/>
                  <a:pt x="164" y="111"/>
                </a:cubicBezTo>
                <a:cubicBezTo>
                  <a:pt x="140" y="105"/>
                  <a:pt x="123" y="105"/>
                  <a:pt x="99" y="105"/>
                </a:cubicBezTo>
                <a:cubicBezTo>
                  <a:pt x="82" y="105"/>
                  <a:pt x="64" y="111"/>
                  <a:pt x="53" y="111"/>
                </a:cubicBezTo>
                <a:cubicBezTo>
                  <a:pt x="35" y="117"/>
                  <a:pt x="24" y="128"/>
                  <a:pt x="18" y="140"/>
                </a:cubicBezTo>
                <a:cubicBezTo>
                  <a:pt x="0" y="175"/>
                  <a:pt x="18" y="227"/>
                  <a:pt x="70" y="280"/>
                </a:cubicBezTo>
                <a:cubicBezTo>
                  <a:pt x="18" y="332"/>
                  <a:pt x="0" y="385"/>
                  <a:pt x="18" y="420"/>
                </a:cubicBezTo>
                <a:cubicBezTo>
                  <a:pt x="30" y="443"/>
                  <a:pt x="64" y="455"/>
                  <a:pt x="99" y="455"/>
                </a:cubicBezTo>
                <a:cubicBezTo>
                  <a:pt x="123" y="455"/>
                  <a:pt x="140" y="449"/>
                  <a:pt x="164" y="449"/>
                </a:cubicBezTo>
                <a:cubicBezTo>
                  <a:pt x="187" y="513"/>
                  <a:pt x="222" y="560"/>
                  <a:pt x="263" y="560"/>
                </a:cubicBezTo>
                <a:cubicBezTo>
                  <a:pt x="298" y="560"/>
                  <a:pt x="333" y="513"/>
                  <a:pt x="356" y="449"/>
                </a:cubicBezTo>
                <a:cubicBezTo>
                  <a:pt x="379" y="449"/>
                  <a:pt x="403" y="455"/>
                  <a:pt x="420" y="455"/>
                </a:cubicBezTo>
                <a:cubicBezTo>
                  <a:pt x="461" y="455"/>
                  <a:pt x="490" y="443"/>
                  <a:pt x="502" y="420"/>
                </a:cubicBezTo>
                <a:cubicBezTo>
                  <a:pt x="525" y="385"/>
                  <a:pt x="502" y="332"/>
                  <a:pt x="455" y="280"/>
                </a:cubicBezTo>
                <a:cubicBezTo>
                  <a:pt x="502" y="227"/>
                  <a:pt x="525" y="175"/>
                  <a:pt x="502" y="140"/>
                </a:cubicBezTo>
                <a:close/>
                <a:moveTo>
                  <a:pt x="99" y="426"/>
                </a:moveTo>
                <a:lnTo>
                  <a:pt x="99" y="426"/>
                </a:lnTo>
                <a:cubicBezTo>
                  <a:pt x="70" y="426"/>
                  <a:pt x="53" y="414"/>
                  <a:pt x="47" y="402"/>
                </a:cubicBezTo>
                <a:cubicBezTo>
                  <a:pt x="35" y="391"/>
                  <a:pt x="47" y="356"/>
                  <a:pt x="70" y="321"/>
                </a:cubicBezTo>
                <a:cubicBezTo>
                  <a:pt x="76" y="315"/>
                  <a:pt x="82" y="309"/>
                  <a:pt x="88" y="303"/>
                </a:cubicBezTo>
                <a:cubicBezTo>
                  <a:pt x="105" y="315"/>
                  <a:pt x="123" y="332"/>
                  <a:pt x="146" y="350"/>
                </a:cubicBezTo>
                <a:cubicBezTo>
                  <a:pt x="146" y="373"/>
                  <a:pt x="152" y="396"/>
                  <a:pt x="158" y="414"/>
                </a:cubicBezTo>
                <a:cubicBezTo>
                  <a:pt x="134" y="420"/>
                  <a:pt x="117" y="426"/>
                  <a:pt x="99" y="426"/>
                </a:cubicBezTo>
                <a:close/>
                <a:moveTo>
                  <a:pt x="140" y="303"/>
                </a:moveTo>
                <a:lnTo>
                  <a:pt x="140" y="303"/>
                </a:lnTo>
                <a:cubicBezTo>
                  <a:pt x="129" y="297"/>
                  <a:pt x="123" y="286"/>
                  <a:pt x="111" y="280"/>
                </a:cubicBezTo>
                <a:cubicBezTo>
                  <a:pt x="123" y="268"/>
                  <a:pt x="129" y="262"/>
                  <a:pt x="140" y="251"/>
                </a:cubicBezTo>
                <a:cubicBezTo>
                  <a:pt x="140" y="262"/>
                  <a:pt x="140" y="268"/>
                  <a:pt x="140" y="280"/>
                </a:cubicBezTo>
                <a:cubicBezTo>
                  <a:pt x="140" y="286"/>
                  <a:pt x="140" y="297"/>
                  <a:pt x="140" y="303"/>
                </a:cubicBezTo>
                <a:close/>
                <a:moveTo>
                  <a:pt x="146" y="210"/>
                </a:moveTo>
                <a:lnTo>
                  <a:pt x="146" y="210"/>
                </a:lnTo>
                <a:cubicBezTo>
                  <a:pt x="123" y="227"/>
                  <a:pt x="105" y="245"/>
                  <a:pt x="88" y="257"/>
                </a:cubicBezTo>
                <a:cubicBezTo>
                  <a:pt x="82" y="251"/>
                  <a:pt x="76" y="245"/>
                  <a:pt x="70" y="233"/>
                </a:cubicBezTo>
                <a:cubicBezTo>
                  <a:pt x="47" y="204"/>
                  <a:pt x="35" y="169"/>
                  <a:pt x="47" y="158"/>
                </a:cubicBezTo>
                <a:cubicBezTo>
                  <a:pt x="53" y="146"/>
                  <a:pt x="70" y="134"/>
                  <a:pt x="99" y="134"/>
                </a:cubicBezTo>
                <a:cubicBezTo>
                  <a:pt x="117" y="134"/>
                  <a:pt x="134" y="140"/>
                  <a:pt x="158" y="140"/>
                </a:cubicBezTo>
                <a:cubicBezTo>
                  <a:pt x="152" y="163"/>
                  <a:pt x="146" y="187"/>
                  <a:pt x="146" y="210"/>
                </a:cubicBezTo>
                <a:close/>
                <a:moveTo>
                  <a:pt x="344" y="187"/>
                </a:moveTo>
                <a:lnTo>
                  <a:pt x="344" y="187"/>
                </a:lnTo>
                <a:cubicBezTo>
                  <a:pt x="338" y="187"/>
                  <a:pt x="327" y="181"/>
                  <a:pt x="321" y="175"/>
                </a:cubicBezTo>
                <a:cubicBezTo>
                  <a:pt x="315" y="169"/>
                  <a:pt x="304" y="169"/>
                  <a:pt x="298" y="163"/>
                </a:cubicBezTo>
                <a:cubicBezTo>
                  <a:pt x="309" y="158"/>
                  <a:pt x="321" y="152"/>
                  <a:pt x="338" y="152"/>
                </a:cubicBezTo>
                <a:cubicBezTo>
                  <a:pt x="338" y="163"/>
                  <a:pt x="338" y="175"/>
                  <a:pt x="344" y="187"/>
                </a:cubicBezTo>
                <a:close/>
                <a:moveTo>
                  <a:pt x="263" y="29"/>
                </a:moveTo>
                <a:lnTo>
                  <a:pt x="263" y="29"/>
                </a:lnTo>
                <a:cubicBezTo>
                  <a:pt x="280" y="29"/>
                  <a:pt x="309" y="64"/>
                  <a:pt x="327" y="122"/>
                </a:cubicBezTo>
                <a:cubicBezTo>
                  <a:pt x="304" y="128"/>
                  <a:pt x="286" y="134"/>
                  <a:pt x="263" y="146"/>
                </a:cubicBezTo>
                <a:cubicBezTo>
                  <a:pt x="239" y="134"/>
                  <a:pt x="216" y="128"/>
                  <a:pt x="193" y="122"/>
                </a:cubicBezTo>
                <a:cubicBezTo>
                  <a:pt x="216" y="64"/>
                  <a:pt x="239" y="29"/>
                  <a:pt x="263" y="29"/>
                </a:cubicBezTo>
                <a:close/>
                <a:moveTo>
                  <a:pt x="187" y="152"/>
                </a:moveTo>
                <a:lnTo>
                  <a:pt x="187" y="152"/>
                </a:lnTo>
                <a:cubicBezTo>
                  <a:pt x="199" y="152"/>
                  <a:pt x="210" y="158"/>
                  <a:pt x="222" y="163"/>
                </a:cubicBezTo>
                <a:cubicBezTo>
                  <a:pt x="216" y="169"/>
                  <a:pt x="210" y="169"/>
                  <a:pt x="199" y="175"/>
                </a:cubicBezTo>
                <a:cubicBezTo>
                  <a:pt x="193" y="181"/>
                  <a:pt x="187" y="187"/>
                  <a:pt x="181" y="187"/>
                </a:cubicBezTo>
                <a:cubicBezTo>
                  <a:pt x="181" y="175"/>
                  <a:pt x="181" y="163"/>
                  <a:pt x="187" y="152"/>
                </a:cubicBezTo>
                <a:close/>
                <a:moveTo>
                  <a:pt x="181" y="367"/>
                </a:moveTo>
                <a:lnTo>
                  <a:pt x="181" y="367"/>
                </a:lnTo>
                <a:cubicBezTo>
                  <a:pt x="187" y="373"/>
                  <a:pt x="193" y="379"/>
                  <a:pt x="199" y="385"/>
                </a:cubicBezTo>
                <a:cubicBezTo>
                  <a:pt x="210" y="391"/>
                  <a:pt x="216" y="391"/>
                  <a:pt x="222" y="396"/>
                </a:cubicBezTo>
                <a:cubicBezTo>
                  <a:pt x="210" y="402"/>
                  <a:pt x="199" y="408"/>
                  <a:pt x="187" y="408"/>
                </a:cubicBezTo>
                <a:cubicBezTo>
                  <a:pt x="181" y="396"/>
                  <a:pt x="181" y="385"/>
                  <a:pt x="181" y="367"/>
                </a:cubicBezTo>
                <a:close/>
                <a:moveTo>
                  <a:pt x="263" y="531"/>
                </a:moveTo>
                <a:lnTo>
                  <a:pt x="263" y="531"/>
                </a:lnTo>
                <a:cubicBezTo>
                  <a:pt x="239" y="531"/>
                  <a:pt x="216" y="495"/>
                  <a:pt x="193" y="437"/>
                </a:cubicBezTo>
                <a:cubicBezTo>
                  <a:pt x="216" y="432"/>
                  <a:pt x="239" y="426"/>
                  <a:pt x="263" y="414"/>
                </a:cubicBezTo>
                <a:cubicBezTo>
                  <a:pt x="286" y="426"/>
                  <a:pt x="304" y="432"/>
                  <a:pt x="327" y="437"/>
                </a:cubicBezTo>
                <a:cubicBezTo>
                  <a:pt x="309" y="495"/>
                  <a:pt x="280" y="531"/>
                  <a:pt x="263" y="531"/>
                </a:cubicBezTo>
                <a:close/>
                <a:moveTo>
                  <a:pt x="338" y="408"/>
                </a:moveTo>
                <a:lnTo>
                  <a:pt x="338" y="408"/>
                </a:lnTo>
                <a:cubicBezTo>
                  <a:pt x="321" y="408"/>
                  <a:pt x="309" y="402"/>
                  <a:pt x="298" y="396"/>
                </a:cubicBezTo>
                <a:cubicBezTo>
                  <a:pt x="304" y="391"/>
                  <a:pt x="315" y="391"/>
                  <a:pt x="321" y="385"/>
                </a:cubicBezTo>
                <a:cubicBezTo>
                  <a:pt x="327" y="379"/>
                  <a:pt x="338" y="373"/>
                  <a:pt x="344" y="367"/>
                </a:cubicBezTo>
                <a:cubicBezTo>
                  <a:pt x="338" y="385"/>
                  <a:pt x="338" y="396"/>
                  <a:pt x="338" y="408"/>
                </a:cubicBezTo>
                <a:close/>
                <a:moveTo>
                  <a:pt x="350" y="332"/>
                </a:moveTo>
                <a:lnTo>
                  <a:pt x="350" y="332"/>
                </a:lnTo>
                <a:cubicBezTo>
                  <a:pt x="333" y="338"/>
                  <a:pt x="321" y="350"/>
                  <a:pt x="304" y="356"/>
                </a:cubicBezTo>
                <a:cubicBezTo>
                  <a:pt x="292" y="367"/>
                  <a:pt x="274" y="373"/>
                  <a:pt x="263" y="379"/>
                </a:cubicBezTo>
                <a:cubicBezTo>
                  <a:pt x="245" y="373"/>
                  <a:pt x="234" y="367"/>
                  <a:pt x="216" y="356"/>
                </a:cubicBezTo>
                <a:cubicBezTo>
                  <a:pt x="199" y="350"/>
                  <a:pt x="187" y="338"/>
                  <a:pt x="175" y="332"/>
                </a:cubicBezTo>
                <a:cubicBezTo>
                  <a:pt x="175" y="315"/>
                  <a:pt x="169" y="297"/>
                  <a:pt x="169" y="280"/>
                </a:cubicBezTo>
                <a:cubicBezTo>
                  <a:pt x="169" y="262"/>
                  <a:pt x="175" y="245"/>
                  <a:pt x="175" y="227"/>
                </a:cubicBezTo>
                <a:cubicBezTo>
                  <a:pt x="187" y="222"/>
                  <a:pt x="199" y="210"/>
                  <a:pt x="216" y="204"/>
                </a:cubicBezTo>
                <a:cubicBezTo>
                  <a:pt x="234" y="192"/>
                  <a:pt x="245" y="187"/>
                  <a:pt x="263" y="181"/>
                </a:cubicBezTo>
                <a:cubicBezTo>
                  <a:pt x="274" y="187"/>
                  <a:pt x="292" y="192"/>
                  <a:pt x="304" y="204"/>
                </a:cubicBezTo>
                <a:cubicBezTo>
                  <a:pt x="321" y="210"/>
                  <a:pt x="333" y="222"/>
                  <a:pt x="350" y="227"/>
                </a:cubicBezTo>
                <a:cubicBezTo>
                  <a:pt x="350" y="245"/>
                  <a:pt x="350" y="262"/>
                  <a:pt x="350" y="280"/>
                </a:cubicBezTo>
                <a:cubicBezTo>
                  <a:pt x="350" y="297"/>
                  <a:pt x="350" y="315"/>
                  <a:pt x="350" y="332"/>
                </a:cubicBezTo>
                <a:close/>
                <a:moveTo>
                  <a:pt x="420" y="134"/>
                </a:moveTo>
                <a:lnTo>
                  <a:pt x="420" y="134"/>
                </a:lnTo>
                <a:cubicBezTo>
                  <a:pt x="449" y="134"/>
                  <a:pt x="467" y="146"/>
                  <a:pt x="478" y="158"/>
                </a:cubicBezTo>
                <a:cubicBezTo>
                  <a:pt x="484" y="169"/>
                  <a:pt x="473" y="204"/>
                  <a:pt x="449" y="233"/>
                </a:cubicBezTo>
                <a:cubicBezTo>
                  <a:pt x="443" y="245"/>
                  <a:pt x="437" y="251"/>
                  <a:pt x="432" y="257"/>
                </a:cubicBezTo>
                <a:cubicBezTo>
                  <a:pt x="414" y="245"/>
                  <a:pt x="397" y="227"/>
                  <a:pt x="379" y="210"/>
                </a:cubicBezTo>
                <a:cubicBezTo>
                  <a:pt x="373" y="187"/>
                  <a:pt x="373" y="163"/>
                  <a:pt x="368" y="140"/>
                </a:cubicBezTo>
                <a:cubicBezTo>
                  <a:pt x="385" y="140"/>
                  <a:pt x="403" y="134"/>
                  <a:pt x="420" y="134"/>
                </a:cubicBezTo>
                <a:close/>
                <a:moveTo>
                  <a:pt x="379" y="251"/>
                </a:moveTo>
                <a:lnTo>
                  <a:pt x="379" y="251"/>
                </a:lnTo>
                <a:cubicBezTo>
                  <a:pt x="391" y="262"/>
                  <a:pt x="403" y="268"/>
                  <a:pt x="408" y="280"/>
                </a:cubicBezTo>
                <a:cubicBezTo>
                  <a:pt x="403" y="286"/>
                  <a:pt x="391" y="297"/>
                  <a:pt x="379" y="303"/>
                </a:cubicBezTo>
                <a:cubicBezTo>
                  <a:pt x="379" y="297"/>
                  <a:pt x="379" y="286"/>
                  <a:pt x="379" y="280"/>
                </a:cubicBezTo>
                <a:cubicBezTo>
                  <a:pt x="379" y="268"/>
                  <a:pt x="379" y="262"/>
                  <a:pt x="379" y="251"/>
                </a:cubicBezTo>
                <a:close/>
                <a:moveTo>
                  <a:pt x="478" y="402"/>
                </a:moveTo>
                <a:lnTo>
                  <a:pt x="478" y="402"/>
                </a:lnTo>
                <a:cubicBezTo>
                  <a:pt x="467" y="414"/>
                  <a:pt x="449" y="426"/>
                  <a:pt x="420" y="426"/>
                </a:cubicBezTo>
                <a:cubicBezTo>
                  <a:pt x="403" y="426"/>
                  <a:pt x="385" y="420"/>
                  <a:pt x="368" y="414"/>
                </a:cubicBezTo>
                <a:cubicBezTo>
                  <a:pt x="373" y="396"/>
                  <a:pt x="373" y="373"/>
                  <a:pt x="379" y="350"/>
                </a:cubicBezTo>
                <a:cubicBezTo>
                  <a:pt x="397" y="332"/>
                  <a:pt x="414" y="315"/>
                  <a:pt x="432" y="303"/>
                </a:cubicBezTo>
                <a:cubicBezTo>
                  <a:pt x="437" y="309"/>
                  <a:pt x="443" y="315"/>
                  <a:pt x="449" y="321"/>
                </a:cubicBezTo>
                <a:cubicBezTo>
                  <a:pt x="473" y="356"/>
                  <a:pt x="484" y="391"/>
                  <a:pt x="478" y="4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76183" tIns="38092" rIns="76183" bIns="38092" anchor="ctr"/>
          <a:lstStyle/>
          <a:p>
            <a:endParaRPr lang="en-US" sz="900" dirty="0">
              <a:latin typeface="Calibri Ligh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64" name="TextBox 63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英文分词与中文分词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68" name="Rectangle 67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由语言特点决定了所采用的方法不同</a:t>
              </a:r>
              <a:endParaRPr lang="id-ID" altLang="zh-CN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92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/>
      <p:bldP spid="58" grpId="0"/>
      <p:bldP spid="66" grpId="0" animBg="1"/>
      <p:bldP spid="69" grpId="0"/>
      <p:bldP spid="70" grpId="0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15860" y="3318402"/>
            <a:ext cx="6568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Pretty </a:t>
            </a:r>
            <a:r>
              <a:rPr lang="en-US" sz="2000" b="1" dirty="0">
                <a:solidFill>
                  <a:schemeClr val="bg1"/>
                </a:solidFill>
                <a:latin typeface="Calibri Light"/>
                <a:cs typeface="Calibri Light"/>
              </a:rPr>
              <a:t>on the outside, ugly-crying on the inside</a:t>
            </a: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.“</a:t>
            </a:r>
          </a:p>
          <a:p>
            <a:pPr algn="ctr">
              <a:lnSpc>
                <a:spcPct val="120000"/>
              </a:lnSpc>
            </a:pPr>
            <a:endParaRPr lang="en-US" sz="2000" b="1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&gt;&gt; &gt;&gt; &gt;&gt;</a:t>
            </a:r>
          </a:p>
          <a:p>
            <a:pPr algn="ctr">
              <a:lnSpc>
                <a:spcPct val="120000"/>
              </a:lnSpc>
            </a:pPr>
            <a:endParaRPr lang="en-US" sz="2000" b="1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pretty / outside / ugly-crying / inside</a:t>
            </a:r>
            <a:endParaRPr lang="en-US" sz="2000" b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98784" y="2185391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/>
                <a:cs typeface="Calibri"/>
              </a:rPr>
              <a:t>英文分词</a:t>
            </a:r>
            <a:endParaRPr lang="id-ID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405985" y="2835364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86502" y="2864188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R packages: tm &amp; text2vec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791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63665" y="1775213"/>
            <a:ext cx="92358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651445" y="4144887"/>
            <a:ext cx="92358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674931" y="1775213"/>
            <a:ext cx="92358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262711" y="4144887"/>
            <a:ext cx="92358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40179" y="4144887"/>
            <a:ext cx="92358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176889" y="1775213"/>
            <a:ext cx="92358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72342" y="2735787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空格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426461" y="3012037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1200" dirty="0">
                <a:latin typeface="Calibri Light"/>
                <a:cs typeface="Calibri Light"/>
              </a:rPr>
              <a:t> </a:t>
            </a:r>
            <a:r>
              <a:rPr lang="en-US" altLang="zh-CN" sz="1200" dirty="0" smtClean="0">
                <a:latin typeface="Calibri Light"/>
                <a:cs typeface="Calibri Light"/>
              </a:rPr>
              <a:t> </a:t>
            </a:r>
            <a:r>
              <a:rPr lang="zh-CN" altLang="en-US" sz="1200" dirty="0" smtClean="0">
                <a:latin typeface="Calibri Light"/>
                <a:cs typeface="Calibri Light"/>
              </a:rPr>
              <a:t>除了词与词之间自然间隔以外的多余空格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782660" y="2727620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标点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36778" y="3003870"/>
            <a:ext cx="2184536" cy="29916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去除无用标点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95586" y="2727620"/>
            <a:ext cx="147504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修改大小写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36830" y="3003870"/>
            <a:ext cx="2184536" cy="29916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我们只在乎出现了哪些词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56279" y="5107529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数字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10396" y="5383779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有时候数字对我想要研究的主题来说并没有太大帮助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29984" y="5040306"/>
            <a:ext cx="958881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停止词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13145" y="5316556"/>
            <a:ext cx="2184536" cy="65092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sz="1200" dirty="0" smtClean="0">
                <a:latin typeface="Calibri Light"/>
                <a:cs typeface="Calibri Light"/>
              </a:rPr>
              <a:t>the\on\up\down\then</a:t>
            </a:r>
          </a:p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sz="1200" dirty="0" smtClean="0">
                <a:latin typeface="Calibri Light"/>
                <a:cs typeface="Calibri Light"/>
              </a:rPr>
              <a:t>\if\are\aren’t…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69343" y="5032138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时态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23461" y="5308388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多余的时态，对我想了解的主题没有任何意义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59" name="Freeform 3"/>
          <p:cNvSpPr>
            <a:spLocks noChangeArrowheads="1"/>
          </p:cNvSpPr>
          <p:nvPr/>
        </p:nvSpPr>
        <p:spPr bwMode="auto">
          <a:xfrm>
            <a:off x="8528404" y="4433417"/>
            <a:ext cx="402335" cy="324005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0" name="Freeform 22"/>
          <p:cNvSpPr>
            <a:spLocks noChangeArrowheads="1"/>
          </p:cNvSpPr>
          <p:nvPr/>
        </p:nvSpPr>
        <p:spPr bwMode="auto">
          <a:xfrm>
            <a:off x="8461752" y="2056787"/>
            <a:ext cx="373851" cy="37385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2" name="Freeform 97"/>
          <p:cNvSpPr>
            <a:spLocks noChangeArrowheads="1"/>
          </p:cNvSpPr>
          <p:nvPr/>
        </p:nvSpPr>
        <p:spPr bwMode="auto">
          <a:xfrm>
            <a:off x="5940621" y="2023799"/>
            <a:ext cx="402338" cy="345370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5" name="Freeform 102"/>
          <p:cNvSpPr>
            <a:spLocks noChangeArrowheads="1"/>
          </p:cNvSpPr>
          <p:nvPr/>
        </p:nvSpPr>
        <p:spPr bwMode="auto">
          <a:xfrm>
            <a:off x="3309401" y="4418755"/>
            <a:ext cx="402338" cy="359610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6" name="Freeform 104"/>
          <p:cNvSpPr>
            <a:spLocks noChangeArrowheads="1"/>
          </p:cNvSpPr>
          <p:nvPr/>
        </p:nvSpPr>
        <p:spPr bwMode="auto">
          <a:xfrm>
            <a:off x="3325975" y="2060221"/>
            <a:ext cx="402338" cy="270598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8" name="Freeform 110"/>
          <p:cNvSpPr>
            <a:spLocks noChangeArrowheads="1"/>
          </p:cNvSpPr>
          <p:nvPr/>
        </p:nvSpPr>
        <p:spPr bwMode="auto">
          <a:xfrm>
            <a:off x="5893750" y="4444546"/>
            <a:ext cx="373851" cy="302644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1374" y="244014"/>
            <a:ext cx="1046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英文分词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422632" y="976972"/>
            <a:ext cx="1369406" cy="36576"/>
            <a:chOff x="1775295" y="2020905"/>
            <a:chExt cx="3631535" cy="45719"/>
          </a:xfrm>
        </p:grpSpPr>
        <p:sp>
          <p:nvSpPr>
            <p:cNvPr id="53" name="Rectangle 52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flipV="1">
              <a:off x="2390858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flipV="1">
              <a:off x="3025595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flipV="1">
              <a:off x="3641290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4256852" y="2020905"/>
              <a:ext cx="54035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486647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71374" y="1005772"/>
            <a:ext cx="10468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 smtClean="0">
                <a:solidFill>
                  <a:schemeClr val="accent1"/>
                </a:solidFill>
                <a:latin typeface="Calibri Light"/>
                <a:cs typeface="Calibri Light"/>
              </a:rPr>
              <a:t>我们需要考虑这些问题：</a:t>
            </a:r>
            <a:endParaRPr lang="id-ID" sz="19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4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58" grpId="0" animBg="1"/>
      <p:bldP spid="61" grpId="0" animBg="1"/>
      <p:bldP spid="64" grpId="0" animBg="1"/>
      <p:bldP spid="7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16" grpId="0"/>
      <p:bldP spid="117" grpId="0"/>
      <p:bldP spid="59" grpId="0" animBg="1"/>
      <p:bldP spid="60" grpId="0" animBg="1"/>
      <p:bldP spid="62" grpId="0" animBg="1"/>
      <p:bldP spid="65" grpId="0" animBg="1"/>
      <p:bldP spid="66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98784" y="2185391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/>
                <a:cs typeface="Calibri"/>
              </a:rPr>
              <a:t>中文分词</a:t>
            </a:r>
            <a:endParaRPr lang="id-ID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405985" y="2835364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86502" y="2864188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R packages: 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jiebaR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 &amp; text2vec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3" y="3411477"/>
            <a:ext cx="7642190" cy="1625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96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/>
          <p:cNvSpPr>
            <a:spLocks noChangeArrowheads="1"/>
          </p:cNvSpPr>
          <p:nvPr/>
        </p:nvSpPr>
        <p:spPr bwMode="auto">
          <a:xfrm rot="5400000">
            <a:off x="7603245" y="2088346"/>
            <a:ext cx="3873520" cy="3398699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121885" tIns="60943" rIns="121885" bIns="60943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5" name="Freeform 1"/>
          <p:cNvSpPr>
            <a:spLocks noChangeArrowheads="1"/>
          </p:cNvSpPr>
          <p:nvPr/>
        </p:nvSpPr>
        <p:spPr bwMode="auto">
          <a:xfrm rot="5594423" flipV="1">
            <a:off x="708711" y="2002897"/>
            <a:ext cx="3873520" cy="3400127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21885" tIns="60943" rIns="121885" bIns="60943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6" name="TextBox 75"/>
          <p:cNvSpPr txBox="1"/>
          <p:nvPr/>
        </p:nvSpPr>
        <p:spPr>
          <a:xfrm rot="19389">
            <a:off x="2954569" y="3529870"/>
            <a:ext cx="1610799" cy="353935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Lato Regular"/>
                <a:cs typeface="Lato Regular"/>
              </a:rPr>
              <a:t>分词原理</a:t>
            </a:r>
            <a:endParaRPr lang="id-ID" sz="2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637206" y="3599038"/>
            <a:ext cx="1610799" cy="32315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Lato Regular"/>
                <a:cs typeface="Lato Regular"/>
              </a:rPr>
              <a:t>jiebaR</a:t>
            </a:r>
            <a:r>
              <a:rPr lang="zh-CN" altLang="en-US" b="1" dirty="0" smtClean="0">
                <a:solidFill>
                  <a:schemeClr val="bg1"/>
                </a:solidFill>
                <a:latin typeface="Lato Regular"/>
                <a:cs typeface="Lato Regular"/>
              </a:rPr>
              <a:t>实现</a:t>
            </a:r>
            <a:endParaRPr lang="id-ID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730094" y="2658447"/>
            <a:ext cx="1610799" cy="29238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zh-CN" altLang="en-US" sz="16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机械匹配</a:t>
            </a:r>
            <a:endParaRPr lang="id-ID" sz="16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47" name="Freeform 2"/>
          <p:cNvSpPr>
            <a:spLocks noChangeArrowheads="1"/>
          </p:cNvSpPr>
          <p:nvPr/>
        </p:nvSpPr>
        <p:spPr bwMode="auto">
          <a:xfrm>
            <a:off x="4430571" y="3779544"/>
            <a:ext cx="941096" cy="610606"/>
          </a:xfrm>
          <a:custGeom>
            <a:avLst/>
            <a:gdLst>
              <a:gd name="T0" fmla="*/ 1514 w 2315"/>
              <a:gd name="T1" fmla="*/ 1502 h 1503"/>
              <a:gd name="T2" fmla="*/ 1514 w 2315"/>
              <a:gd name="T3" fmla="*/ 1502 h 1503"/>
              <a:gd name="T4" fmla="*/ 543 w 2315"/>
              <a:gd name="T5" fmla="*/ 1189 h 1503"/>
              <a:gd name="T6" fmla="*/ 15 w 2315"/>
              <a:gd name="T7" fmla="*/ 472 h 1503"/>
              <a:gd name="T8" fmla="*/ 50 w 2315"/>
              <a:gd name="T9" fmla="*/ 353 h 1503"/>
              <a:gd name="T10" fmla="*/ 1024 w 2315"/>
              <a:gd name="T11" fmla="*/ 0 h 1503"/>
              <a:gd name="T12" fmla="*/ 1093 w 2315"/>
              <a:gd name="T13" fmla="*/ 0 h 1503"/>
              <a:gd name="T14" fmla="*/ 2277 w 2315"/>
              <a:gd name="T15" fmla="*/ 572 h 1503"/>
              <a:gd name="T16" fmla="*/ 2295 w 2315"/>
              <a:gd name="T17" fmla="*/ 689 h 1503"/>
              <a:gd name="T18" fmla="*/ 2142 w 2315"/>
              <a:gd name="T19" fmla="*/ 1338 h 1503"/>
              <a:gd name="T20" fmla="*/ 2062 w 2315"/>
              <a:gd name="T21" fmla="*/ 1433 h 1503"/>
              <a:gd name="T22" fmla="*/ 1514 w 2315"/>
              <a:gd name="T23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5" h="1503">
                <a:moveTo>
                  <a:pt x="1514" y="1502"/>
                </a:moveTo>
                <a:lnTo>
                  <a:pt x="1514" y="1502"/>
                </a:lnTo>
                <a:cubicBezTo>
                  <a:pt x="1141" y="1502"/>
                  <a:pt x="812" y="1396"/>
                  <a:pt x="543" y="1189"/>
                </a:cubicBezTo>
                <a:cubicBezTo>
                  <a:pt x="312" y="1012"/>
                  <a:pt x="129" y="766"/>
                  <a:pt x="15" y="472"/>
                </a:cubicBezTo>
                <a:cubicBezTo>
                  <a:pt x="0" y="430"/>
                  <a:pt x="13" y="379"/>
                  <a:pt x="50" y="353"/>
                </a:cubicBezTo>
                <a:cubicBezTo>
                  <a:pt x="365" y="117"/>
                  <a:pt x="693" y="0"/>
                  <a:pt x="1024" y="0"/>
                </a:cubicBezTo>
                <a:cubicBezTo>
                  <a:pt x="1048" y="0"/>
                  <a:pt x="1072" y="0"/>
                  <a:pt x="1093" y="0"/>
                </a:cubicBezTo>
                <a:cubicBezTo>
                  <a:pt x="1729" y="32"/>
                  <a:pt x="2192" y="482"/>
                  <a:pt x="2277" y="572"/>
                </a:cubicBezTo>
                <a:cubicBezTo>
                  <a:pt x="2309" y="604"/>
                  <a:pt x="2314" y="649"/>
                  <a:pt x="2295" y="689"/>
                </a:cubicBezTo>
                <a:cubicBezTo>
                  <a:pt x="2182" y="922"/>
                  <a:pt x="2150" y="1168"/>
                  <a:pt x="2142" y="1338"/>
                </a:cubicBezTo>
                <a:cubicBezTo>
                  <a:pt x="2142" y="1383"/>
                  <a:pt x="2107" y="1423"/>
                  <a:pt x="2062" y="1433"/>
                </a:cubicBezTo>
                <a:cubicBezTo>
                  <a:pt x="1872" y="1478"/>
                  <a:pt x="1689" y="1502"/>
                  <a:pt x="1514" y="1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8" name="Freeform 3"/>
          <p:cNvSpPr>
            <a:spLocks noChangeArrowheads="1"/>
          </p:cNvSpPr>
          <p:nvPr/>
        </p:nvSpPr>
        <p:spPr bwMode="auto">
          <a:xfrm>
            <a:off x="4383875" y="3736443"/>
            <a:ext cx="1034488" cy="695013"/>
          </a:xfrm>
          <a:custGeom>
            <a:avLst/>
            <a:gdLst>
              <a:gd name="T0" fmla="*/ 1139 w 2544"/>
              <a:gd name="T1" fmla="*/ 207 h 1709"/>
              <a:gd name="T2" fmla="*/ 1139 w 2544"/>
              <a:gd name="T3" fmla="*/ 207 h 1709"/>
              <a:gd name="T4" fmla="*/ 1203 w 2544"/>
              <a:gd name="T5" fmla="*/ 207 h 1709"/>
              <a:gd name="T6" fmla="*/ 2318 w 2544"/>
              <a:gd name="T7" fmla="*/ 747 h 1709"/>
              <a:gd name="T8" fmla="*/ 2153 w 2544"/>
              <a:gd name="T9" fmla="*/ 1436 h 1709"/>
              <a:gd name="T10" fmla="*/ 1629 w 2544"/>
              <a:gd name="T11" fmla="*/ 1501 h 1709"/>
              <a:gd name="T12" fmla="*/ 228 w 2544"/>
              <a:gd name="T13" fmla="*/ 538 h 1709"/>
              <a:gd name="T14" fmla="*/ 1139 w 2544"/>
              <a:gd name="T15" fmla="*/ 207 h 1709"/>
              <a:gd name="T16" fmla="*/ 1139 w 2544"/>
              <a:gd name="T17" fmla="*/ 0 h 1709"/>
              <a:gd name="T18" fmla="*/ 1139 w 2544"/>
              <a:gd name="T19" fmla="*/ 0 h 1709"/>
              <a:gd name="T20" fmla="*/ 104 w 2544"/>
              <a:gd name="T21" fmla="*/ 371 h 1709"/>
              <a:gd name="T22" fmla="*/ 35 w 2544"/>
              <a:gd name="T23" fmla="*/ 612 h 1709"/>
              <a:gd name="T24" fmla="*/ 594 w 2544"/>
              <a:gd name="T25" fmla="*/ 1375 h 1709"/>
              <a:gd name="T26" fmla="*/ 1629 w 2544"/>
              <a:gd name="T27" fmla="*/ 1708 h 1709"/>
              <a:gd name="T28" fmla="*/ 2204 w 2544"/>
              <a:gd name="T29" fmla="*/ 1637 h 1709"/>
              <a:gd name="T30" fmla="*/ 2360 w 2544"/>
              <a:gd name="T31" fmla="*/ 1444 h 1709"/>
              <a:gd name="T32" fmla="*/ 2503 w 2544"/>
              <a:gd name="T33" fmla="*/ 837 h 1709"/>
              <a:gd name="T34" fmla="*/ 2469 w 2544"/>
              <a:gd name="T35" fmla="*/ 604 h 1709"/>
              <a:gd name="T36" fmla="*/ 1214 w 2544"/>
              <a:gd name="T37" fmla="*/ 0 h 1709"/>
              <a:gd name="T38" fmla="*/ 1139 w 2544"/>
              <a:gd name="T39" fmla="*/ 0 h 1709"/>
              <a:gd name="T40" fmla="*/ 1139 w 2544"/>
              <a:gd name="T41" fmla="*/ 20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44" h="1709">
                <a:moveTo>
                  <a:pt x="1139" y="207"/>
                </a:moveTo>
                <a:lnTo>
                  <a:pt x="1139" y="207"/>
                </a:lnTo>
                <a:cubicBezTo>
                  <a:pt x="1160" y="207"/>
                  <a:pt x="1181" y="207"/>
                  <a:pt x="1203" y="207"/>
                </a:cubicBezTo>
                <a:cubicBezTo>
                  <a:pt x="1804" y="236"/>
                  <a:pt x="2246" y="673"/>
                  <a:pt x="2318" y="747"/>
                </a:cubicBezTo>
                <a:cubicBezTo>
                  <a:pt x="2196" y="993"/>
                  <a:pt x="2161" y="1258"/>
                  <a:pt x="2153" y="1436"/>
                </a:cubicBezTo>
                <a:cubicBezTo>
                  <a:pt x="1965" y="1480"/>
                  <a:pt x="1791" y="1501"/>
                  <a:pt x="1629" y="1501"/>
                </a:cubicBezTo>
                <a:cubicBezTo>
                  <a:pt x="877" y="1501"/>
                  <a:pt x="427" y="1046"/>
                  <a:pt x="228" y="538"/>
                </a:cubicBezTo>
                <a:cubicBezTo>
                  <a:pt x="522" y="318"/>
                  <a:pt x="829" y="207"/>
                  <a:pt x="1139" y="207"/>
                </a:cubicBezTo>
                <a:lnTo>
                  <a:pt x="1139" y="0"/>
                </a:lnTo>
                <a:lnTo>
                  <a:pt x="1139" y="0"/>
                </a:lnTo>
                <a:cubicBezTo>
                  <a:pt x="784" y="0"/>
                  <a:pt x="435" y="125"/>
                  <a:pt x="104" y="371"/>
                </a:cubicBezTo>
                <a:cubicBezTo>
                  <a:pt x="30" y="426"/>
                  <a:pt x="0" y="527"/>
                  <a:pt x="35" y="612"/>
                </a:cubicBezTo>
                <a:cubicBezTo>
                  <a:pt x="157" y="924"/>
                  <a:pt x="350" y="1187"/>
                  <a:pt x="594" y="1375"/>
                </a:cubicBezTo>
                <a:cubicBezTo>
                  <a:pt x="885" y="1597"/>
                  <a:pt x="1232" y="1708"/>
                  <a:pt x="1629" y="1708"/>
                </a:cubicBezTo>
                <a:cubicBezTo>
                  <a:pt x="1812" y="1708"/>
                  <a:pt x="2002" y="1684"/>
                  <a:pt x="2204" y="1637"/>
                </a:cubicBezTo>
                <a:cubicBezTo>
                  <a:pt x="2294" y="1616"/>
                  <a:pt x="2357" y="1536"/>
                  <a:pt x="2360" y="1444"/>
                </a:cubicBezTo>
                <a:cubicBezTo>
                  <a:pt x="2368" y="1287"/>
                  <a:pt x="2397" y="1054"/>
                  <a:pt x="2503" y="837"/>
                </a:cubicBezTo>
                <a:cubicBezTo>
                  <a:pt x="2543" y="760"/>
                  <a:pt x="2527" y="665"/>
                  <a:pt x="2469" y="604"/>
                </a:cubicBezTo>
                <a:cubicBezTo>
                  <a:pt x="2376" y="508"/>
                  <a:pt x="1889" y="32"/>
                  <a:pt x="1214" y="0"/>
                </a:cubicBezTo>
                <a:cubicBezTo>
                  <a:pt x="1189" y="0"/>
                  <a:pt x="1166" y="0"/>
                  <a:pt x="1139" y="0"/>
                </a:cubicBezTo>
                <a:lnTo>
                  <a:pt x="1139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9" name="Freeform 4"/>
          <p:cNvSpPr>
            <a:spLocks noChangeArrowheads="1"/>
          </p:cNvSpPr>
          <p:nvPr/>
        </p:nvSpPr>
        <p:spPr bwMode="auto">
          <a:xfrm>
            <a:off x="4380283" y="2599639"/>
            <a:ext cx="2133631" cy="1400801"/>
          </a:xfrm>
          <a:custGeom>
            <a:avLst/>
            <a:gdLst>
              <a:gd name="T0" fmla="*/ 2449 w 5244"/>
              <a:gd name="T1" fmla="*/ 3443 h 3444"/>
              <a:gd name="T2" fmla="*/ 2449 w 5244"/>
              <a:gd name="T3" fmla="*/ 3443 h 3444"/>
              <a:gd name="T4" fmla="*/ 2378 w 5244"/>
              <a:gd name="T5" fmla="*/ 3414 h 3444"/>
              <a:gd name="T6" fmla="*/ 1221 w 5244"/>
              <a:gd name="T7" fmla="*/ 2876 h 3444"/>
              <a:gd name="T8" fmla="*/ 1149 w 5244"/>
              <a:gd name="T9" fmla="*/ 2876 h 3444"/>
              <a:gd name="T10" fmla="*/ 225 w 5244"/>
              <a:gd name="T11" fmla="*/ 3188 h 3444"/>
              <a:gd name="T12" fmla="*/ 167 w 5244"/>
              <a:gd name="T13" fmla="*/ 3207 h 3444"/>
              <a:gd name="T14" fmla="*/ 129 w 5244"/>
              <a:gd name="T15" fmla="*/ 3199 h 3444"/>
              <a:gd name="T16" fmla="*/ 66 w 5244"/>
              <a:gd name="T17" fmla="*/ 3128 h 3444"/>
              <a:gd name="T18" fmla="*/ 24 w 5244"/>
              <a:gd name="T19" fmla="*/ 2524 h 3444"/>
              <a:gd name="T20" fmla="*/ 678 w 5244"/>
              <a:gd name="T21" fmla="*/ 1366 h 3444"/>
              <a:gd name="T22" fmla="*/ 1194 w 5244"/>
              <a:gd name="T23" fmla="*/ 474 h 3444"/>
              <a:gd name="T24" fmla="*/ 2333 w 5244"/>
              <a:gd name="T25" fmla="*/ 0 h 3444"/>
              <a:gd name="T26" fmla="*/ 2336 w 5244"/>
              <a:gd name="T27" fmla="*/ 0 h 3444"/>
              <a:gd name="T28" fmla="*/ 2362 w 5244"/>
              <a:gd name="T29" fmla="*/ 5 h 3444"/>
              <a:gd name="T30" fmla="*/ 3377 w 5244"/>
              <a:gd name="T31" fmla="*/ 628 h 3444"/>
              <a:gd name="T32" fmla="*/ 3753 w 5244"/>
              <a:gd name="T33" fmla="*/ 1150 h 3444"/>
              <a:gd name="T34" fmla="*/ 3755 w 5244"/>
              <a:gd name="T35" fmla="*/ 1152 h 3444"/>
              <a:gd name="T36" fmla="*/ 3763 w 5244"/>
              <a:gd name="T37" fmla="*/ 1157 h 3444"/>
              <a:gd name="T38" fmla="*/ 3766 w 5244"/>
              <a:gd name="T39" fmla="*/ 1155 h 3444"/>
              <a:gd name="T40" fmla="*/ 4248 w 5244"/>
              <a:gd name="T41" fmla="*/ 1057 h 3444"/>
              <a:gd name="T42" fmla="*/ 4918 w 5244"/>
              <a:gd name="T43" fmla="*/ 1269 h 3444"/>
              <a:gd name="T44" fmla="*/ 5151 w 5244"/>
              <a:gd name="T45" fmla="*/ 2055 h 3444"/>
              <a:gd name="T46" fmla="*/ 4311 w 5244"/>
              <a:gd name="T47" fmla="*/ 2860 h 3444"/>
              <a:gd name="T48" fmla="*/ 3638 w 5244"/>
              <a:gd name="T49" fmla="*/ 2958 h 3444"/>
              <a:gd name="T50" fmla="*/ 3615 w 5244"/>
              <a:gd name="T51" fmla="*/ 2958 h 3444"/>
              <a:gd name="T52" fmla="*/ 3615 w 5244"/>
              <a:gd name="T53" fmla="*/ 2958 h 3444"/>
              <a:gd name="T54" fmla="*/ 3612 w 5244"/>
              <a:gd name="T55" fmla="*/ 2958 h 3444"/>
              <a:gd name="T56" fmla="*/ 3601 w 5244"/>
              <a:gd name="T57" fmla="*/ 2958 h 3444"/>
              <a:gd name="T58" fmla="*/ 3591 w 5244"/>
              <a:gd name="T59" fmla="*/ 2958 h 3444"/>
              <a:gd name="T60" fmla="*/ 3363 w 5244"/>
              <a:gd name="T61" fmla="*/ 2979 h 3444"/>
              <a:gd name="T62" fmla="*/ 3358 w 5244"/>
              <a:gd name="T63" fmla="*/ 2979 h 3444"/>
              <a:gd name="T64" fmla="*/ 2555 w 5244"/>
              <a:gd name="T65" fmla="*/ 3371 h 3444"/>
              <a:gd name="T66" fmla="*/ 2532 w 5244"/>
              <a:gd name="T67" fmla="*/ 3403 h 3444"/>
              <a:gd name="T68" fmla="*/ 2457 w 5244"/>
              <a:gd name="T69" fmla="*/ 3443 h 3444"/>
              <a:gd name="T70" fmla="*/ 2449 w 5244"/>
              <a:gd name="T71" fmla="*/ 344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44" h="3444">
                <a:moveTo>
                  <a:pt x="2449" y="3443"/>
                </a:moveTo>
                <a:lnTo>
                  <a:pt x="2449" y="3443"/>
                </a:lnTo>
                <a:cubicBezTo>
                  <a:pt x="2423" y="3443"/>
                  <a:pt x="2397" y="3432"/>
                  <a:pt x="2378" y="3414"/>
                </a:cubicBezTo>
                <a:cubicBezTo>
                  <a:pt x="2222" y="3263"/>
                  <a:pt x="1795" y="2905"/>
                  <a:pt x="1221" y="2876"/>
                </a:cubicBezTo>
                <a:cubicBezTo>
                  <a:pt x="1197" y="2876"/>
                  <a:pt x="1173" y="2876"/>
                  <a:pt x="1149" y="2876"/>
                </a:cubicBezTo>
                <a:cubicBezTo>
                  <a:pt x="834" y="2876"/>
                  <a:pt x="522" y="2979"/>
                  <a:pt x="225" y="3188"/>
                </a:cubicBezTo>
                <a:cubicBezTo>
                  <a:pt x="206" y="3199"/>
                  <a:pt x="188" y="3207"/>
                  <a:pt x="167" y="3207"/>
                </a:cubicBezTo>
                <a:cubicBezTo>
                  <a:pt x="154" y="3207"/>
                  <a:pt x="140" y="3204"/>
                  <a:pt x="129" y="3199"/>
                </a:cubicBezTo>
                <a:cubicBezTo>
                  <a:pt x="98" y="3186"/>
                  <a:pt x="74" y="3159"/>
                  <a:pt x="66" y="3128"/>
                </a:cubicBezTo>
                <a:cubicBezTo>
                  <a:pt x="16" y="2921"/>
                  <a:pt x="0" y="2712"/>
                  <a:pt x="24" y="2524"/>
                </a:cubicBezTo>
                <a:cubicBezTo>
                  <a:pt x="111" y="1817"/>
                  <a:pt x="522" y="1472"/>
                  <a:pt x="678" y="1366"/>
                </a:cubicBezTo>
                <a:cubicBezTo>
                  <a:pt x="678" y="1224"/>
                  <a:pt x="739" y="906"/>
                  <a:pt x="1194" y="474"/>
                </a:cubicBezTo>
                <a:cubicBezTo>
                  <a:pt x="1610" y="82"/>
                  <a:pt x="2087" y="11"/>
                  <a:pt x="2333" y="0"/>
                </a:cubicBezTo>
                <a:cubicBezTo>
                  <a:pt x="2333" y="0"/>
                  <a:pt x="2333" y="0"/>
                  <a:pt x="2336" y="0"/>
                </a:cubicBezTo>
                <a:cubicBezTo>
                  <a:pt x="2344" y="0"/>
                  <a:pt x="2354" y="3"/>
                  <a:pt x="2362" y="5"/>
                </a:cubicBezTo>
                <a:cubicBezTo>
                  <a:pt x="2741" y="103"/>
                  <a:pt x="3082" y="313"/>
                  <a:pt x="3377" y="628"/>
                </a:cubicBezTo>
                <a:cubicBezTo>
                  <a:pt x="3609" y="877"/>
                  <a:pt x="3731" y="1104"/>
                  <a:pt x="3753" y="1150"/>
                </a:cubicBezTo>
                <a:cubicBezTo>
                  <a:pt x="3753" y="1150"/>
                  <a:pt x="3755" y="1150"/>
                  <a:pt x="3755" y="1152"/>
                </a:cubicBezTo>
                <a:cubicBezTo>
                  <a:pt x="3758" y="1157"/>
                  <a:pt x="3760" y="1157"/>
                  <a:pt x="3763" y="1157"/>
                </a:cubicBezTo>
                <a:cubicBezTo>
                  <a:pt x="3763" y="1157"/>
                  <a:pt x="3766" y="1157"/>
                  <a:pt x="3766" y="1155"/>
                </a:cubicBezTo>
                <a:cubicBezTo>
                  <a:pt x="3901" y="1091"/>
                  <a:pt x="4070" y="1057"/>
                  <a:pt x="4248" y="1057"/>
                </a:cubicBezTo>
                <a:cubicBezTo>
                  <a:pt x="4510" y="1057"/>
                  <a:pt x="4748" y="1134"/>
                  <a:pt x="4918" y="1269"/>
                </a:cubicBezTo>
                <a:cubicBezTo>
                  <a:pt x="5076" y="1393"/>
                  <a:pt x="5243" y="1631"/>
                  <a:pt x="5151" y="2055"/>
                </a:cubicBezTo>
                <a:cubicBezTo>
                  <a:pt x="5063" y="2444"/>
                  <a:pt x="4780" y="2714"/>
                  <a:pt x="4311" y="2860"/>
                </a:cubicBezTo>
                <a:cubicBezTo>
                  <a:pt x="4007" y="2950"/>
                  <a:pt x="3720" y="2958"/>
                  <a:pt x="3638" y="2958"/>
                </a:cubicBezTo>
                <a:cubicBezTo>
                  <a:pt x="3628" y="2958"/>
                  <a:pt x="3620" y="2958"/>
                  <a:pt x="3615" y="2958"/>
                </a:cubicBezTo>
                <a:lnTo>
                  <a:pt x="3615" y="2958"/>
                </a:lnTo>
                <a:lnTo>
                  <a:pt x="3612" y="2958"/>
                </a:lnTo>
                <a:cubicBezTo>
                  <a:pt x="3609" y="2958"/>
                  <a:pt x="3604" y="2958"/>
                  <a:pt x="3601" y="2958"/>
                </a:cubicBezTo>
                <a:cubicBezTo>
                  <a:pt x="3596" y="2958"/>
                  <a:pt x="3594" y="2958"/>
                  <a:pt x="3591" y="2958"/>
                </a:cubicBezTo>
                <a:cubicBezTo>
                  <a:pt x="3488" y="2961"/>
                  <a:pt x="3366" y="2979"/>
                  <a:pt x="3363" y="2979"/>
                </a:cubicBezTo>
                <a:cubicBezTo>
                  <a:pt x="3360" y="2979"/>
                  <a:pt x="3360" y="2979"/>
                  <a:pt x="3358" y="2979"/>
                </a:cubicBezTo>
                <a:cubicBezTo>
                  <a:pt x="3011" y="3011"/>
                  <a:pt x="2744" y="3144"/>
                  <a:pt x="2555" y="3371"/>
                </a:cubicBezTo>
                <a:cubicBezTo>
                  <a:pt x="2547" y="3382"/>
                  <a:pt x="2539" y="3392"/>
                  <a:pt x="2532" y="3403"/>
                </a:cubicBezTo>
                <a:cubicBezTo>
                  <a:pt x="2513" y="3427"/>
                  <a:pt x="2487" y="3440"/>
                  <a:pt x="2457" y="3443"/>
                </a:cubicBezTo>
                <a:cubicBezTo>
                  <a:pt x="2455" y="3443"/>
                  <a:pt x="2452" y="3443"/>
                  <a:pt x="2449" y="3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0" name="Freeform 5"/>
          <p:cNvSpPr>
            <a:spLocks noChangeArrowheads="1"/>
          </p:cNvSpPr>
          <p:nvPr/>
        </p:nvSpPr>
        <p:spPr bwMode="auto">
          <a:xfrm>
            <a:off x="4337180" y="2558333"/>
            <a:ext cx="2221634" cy="1485208"/>
          </a:xfrm>
          <a:custGeom>
            <a:avLst/>
            <a:gdLst>
              <a:gd name="T0" fmla="*/ 2439 w 5461"/>
              <a:gd name="T1" fmla="*/ 209 h 3650"/>
              <a:gd name="T2" fmla="*/ 2439 w 5461"/>
              <a:gd name="T3" fmla="*/ 209 h 3650"/>
              <a:gd name="T4" fmla="*/ 3405 w 5461"/>
              <a:gd name="T5" fmla="*/ 800 h 3650"/>
              <a:gd name="T6" fmla="*/ 3763 w 5461"/>
              <a:gd name="T7" fmla="*/ 1300 h 3650"/>
              <a:gd name="T8" fmla="*/ 3866 w 5461"/>
              <a:gd name="T9" fmla="*/ 1364 h 3650"/>
              <a:gd name="T10" fmla="*/ 3914 w 5461"/>
              <a:gd name="T11" fmla="*/ 1353 h 3650"/>
              <a:gd name="T12" fmla="*/ 4351 w 5461"/>
              <a:gd name="T13" fmla="*/ 1263 h 3650"/>
              <a:gd name="T14" fmla="*/ 4957 w 5461"/>
              <a:gd name="T15" fmla="*/ 1451 h 3650"/>
              <a:gd name="T16" fmla="*/ 5153 w 5461"/>
              <a:gd name="T17" fmla="*/ 2137 h 3650"/>
              <a:gd name="T18" fmla="*/ 4383 w 5461"/>
              <a:gd name="T19" fmla="*/ 2862 h 3650"/>
              <a:gd name="T20" fmla="*/ 3741 w 5461"/>
              <a:gd name="T21" fmla="*/ 2958 h 3650"/>
              <a:gd name="T22" fmla="*/ 3720 w 5461"/>
              <a:gd name="T23" fmla="*/ 2958 h 3650"/>
              <a:gd name="T24" fmla="*/ 3718 w 5461"/>
              <a:gd name="T25" fmla="*/ 2958 h 3650"/>
              <a:gd name="T26" fmla="*/ 3704 w 5461"/>
              <a:gd name="T27" fmla="*/ 2958 h 3650"/>
              <a:gd name="T28" fmla="*/ 3704 w 5461"/>
              <a:gd name="T29" fmla="*/ 2958 h 3650"/>
              <a:gd name="T30" fmla="*/ 3450 w 5461"/>
              <a:gd name="T31" fmla="*/ 2979 h 3650"/>
              <a:gd name="T32" fmla="*/ 2579 w 5461"/>
              <a:gd name="T33" fmla="*/ 3408 h 3650"/>
              <a:gd name="T34" fmla="*/ 2552 w 5461"/>
              <a:gd name="T35" fmla="*/ 3442 h 3650"/>
              <a:gd name="T36" fmla="*/ 1329 w 5461"/>
              <a:gd name="T37" fmla="*/ 2876 h 3650"/>
              <a:gd name="T38" fmla="*/ 1252 w 5461"/>
              <a:gd name="T39" fmla="*/ 2876 h 3650"/>
              <a:gd name="T40" fmla="*/ 270 w 5461"/>
              <a:gd name="T41" fmla="*/ 3204 h 3650"/>
              <a:gd name="T42" fmla="*/ 230 w 5461"/>
              <a:gd name="T43" fmla="*/ 2640 h 3650"/>
              <a:gd name="T44" fmla="*/ 892 w 5461"/>
              <a:gd name="T45" fmla="*/ 1523 h 3650"/>
              <a:gd name="T46" fmla="*/ 1369 w 5461"/>
              <a:gd name="T47" fmla="*/ 654 h 3650"/>
              <a:gd name="T48" fmla="*/ 2439 w 5461"/>
              <a:gd name="T49" fmla="*/ 209 h 3650"/>
              <a:gd name="T50" fmla="*/ 2439 w 5461"/>
              <a:gd name="T51" fmla="*/ 0 h 3650"/>
              <a:gd name="T52" fmla="*/ 2439 w 5461"/>
              <a:gd name="T53" fmla="*/ 0 h 3650"/>
              <a:gd name="T54" fmla="*/ 2431 w 5461"/>
              <a:gd name="T55" fmla="*/ 0 h 3650"/>
              <a:gd name="T56" fmla="*/ 1226 w 5461"/>
              <a:gd name="T57" fmla="*/ 503 h 3650"/>
              <a:gd name="T58" fmla="*/ 720 w 5461"/>
              <a:gd name="T59" fmla="*/ 1226 h 3650"/>
              <a:gd name="T60" fmla="*/ 680 w 5461"/>
              <a:gd name="T61" fmla="*/ 1414 h 3650"/>
              <a:gd name="T62" fmla="*/ 23 w 5461"/>
              <a:gd name="T63" fmla="*/ 2614 h 3650"/>
              <a:gd name="T64" fmla="*/ 69 w 5461"/>
              <a:gd name="T65" fmla="*/ 3254 h 3650"/>
              <a:gd name="T66" fmla="*/ 196 w 5461"/>
              <a:gd name="T67" fmla="*/ 3400 h 3650"/>
              <a:gd name="T68" fmla="*/ 270 w 5461"/>
              <a:gd name="T69" fmla="*/ 3413 h 3650"/>
              <a:gd name="T70" fmla="*/ 386 w 5461"/>
              <a:gd name="T71" fmla="*/ 3376 h 3650"/>
              <a:gd name="T72" fmla="*/ 1252 w 5461"/>
              <a:gd name="T73" fmla="*/ 3082 h 3650"/>
              <a:gd name="T74" fmla="*/ 1321 w 5461"/>
              <a:gd name="T75" fmla="*/ 3082 h 3650"/>
              <a:gd name="T76" fmla="*/ 2407 w 5461"/>
              <a:gd name="T77" fmla="*/ 3590 h 3650"/>
              <a:gd name="T78" fmla="*/ 2552 w 5461"/>
              <a:gd name="T79" fmla="*/ 3649 h 3650"/>
              <a:gd name="T80" fmla="*/ 2569 w 5461"/>
              <a:gd name="T81" fmla="*/ 3649 h 3650"/>
              <a:gd name="T82" fmla="*/ 2717 w 5461"/>
              <a:gd name="T83" fmla="*/ 3567 h 3650"/>
              <a:gd name="T84" fmla="*/ 2740 w 5461"/>
              <a:gd name="T85" fmla="*/ 3540 h 3650"/>
              <a:gd name="T86" fmla="*/ 3469 w 5461"/>
              <a:gd name="T87" fmla="*/ 3185 h 3650"/>
              <a:gd name="T88" fmla="*/ 3482 w 5461"/>
              <a:gd name="T89" fmla="*/ 3183 h 3650"/>
              <a:gd name="T90" fmla="*/ 3691 w 5461"/>
              <a:gd name="T91" fmla="*/ 3164 h 3650"/>
              <a:gd name="T92" fmla="*/ 3704 w 5461"/>
              <a:gd name="T93" fmla="*/ 3164 h 3650"/>
              <a:gd name="T94" fmla="*/ 3720 w 5461"/>
              <a:gd name="T95" fmla="*/ 3164 h 3650"/>
              <a:gd name="T96" fmla="*/ 3741 w 5461"/>
              <a:gd name="T97" fmla="*/ 3164 h 3650"/>
              <a:gd name="T98" fmla="*/ 4443 w 5461"/>
              <a:gd name="T99" fmla="*/ 3061 h 3650"/>
              <a:gd name="T100" fmla="*/ 5042 w 5461"/>
              <a:gd name="T101" fmla="*/ 2733 h 3650"/>
              <a:gd name="T102" fmla="*/ 5355 w 5461"/>
              <a:gd name="T103" fmla="*/ 2182 h 3650"/>
              <a:gd name="T104" fmla="*/ 5087 w 5461"/>
              <a:gd name="T105" fmla="*/ 1289 h 3650"/>
              <a:gd name="T106" fmla="*/ 4351 w 5461"/>
              <a:gd name="T107" fmla="*/ 1057 h 3650"/>
              <a:gd name="T108" fmla="*/ 3908 w 5461"/>
              <a:gd name="T109" fmla="*/ 1130 h 3650"/>
              <a:gd name="T110" fmla="*/ 3556 w 5461"/>
              <a:gd name="T111" fmla="*/ 659 h 3650"/>
              <a:gd name="T112" fmla="*/ 2492 w 5461"/>
              <a:gd name="T113" fmla="*/ 8 h 3650"/>
              <a:gd name="T114" fmla="*/ 2439 w 5461"/>
              <a:gd name="T115" fmla="*/ 0 h 3650"/>
              <a:gd name="T116" fmla="*/ 2439 w 5461"/>
              <a:gd name="T117" fmla="*/ 209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61" h="3650">
                <a:moveTo>
                  <a:pt x="2439" y="209"/>
                </a:moveTo>
                <a:lnTo>
                  <a:pt x="2439" y="209"/>
                </a:lnTo>
                <a:cubicBezTo>
                  <a:pt x="2799" y="302"/>
                  <a:pt x="3122" y="500"/>
                  <a:pt x="3405" y="800"/>
                </a:cubicBezTo>
                <a:cubicBezTo>
                  <a:pt x="3646" y="1059"/>
                  <a:pt x="3763" y="1297"/>
                  <a:pt x="3763" y="1300"/>
                </a:cubicBezTo>
                <a:cubicBezTo>
                  <a:pt x="3784" y="1340"/>
                  <a:pt x="3823" y="1364"/>
                  <a:pt x="3866" y="1364"/>
                </a:cubicBezTo>
                <a:cubicBezTo>
                  <a:pt x="3882" y="1364"/>
                  <a:pt x="3898" y="1358"/>
                  <a:pt x="3914" y="1353"/>
                </a:cubicBezTo>
                <a:cubicBezTo>
                  <a:pt x="4033" y="1295"/>
                  <a:pt x="4189" y="1263"/>
                  <a:pt x="4351" y="1263"/>
                </a:cubicBezTo>
                <a:cubicBezTo>
                  <a:pt x="4565" y="1263"/>
                  <a:pt x="4793" y="1321"/>
                  <a:pt x="4957" y="1451"/>
                </a:cubicBezTo>
                <a:cubicBezTo>
                  <a:pt x="5153" y="1607"/>
                  <a:pt x="5219" y="1838"/>
                  <a:pt x="5153" y="2137"/>
                </a:cubicBezTo>
                <a:cubicBezTo>
                  <a:pt x="5073" y="2486"/>
                  <a:pt x="4817" y="2730"/>
                  <a:pt x="4383" y="2862"/>
                </a:cubicBezTo>
                <a:cubicBezTo>
                  <a:pt x="4094" y="2950"/>
                  <a:pt x="3818" y="2958"/>
                  <a:pt x="3741" y="2958"/>
                </a:cubicBezTo>
                <a:cubicBezTo>
                  <a:pt x="3728" y="2958"/>
                  <a:pt x="3720" y="2958"/>
                  <a:pt x="3720" y="2958"/>
                </a:cubicBezTo>
                <a:lnTo>
                  <a:pt x="3718" y="2958"/>
                </a:lnTo>
                <a:cubicBezTo>
                  <a:pt x="3712" y="2958"/>
                  <a:pt x="3710" y="2958"/>
                  <a:pt x="3704" y="2958"/>
                </a:cubicBezTo>
                <a:lnTo>
                  <a:pt x="3704" y="2958"/>
                </a:lnTo>
                <a:cubicBezTo>
                  <a:pt x="3591" y="2958"/>
                  <a:pt x="3450" y="2979"/>
                  <a:pt x="3450" y="2979"/>
                </a:cubicBezTo>
                <a:cubicBezTo>
                  <a:pt x="3077" y="3013"/>
                  <a:pt x="2783" y="3159"/>
                  <a:pt x="2579" y="3408"/>
                </a:cubicBezTo>
                <a:cubicBezTo>
                  <a:pt x="2571" y="3419"/>
                  <a:pt x="2560" y="3432"/>
                  <a:pt x="2552" y="3442"/>
                </a:cubicBezTo>
                <a:cubicBezTo>
                  <a:pt x="2399" y="3291"/>
                  <a:pt x="1946" y="2907"/>
                  <a:pt x="1329" y="2876"/>
                </a:cubicBezTo>
                <a:cubicBezTo>
                  <a:pt x="1305" y="2876"/>
                  <a:pt x="1279" y="2876"/>
                  <a:pt x="1252" y="2876"/>
                </a:cubicBezTo>
                <a:cubicBezTo>
                  <a:pt x="916" y="2876"/>
                  <a:pt x="585" y="2984"/>
                  <a:pt x="270" y="3204"/>
                </a:cubicBezTo>
                <a:cubicBezTo>
                  <a:pt x="219" y="3008"/>
                  <a:pt x="209" y="2812"/>
                  <a:pt x="230" y="2640"/>
                </a:cubicBezTo>
                <a:cubicBezTo>
                  <a:pt x="331" y="1822"/>
                  <a:pt x="892" y="1523"/>
                  <a:pt x="892" y="1523"/>
                </a:cubicBezTo>
                <a:cubicBezTo>
                  <a:pt x="892" y="1523"/>
                  <a:pt x="799" y="1191"/>
                  <a:pt x="1369" y="654"/>
                </a:cubicBezTo>
                <a:cubicBezTo>
                  <a:pt x="1755" y="286"/>
                  <a:pt x="2195" y="217"/>
                  <a:pt x="2439" y="209"/>
                </a:cubicBezTo>
                <a:lnTo>
                  <a:pt x="2439" y="0"/>
                </a:lnTo>
                <a:lnTo>
                  <a:pt x="2439" y="0"/>
                </a:lnTo>
                <a:cubicBezTo>
                  <a:pt x="2436" y="0"/>
                  <a:pt x="2433" y="0"/>
                  <a:pt x="2431" y="0"/>
                </a:cubicBezTo>
                <a:cubicBezTo>
                  <a:pt x="2171" y="10"/>
                  <a:pt x="1665" y="87"/>
                  <a:pt x="1226" y="503"/>
                </a:cubicBezTo>
                <a:cubicBezTo>
                  <a:pt x="964" y="749"/>
                  <a:pt x="794" y="993"/>
                  <a:pt x="720" y="1226"/>
                </a:cubicBezTo>
                <a:cubicBezTo>
                  <a:pt x="696" y="1300"/>
                  <a:pt x="686" y="1364"/>
                  <a:pt x="680" y="1414"/>
                </a:cubicBezTo>
                <a:cubicBezTo>
                  <a:pt x="487" y="1560"/>
                  <a:pt x="108" y="1925"/>
                  <a:pt x="23" y="2614"/>
                </a:cubicBezTo>
                <a:cubicBezTo>
                  <a:pt x="0" y="2815"/>
                  <a:pt x="16" y="3037"/>
                  <a:pt x="69" y="3254"/>
                </a:cubicBezTo>
                <a:cubicBezTo>
                  <a:pt x="84" y="3320"/>
                  <a:pt x="132" y="3373"/>
                  <a:pt x="196" y="3400"/>
                </a:cubicBezTo>
                <a:cubicBezTo>
                  <a:pt x="219" y="3408"/>
                  <a:pt x="243" y="3413"/>
                  <a:pt x="270" y="3413"/>
                </a:cubicBezTo>
                <a:cubicBezTo>
                  <a:pt x="309" y="3413"/>
                  <a:pt x="352" y="3400"/>
                  <a:pt x="386" y="3376"/>
                </a:cubicBezTo>
                <a:cubicBezTo>
                  <a:pt x="667" y="3180"/>
                  <a:pt x="958" y="3082"/>
                  <a:pt x="1252" y="3082"/>
                </a:cubicBezTo>
                <a:cubicBezTo>
                  <a:pt x="1276" y="3082"/>
                  <a:pt x="1297" y="3082"/>
                  <a:pt x="1321" y="3082"/>
                </a:cubicBezTo>
                <a:cubicBezTo>
                  <a:pt x="1859" y="3109"/>
                  <a:pt x="2261" y="3448"/>
                  <a:pt x="2407" y="3590"/>
                </a:cubicBezTo>
                <a:cubicBezTo>
                  <a:pt x="2447" y="3628"/>
                  <a:pt x="2500" y="3649"/>
                  <a:pt x="2552" y="3649"/>
                </a:cubicBezTo>
                <a:cubicBezTo>
                  <a:pt x="2558" y="3649"/>
                  <a:pt x="2563" y="3649"/>
                  <a:pt x="2569" y="3649"/>
                </a:cubicBezTo>
                <a:cubicBezTo>
                  <a:pt x="2627" y="3644"/>
                  <a:pt x="2682" y="3615"/>
                  <a:pt x="2717" y="3567"/>
                </a:cubicBezTo>
                <a:cubicBezTo>
                  <a:pt x="2725" y="3556"/>
                  <a:pt x="2732" y="3548"/>
                  <a:pt x="2740" y="3540"/>
                </a:cubicBezTo>
                <a:cubicBezTo>
                  <a:pt x="2907" y="3334"/>
                  <a:pt x="3154" y="3214"/>
                  <a:pt x="3469" y="3185"/>
                </a:cubicBezTo>
                <a:cubicBezTo>
                  <a:pt x="3474" y="3185"/>
                  <a:pt x="3477" y="3185"/>
                  <a:pt x="3482" y="3183"/>
                </a:cubicBezTo>
                <a:cubicBezTo>
                  <a:pt x="3482" y="3183"/>
                  <a:pt x="3599" y="3167"/>
                  <a:pt x="3691" y="3164"/>
                </a:cubicBezTo>
                <a:cubicBezTo>
                  <a:pt x="3694" y="3164"/>
                  <a:pt x="3699" y="3164"/>
                  <a:pt x="3704" y="3164"/>
                </a:cubicBezTo>
                <a:cubicBezTo>
                  <a:pt x="3710" y="3164"/>
                  <a:pt x="3715" y="3164"/>
                  <a:pt x="3720" y="3164"/>
                </a:cubicBezTo>
                <a:cubicBezTo>
                  <a:pt x="3728" y="3164"/>
                  <a:pt x="3736" y="3164"/>
                  <a:pt x="3741" y="3164"/>
                </a:cubicBezTo>
                <a:cubicBezTo>
                  <a:pt x="3826" y="3164"/>
                  <a:pt x="4128" y="3156"/>
                  <a:pt x="4443" y="3061"/>
                </a:cubicBezTo>
                <a:cubicBezTo>
                  <a:pt x="4690" y="2987"/>
                  <a:pt x="4891" y="2876"/>
                  <a:pt x="5042" y="2733"/>
                </a:cubicBezTo>
                <a:cubicBezTo>
                  <a:pt x="5201" y="2582"/>
                  <a:pt x="5307" y="2396"/>
                  <a:pt x="5355" y="2182"/>
                </a:cubicBezTo>
                <a:cubicBezTo>
                  <a:pt x="5460" y="1705"/>
                  <a:pt x="5267" y="1435"/>
                  <a:pt x="5087" y="1289"/>
                </a:cubicBezTo>
                <a:cubicBezTo>
                  <a:pt x="4896" y="1138"/>
                  <a:pt x="4637" y="1057"/>
                  <a:pt x="4351" y="1057"/>
                </a:cubicBezTo>
                <a:cubicBezTo>
                  <a:pt x="4195" y="1057"/>
                  <a:pt x="4038" y="1083"/>
                  <a:pt x="3908" y="1130"/>
                </a:cubicBezTo>
                <a:cubicBezTo>
                  <a:pt x="3850" y="1030"/>
                  <a:pt x="3734" y="850"/>
                  <a:pt x="3556" y="659"/>
                </a:cubicBezTo>
                <a:cubicBezTo>
                  <a:pt x="3246" y="331"/>
                  <a:pt x="2889" y="111"/>
                  <a:pt x="2492" y="8"/>
                </a:cubicBezTo>
                <a:cubicBezTo>
                  <a:pt x="2473" y="3"/>
                  <a:pt x="2457" y="0"/>
                  <a:pt x="2439" y="0"/>
                </a:cubicBezTo>
                <a:lnTo>
                  <a:pt x="2439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1" name="Freeform 6"/>
          <p:cNvSpPr>
            <a:spLocks noChangeArrowheads="1"/>
          </p:cNvSpPr>
          <p:nvPr/>
        </p:nvSpPr>
        <p:spPr bwMode="auto">
          <a:xfrm>
            <a:off x="5312400" y="3359304"/>
            <a:ext cx="2428172" cy="1892877"/>
          </a:xfrm>
          <a:custGeom>
            <a:avLst/>
            <a:gdLst>
              <a:gd name="T0" fmla="*/ 4388 w 5967"/>
              <a:gd name="T1" fmla="*/ 4650 h 4651"/>
              <a:gd name="T2" fmla="*/ 4388 w 5967"/>
              <a:gd name="T3" fmla="*/ 4650 h 4651"/>
              <a:gd name="T4" fmla="*/ 4364 w 5967"/>
              <a:gd name="T5" fmla="*/ 4647 h 4651"/>
              <a:gd name="T6" fmla="*/ 2979 w 5967"/>
              <a:gd name="T7" fmla="*/ 3702 h 4651"/>
              <a:gd name="T8" fmla="*/ 2780 w 5967"/>
              <a:gd name="T9" fmla="*/ 3167 h 4651"/>
              <a:gd name="T10" fmla="*/ 2460 w 5967"/>
              <a:gd name="T11" fmla="*/ 3212 h 4651"/>
              <a:gd name="T12" fmla="*/ 1960 w 5967"/>
              <a:gd name="T13" fmla="*/ 3082 h 4651"/>
              <a:gd name="T14" fmla="*/ 1279 w 5967"/>
              <a:gd name="T15" fmla="*/ 3262 h 4651"/>
              <a:gd name="T16" fmla="*/ 392 w 5967"/>
              <a:gd name="T17" fmla="*/ 2883 h 4651"/>
              <a:gd name="T18" fmla="*/ 13 w 5967"/>
              <a:gd name="T19" fmla="*/ 2388 h 4651"/>
              <a:gd name="T20" fmla="*/ 0 w 5967"/>
              <a:gd name="T21" fmla="*/ 2333 h 4651"/>
              <a:gd name="T22" fmla="*/ 283 w 5967"/>
              <a:gd name="T23" fmla="*/ 1520 h 4651"/>
              <a:gd name="T24" fmla="*/ 1070 w 5967"/>
              <a:gd name="T25" fmla="*/ 1136 h 4651"/>
              <a:gd name="T26" fmla="*/ 1311 w 5967"/>
              <a:gd name="T27" fmla="*/ 1115 h 4651"/>
              <a:gd name="T28" fmla="*/ 1321 w 5967"/>
              <a:gd name="T29" fmla="*/ 1115 h 4651"/>
              <a:gd name="T30" fmla="*/ 1329 w 5967"/>
              <a:gd name="T31" fmla="*/ 1115 h 4651"/>
              <a:gd name="T32" fmla="*/ 1353 w 5967"/>
              <a:gd name="T33" fmla="*/ 1115 h 4651"/>
              <a:gd name="T34" fmla="*/ 2023 w 5967"/>
              <a:gd name="T35" fmla="*/ 1017 h 4651"/>
              <a:gd name="T36" fmla="*/ 2881 w 5967"/>
              <a:gd name="T37" fmla="*/ 198 h 4651"/>
              <a:gd name="T38" fmla="*/ 2892 w 5967"/>
              <a:gd name="T39" fmla="*/ 145 h 4651"/>
              <a:gd name="T40" fmla="*/ 2971 w 5967"/>
              <a:gd name="T41" fmla="*/ 61 h 4651"/>
              <a:gd name="T42" fmla="*/ 3501 w 5967"/>
              <a:gd name="T43" fmla="*/ 0 h 4651"/>
              <a:gd name="T44" fmla="*/ 4333 w 5967"/>
              <a:gd name="T45" fmla="*/ 254 h 4651"/>
              <a:gd name="T46" fmla="*/ 4860 w 5967"/>
              <a:gd name="T47" fmla="*/ 1271 h 4651"/>
              <a:gd name="T48" fmla="*/ 4788 w 5967"/>
              <a:gd name="T49" fmla="*/ 1382 h 4651"/>
              <a:gd name="T50" fmla="*/ 4441 w 5967"/>
              <a:gd name="T51" fmla="*/ 1625 h 4651"/>
              <a:gd name="T52" fmla="*/ 4359 w 5967"/>
              <a:gd name="T53" fmla="*/ 2235 h 4651"/>
              <a:gd name="T54" fmla="*/ 4367 w 5967"/>
              <a:gd name="T55" fmla="*/ 2240 h 4651"/>
              <a:gd name="T56" fmla="*/ 4372 w 5967"/>
              <a:gd name="T57" fmla="*/ 2240 h 4651"/>
              <a:gd name="T58" fmla="*/ 4375 w 5967"/>
              <a:gd name="T59" fmla="*/ 2227 h 4651"/>
              <a:gd name="T60" fmla="*/ 4454 w 5967"/>
              <a:gd name="T61" fmla="*/ 1636 h 4651"/>
              <a:gd name="T62" fmla="*/ 5034 w 5967"/>
              <a:gd name="T63" fmla="*/ 1364 h 4651"/>
              <a:gd name="T64" fmla="*/ 5108 w 5967"/>
              <a:gd name="T65" fmla="*/ 1366 h 4651"/>
              <a:gd name="T66" fmla="*/ 5884 w 5967"/>
              <a:gd name="T67" fmla="*/ 1753 h 4651"/>
              <a:gd name="T68" fmla="*/ 5911 w 5967"/>
              <a:gd name="T69" fmla="*/ 1814 h 4651"/>
              <a:gd name="T70" fmla="*/ 5132 w 5967"/>
              <a:gd name="T71" fmla="*/ 3246 h 4651"/>
              <a:gd name="T72" fmla="*/ 4333 w 5967"/>
              <a:gd name="T73" fmla="*/ 3585 h 4651"/>
              <a:gd name="T74" fmla="*/ 4356 w 5967"/>
              <a:gd name="T75" fmla="*/ 3948 h 4651"/>
              <a:gd name="T76" fmla="*/ 4714 w 5967"/>
              <a:gd name="T77" fmla="*/ 4247 h 4651"/>
              <a:gd name="T78" fmla="*/ 4783 w 5967"/>
              <a:gd name="T79" fmla="*/ 4332 h 4651"/>
              <a:gd name="T80" fmla="*/ 4740 w 5967"/>
              <a:gd name="T81" fmla="*/ 4430 h 4651"/>
              <a:gd name="T82" fmla="*/ 4446 w 5967"/>
              <a:gd name="T83" fmla="*/ 4631 h 4651"/>
              <a:gd name="T84" fmla="*/ 4388 w 5967"/>
              <a:gd name="T85" fmla="*/ 4650 h 4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67" h="4651">
                <a:moveTo>
                  <a:pt x="4388" y="4650"/>
                </a:moveTo>
                <a:lnTo>
                  <a:pt x="4388" y="4650"/>
                </a:lnTo>
                <a:cubicBezTo>
                  <a:pt x="4380" y="4650"/>
                  <a:pt x="4372" y="4647"/>
                  <a:pt x="4364" y="4647"/>
                </a:cubicBezTo>
                <a:cubicBezTo>
                  <a:pt x="3556" y="4446"/>
                  <a:pt x="3167" y="4022"/>
                  <a:pt x="2979" y="3702"/>
                </a:cubicBezTo>
                <a:cubicBezTo>
                  <a:pt x="2855" y="3487"/>
                  <a:pt x="2805" y="3291"/>
                  <a:pt x="2780" y="3167"/>
                </a:cubicBezTo>
                <a:cubicBezTo>
                  <a:pt x="2672" y="3196"/>
                  <a:pt x="2563" y="3212"/>
                  <a:pt x="2460" y="3212"/>
                </a:cubicBezTo>
                <a:cubicBezTo>
                  <a:pt x="2216" y="3212"/>
                  <a:pt x="2044" y="3132"/>
                  <a:pt x="1960" y="3082"/>
                </a:cubicBezTo>
                <a:cubicBezTo>
                  <a:pt x="1729" y="3201"/>
                  <a:pt x="1499" y="3262"/>
                  <a:pt x="1279" y="3262"/>
                </a:cubicBezTo>
                <a:cubicBezTo>
                  <a:pt x="956" y="3262"/>
                  <a:pt x="659" y="3135"/>
                  <a:pt x="392" y="2883"/>
                </a:cubicBezTo>
                <a:cubicBezTo>
                  <a:pt x="186" y="2690"/>
                  <a:pt x="58" y="2473"/>
                  <a:pt x="13" y="2388"/>
                </a:cubicBezTo>
                <a:cubicBezTo>
                  <a:pt x="3" y="2373"/>
                  <a:pt x="0" y="2354"/>
                  <a:pt x="0" y="2333"/>
                </a:cubicBezTo>
                <a:cubicBezTo>
                  <a:pt x="13" y="2105"/>
                  <a:pt x="74" y="1776"/>
                  <a:pt x="283" y="1520"/>
                </a:cubicBezTo>
                <a:cubicBezTo>
                  <a:pt x="466" y="1297"/>
                  <a:pt x="731" y="1167"/>
                  <a:pt x="1070" y="1136"/>
                </a:cubicBezTo>
                <a:cubicBezTo>
                  <a:pt x="1311" y="1115"/>
                  <a:pt x="1311" y="1115"/>
                  <a:pt x="1311" y="1115"/>
                </a:cubicBezTo>
                <a:cubicBezTo>
                  <a:pt x="1313" y="1115"/>
                  <a:pt x="1316" y="1115"/>
                  <a:pt x="1321" y="1115"/>
                </a:cubicBezTo>
                <a:cubicBezTo>
                  <a:pt x="1321" y="1115"/>
                  <a:pt x="1327" y="1115"/>
                  <a:pt x="1329" y="1115"/>
                </a:cubicBezTo>
                <a:cubicBezTo>
                  <a:pt x="1332" y="1115"/>
                  <a:pt x="1340" y="1115"/>
                  <a:pt x="1353" y="1115"/>
                </a:cubicBezTo>
                <a:cubicBezTo>
                  <a:pt x="1432" y="1115"/>
                  <a:pt x="1719" y="1107"/>
                  <a:pt x="2023" y="1017"/>
                </a:cubicBezTo>
                <a:cubicBezTo>
                  <a:pt x="2497" y="873"/>
                  <a:pt x="2794" y="590"/>
                  <a:pt x="2881" y="198"/>
                </a:cubicBezTo>
                <a:cubicBezTo>
                  <a:pt x="2884" y="180"/>
                  <a:pt x="2887" y="164"/>
                  <a:pt x="2892" y="145"/>
                </a:cubicBezTo>
                <a:cubicBezTo>
                  <a:pt x="2897" y="103"/>
                  <a:pt x="2929" y="71"/>
                  <a:pt x="2971" y="61"/>
                </a:cubicBezTo>
                <a:cubicBezTo>
                  <a:pt x="3159" y="21"/>
                  <a:pt x="3340" y="0"/>
                  <a:pt x="3501" y="0"/>
                </a:cubicBezTo>
                <a:cubicBezTo>
                  <a:pt x="3832" y="0"/>
                  <a:pt x="4113" y="84"/>
                  <a:pt x="4333" y="254"/>
                </a:cubicBezTo>
                <a:cubicBezTo>
                  <a:pt x="4735" y="561"/>
                  <a:pt x="4835" y="1067"/>
                  <a:pt x="4860" y="1271"/>
                </a:cubicBezTo>
                <a:cubicBezTo>
                  <a:pt x="4865" y="1318"/>
                  <a:pt x="4835" y="1366"/>
                  <a:pt x="4788" y="1382"/>
                </a:cubicBezTo>
                <a:cubicBezTo>
                  <a:pt x="4645" y="1424"/>
                  <a:pt x="4523" y="1509"/>
                  <a:pt x="4441" y="1625"/>
                </a:cubicBezTo>
                <a:cubicBezTo>
                  <a:pt x="4308" y="1803"/>
                  <a:pt x="4279" y="2036"/>
                  <a:pt x="4359" y="2235"/>
                </a:cubicBezTo>
                <a:cubicBezTo>
                  <a:pt x="4359" y="2240"/>
                  <a:pt x="4364" y="2240"/>
                  <a:pt x="4367" y="2240"/>
                </a:cubicBezTo>
                <a:cubicBezTo>
                  <a:pt x="4367" y="2240"/>
                  <a:pt x="4369" y="2240"/>
                  <a:pt x="4372" y="2240"/>
                </a:cubicBezTo>
                <a:cubicBezTo>
                  <a:pt x="4375" y="2237"/>
                  <a:pt x="4377" y="2232"/>
                  <a:pt x="4375" y="2227"/>
                </a:cubicBezTo>
                <a:cubicBezTo>
                  <a:pt x="4298" y="2036"/>
                  <a:pt x="4327" y="1808"/>
                  <a:pt x="4454" y="1636"/>
                </a:cubicBezTo>
                <a:cubicBezTo>
                  <a:pt x="4584" y="1462"/>
                  <a:pt x="4791" y="1364"/>
                  <a:pt x="5034" y="1364"/>
                </a:cubicBezTo>
                <a:cubicBezTo>
                  <a:pt x="5058" y="1364"/>
                  <a:pt x="5084" y="1364"/>
                  <a:pt x="5108" y="1366"/>
                </a:cubicBezTo>
                <a:cubicBezTo>
                  <a:pt x="5476" y="1395"/>
                  <a:pt x="5733" y="1591"/>
                  <a:pt x="5884" y="1753"/>
                </a:cubicBezTo>
                <a:cubicBezTo>
                  <a:pt x="5900" y="1769"/>
                  <a:pt x="5911" y="1790"/>
                  <a:pt x="5911" y="1814"/>
                </a:cubicBezTo>
                <a:cubicBezTo>
                  <a:pt x="5966" y="2399"/>
                  <a:pt x="5696" y="2894"/>
                  <a:pt x="5132" y="3246"/>
                </a:cubicBezTo>
                <a:cubicBezTo>
                  <a:pt x="4801" y="3453"/>
                  <a:pt x="4467" y="3551"/>
                  <a:pt x="4333" y="3585"/>
                </a:cubicBezTo>
                <a:cubicBezTo>
                  <a:pt x="4295" y="3720"/>
                  <a:pt x="4303" y="3842"/>
                  <a:pt x="4356" y="3948"/>
                </a:cubicBezTo>
                <a:cubicBezTo>
                  <a:pt x="4459" y="4157"/>
                  <a:pt x="4711" y="4247"/>
                  <a:pt x="4714" y="4247"/>
                </a:cubicBezTo>
                <a:cubicBezTo>
                  <a:pt x="4751" y="4260"/>
                  <a:pt x="4777" y="4292"/>
                  <a:pt x="4783" y="4332"/>
                </a:cubicBezTo>
                <a:cubicBezTo>
                  <a:pt x="4791" y="4369"/>
                  <a:pt x="4772" y="4409"/>
                  <a:pt x="4740" y="4430"/>
                </a:cubicBezTo>
                <a:cubicBezTo>
                  <a:pt x="4446" y="4631"/>
                  <a:pt x="4446" y="4631"/>
                  <a:pt x="4446" y="4631"/>
                </a:cubicBezTo>
                <a:cubicBezTo>
                  <a:pt x="4431" y="4642"/>
                  <a:pt x="4409" y="4650"/>
                  <a:pt x="4388" y="465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2" name="Freeform 7"/>
          <p:cNvSpPr>
            <a:spLocks noChangeArrowheads="1"/>
          </p:cNvSpPr>
          <p:nvPr/>
        </p:nvSpPr>
        <p:spPr bwMode="auto">
          <a:xfrm>
            <a:off x="5267500" y="3316202"/>
            <a:ext cx="2516175" cy="1977285"/>
          </a:xfrm>
          <a:custGeom>
            <a:avLst/>
            <a:gdLst>
              <a:gd name="T0" fmla="*/ 3607 w 6182"/>
              <a:gd name="T1" fmla="*/ 209 h 4860"/>
              <a:gd name="T2" fmla="*/ 4862 w 6182"/>
              <a:gd name="T3" fmla="*/ 1388 h 4860"/>
              <a:gd name="T4" fmla="*/ 4370 w 6182"/>
              <a:gd name="T5" fmla="*/ 2381 h 4860"/>
              <a:gd name="T6" fmla="*/ 4515 w 6182"/>
              <a:gd name="T7" fmla="*/ 2441 h 4860"/>
              <a:gd name="T8" fmla="*/ 4645 w 6182"/>
              <a:gd name="T9" fmla="*/ 1803 h 4860"/>
              <a:gd name="T10" fmla="*/ 5206 w 6182"/>
              <a:gd name="T11" fmla="*/ 1575 h 4860"/>
              <a:gd name="T12" fmla="*/ 4356 w 6182"/>
              <a:gd name="T13" fmla="*/ 3604 h 4860"/>
              <a:gd name="T14" fmla="*/ 4494 w 6182"/>
              <a:gd name="T15" fmla="*/ 4653 h 4860"/>
              <a:gd name="T16" fmla="*/ 2566 w 6182"/>
              <a:gd name="T17" fmla="*/ 3215 h 4860"/>
              <a:gd name="T18" fmla="*/ 1385 w 6182"/>
              <a:gd name="T19" fmla="*/ 3265 h 4860"/>
              <a:gd name="T20" fmla="*/ 469 w 6182"/>
              <a:gd name="T21" fmla="*/ 1692 h 4860"/>
              <a:gd name="T22" fmla="*/ 1427 w 6182"/>
              <a:gd name="T23" fmla="*/ 1324 h 4860"/>
              <a:gd name="T24" fmla="*/ 1459 w 6182"/>
              <a:gd name="T25" fmla="*/ 1324 h 4860"/>
              <a:gd name="T26" fmla="*/ 3088 w 6182"/>
              <a:gd name="T27" fmla="*/ 326 h 4860"/>
              <a:gd name="T28" fmla="*/ 3607 w 6182"/>
              <a:gd name="T29" fmla="*/ 209 h 4860"/>
              <a:gd name="T30" fmla="*/ 3607 w 6182"/>
              <a:gd name="T31" fmla="*/ 0 h 4860"/>
              <a:gd name="T32" fmla="*/ 3053 w 6182"/>
              <a:gd name="T33" fmla="*/ 66 h 4860"/>
              <a:gd name="T34" fmla="*/ 2886 w 6182"/>
              <a:gd name="T35" fmla="*/ 281 h 4860"/>
              <a:gd name="T36" fmla="*/ 1459 w 6182"/>
              <a:gd name="T37" fmla="*/ 1117 h 4860"/>
              <a:gd name="T38" fmla="*/ 1427 w 6182"/>
              <a:gd name="T39" fmla="*/ 1117 h 4860"/>
              <a:gd name="T40" fmla="*/ 1168 w 6182"/>
              <a:gd name="T41" fmla="*/ 1138 h 4860"/>
              <a:gd name="T42" fmla="*/ 307 w 6182"/>
              <a:gd name="T43" fmla="*/ 1562 h 4860"/>
              <a:gd name="T44" fmla="*/ 27 w 6182"/>
              <a:gd name="T45" fmla="*/ 2542 h 4860"/>
              <a:gd name="T46" fmla="*/ 1385 w 6182"/>
              <a:gd name="T47" fmla="*/ 3474 h 4860"/>
              <a:gd name="T48" fmla="*/ 2566 w 6182"/>
              <a:gd name="T49" fmla="*/ 3421 h 4860"/>
              <a:gd name="T50" fmla="*/ 2995 w 6182"/>
              <a:gd name="T51" fmla="*/ 3861 h 4860"/>
              <a:gd name="T52" fmla="*/ 4446 w 6182"/>
              <a:gd name="T53" fmla="*/ 4851 h 4860"/>
              <a:gd name="T54" fmla="*/ 4611 w 6182"/>
              <a:gd name="T55" fmla="*/ 4822 h 4860"/>
              <a:gd name="T56" fmla="*/ 4995 w 6182"/>
              <a:gd name="T57" fmla="*/ 4422 h 4860"/>
              <a:gd name="T58" fmla="*/ 4629 w 6182"/>
              <a:gd name="T59" fmla="*/ 4110 h 4860"/>
              <a:gd name="T60" fmla="*/ 5291 w 6182"/>
              <a:gd name="T61" fmla="*/ 3442 h 4860"/>
              <a:gd name="T62" fmla="*/ 6067 w 6182"/>
              <a:gd name="T63" fmla="*/ 1787 h 4860"/>
              <a:gd name="T64" fmla="*/ 5140 w 6182"/>
              <a:gd name="T65" fmla="*/ 1366 h 4860"/>
              <a:gd name="T66" fmla="*/ 5069 w 6182"/>
              <a:gd name="T67" fmla="*/ 1363 h 4860"/>
              <a:gd name="T68" fmla="*/ 3607 w 6182"/>
              <a:gd name="T69" fmla="*/ 0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2" h="4860">
                <a:moveTo>
                  <a:pt x="3607" y="209"/>
                </a:moveTo>
                <a:lnTo>
                  <a:pt x="3607" y="209"/>
                </a:lnTo>
                <a:cubicBezTo>
                  <a:pt x="3917" y="209"/>
                  <a:pt x="4174" y="286"/>
                  <a:pt x="4375" y="442"/>
                </a:cubicBezTo>
                <a:cubicBezTo>
                  <a:pt x="4751" y="728"/>
                  <a:pt x="4841" y="1210"/>
                  <a:pt x="4862" y="1388"/>
                </a:cubicBezTo>
                <a:cubicBezTo>
                  <a:pt x="4701" y="1440"/>
                  <a:pt x="4560" y="1536"/>
                  <a:pt x="4462" y="1671"/>
                </a:cubicBezTo>
                <a:cubicBezTo>
                  <a:pt x="4311" y="1877"/>
                  <a:pt x="4274" y="2150"/>
                  <a:pt x="4370" y="2381"/>
                </a:cubicBezTo>
                <a:cubicBezTo>
                  <a:pt x="4385" y="2423"/>
                  <a:pt x="4428" y="2449"/>
                  <a:pt x="4473" y="2449"/>
                </a:cubicBezTo>
                <a:cubicBezTo>
                  <a:pt x="4486" y="2449"/>
                  <a:pt x="4502" y="2446"/>
                  <a:pt x="4515" y="2441"/>
                </a:cubicBezTo>
                <a:cubicBezTo>
                  <a:pt x="4573" y="2420"/>
                  <a:pt x="4600" y="2354"/>
                  <a:pt x="4579" y="2296"/>
                </a:cubicBezTo>
                <a:cubicBezTo>
                  <a:pt x="4513" y="2137"/>
                  <a:pt x="4539" y="1949"/>
                  <a:pt x="4645" y="1803"/>
                </a:cubicBezTo>
                <a:cubicBezTo>
                  <a:pt x="4753" y="1652"/>
                  <a:pt x="4928" y="1573"/>
                  <a:pt x="5140" y="1573"/>
                </a:cubicBezTo>
                <a:cubicBezTo>
                  <a:pt x="5162" y="1573"/>
                  <a:pt x="5185" y="1573"/>
                  <a:pt x="5206" y="1575"/>
                </a:cubicBezTo>
                <a:cubicBezTo>
                  <a:pt x="5548" y="1602"/>
                  <a:pt x="5787" y="1790"/>
                  <a:pt x="5916" y="1928"/>
                </a:cubicBezTo>
                <a:cubicBezTo>
                  <a:pt x="6040" y="3259"/>
                  <a:pt x="4356" y="3604"/>
                  <a:pt x="4356" y="3604"/>
                </a:cubicBezTo>
                <a:cubicBezTo>
                  <a:pt x="4142" y="4237"/>
                  <a:pt x="4788" y="4451"/>
                  <a:pt x="4788" y="4451"/>
                </a:cubicBezTo>
                <a:cubicBezTo>
                  <a:pt x="4494" y="4653"/>
                  <a:pt x="4494" y="4653"/>
                  <a:pt x="4494" y="4653"/>
                </a:cubicBezTo>
                <a:cubicBezTo>
                  <a:pt x="3001" y="4282"/>
                  <a:pt x="2976" y="3138"/>
                  <a:pt x="2976" y="3138"/>
                </a:cubicBezTo>
                <a:cubicBezTo>
                  <a:pt x="2821" y="3194"/>
                  <a:pt x="2683" y="3215"/>
                  <a:pt x="2566" y="3215"/>
                </a:cubicBezTo>
                <a:cubicBezTo>
                  <a:pt x="2248" y="3215"/>
                  <a:pt x="2073" y="3066"/>
                  <a:pt x="2073" y="3066"/>
                </a:cubicBezTo>
                <a:cubicBezTo>
                  <a:pt x="1816" y="3209"/>
                  <a:pt x="1589" y="3265"/>
                  <a:pt x="1385" y="3265"/>
                </a:cubicBezTo>
                <a:cubicBezTo>
                  <a:pt x="691" y="3265"/>
                  <a:pt x="294" y="2603"/>
                  <a:pt x="209" y="2446"/>
                </a:cubicBezTo>
                <a:cubicBezTo>
                  <a:pt x="220" y="2240"/>
                  <a:pt x="273" y="1930"/>
                  <a:pt x="469" y="1692"/>
                </a:cubicBezTo>
                <a:cubicBezTo>
                  <a:pt x="633" y="1491"/>
                  <a:pt x="874" y="1374"/>
                  <a:pt x="1187" y="1345"/>
                </a:cubicBezTo>
                <a:cubicBezTo>
                  <a:pt x="1427" y="1324"/>
                  <a:pt x="1427" y="1324"/>
                  <a:pt x="1427" y="1324"/>
                </a:cubicBezTo>
                <a:cubicBezTo>
                  <a:pt x="1427" y="1324"/>
                  <a:pt x="1427" y="1324"/>
                  <a:pt x="1430" y="1324"/>
                </a:cubicBezTo>
                <a:cubicBezTo>
                  <a:pt x="1430" y="1324"/>
                  <a:pt x="1441" y="1324"/>
                  <a:pt x="1459" y="1324"/>
                </a:cubicBezTo>
                <a:cubicBezTo>
                  <a:pt x="1552" y="1324"/>
                  <a:pt x="1843" y="1316"/>
                  <a:pt x="2158" y="1221"/>
                </a:cubicBezTo>
                <a:cubicBezTo>
                  <a:pt x="2669" y="1067"/>
                  <a:pt x="2993" y="757"/>
                  <a:pt x="3088" y="326"/>
                </a:cubicBezTo>
                <a:cubicBezTo>
                  <a:pt x="3093" y="307"/>
                  <a:pt x="3096" y="289"/>
                  <a:pt x="3099" y="267"/>
                </a:cubicBezTo>
                <a:cubicBezTo>
                  <a:pt x="3281" y="228"/>
                  <a:pt x="3451" y="209"/>
                  <a:pt x="3607" y="209"/>
                </a:cubicBezTo>
                <a:lnTo>
                  <a:pt x="3607" y="0"/>
                </a:lnTo>
                <a:lnTo>
                  <a:pt x="3607" y="0"/>
                </a:lnTo>
                <a:lnTo>
                  <a:pt x="3607" y="0"/>
                </a:lnTo>
                <a:cubicBezTo>
                  <a:pt x="3437" y="0"/>
                  <a:pt x="3250" y="24"/>
                  <a:pt x="3053" y="66"/>
                </a:cubicBezTo>
                <a:cubicBezTo>
                  <a:pt x="2971" y="84"/>
                  <a:pt x="2911" y="151"/>
                  <a:pt x="2894" y="233"/>
                </a:cubicBezTo>
                <a:cubicBezTo>
                  <a:pt x="2892" y="249"/>
                  <a:pt x="2889" y="267"/>
                  <a:pt x="2886" y="281"/>
                </a:cubicBezTo>
                <a:cubicBezTo>
                  <a:pt x="2805" y="640"/>
                  <a:pt x="2540" y="889"/>
                  <a:pt x="2098" y="1022"/>
                </a:cubicBezTo>
                <a:cubicBezTo>
                  <a:pt x="1809" y="1109"/>
                  <a:pt x="1536" y="1117"/>
                  <a:pt x="1459" y="1117"/>
                </a:cubicBezTo>
                <a:cubicBezTo>
                  <a:pt x="1449" y="1117"/>
                  <a:pt x="1443" y="1117"/>
                  <a:pt x="1441" y="1117"/>
                </a:cubicBezTo>
                <a:cubicBezTo>
                  <a:pt x="1435" y="1117"/>
                  <a:pt x="1430" y="1117"/>
                  <a:pt x="1427" y="1117"/>
                </a:cubicBezTo>
                <a:cubicBezTo>
                  <a:pt x="1419" y="1117"/>
                  <a:pt x="1414" y="1117"/>
                  <a:pt x="1409" y="1117"/>
                </a:cubicBezTo>
                <a:cubicBezTo>
                  <a:pt x="1168" y="1138"/>
                  <a:pt x="1168" y="1138"/>
                  <a:pt x="1168" y="1138"/>
                </a:cubicBezTo>
                <a:lnTo>
                  <a:pt x="1168" y="1138"/>
                </a:lnTo>
                <a:cubicBezTo>
                  <a:pt x="800" y="1173"/>
                  <a:pt x="509" y="1316"/>
                  <a:pt x="307" y="1562"/>
                </a:cubicBezTo>
                <a:cubicBezTo>
                  <a:pt x="82" y="1840"/>
                  <a:pt x="16" y="2190"/>
                  <a:pt x="3" y="2433"/>
                </a:cubicBezTo>
                <a:cubicBezTo>
                  <a:pt x="0" y="2471"/>
                  <a:pt x="8" y="2510"/>
                  <a:pt x="27" y="2542"/>
                </a:cubicBezTo>
                <a:cubicBezTo>
                  <a:pt x="74" y="2632"/>
                  <a:pt x="209" y="2860"/>
                  <a:pt x="426" y="3066"/>
                </a:cubicBezTo>
                <a:cubicBezTo>
                  <a:pt x="710" y="3331"/>
                  <a:pt x="1041" y="3474"/>
                  <a:pt x="1385" y="3474"/>
                </a:cubicBezTo>
                <a:cubicBezTo>
                  <a:pt x="1605" y="3474"/>
                  <a:pt x="1833" y="3416"/>
                  <a:pt x="2063" y="3305"/>
                </a:cubicBezTo>
                <a:cubicBezTo>
                  <a:pt x="2169" y="3357"/>
                  <a:pt x="2338" y="3421"/>
                  <a:pt x="2566" y="3421"/>
                </a:cubicBezTo>
                <a:cubicBezTo>
                  <a:pt x="2646" y="3421"/>
                  <a:pt x="2728" y="3413"/>
                  <a:pt x="2810" y="3397"/>
                </a:cubicBezTo>
                <a:cubicBezTo>
                  <a:pt x="2839" y="3524"/>
                  <a:pt x="2897" y="3689"/>
                  <a:pt x="2995" y="3861"/>
                </a:cubicBezTo>
                <a:cubicBezTo>
                  <a:pt x="3122" y="4078"/>
                  <a:pt x="3292" y="4266"/>
                  <a:pt x="3503" y="4425"/>
                </a:cubicBezTo>
                <a:cubicBezTo>
                  <a:pt x="3760" y="4618"/>
                  <a:pt x="4078" y="4761"/>
                  <a:pt x="4446" y="4851"/>
                </a:cubicBezTo>
                <a:cubicBezTo>
                  <a:pt x="4462" y="4856"/>
                  <a:pt x="4478" y="4859"/>
                  <a:pt x="4494" y="4859"/>
                </a:cubicBezTo>
                <a:cubicBezTo>
                  <a:pt x="4537" y="4859"/>
                  <a:pt x="4576" y="4846"/>
                  <a:pt x="4611" y="4822"/>
                </a:cubicBezTo>
                <a:cubicBezTo>
                  <a:pt x="4905" y="4623"/>
                  <a:pt x="4905" y="4623"/>
                  <a:pt x="4905" y="4623"/>
                </a:cubicBezTo>
                <a:cubicBezTo>
                  <a:pt x="4971" y="4578"/>
                  <a:pt x="5005" y="4499"/>
                  <a:pt x="4995" y="4422"/>
                </a:cubicBezTo>
                <a:cubicBezTo>
                  <a:pt x="4981" y="4342"/>
                  <a:pt x="4928" y="4279"/>
                  <a:pt x="4854" y="4255"/>
                </a:cubicBezTo>
                <a:cubicBezTo>
                  <a:pt x="4844" y="4252"/>
                  <a:pt x="4722" y="4208"/>
                  <a:pt x="4629" y="4110"/>
                </a:cubicBezTo>
                <a:cubicBezTo>
                  <a:pt x="4537" y="4014"/>
                  <a:pt x="4504" y="3908"/>
                  <a:pt x="4526" y="3776"/>
                </a:cubicBezTo>
                <a:cubicBezTo>
                  <a:pt x="4690" y="3728"/>
                  <a:pt x="4995" y="3627"/>
                  <a:pt x="5291" y="3442"/>
                </a:cubicBezTo>
                <a:cubicBezTo>
                  <a:pt x="5892" y="3066"/>
                  <a:pt x="6181" y="2536"/>
                  <a:pt x="6120" y="1909"/>
                </a:cubicBezTo>
                <a:cubicBezTo>
                  <a:pt x="6117" y="1864"/>
                  <a:pt x="6096" y="1821"/>
                  <a:pt x="6067" y="1787"/>
                </a:cubicBezTo>
                <a:cubicBezTo>
                  <a:pt x="5903" y="1612"/>
                  <a:pt x="5625" y="1401"/>
                  <a:pt x="5222" y="1369"/>
                </a:cubicBezTo>
                <a:cubicBezTo>
                  <a:pt x="5196" y="1366"/>
                  <a:pt x="5167" y="1366"/>
                  <a:pt x="5140" y="1366"/>
                </a:cubicBezTo>
                <a:cubicBezTo>
                  <a:pt x="5116" y="1366"/>
                  <a:pt x="5093" y="1366"/>
                  <a:pt x="5069" y="1369"/>
                </a:cubicBezTo>
                <a:cubicBezTo>
                  <a:pt x="5069" y="1366"/>
                  <a:pt x="5069" y="1366"/>
                  <a:pt x="5069" y="1363"/>
                </a:cubicBezTo>
                <a:cubicBezTo>
                  <a:pt x="5042" y="1149"/>
                  <a:pt x="4936" y="609"/>
                  <a:pt x="4502" y="278"/>
                </a:cubicBezTo>
                <a:cubicBezTo>
                  <a:pt x="4264" y="92"/>
                  <a:pt x="3962" y="0"/>
                  <a:pt x="3607" y="0"/>
                </a:cubicBezTo>
                <a:lnTo>
                  <a:pt x="3607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3" name="Freeform 8"/>
          <p:cNvSpPr>
            <a:spLocks noChangeArrowheads="1"/>
          </p:cNvSpPr>
          <p:nvPr/>
        </p:nvSpPr>
        <p:spPr bwMode="auto">
          <a:xfrm>
            <a:off x="6923398" y="2867228"/>
            <a:ext cx="1041672" cy="1161947"/>
          </a:xfrm>
          <a:custGeom>
            <a:avLst/>
            <a:gdLst>
              <a:gd name="T0" fmla="*/ 1891 w 2560"/>
              <a:gd name="T1" fmla="*/ 2858 h 2859"/>
              <a:gd name="T2" fmla="*/ 1891 w 2560"/>
              <a:gd name="T3" fmla="*/ 2858 h 2859"/>
              <a:gd name="T4" fmla="*/ 1825 w 2560"/>
              <a:gd name="T5" fmla="*/ 2833 h 2859"/>
              <a:gd name="T6" fmla="*/ 1155 w 2560"/>
              <a:gd name="T7" fmla="*/ 2555 h 2859"/>
              <a:gd name="T8" fmla="*/ 1081 w 2560"/>
              <a:gd name="T9" fmla="*/ 2553 h 2859"/>
              <a:gd name="T10" fmla="*/ 1028 w 2560"/>
              <a:gd name="T11" fmla="*/ 2553 h 2859"/>
              <a:gd name="T12" fmla="*/ 1023 w 2560"/>
              <a:gd name="T13" fmla="*/ 2555 h 2859"/>
              <a:gd name="T14" fmla="*/ 919 w 2560"/>
              <a:gd name="T15" fmla="*/ 2463 h 2859"/>
              <a:gd name="T16" fmla="*/ 390 w 2560"/>
              <a:gd name="T17" fmla="*/ 1446 h 2859"/>
              <a:gd name="T18" fmla="*/ 80 w 2560"/>
              <a:gd name="T19" fmla="*/ 1276 h 2859"/>
              <a:gd name="T20" fmla="*/ 16 w 2560"/>
              <a:gd name="T21" fmla="*/ 1147 h 2859"/>
              <a:gd name="T22" fmla="*/ 331 w 2560"/>
              <a:gd name="T23" fmla="*/ 845 h 2859"/>
              <a:gd name="T24" fmla="*/ 342 w 2560"/>
              <a:gd name="T25" fmla="*/ 842 h 2859"/>
              <a:gd name="T26" fmla="*/ 874 w 2560"/>
              <a:gd name="T27" fmla="*/ 488 h 2859"/>
              <a:gd name="T28" fmla="*/ 941 w 2560"/>
              <a:gd name="T29" fmla="*/ 112 h 2859"/>
              <a:gd name="T30" fmla="*/ 991 w 2560"/>
              <a:gd name="T31" fmla="*/ 16 h 2859"/>
              <a:gd name="T32" fmla="*/ 1044 w 2560"/>
              <a:gd name="T33" fmla="*/ 0 h 2859"/>
              <a:gd name="T34" fmla="*/ 1100 w 2560"/>
              <a:gd name="T35" fmla="*/ 16 h 2859"/>
              <a:gd name="T36" fmla="*/ 1989 w 2560"/>
              <a:gd name="T37" fmla="*/ 2791 h 2859"/>
              <a:gd name="T38" fmla="*/ 1918 w 2560"/>
              <a:gd name="T39" fmla="*/ 2855 h 2859"/>
              <a:gd name="T40" fmla="*/ 1891 w 2560"/>
              <a:gd name="T41" fmla="*/ 2858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60" h="2859">
                <a:moveTo>
                  <a:pt x="1891" y="2858"/>
                </a:moveTo>
                <a:lnTo>
                  <a:pt x="1891" y="2858"/>
                </a:lnTo>
                <a:cubicBezTo>
                  <a:pt x="1867" y="2858"/>
                  <a:pt x="1844" y="2850"/>
                  <a:pt x="1825" y="2833"/>
                </a:cubicBezTo>
                <a:cubicBezTo>
                  <a:pt x="1627" y="2670"/>
                  <a:pt x="1401" y="2574"/>
                  <a:pt x="1155" y="2555"/>
                </a:cubicBezTo>
                <a:cubicBezTo>
                  <a:pt x="1131" y="2553"/>
                  <a:pt x="1105" y="2553"/>
                  <a:pt x="1081" y="2553"/>
                </a:cubicBezTo>
                <a:cubicBezTo>
                  <a:pt x="1065" y="2553"/>
                  <a:pt x="1046" y="2553"/>
                  <a:pt x="1028" y="2553"/>
                </a:cubicBezTo>
                <a:cubicBezTo>
                  <a:pt x="1028" y="2553"/>
                  <a:pt x="1025" y="2555"/>
                  <a:pt x="1023" y="2555"/>
                </a:cubicBezTo>
                <a:cubicBezTo>
                  <a:pt x="972" y="2555"/>
                  <a:pt x="927" y="2516"/>
                  <a:pt x="919" y="2463"/>
                </a:cubicBezTo>
                <a:cubicBezTo>
                  <a:pt x="895" y="2262"/>
                  <a:pt x="795" y="1759"/>
                  <a:pt x="390" y="1446"/>
                </a:cubicBezTo>
                <a:cubicBezTo>
                  <a:pt x="297" y="1374"/>
                  <a:pt x="191" y="1319"/>
                  <a:pt x="80" y="1276"/>
                </a:cubicBezTo>
                <a:cubicBezTo>
                  <a:pt x="27" y="1258"/>
                  <a:pt x="0" y="1200"/>
                  <a:pt x="16" y="1147"/>
                </a:cubicBezTo>
                <a:cubicBezTo>
                  <a:pt x="66" y="1004"/>
                  <a:pt x="178" y="895"/>
                  <a:pt x="331" y="845"/>
                </a:cubicBezTo>
                <a:cubicBezTo>
                  <a:pt x="334" y="842"/>
                  <a:pt x="339" y="842"/>
                  <a:pt x="342" y="842"/>
                </a:cubicBezTo>
                <a:cubicBezTo>
                  <a:pt x="604" y="784"/>
                  <a:pt x="784" y="665"/>
                  <a:pt x="874" y="488"/>
                </a:cubicBezTo>
                <a:cubicBezTo>
                  <a:pt x="930" y="381"/>
                  <a:pt x="951" y="254"/>
                  <a:pt x="941" y="112"/>
                </a:cubicBezTo>
                <a:cubicBezTo>
                  <a:pt x="938" y="72"/>
                  <a:pt x="956" y="35"/>
                  <a:pt x="991" y="16"/>
                </a:cubicBezTo>
                <a:cubicBezTo>
                  <a:pt x="1007" y="5"/>
                  <a:pt x="1025" y="0"/>
                  <a:pt x="1044" y="0"/>
                </a:cubicBezTo>
                <a:cubicBezTo>
                  <a:pt x="1062" y="0"/>
                  <a:pt x="1081" y="5"/>
                  <a:pt x="1100" y="16"/>
                </a:cubicBezTo>
                <a:cubicBezTo>
                  <a:pt x="2559" y="940"/>
                  <a:pt x="2148" y="2375"/>
                  <a:pt x="1989" y="2791"/>
                </a:cubicBezTo>
                <a:cubicBezTo>
                  <a:pt x="1976" y="2823"/>
                  <a:pt x="1949" y="2847"/>
                  <a:pt x="1918" y="2855"/>
                </a:cubicBezTo>
                <a:cubicBezTo>
                  <a:pt x="1910" y="2858"/>
                  <a:pt x="1899" y="2858"/>
                  <a:pt x="1891" y="28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4" name="Freeform 9"/>
          <p:cNvSpPr>
            <a:spLocks noChangeArrowheads="1"/>
          </p:cNvSpPr>
          <p:nvPr/>
        </p:nvSpPr>
        <p:spPr bwMode="auto">
          <a:xfrm>
            <a:off x="6874907" y="2824126"/>
            <a:ext cx="1034488" cy="1248150"/>
          </a:xfrm>
          <a:custGeom>
            <a:avLst/>
            <a:gdLst>
              <a:gd name="T0" fmla="*/ 1160 w 2546"/>
              <a:gd name="T1" fmla="*/ 206 h 3067"/>
              <a:gd name="T2" fmla="*/ 1160 w 2546"/>
              <a:gd name="T3" fmla="*/ 206 h 3067"/>
              <a:gd name="T4" fmla="*/ 2007 w 2546"/>
              <a:gd name="T5" fmla="*/ 2857 h 3067"/>
              <a:gd name="T6" fmla="*/ 1279 w 2546"/>
              <a:gd name="T7" fmla="*/ 2555 h 3067"/>
              <a:gd name="T8" fmla="*/ 1197 w 2546"/>
              <a:gd name="T9" fmla="*/ 2553 h 3067"/>
              <a:gd name="T10" fmla="*/ 1139 w 2546"/>
              <a:gd name="T11" fmla="*/ 2553 h 3067"/>
              <a:gd name="T12" fmla="*/ 569 w 2546"/>
              <a:gd name="T13" fmla="*/ 1467 h 3067"/>
              <a:gd name="T14" fmla="*/ 230 w 2546"/>
              <a:gd name="T15" fmla="*/ 1281 h 3067"/>
              <a:gd name="T16" fmla="*/ 479 w 2546"/>
              <a:gd name="T17" fmla="*/ 1046 h 3067"/>
              <a:gd name="T18" fmla="*/ 1083 w 2546"/>
              <a:gd name="T19" fmla="*/ 638 h 3067"/>
              <a:gd name="T20" fmla="*/ 1160 w 2546"/>
              <a:gd name="T21" fmla="*/ 206 h 3067"/>
              <a:gd name="T22" fmla="*/ 1160 w 2546"/>
              <a:gd name="T23" fmla="*/ 0 h 3067"/>
              <a:gd name="T24" fmla="*/ 1160 w 2546"/>
              <a:gd name="T25" fmla="*/ 0 h 3067"/>
              <a:gd name="T26" fmla="*/ 1051 w 2546"/>
              <a:gd name="T27" fmla="*/ 29 h 3067"/>
              <a:gd name="T28" fmla="*/ 953 w 2546"/>
              <a:gd name="T29" fmla="*/ 223 h 3067"/>
              <a:gd name="T30" fmla="*/ 898 w 2546"/>
              <a:gd name="T31" fmla="*/ 543 h 3067"/>
              <a:gd name="T32" fmla="*/ 437 w 2546"/>
              <a:gd name="T33" fmla="*/ 842 h 3067"/>
              <a:gd name="T34" fmla="*/ 416 w 2546"/>
              <a:gd name="T35" fmla="*/ 850 h 3067"/>
              <a:gd name="T36" fmla="*/ 34 w 2546"/>
              <a:gd name="T37" fmla="*/ 1215 h 3067"/>
              <a:gd name="T38" fmla="*/ 159 w 2546"/>
              <a:gd name="T39" fmla="*/ 1477 h 3067"/>
              <a:gd name="T40" fmla="*/ 442 w 2546"/>
              <a:gd name="T41" fmla="*/ 1631 h 3067"/>
              <a:gd name="T42" fmla="*/ 935 w 2546"/>
              <a:gd name="T43" fmla="*/ 2579 h 3067"/>
              <a:gd name="T44" fmla="*/ 1139 w 2546"/>
              <a:gd name="T45" fmla="*/ 2762 h 3067"/>
              <a:gd name="T46" fmla="*/ 1149 w 2546"/>
              <a:gd name="T47" fmla="*/ 2759 h 3067"/>
              <a:gd name="T48" fmla="*/ 1197 w 2546"/>
              <a:gd name="T49" fmla="*/ 2759 h 3067"/>
              <a:gd name="T50" fmla="*/ 1263 w 2546"/>
              <a:gd name="T51" fmla="*/ 2762 h 3067"/>
              <a:gd name="T52" fmla="*/ 1875 w 2546"/>
              <a:gd name="T53" fmla="*/ 3016 h 3067"/>
              <a:gd name="T54" fmla="*/ 2007 w 2546"/>
              <a:gd name="T55" fmla="*/ 3066 h 3067"/>
              <a:gd name="T56" fmla="*/ 2060 w 2546"/>
              <a:gd name="T57" fmla="*/ 3059 h 3067"/>
              <a:gd name="T58" fmla="*/ 2201 w 2546"/>
              <a:gd name="T59" fmla="*/ 2931 h 3067"/>
              <a:gd name="T60" fmla="*/ 2370 w 2546"/>
              <a:gd name="T61" fmla="*/ 1676 h 3067"/>
              <a:gd name="T62" fmla="*/ 2076 w 2546"/>
              <a:gd name="T63" fmla="*/ 823 h 3067"/>
              <a:gd name="T64" fmla="*/ 1271 w 2546"/>
              <a:gd name="T65" fmla="*/ 32 h 3067"/>
              <a:gd name="T66" fmla="*/ 1160 w 2546"/>
              <a:gd name="T67" fmla="*/ 0 h 3067"/>
              <a:gd name="T68" fmla="*/ 1160 w 2546"/>
              <a:gd name="T69" fmla="*/ 206 h 3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6" h="3067">
                <a:moveTo>
                  <a:pt x="1160" y="206"/>
                </a:moveTo>
                <a:lnTo>
                  <a:pt x="1160" y="206"/>
                </a:lnTo>
                <a:cubicBezTo>
                  <a:pt x="2545" y="1083"/>
                  <a:pt x="2171" y="2431"/>
                  <a:pt x="2007" y="2857"/>
                </a:cubicBezTo>
                <a:cubicBezTo>
                  <a:pt x="1843" y="2719"/>
                  <a:pt x="1599" y="2579"/>
                  <a:pt x="1279" y="2555"/>
                </a:cubicBezTo>
                <a:cubicBezTo>
                  <a:pt x="1252" y="2553"/>
                  <a:pt x="1223" y="2553"/>
                  <a:pt x="1197" y="2553"/>
                </a:cubicBezTo>
                <a:cubicBezTo>
                  <a:pt x="1178" y="2553"/>
                  <a:pt x="1157" y="2553"/>
                  <a:pt x="1139" y="2553"/>
                </a:cubicBezTo>
                <a:cubicBezTo>
                  <a:pt x="1112" y="2333"/>
                  <a:pt x="1003" y="1803"/>
                  <a:pt x="569" y="1467"/>
                </a:cubicBezTo>
                <a:cubicBezTo>
                  <a:pt x="466" y="1390"/>
                  <a:pt x="355" y="1327"/>
                  <a:pt x="230" y="1281"/>
                </a:cubicBezTo>
                <a:cubicBezTo>
                  <a:pt x="257" y="1205"/>
                  <a:pt x="320" y="1099"/>
                  <a:pt x="479" y="1046"/>
                </a:cubicBezTo>
                <a:cubicBezTo>
                  <a:pt x="773" y="982"/>
                  <a:pt x="977" y="844"/>
                  <a:pt x="1083" y="638"/>
                </a:cubicBezTo>
                <a:cubicBezTo>
                  <a:pt x="1157" y="495"/>
                  <a:pt x="1170" y="339"/>
                  <a:pt x="1160" y="206"/>
                </a:cubicBezTo>
                <a:lnTo>
                  <a:pt x="1160" y="0"/>
                </a:lnTo>
                <a:lnTo>
                  <a:pt x="1160" y="0"/>
                </a:lnTo>
                <a:cubicBezTo>
                  <a:pt x="1123" y="0"/>
                  <a:pt x="1085" y="10"/>
                  <a:pt x="1051" y="29"/>
                </a:cubicBezTo>
                <a:cubicBezTo>
                  <a:pt x="985" y="69"/>
                  <a:pt x="948" y="146"/>
                  <a:pt x="953" y="223"/>
                </a:cubicBezTo>
                <a:cubicBezTo>
                  <a:pt x="961" y="347"/>
                  <a:pt x="945" y="455"/>
                  <a:pt x="898" y="543"/>
                </a:cubicBezTo>
                <a:cubicBezTo>
                  <a:pt x="821" y="694"/>
                  <a:pt x="670" y="792"/>
                  <a:pt x="437" y="842"/>
                </a:cubicBezTo>
                <a:cubicBezTo>
                  <a:pt x="429" y="844"/>
                  <a:pt x="421" y="848"/>
                  <a:pt x="416" y="850"/>
                </a:cubicBezTo>
                <a:cubicBezTo>
                  <a:pt x="230" y="911"/>
                  <a:pt x="95" y="1041"/>
                  <a:pt x="34" y="1215"/>
                </a:cubicBezTo>
                <a:cubicBezTo>
                  <a:pt x="0" y="1321"/>
                  <a:pt x="56" y="1438"/>
                  <a:pt x="159" y="1477"/>
                </a:cubicBezTo>
                <a:cubicBezTo>
                  <a:pt x="262" y="1515"/>
                  <a:pt x="357" y="1567"/>
                  <a:pt x="442" y="1631"/>
                </a:cubicBezTo>
                <a:cubicBezTo>
                  <a:pt x="815" y="1920"/>
                  <a:pt x="911" y="2391"/>
                  <a:pt x="935" y="2579"/>
                </a:cubicBezTo>
                <a:cubicBezTo>
                  <a:pt x="945" y="2683"/>
                  <a:pt x="1035" y="2762"/>
                  <a:pt x="1139" y="2762"/>
                </a:cubicBezTo>
                <a:cubicBezTo>
                  <a:pt x="1144" y="2762"/>
                  <a:pt x="1147" y="2762"/>
                  <a:pt x="1149" y="2759"/>
                </a:cubicBezTo>
                <a:cubicBezTo>
                  <a:pt x="1165" y="2759"/>
                  <a:pt x="1181" y="2759"/>
                  <a:pt x="1197" y="2759"/>
                </a:cubicBezTo>
                <a:cubicBezTo>
                  <a:pt x="1218" y="2759"/>
                  <a:pt x="1242" y="2759"/>
                  <a:pt x="1263" y="2762"/>
                </a:cubicBezTo>
                <a:cubicBezTo>
                  <a:pt x="1488" y="2780"/>
                  <a:pt x="1695" y="2865"/>
                  <a:pt x="1875" y="3016"/>
                </a:cubicBezTo>
                <a:cubicBezTo>
                  <a:pt x="1912" y="3048"/>
                  <a:pt x="1960" y="3066"/>
                  <a:pt x="2007" y="3066"/>
                </a:cubicBezTo>
                <a:cubicBezTo>
                  <a:pt x="2026" y="3066"/>
                  <a:pt x="2042" y="3064"/>
                  <a:pt x="2060" y="3059"/>
                </a:cubicBezTo>
                <a:cubicBezTo>
                  <a:pt x="2124" y="3043"/>
                  <a:pt x="2176" y="2995"/>
                  <a:pt x="2201" y="2931"/>
                </a:cubicBezTo>
                <a:cubicBezTo>
                  <a:pt x="2291" y="2696"/>
                  <a:pt x="2433" y="2219"/>
                  <a:pt x="2370" y="1676"/>
                </a:cubicBezTo>
                <a:cubicBezTo>
                  <a:pt x="2333" y="1369"/>
                  <a:pt x="2235" y="1080"/>
                  <a:pt x="2076" y="823"/>
                </a:cubicBezTo>
                <a:cubicBezTo>
                  <a:pt x="1888" y="516"/>
                  <a:pt x="1618" y="252"/>
                  <a:pt x="1271" y="32"/>
                </a:cubicBezTo>
                <a:cubicBezTo>
                  <a:pt x="1237" y="10"/>
                  <a:pt x="1197" y="0"/>
                  <a:pt x="1160" y="0"/>
                </a:cubicBezTo>
                <a:lnTo>
                  <a:pt x="1160" y="2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5" name="Freeform 10"/>
          <p:cNvSpPr>
            <a:spLocks noChangeArrowheads="1"/>
          </p:cNvSpPr>
          <p:nvPr/>
        </p:nvSpPr>
        <p:spPr bwMode="auto">
          <a:xfrm>
            <a:off x="5409383" y="2342825"/>
            <a:ext cx="1905540" cy="1027254"/>
          </a:xfrm>
          <a:custGeom>
            <a:avLst/>
            <a:gdLst>
              <a:gd name="T0" fmla="*/ 2770 w 4685"/>
              <a:gd name="T1" fmla="*/ 2524 h 2525"/>
              <a:gd name="T2" fmla="*/ 2770 w 4685"/>
              <a:gd name="T3" fmla="*/ 2524 h 2525"/>
              <a:gd name="T4" fmla="*/ 2704 w 4685"/>
              <a:gd name="T5" fmla="*/ 2502 h 2525"/>
              <a:gd name="T6" fmla="*/ 2667 w 4685"/>
              <a:gd name="T7" fmla="*/ 2423 h 2525"/>
              <a:gd name="T8" fmla="*/ 2402 w 4685"/>
              <a:gd name="T9" fmla="*/ 1883 h 2525"/>
              <a:gd name="T10" fmla="*/ 1719 w 4685"/>
              <a:gd name="T11" fmla="*/ 1668 h 2525"/>
              <a:gd name="T12" fmla="*/ 1319 w 4685"/>
              <a:gd name="T13" fmla="*/ 1732 h 2525"/>
              <a:gd name="T14" fmla="*/ 1284 w 4685"/>
              <a:gd name="T15" fmla="*/ 1740 h 2525"/>
              <a:gd name="T16" fmla="*/ 1194 w 4685"/>
              <a:gd name="T17" fmla="*/ 1687 h 2525"/>
              <a:gd name="T18" fmla="*/ 866 w 4685"/>
              <a:gd name="T19" fmla="*/ 1250 h 2525"/>
              <a:gd name="T20" fmla="*/ 69 w 4685"/>
              <a:gd name="T21" fmla="*/ 694 h 2525"/>
              <a:gd name="T22" fmla="*/ 8 w 4685"/>
              <a:gd name="T23" fmla="*/ 620 h 2525"/>
              <a:gd name="T24" fmla="*/ 32 w 4685"/>
              <a:gd name="T25" fmla="*/ 527 h 2525"/>
              <a:gd name="T26" fmla="*/ 884 w 4685"/>
              <a:gd name="T27" fmla="*/ 40 h 2525"/>
              <a:gd name="T28" fmla="*/ 887 w 4685"/>
              <a:gd name="T29" fmla="*/ 40 h 2525"/>
              <a:gd name="T30" fmla="*/ 1319 w 4685"/>
              <a:gd name="T31" fmla="*/ 0 h 2525"/>
              <a:gd name="T32" fmla="*/ 2201 w 4685"/>
              <a:gd name="T33" fmla="*/ 201 h 2525"/>
              <a:gd name="T34" fmla="*/ 2884 w 4685"/>
              <a:gd name="T35" fmla="*/ 114 h 2525"/>
              <a:gd name="T36" fmla="*/ 4581 w 4685"/>
              <a:gd name="T37" fmla="*/ 1136 h 2525"/>
              <a:gd name="T38" fmla="*/ 4587 w 4685"/>
              <a:gd name="T39" fmla="*/ 1149 h 2525"/>
              <a:gd name="T40" fmla="*/ 4573 w 4685"/>
              <a:gd name="T41" fmla="*/ 1764 h 2525"/>
              <a:gd name="T42" fmla="*/ 4075 w 4685"/>
              <a:gd name="T43" fmla="*/ 2102 h 2525"/>
              <a:gd name="T44" fmla="*/ 4054 w 4685"/>
              <a:gd name="T45" fmla="*/ 2105 h 2525"/>
              <a:gd name="T46" fmla="*/ 3662 w 4685"/>
              <a:gd name="T47" fmla="*/ 2274 h 2525"/>
              <a:gd name="T48" fmla="*/ 3623 w 4685"/>
              <a:gd name="T49" fmla="*/ 2386 h 2525"/>
              <a:gd name="T50" fmla="*/ 3588 w 4685"/>
              <a:gd name="T51" fmla="*/ 2465 h 2525"/>
              <a:gd name="T52" fmla="*/ 3519 w 4685"/>
              <a:gd name="T53" fmla="*/ 2489 h 2525"/>
              <a:gd name="T54" fmla="*/ 3506 w 4685"/>
              <a:gd name="T55" fmla="*/ 2489 h 2525"/>
              <a:gd name="T56" fmla="*/ 3263 w 4685"/>
              <a:gd name="T57" fmla="*/ 2470 h 2525"/>
              <a:gd name="T58" fmla="*/ 2788 w 4685"/>
              <a:gd name="T59" fmla="*/ 2521 h 2525"/>
              <a:gd name="T60" fmla="*/ 2770 w 4685"/>
              <a:gd name="T61" fmla="*/ 2524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85" h="2525">
                <a:moveTo>
                  <a:pt x="2770" y="2524"/>
                </a:moveTo>
                <a:lnTo>
                  <a:pt x="2770" y="2524"/>
                </a:lnTo>
                <a:cubicBezTo>
                  <a:pt x="2746" y="2524"/>
                  <a:pt x="2723" y="2516"/>
                  <a:pt x="2704" y="2502"/>
                </a:cubicBezTo>
                <a:cubicBezTo>
                  <a:pt x="2680" y="2481"/>
                  <a:pt x="2667" y="2455"/>
                  <a:pt x="2667" y="2423"/>
                </a:cubicBezTo>
                <a:cubicBezTo>
                  <a:pt x="2659" y="2203"/>
                  <a:pt x="2566" y="2015"/>
                  <a:pt x="2402" y="1883"/>
                </a:cubicBezTo>
                <a:cubicBezTo>
                  <a:pt x="2227" y="1745"/>
                  <a:pt x="1986" y="1668"/>
                  <a:pt x="1719" y="1668"/>
                </a:cubicBezTo>
                <a:cubicBezTo>
                  <a:pt x="1576" y="1668"/>
                  <a:pt x="1438" y="1692"/>
                  <a:pt x="1319" y="1732"/>
                </a:cubicBezTo>
                <a:cubicBezTo>
                  <a:pt x="1308" y="1737"/>
                  <a:pt x="1295" y="1740"/>
                  <a:pt x="1284" y="1740"/>
                </a:cubicBezTo>
                <a:cubicBezTo>
                  <a:pt x="1247" y="1740"/>
                  <a:pt x="1213" y="1721"/>
                  <a:pt x="1194" y="1687"/>
                </a:cubicBezTo>
                <a:cubicBezTo>
                  <a:pt x="1133" y="1584"/>
                  <a:pt x="1028" y="1422"/>
                  <a:pt x="866" y="1250"/>
                </a:cubicBezTo>
                <a:cubicBezTo>
                  <a:pt x="633" y="998"/>
                  <a:pt x="365" y="813"/>
                  <a:pt x="69" y="694"/>
                </a:cubicBezTo>
                <a:cubicBezTo>
                  <a:pt x="37" y="681"/>
                  <a:pt x="13" y="654"/>
                  <a:pt x="8" y="620"/>
                </a:cubicBezTo>
                <a:cubicBezTo>
                  <a:pt x="0" y="588"/>
                  <a:pt x="8" y="551"/>
                  <a:pt x="32" y="527"/>
                </a:cubicBezTo>
                <a:cubicBezTo>
                  <a:pt x="193" y="355"/>
                  <a:pt x="471" y="132"/>
                  <a:pt x="884" y="40"/>
                </a:cubicBezTo>
                <a:cubicBezTo>
                  <a:pt x="887" y="40"/>
                  <a:pt x="887" y="40"/>
                  <a:pt x="887" y="40"/>
                </a:cubicBezTo>
                <a:cubicBezTo>
                  <a:pt x="1033" y="13"/>
                  <a:pt x="1176" y="0"/>
                  <a:pt x="1319" y="0"/>
                </a:cubicBezTo>
                <a:cubicBezTo>
                  <a:pt x="1780" y="0"/>
                  <a:pt x="2092" y="143"/>
                  <a:pt x="2201" y="201"/>
                </a:cubicBezTo>
                <a:cubicBezTo>
                  <a:pt x="2439" y="143"/>
                  <a:pt x="2669" y="114"/>
                  <a:pt x="2884" y="114"/>
                </a:cubicBezTo>
                <a:cubicBezTo>
                  <a:pt x="4007" y="114"/>
                  <a:pt x="4468" y="895"/>
                  <a:pt x="4581" y="1136"/>
                </a:cubicBezTo>
                <a:cubicBezTo>
                  <a:pt x="4584" y="1141"/>
                  <a:pt x="4584" y="1144"/>
                  <a:pt x="4587" y="1149"/>
                </a:cubicBezTo>
                <a:cubicBezTo>
                  <a:pt x="4629" y="1284"/>
                  <a:pt x="4684" y="1544"/>
                  <a:pt x="4573" y="1764"/>
                </a:cubicBezTo>
                <a:cubicBezTo>
                  <a:pt x="4489" y="1930"/>
                  <a:pt x="4319" y="2044"/>
                  <a:pt x="4075" y="2102"/>
                </a:cubicBezTo>
                <a:cubicBezTo>
                  <a:pt x="4067" y="2102"/>
                  <a:pt x="4062" y="2105"/>
                  <a:pt x="4054" y="2105"/>
                </a:cubicBezTo>
                <a:cubicBezTo>
                  <a:pt x="3938" y="2108"/>
                  <a:pt x="3724" y="2145"/>
                  <a:pt x="3662" y="2274"/>
                </a:cubicBezTo>
                <a:cubicBezTo>
                  <a:pt x="3628" y="2346"/>
                  <a:pt x="3623" y="2378"/>
                  <a:pt x="3623" y="2386"/>
                </a:cubicBezTo>
                <a:cubicBezTo>
                  <a:pt x="3623" y="2415"/>
                  <a:pt x="3612" y="2444"/>
                  <a:pt x="3588" y="2465"/>
                </a:cubicBezTo>
                <a:cubicBezTo>
                  <a:pt x="3570" y="2481"/>
                  <a:pt x="3546" y="2489"/>
                  <a:pt x="3519" y="2489"/>
                </a:cubicBezTo>
                <a:cubicBezTo>
                  <a:pt x="3517" y="2489"/>
                  <a:pt x="3511" y="2489"/>
                  <a:pt x="3506" y="2489"/>
                </a:cubicBezTo>
                <a:cubicBezTo>
                  <a:pt x="3429" y="2478"/>
                  <a:pt x="3347" y="2470"/>
                  <a:pt x="3263" y="2470"/>
                </a:cubicBezTo>
                <a:cubicBezTo>
                  <a:pt x="3114" y="2470"/>
                  <a:pt x="2955" y="2489"/>
                  <a:pt x="2788" y="2521"/>
                </a:cubicBezTo>
                <a:cubicBezTo>
                  <a:pt x="2783" y="2524"/>
                  <a:pt x="2775" y="2524"/>
                  <a:pt x="2770" y="2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6" name="Freeform 11"/>
          <p:cNvSpPr>
            <a:spLocks noChangeArrowheads="1"/>
          </p:cNvSpPr>
          <p:nvPr/>
        </p:nvSpPr>
        <p:spPr bwMode="auto">
          <a:xfrm>
            <a:off x="5364483" y="2299724"/>
            <a:ext cx="1997136" cy="1111661"/>
          </a:xfrm>
          <a:custGeom>
            <a:avLst/>
            <a:gdLst>
              <a:gd name="T0" fmla="*/ 1428 w 4906"/>
              <a:gd name="T1" fmla="*/ 209 h 2734"/>
              <a:gd name="T2" fmla="*/ 1428 w 4906"/>
              <a:gd name="T3" fmla="*/ 209 h 2734"/>
              <a:gd name="T4" fmla="*/ 2294 w 4906"/>
              <a:gd name="T5" fmla="*/ 416 h 2734"/>
              <a:gd name="T6" fmla="*/ 2993 w 4906"/>
              <a:gd name="T7" fmla="*/ 323 h 2734"/>
              <a:gd name="T8" fmla="*/ 4598 w 4906"/>
              <a:gd name="T9" fmla="*/ 1287 h 2734"/>
              <a:gd name="T10" fmla="*/ 4590 w 4906"/>
              <a:gd name="T11" fmla="*/ 1822 h 2734"/>
              <a:gd name="T12" fmla="*/ 4161 w 4906"/>
              <a:gd name="T13" fmla="*/ 2108 h 2734"/>
              <a:gd name="T14" fmla="*/ 3676 w 4906"/>
              <a:gd name="T15" fmla="*/ 2336 h 2734"/>
              <a:gd name="T16" fmla="*/ 3628 w 4906"/>
              <a:gd name="T17" fmla="*/ 2492 h 2734"/>
              <a:gd name="T18" fmla="*/ 3372 w 4906"/>
              <a:gd name="T19" fmla="*/ 2473 h 2734"/>
              <a:gd name="T20" fmla="*/ 2879 w 4906"/>
              <a:gd name="T21" fmla="*/ 2526 h 2734"/>
              <a:gd name="T22" fmla="*/ 2575 w 4906"/>
              <a:gd name="T23" fmla="*/ 1909 h 2734"/>
              <a:gd name="T24" fmla="*/ 1828 w 4906"/>
              <a:gd name="T25" fmla="*/ 1671 h 2734"/>
              <a:gd name="T26" fmla="*/ 1393 w 4906"/>
              <a:gd name="T27" fmla="*/ 1740 h 2734"/>
              <a:gd name="T28" fmla="*/ 1052 w 4906"/>
              <a:gd name="T29" fmla="*/ 1284 h 2734"/>
              <a:gd name="T30" fmla="*/ 217 w 4906"/>
              <a:gd name="T31" fmla="*/ 704 h 2734"/>
              <a:gd name="T32" fmla="*/ 1017 w 4906"/>
              <a:gd name="T33" fmla="*/ 246 h 2734"/>
              <a:gd name="T34" fmla="*/ 1428 w 4906"/>
              <a:gd name="T35" fmla="*/ 209 h 2734"/>
              <a:gd name="T36" fmla="*/ 1428 w 4906"/>
              <a:gd name="T37" fmla="*/ 0 h 2734"/>
              <a:gd name="T38" fmla="*/ 1428 w 4906"/>
              <a:gd name="T39" fmla="*/ 0 h 2734"/>
              <a:gd name="T40" fmla="*/ 978 w 4906"/>
              <a:gd name="T41" fmla="*/ 42 h 2734"/>
              <a:gd name="T42" fmla="*/ 972 w 4906"/>
              <a:gd name="T43" fmla="*/ 45 h 2734"/>
              <a:gd name="T44" fmla="*/ 67 w 4906"/>
              <a:gd name="T45" fmla="*/ 561 h 2734"/>
              <a:gd name="T46" fmla="*/ 14 w 4906"/>
              <a:gd name="T47" fmla="*/ 749 h 2734"/>
              <a:gd name="T48" fmla="*/ 141 w 4906"/>
              <a:gd name="T49" fmla="*/ 895 h 2734"/>
              <a:gd name="T50" fmla="*/ 901 w 4906"/>
              <a:gd name="T51" fmla="*/ 1427 h 2734"/>
              <a:gd name="T52" fmla="*/ 1216 w 4906"/>
              <a:gd name="T53" fmla="*/ 1846 h 2734"/>
              <a:gd name="T54" fmla="*/ 1393 w 4906"/>
              <a:gd name="T55" fmla="*/ 1949 h 2734"/>
              <a:gd name="T56" fmla="*/ 1462 w 4906"/>
              <a:gd name="T57" fmla="*/ 1936 h 2734"/>
              <a:gd name="T58" fmla="*/ 1828 w 4906"/>
              <a:gd name="T59" fmla="*/ 1880 h 2734"/>
              <a:gd name="T60" fmla="*/ 2445 w 4906"/>
              <a:gd name="T61" fmla="*/ 2071 h 2734"/>
              <a:gd name="T62" fmla="*/ 2673 w 4906"/>
              <a:gd name="T63" fmla="*/ 2534 h 2734"/>
              <a:gd name="T64" fmla="*/ 2749 w 4906"/>
              <a:gd name="T65" fmla="*/ 2688 h 2734"/>
              <a:gd name="T66" fmla="*/ 2879 w 4906"/>
              <a:gd name="T67" fmla="*/ 2733 h 2734"/>
              <a:gd name="T68" fmla="*/ 2919 w 4906"/>
              <a:gd name="T69" fmla="*/ 2730 h 2734"/>
              <a:gd name="T70" fmla="*/ 3372 w 4906"/>
              <a:gd name="T71" fmla="*/ 2682 h 2734"/>
              <a:gd name="T72" fmla="*/ 3599 w 4906"/>
              <a:gd name="T73" fmla="*/ 2696 h 2734"/>
              <a:gd name="T74" fmla="*/ 3628 w 4906"/>
              <a:gd name="T75" fmla="*/ 2698 h 2734"/>
              <a:gd name="T76" fmla="*/ 3766 w 4906"/>
              <a:gd name="T77" fmla="*/ 2648 h 2734"/>
              <a:gd name="T78" fmla="*/ 3838 w 4906"/>
              <a:gd name="T79" fmla="*/ 2495 h 2734"/>
              <a:gd name="T80" fmla="*/ 3864 w 4906"/>
              <a:gd name="T81" fmla="*/ 2426 h 2734"/>
              <a:gd name="T82" fmla="*/ 4166 w 4906"/>
              <a:gd name="T83" fmla="*/ 2315 h 2734"/>
              <a:gd name="T84" fmla="*/ 4208 w 4906"/>
              <a:gd name="T85" fmla="*/ 2309 h 2734"/>
              <a:gd name="T86" fmla="*/ 4775 w 4906"/>
              <a:gd name="T87" fmla="*/ 1917 h 2734"/>
              <a:gd name="T88" fmla="*/ 4793 w 4906"/>
              <a:gd name="T89" fmla="*/ 1224 h 2734"/>
              <a:gd name="T90" fmla="*/ 4783 w 4906"/>
              <a:gd name="T91" fmla="*/ 1197 h 2734"/>
              <a:gd name="T92" fmla="*/ 2993 w 4906"/>
              <a:gd name="T93" fmla="*/ 116 h 2734"/>
              <a:gd name="T94" fmla="*/ 2323 w 4906"/>
              <a:gd name="T95" fmla="*/ 196 h 2734"/>
              <a:gd name="T96" fmla="*/ 1428 w 4906"/>
              <a:gd name="T97" fmla="*/ 0 h 2734"/>
              <a:gd name="T98" fmla="*/ 1428 w 4906"/>
              <a:gd name="T99" fmla="*/ 209 h 2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6" h="2734">
                <a:moveTo>
                  <a:pt x="1428" y="209"/>
                </a:moveTo>
                <a:lnTo>
                  <a:pt x="1428" y="209"/>
                </a:lnTo>
                <a:cubicBezTo>
                  <a:pt x="1968" y="209"/>
                  <a:pt x="2294" y="416"/>
                  <a:pt x="2294" y="416"/>
                </a:cubicBezTo>
                <a:cubicBezTo>
                  <a:pt x="2553" y="352"/>
                  <a:pt x="2784" y="323"/>
                  <a:pt x="2993" y="323"/>
                </a:cubicBezTo>
                <a:cubicBezTo>
                  <a:pt x="4055" y="323"/>
                  <a:pt x="4486" y="1057"/>
                  <a:pt x="4598" y="1287"/>
                </a:cubicBezTo>
                <a:cubicBezTo>
                  <a:pt x="4629" y="1393"/>
                  <a:pt x="4688" y="1631"/>
                  <a:pt x="4590" y="1822"/>
                </a:cubicBezTo>
                <a:cubicBezTo>
                  <a:pt x="4518" y="1962"/>
                  <a:pt x="4375" y="2058"/>
                  <a:pt x="4161" y="2108"/>
                </a:cubicBezTo>
                <a:cubicBezTo>
                  <a:pt x="4111" y="2108"/>
                  <a:pt x="3779" y="2124"/>
                  <a:pt x="3676" y="2336"/>
                </a:cubicBezTo>
                <a:cubicBezTo>
                  <a:pt x="3641" y="2407"/>
                  <a:pt x="3628" y="2457"/>
                  <a:pt x="3628" y="2492"/>
                </a:cubicBezTo>
                <a:cubicBezTo>
                  <a:pt x="3546" y="2481"/>
                  <a:pt x="3461" y="2473"/>
                  <a:pt x="3372" y="2473"/>
                </a:cubicBezTo>
                <a:cubicBezTo>
                  <a:pt x="3215" y="2473"/>
                  <a:pt x="3051" y="2492"/>
                  <a:pt x="2879" y="2526"/>
                </a:cubicBezTo>
                <a:cubicBezTo>
                  <a:pt x="2868" y="2275"/>
                  <a:pt x="2765" y="2060"/>
                  <a:pt x="2575" y="1909"/>
                </a:cubicBezTo>
                <a:cubicBezTo>
                  <a:pt x="2368" y="1742"/>
                  <a:pt x="2090" y="1671"/>
                  <a:pt x="1828" y="1671"/>
                </a:cubicBezTo>
                <a:cubicBezTo>
                  <a:pt x="1672" y="1671"/>
                  <a:pt x="1523" y="1698"/>
                  <a:pt x="1393" y="1740"/>
                </a:cubicBezTo>
                <a:cubicBezTo>
                  <a:pt x="1335" y="1639"/>
                  <a:pt x="1221" y="1467"/>
                  <a:pt x="1052" y="1284"/>
                </a:cubicBezTo>
                <a:cubicBezTo>
                  <a:pt x="808" y="1022"/>
                  <a:pt x="525" y="826"/>
                  <a:pt x="217" y="704"/>
                </a:cubicBezTo>
                <a:cubicBezTo>
                  <a:pt x="355" y="556"/>
                  <a:pt x="617" y="336"/>
                  <a:pt x="1017" y="246"/>
                </a:cubicBezTo>
                <a:cubicBezTo>
                  <a:pt x="1163" y="220"/>
                  <a:pt x="1300" y="209"/>
                  <a:pt x="1428" y="209"/>
                </a:cubicBezTo>
                <a:lnTo>
                  <a:pt x="1428" y="0"/>
                </a:lnTo>
                <a:lnTo>
                  <a:pt x="1428" y="0"/>
                </a:lnTo>
                <a:cubicBezTo>
                  <a:pt x="1279" y="0"/>
                  <a:pt x="1129" y="16"/>
                  <a:pt x="978" y="42"/>
                </a:cubicBezTo>
                <a:cubicBezTo>
                  <a:pt x="975" y="45"/>
                  <a:pt x="975" y="45"/>
                  <a:pt x="972" y="45"/>
                </a:cubicBezTo>
                <a:cubicBezTo>
                  <a:pt x="530" y="143"/>
                  <a:pt x="236" y="381"/>
                  <a:pt x="67" y="561"/>
                </a:cubicBezTo>
                <a:cubicBezTo>
                  <a:pt x="19" y="612"/>
                  <a:pt x="0" y="680"/>
                  <a:pt x="14" y="749"/>
                </a:cubicBezTo>
                <a:cubicBezTo>
                  <a:pt x="29" y="816"/>
                  <a:pt x="77" y="871"/>
                  <a:pt x="141" y="895"/>
                </a:cubicBezTo>
                <a:cubicBezTo>
                  <a:pt x="422" y="1009"/>
                  <a:pt x="675" y="1186"/>
                  <a:pt x="901" y="1427"/>
                </a:cubicBezTo>
                <a:cubicBezTo>
                  <a:pt x="1055" y="1591"/>
                  <a:pt x="1155" y="1745"/>
                  <a:pt x="1216" y="1846"/>
                </a:cubicBezTo>
                <a:cubicBezTo>
                  <a:pt x="1253" y="1912"/>
                  <a:pt x="1322" y="1949"/>
                  <a:pt x="1393" y="1949"/>
                </a:cubicBezTo>
                <a:cubicBezTo>
                  <a:pt x="1417" y="1949"/>
                  <a:pt x="1438" y="1943"/>
                  <a:pt x="1462" y="1936"/>
                </a:cubicBezTo>
                <a:cubicBezTo>
                  <a:pt x="1571" y="1899"/>
                  <a:pt x="1698" y="1880"/>
                  <a:pt x="1828" y="1880"/>
                </a:cubicBezTo>
                <a:cubicBezTo>
                  <a:pt x="2071" y="1880"/>
                  <a:pt x="2291" y="1946"/>
                  <a:pt x="2445" y="2071"/>
                </a:cubicBezTo>
                <a:cubicBezTo>
                  <a:pt x="2588" y="2185"/>
                  <a:pt x="2665" y="2341"/>
                  <a:pt x="2673" y="2534"/>
                </a:cubicBezTo>
                <a:cubicBezTo>
                  <a:pt x="2673" y="2595"/>
                  <a:pt x="2702" y="2651"/>
                  <a:pt x="2749" y="2688"/>
                </a:cubicBezTo>
                <a:cubicBezTo>
                  <a:pt x="2786" y="2717"/>
                  <a:pt x="2832" y="2733"/>
                  <a:pt x="2879" y="2733"/>
                </a:cubicBezTo>
                <a:cubicBezTo>
                  <a:pt x="2892" y="2733"/>
                  <a:pt x="2905" y="2733"/>
                  <a:pt x="2919" y="2730"/>
                </a:cubicBezTo>
                <a:cubicBezTo>
                  <a:pt x="3078" y="2698"/>
                  <a:pt x="3231" y="2682"/>
                  <a:pt x="3372" y="2682"/>
                </a:cubicBezTo>
                <a:cubicBezTo>
                  <a:pt x="3451" y="2682"/>
                  <a:pt x="3528" y="2688"/>
                  <a:pt x="3599" y="2696"/>
                </a:cubicBezTo>
                <a:cubicBezTo>
                  <a:pt x="3610" y="2698"/>
                  <a:pt x="3620" y="2698"/>
                  <a:pt x="3628" y="2698"/>
                </a:cubicBezTo>
                <a:cubicBezTo>
                  <a:pt x="3679" y="2698"/>
                  <a:pt x="3726" y="2680"/>
                  <a:pt x="3766" y="2648"/>
                </a:cubicBezTo>
                <a:cubicBezTo>
                  <a:pt x="3808" y="2611"/>
                  <a:pt x="3835" y="2555"/>
                  <a:pt x="3838" y="2495"/>
                </a:cubicBezTo>
                <a:cubicBezTo>
                  <a:pt x="3838" y="2492"/>
                  <a:pt x="3843" y="2471"/>
                  <a:pt x="3864" y="2426"/>
                </a:cubicBezTo>
                <a:cubicBezTo>
                  <a:pt x="3896" y="2359"/>
                  <a:pt x="4044" y="2317"/>
                  <a:pt x="4166" y="2315"/>
                </a:cubicBezTo>
                <a:cubicBezTo>
                  <a:pt x="4179" y="2315"/>
                  <a:pt x="4195" y="2312"/>
                  <a:pt x="4208" y="2309"/>
                </a:cubicBezTo>
                <a:cubicBezTo>
                  <a:pt x="4484" y="2246"/>
                  <a:pt x="4674" y="2113"/>
                  <a:pt x="4775" y="1917"/>
                </a:cubicBezTo>
                <a:cubicBezTo>
                  <a:pt x="4905" y="1663"/>
                  <a:pt x="4841" y="1374"/>
                  <a:pt x="4793" y="1224"/>
                </a:cubicBezTo>
                <a:cubicBezTo>
                  <a:pt x="4791" y="1215"/>
                  <a:pt x="4788" y="1205"/>
                  <a:pt x="4783" y="1197"/>
                </a:cubicBezTo>
                <a:cubicBezTo>
                  <a:pt x="4661" y="943"/>
                  <a:pt x="4176" y="116"/>
                  <a:pt x="2993" y="116"/>
                </a:cubicBezTo>
                <a:cubicBezTo>
                  <a:pt x="2781" y="116"/>
                  <a:pt x="2556" y="143"/>
                  <a:pt x="2323" y="196"/>
                </a:cubicBezTo>
                <a:cubicBezTo>
                  <a:pt x="2180" y="127"/>
                  <a:pt x="1865" y="0"/>
                  <a:pt x="1428" y="0"/>
                </a:cubicBezTo>
                <a:lnTo>
                  <a:pt x="1428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752374" y="1830367"/>
            <a:ext cx="1610799" cy="29238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tx2"/>
                </a:solidFill>
                <a:latin typeface="Lato Regular"/>
                <a:cs typeface="Lato Regular"/>
              </a:rPr>
              <a:t>Trie</a:t>
            </a:r>
            <a:r>
              <a:rPr lang="zh-CN" altLang="en-US" sz="16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树</a:t>
            </a:r>
            <a:endParaRPr lang="id-ID" sz="16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707814" y="5118126"/>
            <a:ext cx="1610799" cy="29238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zh-CN" altLang="en-US" sz="16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有向无环图</a:t>
            </a:r>
            <a:endParaRPr lang="id-ID" sz="16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27509" y="4273131"/>
            <a:ext cx="1610799" cy="26160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隐马尔可夫链模型</a:t>
            </a:r>
            <a:endParaRPr lang="id-ID" sz="1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2" name="TextBox 161"/>
          <p:cNvSpPr txBox="1"/>
          <p:nvPr/>
        </p:nvSpPr>
        <p:spPr>
          <a:xfrm rot="19348483">
            <a:off x="526722" y="2491118"/>
            <a:ext cx="1610799" cy="26160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最大概率模型</a:t>
            </a:r>
            <a:endParaRPr lang="id-ID" sz="1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840655" y="2737807"/>
            <a:ext cx="1610799" cy="26160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用户词典构建</a:t>
            </a:r>
            <a:endParaRPr lang="id-ID" sz="1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62935" y="1909727"/>
            <a:ext cx="1610799" cy="26160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分词模式选择</a:t>
            </a:r>
            <a:endParaRPr lang="id-ID" sz="1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7" name="TextBox 166"/>
          <p:cNvSpPr txBox="1"/>
          <p:nvPr/>
        </p:nvSpPr>
        <p:spPr>
          <a:xfrm rot="2420416">
            <a:off x="10118480" y="2633605"/>
            <a:ext cx="1610799" cy="29238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关键词抽取</a:t>
            </a:r>
            <a:endParaRPr lang="id-ID" sz="16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9683361" y="4404685"/>
            <a:ext cx="1610799" cy="26160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文档相似度计算</a:t>
            </a:r>
            <a:endParaRPr lang="id-ID" sz="1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700813" y="5185341"/>
            <a:ext cx="1610799" cy="29238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文档</a:t>
            </a:r>
            <a:r>
              <a:rPr lang="en-US" altLang="zh-CN" sz="1600" b="1" dirty="0" smtClean="0">
                <a:solidFill>
                  <a:schemeClr val="tx2"/>
                </a:solidFill>
                <a:latin typeface="Lato Regular"/>
                <a:cs typeface="Lato Regular"/>
              </a:rPr>
              <a:t>-</a:t>
            </a:r>
            <a:r>
              <a:rPr lang="zh-CN" altLang="en-US" sz="1600" b="1" dirty="0" smtClean="0">
                <a:solidFill>
                  <a:schemeClr val="tx2"/>
                </a:solidFill>
                <a:latin typeface="Lato Regular"/>
                <a:cs typeface="Lato Regular"/>
              </a:rPr>
              <a:t>词语矩阵</a:t>
            </a:r>
            <a:endParaRPr lang="id-ID" sz="16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70" name="Freeform 22"/>
          <p:cNvSpPr>
            <a:spLocks noChangeArrowheads="1"/>
          </p:cNvSpPr>
          <p:nvPr/>
        </p:nvSpPr>
        <p:spPr bwMode="auto">
          <a:xfrm>
            <a:off x="6311027" y="3969300"/>
            <a:ext cx="406452" cy="406456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1" name="Freeform 70"/>
          <p:cNvSpPr>
            <a:spLocks noChangeArrowheads="1"/>
          </p:cNvSpPr>
          <p:nvPr/>
        </p:nvSpPr>
        <p:spPr bwMode="auto">
          <a:xfrm>
            <a:off x="7255483" y="3262242"/>
            <a:ext cx="437423" cy="390971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2" name="Freeform 110"/>
          <p:cNvSpPr>
            <a:spLocks noChangeArrowheads="1"/>
          </p:cNvSpPr>
          <p:nvPr/>
        </p:nvSpPr>
        <p:spPr bwMode="auto">
          <a:xfrm>
            <a:off x="6309686" y="2644026"/>
            <a:ext cx="406452" cy="32903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3" name="Freeform 119"/>
          <p:cNvSpPr>
            <a:spLocks noChangeArrowheads="1"/>
          </p:cNvSpPr>
          <p:nvPr/>
        </p:nvSpPr>
        <p:spPr bwMode="auto">
          <a:xfrm>
            <a:off x="5222710" y="3140257"/>
            <a:ext cx="437420" cy="390968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4" name="Freeform 158"/>
          <p:cNvSpPr>
            <a:spLocks noChangeArrowheads="1"/>
          </p:cNvSpPr>
          <p:nvPr/>
        </p:nvSpPr>
        <p:spPr bwMode="auto">
          <a:xfrm>
            <a:off x="4707307" y="3974381"/>
            <a:ext cx="437423" cy="205161"/>
          </a:xfrm>
          <a:custGeom>
            <a:avLst/>
            <a:gdLst>
              <a:gd name="T0" fmla="*/ 380 w 497"/>
              <a:gd name="T1" fmla="*/ 0 h 232"/>
              <a:gd name="T2" fmla="*/ 380 w 497"/>
              <a:gd name="T3" fmla="*/ 0 h 232"/>
              <a:gd name="T4" fmla="*/ 266 w 497"/>
              <a:gd name="T5" fmla="*/ 115 h 232"/>
              <a:gd name="T6" fmla="*/ 283 w 497"/>
              <a:gd name="T7" fmla="*/ 186 h 232"/>
              <a:gd name="T8" fmla="*/ 203 w 497"/>
              <a:gd name="T9" fmla="*/ 186 h 232"/>
              <a:gd name="T10" fmla="*/ 230 w 497"/>
              <a:gd name="T11" fmla="*/ 115 h 232"/>
              <a:gd name="T12" fmla="*/ 114 w 497"/>
              <a:gd name="T13" fmla="*/ 0 h 232"/>
              <a:gd name="T14" fmla="*/ 0 w 497"/>
              <a:gd name="T15" fmla="*/ 115 h 232"/>
              <a:gd name="T16" fmla="*/ 114 w 497"/>
              <a:gd name="T17" fmla="*/ 231 h 232"/>
              <a:gd name="T18" fmla="*/ 380 w 497"/>
              <a:gd name="T19" fmla="*/ 231 h 232"/>
              <a:gd name="T20" fmla="*/ 496 w 497"/>
              <a:gd name="T21" fmla="*/ 115 h 232"/>
              <a:gd name="T22" fmla="*/ 380 w 497"/>
              <a:gd name="T23" fmla="*/ 0 h 232"/>
              <a:gd name="T24" fmla="*/ 53 w 497"/>
              <a:gd name="T25" fmla="*/ 115 h 232"/>
              <a:gd name="T26" fmla="*/ 53 w 497"/>
              <a:gd name="T27" fmla="*/ 115 h 232"/>
              <a:gd name="T28" fmla="*/ 114 w 497"/>
              <a:gd name="T29" fmla="*/ 53 h 232"/>
              <a:gd name="T30" fmla="*/ 177 w 497"/>
              <a:gd name="T31" fmla="*/ 115 h 232"/>
              <a:gd name="T32" fmla="*/ 114 w 497"/>
              <a:gd name="T33" fmla="*/ 186 h 232"/>
              <a:gd name="T34" fmla="*/ 53 w 497"/>
              <a:gd name="T35" fmla="*/ 115 h 232"/>
              <a:gd name="T36" fmla="*/ 380 w 497"/>
              <a:gd name="T37" fmla="*/ 186 h 232"/>
              <a:gd name="T38" fmla="*/ 380 w 497"/>
              <a:gd name="T39" fmla="*/ 186 h 232"/>
              <a:gd name="T40" fmla="*/ 319 w 497"/>
              <a:gd name="T41" fmla="*/ 115 h 232"/>
              <a:gd name="T42" fmla="*/ 380 w 497"/>
              <a:gd name="T43" fmla="*/ 53 h 232"/>
              <a:gd name="T44" fmla="*/ 442 w 497"/>
              <a:gd name="T45" fmla="*/ 115 h 232"/>
              <a:gd name="T46" fmla="*/ 380 w 497"/>
              <a:gd name="T47" fmla="*/ 18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36" name="TextBox 35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中文分词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我们需要考虑这些问题：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221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/>
      <p:bldP spid="145" grpId="0"/>
      <p:bldP spid="146" grpId="0"/>
      <p:bldP spid="147" grpId="0" animBg="1"/>
      <p:bldP spid="149" grpId="0" animBg="1"/>
      <p:bldP spid="151" grpId="0" animBg="1"/>
      <p:bldP spid="153" grpId="0" animBg="1"/>
      <p:bldP spid="155" grpId="0" animBg="1"/>
      <p:bldP spid="157" grpId="0"/>
      <p:bldP spid="158" grpId="0"/>
      <p:bldP spid="161" grpId="0"/>
      <p:bldP spid="162" grpId="0"/>
      <p:bldP spid="165" grpId="0"/>
      <p:bldP spid="166" grpId="0"/>
      <p:bldP spid="167" grpId="0"/>
      <p:bldP spid="168" grpId="0"/>
      <p:bldP spid="169" grpId="0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1307</Words>
  <Application>Microsoft Office PowerPoint</Application>
  <PresentationFormat>宽屏</PresentationFormat>
  <Paragraphs>264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23</vt:i4>
      </vt:variant>
    </vt:vector>
  </HeadingPairs>
  <TitlesOfParts>
    <vt:vector size="49" baseType="lpstr">
      <vt:lpstr>Gill Sans</vt:lpstr>
      <vt:lpstr>Lato</vt:lpstr>
      <vt:lpstr>Lato Light</vt:lpstr>
      <vt:lpstr>Lato Regular</vt:lpstr>
      <vt:lpstr>Modern Pictograms</vt:lpstr>
      <vt:lpstr>ＭＳ Ｐゴシック</vt:lpstr>
      <vt:lpstr>Open Sans Light</vt:lpstr>
      <vt:lpstr>等线</vt:lpstr>
      <vt:lpstr>宋体</vt:lpstr>
      <vt:lpstr>Arial</vt:lpstr>
      <vt:lpstr>Calibri</vt:lpstr>
      <vt:lpstr>Calibri Light</vt:lpstr>
      <vt:lpstr>Times New Roman</vt:lpstr>
      <vt:lpstr>Default Theme</vt:lpstr>
      <vt:lpstr>1_Default Theme</vt:lpstr>
      <vt:lpstr>2_Default Theme</vt:lpstr>
      <vt:lpstr>3_Default Theme</vt:lpstr>
      <vt:lpstr>5_Default Theme</vt:lpstr>
      <vt:lpstr>4_Default Theme</vt:lpstr>
      <vt:lpstr>6_Default Theme</vt:lpstr>
      <vt:lpstr>7_Default Theme</vt:lpstr>
      <vt:lpstr>8_Default Theme</vt:lpstr>
      <vt:lpstr>9_Default Theme</vt:lpstr>
      <vt:lpstr>11_Default Theme</vt:lpstr>
      <vt:lpstr>12_Default Theme</vt:lpstr>
      <vt:lpstr>10_Default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王柳盈</dc:creator>
  <cp:lastModifiedBy>王柳盈</cp:lastModifiedBy>
  <cp:revision>49</cp:revision>
  <dcterms:created xsi:type="dcterms:W3CDTF">2017-07-07T11:46:44Z</dcterms:created>
  <dcterms:modified xsi:type="dcterms:W3CDTF">2017-07-13T06:10:07Z</dcterms:modified>
</cp:coreProperties>
</file>