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8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9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0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5" r:id="rId3"/>
    <p:sldMasterId id="2147483706" r:id="rId4"/>
    <p:sldMasterId id="2147483746" r:id="rId5"/>
    <p:sldMasterId id="2147483767" r:id="rId6"/>
    <p:sldMasterId id="2147483789" r:id="rId7"/>
    <p:sldMasterId id="2147483811" r:id="rId8"/>
    <p:sldMasterId id="2147483831" r:id="rId9"/>
    <p:sldMasterId id="2147483852" r:id="rId10"/>
    <p:sldMasterId id="2147483892" r:id="rId11"/>
    <p:sldMasterId id="2147483913" r:id="rId12"/>
    <p:sldMasterId id="2147483934" r:id="rId13"/>
  </p:sldMasterIdLst>
  <p:notesMasterIdLst>
    <p:notesMasterId r:id="rId37"/>
  </p:notesMasterIdLst>
  <p:sldIdLst>
    <p:sldId id="257" r:id="rId14"/>
    <p:sldId id="258" r:id="rId15"/>
    <p:sldId id="259" r:id="rId16"/>
    <p:sldId id="261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2" r:id="rId26"/>
    <p:sldId id="273" r:id="rId27"/>
    <p:sldId id="276" r:id="rId28"/>
    <p:sldId id="277" r:id="rId29"/>
    <p:sldId id="278" r:id="rId30"/>
    <p:sldId id="279" r:id="rId31"/>
    <p:sldId id="282" r:id="rId32"/>
    <p:sldId id="281" r:id="rId33"/>
    <p:sldId id="280" r:id="rId34"/>
    <p:sldId id="284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40468-8417-4D65-8B87-6E0A1C62058F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8C69-8080-4392-8459-AFA2AD2A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1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9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this slide there is a background placeholder. Click to the small icon on the center of the slide and choose an image from computer. </a:t>
            </a:r>
            <a:r>
              <a:rPr lang="en-US" dirty="0" smtClean="0"/>
              <a:t>When </a:t>
            </a:r>
            <a:r>
              <a:rPr lang="en-US" baseline="0" dirty="0" smtClean="0"/>
              <a:t>add an image, you must sent it to back with </a:t>
            </a:r>
            <a:r>
              <a:rPr lang="en-US" b="1" baseline="0" dirty="0" smtClean="0"/>
              <a:t>Right Click on Image </a:t>
            </a:r>
            <a:r>
              <a:rPr lang="en-US" b="0" baseline="0" dirty="0" smtClean="0"/>
              <a:t>-&gt; </a:t>
            </a:r>
            <a:r>
              <a:rPr lang="en-US" b="1" baseline="0" dirty="0" smtClean="0"/>
              <a:t>Send to Back</a:t>
            </a:r>
            <a:r>
              <a:rPr lang="en-US" b="0" baseline="0" dirty="0" smtClean="0"/>
              <a:t> -&gt; </a:t>
            </a:r>
            <a:r>
              <a:rPr lang="en-US" b="1" baseline="0" dirty="0" smtClean="0"/>
              <a:t>Send to Back.</a:t>
            </a:r>
            <a:endParaRPr lang="bg-BG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58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去掉多余的空格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去掉标点符号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修改大小写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去掉数字（本例中预计数字对文本内容影响不大）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去停止词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对英文内容进行修正，去除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,-s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E8C69-8080-4392-8459-AFA2AD2AEE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6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6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7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73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77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94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17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181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8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780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741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0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459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2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33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33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1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378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2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428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3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2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2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56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13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40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30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8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9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1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08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3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0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3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21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6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5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245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95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4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22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497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70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17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51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2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10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8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05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25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92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85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27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5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70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6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699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91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8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5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15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6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8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6275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0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7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19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28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4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41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4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2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47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587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71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0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38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86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8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727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171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3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64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09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3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735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0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3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46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15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12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9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999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6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90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6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3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7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41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6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3082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00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10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89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2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53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96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21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53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63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83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3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037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24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46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3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15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9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1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9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20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4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700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7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38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1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8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77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6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0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5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50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54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85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3035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17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2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8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098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64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74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2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8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1210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2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65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10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9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76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90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29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8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19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19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9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083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52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0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68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58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4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82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37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89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954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04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43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00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133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66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38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3297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16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92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452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9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0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96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90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63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90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8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63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6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34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09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9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13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5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8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9781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73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1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59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4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093775" y="2489880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87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48154" y="3102839"/>
            <a:ext cx="2996028" cy="1855005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549660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55196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22" name="Teardrop 2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5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9" name="Teardrop 18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52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4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4953001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970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95339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04299" y="1405566"/>
            <a:ext cx="2984501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601740" y="4035041"/>
            <a:ext cx="2986294" cy="206536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Teardrop 14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084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6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Teardrop 11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2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88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1704406"/>
            <a:ext cx="12192001" cy="402150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8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5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84558" y="2501224"/>
            <a:ext cx="3349748" cy="208515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Teardrop 12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4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45" y="2195658"/>
            <a:ext cx="12192000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Teardrop 13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72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733763" y="2716517"/>
            <a:ext cx="7408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303918" y="2716517"/>
            <a:ext cx="783757" cy="212218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2645977" y="2485758"/>
            <a:ext cx="1512828" cy="2740293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4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03461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34346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20947" y="2504349"/>
            <a:ext cx="1381750" cy="245290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8" name="Teardrop 17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65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5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" y="-1"/>
            <a:ext cx="12192003" cy="3230219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9093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" name="Teardrop 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998930" y="202899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818152" y="2051272"/>
            <a:ext cx="1405499" cy="248266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/>
        </p:nvSpPr>
        <p:spPr bwMode="auto">
          <a:xfrm>
            <a:off x="10931083" y="6481334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/>
        </p:nvSpPr>
        <p:spPr bwMode="auto">
          <a:xfrm>
            <a:off x="10981568" y="6519434"/>
            <a:ext cx="62548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/>
        </p:nvSpPr>
        <p:spPr bwMode="auto">
          <a:xfrm>
            <a:off x="11139160" y="6481115"/>
            <a:ext cx="175251" cy="178676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/>
        </p:nvSpPr>
        <p:spPr bwMode="auto">
          <a:xfrm flipH="1">
            <a:off x="11185500" y="6519215"/>
            <a:ext cx="62219" cy="108388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" name="Teardrop 15"/>
          <p:cNvSpPr/>
          <p:nvPr/>
        </p:nvSpPr>
        <p:spPr>
          <a:xfrm>
            <a:off x="11541411" y="405699"/>
            <a:ext cx="356581" cy="356477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33693" y="409839"/>
            <a:ext cx="391417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13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theme" Target="../theme/theme10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slideLayout" Target="../slideLayouts/slideLayout213.xml"/><Relationship Id="rId18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203.xml"/><Relationship Id="rId21" Type="http://schemas.openxmlformats.org/officeDocument/2006/relationships/theme" Target="../theme/theme12.xml"/><Relationship Id="rId7" Type="http://schemas.openxmlformats.org/officeDocument/2006/relationships/slideLayout" Target="../slideLayouts/slideLayout207.xml"/><Relationship Id="rId12" Type="http://schemas.openxmlformats.org/officeDocument/2006/relationships/slideLayout" Target="../slideLayouts/slideLayout212.xml"/><Relationship Id="rId17" Type="http://schemas.openxmlformats.org/officeDocument/2006/relationships/slideLayout" Target="../slideLayouts/slideLayout217.xml"/><Relationship Id="rId2" Type="http://schemas.openxmlformats.org/officeDocument/2006/relationships/slideLayout" Target="../slideLayouts/slideLayout202.xml"/><Relationship Id="rId16" Type="http://schemas.openxmlformats.org/officeDocument/2006/relationships/slideLayout" Target="../slideLayouts/slideLayout216.xml"/><Relationship Id="rId20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5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0.xml"/><Relationship Id="rId19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1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theme" Target="../theme/theme1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07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3.xml"/><Relationship Id="rId19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88" r:id="rId3"/>
    <p:sldLayoutId id="2147483809" r:id="rId4"/>
    <p:sldLayoutId id="2147483851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5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1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CF5F1AEF-1A17-438B-97D9-1635A6F2E216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61335FCF-FAC0-416C-AD53-93174170D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20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932522" y="2198933"/>
            <a:ext cx="10371572" cy="132343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8300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</a:t>
            </a:r>
            <a:endParaRPr lang="id-ID" sz="83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200991" y="3540617"/>
            <a:ext cx="9780382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solidFill>
                  <a:schemeClr val="bg1"/>
                </a:solidFill>
                <a:latin typeface="Lato Light"/>
                <a:cs typeface="Lato Light"/>
              </a:rPr>
              <a:t>R</a:t>
            </a:r>
            <a:r>
              <a:rPr lang="zh-CN" altLang="en-US" sz="1800" dirty="0" smtClean="0">
                <a:solidFill>
                  <a:schemeClr val="bg1"/>
                </a:solidFill>
                <a:latin typeface="Lato Light"/>
                <a:cs typeface="Lato Light"/>
              </a:rPr>
              <a:t>中的中英文分词及原理简介</a:t>
            </a:r>
            <a:endParaRPr lang="en-US" sz="18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462641" y="4150052"/>
            <a:ext cx="3054096" cy="77724"/>
            <a:chOff x="1775295" y="2020905"/>
            <a:chExt cx="2696845" cy="45719"/>
          </a:xfrm>
        </p:grpSpPr>
        <p:sp>
          <p:nvSpPr>
            <p:cNvPr id="67" name="Rectangle 66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V="1">
              <a:off x="2314567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2853111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3392515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393178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681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/>
          <p:cNvSpPr/>
          <p:nvPr/>
        </p:nvSpPr>
        <p:spPr bwMode="auto">
          <a:xfrm>
            <a:off x="1768818" y="2391276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52195" y="2268240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机械匹配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66473" y="2537968"/>
            <a:ext cx="3221215" cy="483191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正向、逆向匹配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字典加载方式：前缀树（字典树）和前缀词组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28" name="Freeform 39"/>
          <p:cNvSpPr>
            <a:spLocks noChangeArrowheads="1"/>
          </p:cNvSpPr>
          <p:nvPr/>
        </p:nvSpPr>
        <p:spPr bwMode="auto">
          <a:xfrm>
            <a:off x="1988980" y="2599175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33" name="Freeform 22"/>
          <p:cNvSpPr>
            <a:spLocks/>
          </p:cNvSpPr>
          <p:nvPr/>
        </p:nvSpPr>
        <p:spPr bwMode="auto">
          <a:xfrm>
            <a:off x="8305237" y="1677339"/>
            <a:ext cx="925642" cy="724834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7197994" y="1873097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6921183" y="2211705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8" name="Freeform 25"/>
          <p:cNvSpPr>
            <a:spLocks/>
          </p:cNvSpPr>
          <p:nvPr/>
        </p:nvSpPr>
        <p:spPr bwMode="auto">
          <a:xfrm>
            <a:off x="7522409" y="2425099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6214169" y="2992974"/>
            <a:ext cx="846301" cy="537894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924709" y="3395071"/>
            <a:ext cx="238022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1" name="Freeform 28"/>
          <p:cNvSpPr>
            <a:spLocks/>
          </p:cNvSpPr>
          <p:nvPr/>
        </p:nvSpPr>
        <p:spPr bwMode="auto">
          <a:xfrm>
            <a:off x="6413403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146556" y="3007082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8317579" y="2537968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9110986" y="2437444"/>
            <a:ext cx="666462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9521795" y="2952411"/>
            <a:ext cx="930931" cy="555530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772336" y="4369334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Calibri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9309" y="4265806"/>
            <a:ext cx="1093596" cy="372391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/>
          <a:p>
            <a:r>
              <a:rPr lang="zh-CN" altLang="en-US" sz="1700" b="1" dirty="0" smtClean="0">
                <a:latin typeface="Lato Regular"/>
                <a:ea typeface="Open Sans Light" panose="020B0306030504020204" pitchFamily="34" charset="0"/>
                <a:cs typeface="Lato Regular"/>
              </a:rPr>
              <a:t>统计方法</a:t>
            </a:r>
            <a:endParaRPr lang="en-US" sz="17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3587" y="4535534"/>
            <a:ext cx="3221215" cy="669396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100" dirty="0" smtClean="0">
                <a:latin typeface="Calibri Light"/>
                <a:cs typeface="Calibri Light"/>
              </a:rPr>
              <a:t>最大概率模型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DAG</a:t>
            </a:r>
            <a:r>
              <a:rPr lang="zh-CN" altLang="en-US" sz="1100" dirty="0" smtClean="0">
                <a:latin typeface="Calibri Light"/>
                <a:cs typeface="Calibri Light"/>
              </a:rPr>
              <a:t>最优路径规划</a:t>
            </a:r>
            <a:endParaRPr lang="en-US" altLang="zh-CN" sz="11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 smtClean="0">
                <a:latin typeface="Calibri Light"/>
                <a:cs typeface="Calibri Light"/>
              </a:rPr>
              <a:t>HMM</a:t>
            </a:r>
            <a:r>
              <a:rPr lang="zh-CN" altLang="en-US" sz="1100" dirty="0" smtClean="0">
                <a:latin typeface="Calibri Light"/>
                <a:cs typeface="Calibri Light"/>
              </a:rPr>
              <a:t>模型</a:t>
            </a:r>
            <a:endParaRPr lang="en-US" sz="1100" dirty="0">
              <a:latin typeface="Calibri Light"/>
              <a:cs typeface="Calibri Light"/>
            </a:endParaRPr>
          </a:p>
        </p:txBody>
      </p:sp>
      <p:sp>
        <p:nvSpPr>
          <p:cNvPr id="51" name="Freeform 127"/>
          <p:cNvSpPr>
            <a:spLocks noChangeArrowheads="1"/>
          </p:cNvSpPr>
          <p:nvPr/>
        </p:nvSpPr>
        <p:spPr bwMode="auto">
          <a:xfrm>
            <a:off x="1958870" y="4582498"/>
            <a:ext cx="414209" cy="333566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53" name="TextBox 5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实现原理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6" name="Rectangle 55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中文分词到底如何实现？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10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00" grpId="0"/>
      <p:bldP spid="101" grpId="0"/>
      <p:bldP spid="28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/>
          <p:cNvCxnSpPr/>
          <p:nvPr/>
        </p:nvCxnSpPr>
        <p:spPr>
          <a:xfrm>
            <a:off x="3728096" y="1991702"/>
            <a:ext cx="0" cy="38618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18813" y="1532691"/>
            <a:ext cx="7221330" cy="70786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2000" dirty="0" smtClean="0">
                <a:latin typeface="Lato Regular"/>
              </a:rPr>
              <a:t>e.g.2 </a:t>
            </a:r>
            <a:r>
              <a:rPr lang="zh-CN" altLang="en-US" sz="2000" dirty="0" smtClean="0">
                <a:latin typeface="Lato Regular"/>
              </a:rPr>
              <a:t>上证 上证所 上证综指 上证指数；上诉 上诉人 上诉状 上诉书；上访</a:t>
            </a:r>
            <a:r>
              <a:rPr lang="en-US" altLang="zh-CN" sz="2000" dirty="0" smtClean="0">
                <a:latin typeface="Lato Regular"/>
              </a:rPr>
              <a:t> </a:t>
            </a:r>
            <a:r>
              <a:rPr lang="zh-CN" altLang="en-US" sz="2000" dirty="0" smtClean="0">
                <a:latin typeface="Lato Regular"/>
              </a:rPr>
              <a:t>上访信 上访事件 上访者 上访户；上课</a:t>
            </a:r>
            <a:endParaRPr lang="en-US" altLang="zh-CN" sz="2000" dirty="0" smtClean="0">
              <a:latin typeface="Lato Regular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771039" y="2477292"/>
            <a:ext cx="2956775" cy="365329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上</a:t>
            </a:r>
          </a:p>
          <a:p>
            <a:r>
              <a:rPr lang="en-US" altLang="zh-CN" dirty="0"/>
              <a:t>     +- </a:t>
            </a:r>
            <a:r>
              <a:rPr lang="zh-CN" altLang="zh-CN" dirty="0"/>
              <a:t>证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所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综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指</a:t>
            </a:r>
          </a:p>
          <a:p>
            <a:r>
              <a:rPr lang="en-US" altLang="zh-CN" dirty="0"/>
              <a:t>     |       +- </a:t>
            </a:r>
            <a:r>
              <a:rPr lang="zh-CN" altLang="zh-CN" dirty="0"/>
              <a:t>数</a:t>
            </a:r>
          </a:p>
          <a:p>
            <a:r>
              <a:rPr lang="en-US" altLang="zh-CN" dirty="0"/>
              <a:t>     |           +- NULL</a:t>
            </a:r>
            <a:endParaRPr lang="zh-CN" altLang="zh-CN" dirty="0"/>
          </a:p>
          <a:p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9" name="图片 38" descr="https://segmentfault.com/image?src=http://7xn47m.com1.z0.glb.clouddn.com/2012112521092438.png&amp;objectId=1190000004061791&amp;token=2ac685875d19f1eafecd0abd3b4842a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" y="3398337"/>
            <a:ext cx="3008216" cy="204231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115"/>
          <p:cNvSpPr txBox="1"/>
          <p:nvPr/>
        </p:nvSpPr>
        <p:spPr>
          <a:xfrm>
            <a:off x="625941" y="2025818"/>
            <a:ext cx="2464927" cy="100641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Calibri Light"/>
                <a:cs typeface="Calibri Light"/>
              </a:rPr>
              <a:t>前缀树结构示例</a:t>
            </a:r>
            <a:endParaRPr lang="en-US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 Light"/>
                <a:cs typeface="Calibri Light"/>
              </a:rPr>
              <a:t>e.g.1</a:t>
            </a:r>
            <a:endParaRPr lang="en-US" dirty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alibri Light"/>
                <a:cs typeface="Calibri Light"/>
              </a:rPr>
              <a:t>and at as </a:t>
            </a:r>
            <a:r>
              <a:rPr lang="en-US" dirty="0" err="1">
                <a:latin typeface="Calibri Light"/>
                <a:cs typeface="Calibri Light"/>
              </a:rPr>
              <a:t>cn</a:t>
            </a:r>
            <a:r>
              <a:rPr lang="en-US" dirty="0">
                <a:latin typeface="Calibri Light"/>
                <a:cs typeface="Calibri Light"/>
              </a:rPr>
              <a:t> com</a:t>
            </a:r>
          </a:p>
        </p:txBody>
      </p:sp>
      <p:sp>
        <p:nvSpPr>
          <p:cNvPr id="44" name="TextBox 115"/>
          <p:cNvSpPr txBox="1"/>
          <p:nvPr/>
        </p:nvSpPr>
        <p:spPr>
          <a:xfrm>
            <a:off x="6358396" y="2754291"/>
            <a:ext cx="2956775" cy="309929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诉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人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状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期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书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45" name="TextBox 115"/>
          <p:cNvSpPr txBox="1"/>
          <p:nvPr/>
        </p:nvSpPr>
        <p:spPr>
          <a:xfrm>
            <a:off x="8945753" y="2754291"/>
            <a:ext cx="2956775" cy="393028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+- </a:t>
            </a:r>
            <a:r>
              <a:rPr lang="zh-CN" altLang="zh-CN" dirty="0"/>
              <a:t>访</a:t>
            </a:r>
          </a:p>
          <a:p>
            <a:r>
              <a:rPr lang="en-US" altLang="zh-CN" dirty="0"/>
              <a:t>  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信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事</a:t>
            </a:r>
          </a:p>
          <a:p>
            <a:r>
              <a:rPr lang="en-US" altLang="zh-CN" dirty="0"/>
              <a:t>     |   |   +- </a:t>
            </a:r>
            <a:r>
              <a:rPr lang="zh-CN" altLang="zh-CN" dirty="0"/>
              <a:t>件</a:t>
            </a:r>
          </a:p>
          <a:p>
            <a:r>
              <a:rPr lang="en-US" altLang="zh-CN" dirty="0"/>
              <a:t>     |   |    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者</a:t>
            </a:r>
          </a:p>
          <a:p>
            <a:r>
              <a:rPr lang="en-US" altLang="zh-CN" dirty="0"/>
              <a:t>     |   |   +- NULL</a:t>
            </a:r>
            <a:endParaRPr lang="zh-CN" altLang="zh-CN" dirty="0"/>
          </a:p>
          <a:p>
            <a:r>
              <a:rPr lang="en-US" altLang="zh-CN" dirty="0"/>
              <a:t>     |   +- </a:t>
            </a:r>
            <a:r>
              <a:rPr lang="zh-CN" altLang="zh-CN" dirty="0"/>
              <a:t>户</a:t>
            </a:r>
          </a:p>
          <a:p>
            <a:r>
              <a:rPr lang="en-US" altLang="zh-CN" dirty="0"/>
              <a:t>     |       +- NULL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+- </a:t>
            </a:r>
            <a:r>
              <a:rPr lang="zh-CN" altLang="zh-CN" dirty="0"/>
              <a:t>课</a:t>
            </a:r>
          </a:p>
          <a:p>
            <a:r>
              <a:rPr lang="en-US" altLang="zh-CN" dirty="0"/>
              <a:t>         +- NULL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sz="1400" dirty="0" smtClean="0">
                <a:latin typeface="Calibri Light"/>
                <a:cs typeface="Calibri Light"/>
              </a:rPr>
              <a:t>.</a:t>
            </a:r>
            <a:endParaRPr lang="en-US" sz="1400" dirty="0">
              <a:latin typeface="Calibri Light"/>
              <a:cs typeface="Calibri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488" y="5851971"/>
            <a:ext cx="601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上</a:t>
            </a:r>
            <a:r>
              <a:rPr lang="zh-CN" altLang="en-US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证综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指</a:t>
            </a:r>
            <a:r>
              <a:rPr lang="zh-CN" altLang="en-US" b="1" dirty="0" smtClean="0">
                <a:solidFill>
                  <a:srgbClr val="FF0000"/>
                </a:solidFill>
              </a:rPr>
              <a:t>的样本</a:t>
            </a:r>
            <a:r>
              <a:rPr lang="zh-CN" altLang="en-US" b="1" dirty="0">
                <a:solidFill>
                  <a:srgbClr val="FF0000"/>
                </a:solidFill>
              </a:rPr>
              <a:t>股是全部上市</a:t>
            </a:r>
            <a:r>
              <a:rPr lang="zh-CN" altLang="en-US" b="1" dirty="0" smtClean="0">
                <a:solidFill>
                  <a:srgbClr val="FF0000"/>
                </a:solidFill>
              </a:rPr>
              <a:t>股票，包括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股和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》》 </a:t>
            </a:r>
            <a:r>
              <a:rPr lang="zh-CN" altLang="en-US" b="1" dirty="0" smtClean="0">
                <a:solidFill>
                  <a:srgbClr val="FF0000"/>
                </a:solidFill>
              </a:rPr>
              <a:t>上证</a:t>
            </a:r>
            <a:r>
              <a:rPr lang="zh-CN" altLang="en-US" b="1" dirty="0">
                <a:solidFill>
                  <a:srgbClr val="FF0000"/>
                </a:solidFill>
              </a:rPr>
              <a:t>✅ 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上证综指✅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上证综指的❌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1843" y="2754291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48037" y="3268023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0.0456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65755" y="4122539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0.0789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72679" y="4943898"/>
            <a:ext cx="10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0.0123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1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41" grpId="0"/>
      <p:bldP spid="44" grpId="0"/>
      <p:bldP spid="45" grpId="0"/>
      <p:bldP spid="5" grpId="0"/>
      <p:bldP spid="6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字典加载方式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1" name="TextBox 115"/>
          <p:cNvSpPr txBox="1"/>
          <p:nvPr/>
        </p:nvSpPr>
        <p:spPr>
          <a:xfrm>
            <a:off x="4913946" y="2258668"/>
            <a:ext cx="6426197" cy="297002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 err="1" smtClean="0">
                <a:latin typeface="Calibri Light"/>
                <a:cs typeface="Calibri Light"/>
              </a:rPr>
              <a:t>Jieba</a:t>
            </a:r>
            <a:r>
              <a:rPr lang="zh-CN" altLang="en-US" sz="1600" dirty="0" smtClean="0">
                <a:latin typeface="Calibri Light"/>
                <a:cs typeface="Calibri Light"/>
              </a:rPr>
              <a:t>在</a:t>
            </a:r>
            <a:r>
              <a:rPr lang="en-US" altLang="zh-CN" sz="1600" dirty="0" smtClean="0">
                <a:latin typeface="Calibri Light"/>
                <a:cs typeface="Calibri Light"/>
              </a:rPr>
              <a:t>Python</a:t>
            </a:r>
            <a:r>
              <a:rPr lang="zh-CN" altLang="en-US" sz="1600" dirty="0" smtClean="0">
                <a:latin typeface="Calibri Light"/>
                <a:cs typeface="Calibri Light"/>
              </a:rPr>
              <a:t>中的新版本改为使用前缀数组：</a:t>
            </a:r>
            <a:endParaRPr lang="en-US" altLang="zh-CN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Calibri Light"/>
              <a:cs typeface="Calibri Light"/>
            </a:endParaRPr>
          </a:p>
          <a:p>
            <a:r>
              <a:rPr lang="en-US" altLang="zh-CN" b="1" dirty="0"/>
              <a:t>e.g. </a:t>
            </a:r>
            <a:r>
              <a:rPr lang="zh-CN" altLang="zh-CN" b="1" dirty="0"/>
              <a:t>“数据科学”</a:t>
            </a:r>
            <a:r>
              <a:rPr lang="en-US" altLang="zh-CN" b="1" dirty="0"/>
              <a:t>0.1 </a:t>
            </a:r>
            <a:r>
              <a:rPr lang="zh-CN" altLang="zh-CN" b="1" dirty="0"/>
              <a:t>“科学”</a:t>
            </a:r>
            <a:r>
              <a:rPr lang="en-US" altLang="zh-CN" b="1" dirty="0"/>
              <a:t>0.6 </a:t>
            </a:r>
            <a:r>
              <a:rPr lang="zh-CN" altLang="zh-CN" b="1" dirty="0"/>
              <a:t>“数据”</a:t>
            </a:r>
            <a:r>
              <a:rPr lang="en-US" altLang="zh-CN" b="1" dirty="0"/>
              <a:t>0.3</a:t>
            </a:r>
            <a:endParaRPr lang="zh-CN" altLang="zh-CN" b="1" dirty="0"/>
          </a:p>
          <a:p>
            <a:r>
              <a:rPr lang="zh-CN" altLang="zh-CN" b="1" dirty="0"/>
              <a:t>则得到：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》》》》》》》》》</a:t>
            </a:r>
          </a:p>
          <a:p>
            <a:r>
              <a:rPr lang="zh-CN" altLang="zh-CN" b="1" dirty="0"/>
              <a:t>（数</a:t>
            </a:r>
            <a:r>
              <a:rPr lang="en-US" altLang="zh-CN" b="1" dirty="0"/>
              <a:t>0</a:t>
            </a:r>
            <a:r>
              <a:rPr lang="zh-CN" altLang="zh-CN" b="1" dirty="0"/>
              <a:t>，数据</a:t>
            </a:r>
            <a:r>
              <a:rPr lang="en-US" altLang="zh-CN" b="1" dirty="0"/>
              <a:t>0.3</a:t>
            </a:r>
            <a:r>
              <a:rPr lang="zh-CN" altLang="zh-CN" b="1" dirty="0"/>
              <a:t>，数据科</a:t>
            </a:r>
            <a:r>
              <a:rPr lang="en-US" altLang="zh-CN" b="1" dirty="0"/>
              <a:t>0</a:t>
            </a:r>
            <a:r>
              <a:rPr lang="zh-CN" altLang="zh-CN" b="1" dirty="0"/>
              <a:t>，数据科学</a:t>
            </a:r>
            <a:r>
              <a:rPr lang="en-US" altLang="zh-CN" b="1" dirty="0"/>
              <a:t>0.1</a:t>
            </a:r>
            <a:r>
              <a:rPr lang="zh-CN" altLang="zh-CN" b="1" dirty="0"/>
              <a:t>）（科</a:t>
            </a:r>
            <a:r>
              <a:rPr lang="en-US" altLang="zh-CN" b="1" dirty="0"/>
              <a:t>0</a:t>
            </a:r>
            <a:r>
              <a:rPr lang="zh-CN" altLang="zh-CN" b="1" dirty="0"/>
              <a:t>，科学</a:t>
            </a:r>
            <a:r>
              <a:rPr lang="en-US" altLang="zh-CN" b="1" dirty="0"/>
              <a:t>0.6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endParaRPr lang="en-US" sz="1400" b="1" dirty="0">
              <a:latin typeface="Calibri Light"/>
              <a:cs typeface="Calibri Light"/>
            </a:endParaRPr>
          </a:p>
          <a:p>
            <a:r>
              <a:rPr lang="zh-CN" altLang="en-US" sz="1400" dirty="0" smtClean="0">
                <a:latin typeface="Calibri Light"/>
                <a:cs typeface="Calibri Light"/>
              </a:rPr>
              <a:t>降低内存占用，分词原理没有改变</a:t>
            </a:r>
            <a:endParaRPr lang="en-US" sz="1400" dirty="0">
              <a:latin typeface="Calibri Light"/>
              <a:cs typeface="Calibri Light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728050" y="3321119"/>
            <a:ext cx="3154837" cy="2803585"/>
            <a:chOff x="2682474" y="4476969"/>
            <a:chExt cx="7758565" cy="6894745"/>
          </a:xfrm>
        </p:grpSpPr>
        <p:sp>
          <p:nvSpPr>
            <p:cNvPr id="23" name="Freeform 50"/>
            <p:cNvSpPr>
              <a:spLocks noChangeArrowheads="1"/>
            </p:cNvSpPr>
            <p:nvPr/>
          </p:nvSpPr>
          <p:spPr bwMode="auto">
            <a:xfrm>
              <a:off x="2682474" y="4476969"/>
              <a:ext cx="7758565" cy="5551505"/>
            </a:xfrm>
            <a:custGeom>
              <a:avLst/>
              <a:gdLst>
                <a:gd name="T0" fmla="*/ 3705 w 4021"/>
                <a:gd name="T1" fmla="*/ 0 h 2881"/>
                <a:gd name="T2" fmla="*/ 3705 w 4021"/>
                <a:gd name="T3" fmla="*/ 0 h 2881"/>
                <a:gd name="T4" fmla="*/ 321 w 4021"/>
                <a:gd name="T5" fmla="*/ 0 h 2881"/>
                <a:gd name="T6" fmla="*/ 0 w 4021"/>
                <a:gd name="T7" fmla="*/ 315 h 2881"/>
                <a:gd name="T8" fmla="*/ 0 w 4021"/>
                <a:gd name="T9" fmla="*/ 2565 h 2881"/>
                <a:gd name="T10" fmla="*/ 321 w 4021"/>
                <a:gd name="T11" fmla="*/ 2880 h 2881"/>
                <a:gd name="T12" fmla="*/ 3705 w 4021"/>
                <a:gd name="T13" fmla="*/ 2880 h 2881"/>
                <a:gd name="T14" fmla="*/ 4020 w 4021"/>
                <a:gd name="T15" fmla="*/ 2565 h 2881"/>
                <a:gd name="T16" fmla="*/ 4020 w 4021"/>
                <a:gd name="T17" fmla="*/ 315 h 2881"/>
                <a:gd name="T18" fmla="*/ 3705 w 4021"/>
                <a:gd name="T19" fmla="*/ 0 h 2881"/>
                <a:gd name="T20" fmla="*/ 3792 w 4021"/>
                <a:gd name="T21" fmla="*/ 2413 h 2881"/>
                <a:gd name="T22" fmla="*/ 3792 w 4021"/>
                <a:gd name="T23" fmla="*/ 2413 h 2881"/>
                <a:gd name="T24" fmla="*/ 245 w 4021"/>
                <a:gd name="T25" fmla="*/ 2413 h 2881"/>
                <a:gd name="T26" fmla="*/ 245 w 4021"/>
                <a:gd name="T27" fmla="*/ 250 h 2881"/>
                <a:gd name="T28" fmla="*/ 3792 w 4021"/>
                <a:gd name="T29" fmla="*/ 250 h 2881"/>
                <a:gd name="T30" fmla="*/ 3792 w 4021"/>
                <a:gd name="T31" fmla="*/ 2413 h 2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1" h="2881">
                  <a:moveTo>
                    <a:pt x="3705" y="0"/>
                  </a:moveTo>
                  <a:lnTo>
                    <a:pt x="3705" y="0"/>
                  </a:lnTo>
                  <a:cubicBezTo>
                    <a:pt x="321" y="0"/>
                    <a:pt x="321" y="0"/>
                    <a:pt x="321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2565"/>
                    <a:pt x="0" y="2565"/>
                    <a:pt x="0" y="2565"/>
                  </a:cubicBezTo>
                  <a:cubicBezTo>
                    <a:pt x="0" y="2739"/>
                    <a:pt x="141" y="2880"/>
                    <a:pt x="321" y="2880"/>
                  </a:cubicBezTo>
                  <a:cubicBezTo>
                    <a:pt x="3705" y="2880"/>
                    <a:pt x="3705" y="2880"/>
                    <a:pt x="3705" y="2880"/>
                  </a:cubicBezTo>
                  <a:cubicBezTo>
                    <a:pt x="3879" y="2880"/>
                    <a:pt x="4020" y="2739"/>
                    <a:pt x="4020" y="2565"/>
                  </a:cubicBezTo>
                  <a:cubicBezTo>
                    <a:pt x="4020" y="315"/>
                    <a:pt x="4020" y="315"/>
                    <a:pt x="4020" y="315"/>
                  </a:cubicBezTo>
                  <a:cubicBezTo>
                    <a:pt x="4020" y="141"/>
                    <a:pt x="3879" y="0"/>
                    <a:pt x="3705" y="0"/>
                  </a:cubicBezTo>
                  <a:close/>
                  <a:moveTo>
                    <a:pt x="3792" y="2413"/>
                  </a:moveTo>
                  <a:lnTo>
                    <a:pt x="3792" y="2413"/>
                  </a:lnTo>
                  <a:cubicBezTo>
                    <a:pt x="245" y="2413"/>
                    <a:pt x="245" y="2413"/>
                    <a:pt x="245" y="2413"/>
                  </a:cubicBezTo>
                  <a:cubicBezTo>
                    <a:pt x="245" y="250"/>
                    <a:pt x="245" y="250"/>
                    <a:pt x="245" y="250"/>
                  </a:cubicBezTo>
                  <a:cubicBezTo>
                    <a:pt x="3792" y="250"/>
                    <a:pt x="3792" y="250"/>
                    <a:pt x="3792" y="250"/>
                  </a:cubicBezTo>
                  <a:lnTo>
                    <a:pt x="3792" y="24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4" name="Freeform 51"/>
            <p:cNvSpPr>
              <a:spLocks noChangeArrowheads="1"/>
            </p:cNvSpPr>
            <p:nvPr/>
          </p:nvSpPr>
          <p:spPr bwMode="auto">
            <a:xfrm>
              <a:off x="4707190" y="10419543"/>
              <a:ext cx="3734658" cy="952171"/>
            </a:xfrm>
            <a:custGeom>
              <a:avLst/>
              <a:gdLst>
                <a:gd name="T0" fmla="*/ 1515 w 1934"/>
                <a:gd name="T1" fmla="*/ 326 h 495"/>
                <a:gd name="T2" fmla="*/ 1515 w 1934"/>
                <a:gd name="T3" fmla="*/ 326 h 495"/>
                <a:gd name="T4" fmla="*/ 1933 w 1934"/>
                <a:gd name="T5" fmla="*/ 326 h 495"/>
                <a:gd name="T6" fmla="*/ 1933 w 1934"/>
                <a:gd name="T7" fmla="*/ 494 h 495"/>
                <a:gd name="T8" fmla="*/ 0 w 1934"/>
                <a:gd name="T9" fmla="*/ 494 h 495"/>
                <a:gd name="T10" fmla="*/ 0 w 1934"/>
                <a:gd name="T11" fmla="*/ 326 h 495"/>
                <a:gd name="T12" fmla="*/ 413 w 1934"/>
                <a:gd name="T13" fmla="*/ 326 h 495"/>
                <a:gd name="T14" fmla="*/ 543 w 1934"/>
                <a:gd name="T15" fmla="*/ 98 h 495"/>
                <a:gd name="T16" fmla="*/ 619 w 1934"/>
                <a:gd name="T17" fmla="*/ 5 h 495"/>
                <a:gd name="T18" fmla="*/ 967 w 1934"/>
                <a:gd name="T19" fmla="*/ 0 h 495"/>
                <a:gd name="T20" fmla="*/ 1314 w 1934"/>
                <a:gd name="T21" fmla="*/ 5 h 495"/>
                <a:gd name="T22" fmla="*/ 1384 w 1934"/>
                <a:gd name="T23" fmla="*/ 98 h 495"/>
                <a:gd name="T24" fmla="*/ 1515 w 1934"/>
                <a:gd name="T25" fmla="*/ 326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4" h="495">
                  <a:moveTo>
                    <a:pt x="1515" y="326"/>
                  </a:moveTo>
                  <a:lnTo>
                    <a:pt x="1515" y="326"/>
                  </a:lnTo>
                  <a:cubicBezTo>
                    <a:pt x="1933" y="326"/>
                    <a:pt x="1933" y="326"/>
                    <a:pt x="1933" y="326"/>
                  </a:cubicBezTo>
                  <a:cubicBezTo>
                    <a:pt x="1933" y="494"/>
                    <a:pt x="1933" y="494"/>
                    <a:pt x="1933" y="494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413" y="326"/>
                    <a:pt x="413" y="326"/>
                    <a:pt x="413" y="326"/>
                  </a:cubicBezTo>
                  <a:cubicBezTo>
                    <a:pt x="451" y="293"/>
                    <a:pt x="500" y="228"/>
                    <a:pt x="543" y="98"/>
                  </a:cubicBezTo>
                  <a:cubicBezTo>
                    <a:pt x="543" y="98"/>
                    <a:pt x="570" y="5"/>
                    <a:pt x="619" y="5"/>
                  </a:cubicBezTo>
                  <a:cubicBezTo>
                    <a:pt x="641" y="0"/>
                    <a:pt x="804" y="0"/>
                    <a:pt x="967" y="0"/>
                  </a:cubicBezTo>
                  <a:cubicBezTo>
                    <a:pt x="1123" y="0"/>
                    <a:pt x="1287" y="0"/>
                    <a:pt x="1314" y="5"/>
                  </a:cubicBezTo>
                  <a:cubicBezTo>
                    <a:pt x="1357" y="5"/>
                    <a:pt x="1384" y="98"/>
                    <a:pt x="1384" y="98"/>
                  </a:cubicBezTo>
                  <a:cubicBezTo>
                    <a:pt x="1433" y="228"/>
                    <a:pt x="1482" y="293"/>
                    <a:pt x="1515" y="3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5" name="Freeform 52"/>
            <p:cNvSpPr>
              <a:spLocks noChangeArrowheads="1"/>
            </p:cNvSpPr>
            <p:nvPr/>
          </p:nvSpPr>
          <p:spPr bwMode="auto">
            <a:xfrm>
              <a:off x="5719543" y="6313298"/>
              <a:ext cx="1633382" cy="1623793"/>
            </a:xfrm>
            <a:custGeom>
              <a:avLst/>
              <a:gdLst>
                <a:gd name="T0" fmla="*/ 190 w 848"/>
                <a:gd name="T1" fmla="*/ 424 h 843"/>
                <a:gd name="T2" fmla="*/ 190 w 848"/>
                <a:gd name="T3" fmla="*/ 424 h 843"/>
                <a:gd name="T4" fmla="*/ 424 w 848"/>
                <a:gd name="T5" fmla="*/ 185 h 843"/>
                <a:gd name="T6" fmla="*/ 662 w 848"/>
                <a:gd name="T7" fmla="*/ 424 h 843"/>
                <a:gd name="T8" fmla="*/ 424 w 848"/>
                <a:gd name="T9" fmla="*/ 657 h 843"/>
                <a:gd name="T10" fmla="*/ 190 w 848"/>
                <a:gd name="T11" fmla="*/ 424 h 843"/>
                <a:gd name="T12" fmla="*/ 0 w 848"/>
                <a:gd name="T13" fmla="*/ 424 h 843"/>
                <a:gd name="T14" fmla="*/ 0 w 848"/>
                <a:gd name="T15" fmla="*/ 424 h 843"/>
                <a:gd name="T16" fmla="*/ 424 w 848"/>
                <a:gd name="T17" fmla="*/ 842 h 843"/>
                <a:gd name="T18" fmla="*/ 847 w 848"/>
                <a:gd name="T19" fmla="*/ 424 h 843"/>
                <a:gd name="T20" fmla="*/ 424 w 848"/>
                <a:gd name="T21" fmla="*/ 0 h 843"/>
                <a:gd name="T22" fmla="*/ 0 w 848"/>
                <a:gd name="T23" fmla="*/ 424 h 843"/>
                <a:gd name="T24" fmla="*/ 190 w 848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8" h="843">
                  <a:moveTo>
                    <a:pt x="190" y="424"/>
                  </a:moveTo>
                  <a:lnTo>
                    <a:pt x="190" y="424"/>
                  </a:lnTo>
                  <a:cubicBezTo>
                    <a:pt x="190" y="293"/>
                    <a:pt x="293" y="185"/>
                    <a:pt x="424" y="185"/>
                  </a:cubicBezTo>
                  <a:cubicBezTo>
                    <a:pt x="553" y="185"/>
                    <a:pt x="662" y="293"/>
                    <a:pt x="662" y="424"/>
                  </a:cubicBezTo>
                  <a:cubicBezTo>
                    <a:pt x="662" y="554"/>
                    <a:pt x="553" y="657"/>
                    <a:pt x="424" y="657"/>
                  </a:cubicBezTo>
                  <a:cubicBezTo>
                    <a:pt x="293" y="657"/>
                    <a:pt x="190" y="554"/>
                    <a:pt x="190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4" y="842"/>
                  </a:cubicBezTo>
                  <a:cubicBezTo>
                    <a:pt x="656" y="842"/>
                    <a:pt x="847" y="657"/>
                    <a:pt x="847" y="424"/>
                  </a:cubicBezTo>
                  <a:cubicBezTo>
                    <a:pt x="847" y="190"/>
                    <a:pt x="656" y="0"/>
                    <a:pt x="424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90" y="4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6" name="Freeform 53"/>
            <p:cNvSpPr>
              <a:spLocks noChangeArrowheads="1"/>
            </p:cNvSpPr>
            <p:nvPr/>
          </p:nvSpPr>
          <p:spPr bwMode="auto">
            <a:xfrm>
              <a:off x="8042011" y="6219784"/>
              <a:ext cx="1624871" cy="1623797"/>
            </a:xfrm>
            <a:custGeom>
              <a:avLst/>
              <a:gdLst>
                <a:gd name="T0" fmla="*/ 185 w 843"/>
                <a:gd name="T1" fmla="*/ 418 h 843"/>
                <a:gd name="T2" fmla="*/ 185 w 843"/>
                <a:gd name="T3" fmla="*/ 418 h 843"/>
                <a:gd name="T4" fmla="*/ 424 w 843"/>
                <a:gd name="T5" fmla="*/ 185 h 843"/>
                <a:gd name="T6" fmla="*/ 658 w 843"/>
                <a:gd name="T7" fmla="*/ 418 h 843"/>
                <a:gd name="T8" fmla="*/ 424 w 843"/>
                <a:gd name="T9" fmla="*/ 658 h 843"/>
                <a:gd name="T10" fmla="*/ 185 w 843"/>
                <a:gd name="T11" fmla="*/ 418 h 843"/>
                <a:gd name="T12" fmla="*/ 0 w 843"/>
                <a:gd name="T13" fmla="*/ 418 h 843"/>
                <a:gd name="T14" fmla="*/ 0 w 843"/>
                <a:gd name="T15" fmla="*/ 418 h 843"/>
                <a:gd name="T16" fmla="*/ 424 w 843"/>
                <a:gd name="T17" fmla="*/ 842 h 843"/>
                <a:gd name="T18" fmla="*/ 842 w 843"/>
                <a:gd name="T19" fmla="*/ 418 h 843"/>
                <a:gd name="T20" fmla="*/ 424 w 843"/>
                <a:gd name="T21" fmla="*/ 0 h 843"/>
                <a:gd name="T22" fmla="*/ 0 w 843"/>
                <a:gd name="T23" fmla="*/ 418 h 843"/>
                <a:gd name="T24" fmla="*/ 185 w 843"/>
                <a:gd name="T25" fmla="*/ 418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554" y="185"/>
                    <a:pt x="658" y="288"/>
                    <a:pt x="658" y="418"/>
                  </a:cubicBezTo>
                  <a:cubicBezTo>
                    <a:pt x="658" y="549"/>
                    <a:pt x="554" y="658"/>
                    <a:pt x="424" y="658"/>
                  </a:cubicBezTo>
                  <a:cubicBezTo>
                    <a:pt x="294" y="658"/>
                    <a:pt x="185" y="549"/>
                    <a:pt x="185" y="418"/>
                  </a:cubicBezTo>
                  <a:lnTo>
                    <a:pt x="0" y="418"/>
                  </a:lnTo>
                  <a:lnTo>
                    <a:pt x="0" y="418"/>
                  </a:lnTo>
                  <a:cubicBezTo>
                    <a:pt x="0" y="652"/>
                    <a:pt x="190" y="842"/>
                    <a:pt x="424" y="842"/>
                  </a:cubicBezTo>
                  <a:cubicBezTo>
                    <a:pt x="658" y="842"/>
                    <a:pt x="842" y="652"/>
                    <a:pt x="842" y="418"/>
                  </a:cubicBezTo>
                  <a:cubicBezTo>
                    <a:pt x="842" y="190"/>
                    <a:pt x="658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lnTo>
                    <a:pt x="185" y="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7" name="Freeform 54"/>
            <p:cNvSpPr>
              <a:spLocks noChangeArrowheads="1"/>
            </p:cNvSpPr>
            <p:nvPr/>
          </p:nvSpPr>
          <p:spPr bwMode="auto">
            <a:xfrm>
              <a:off x="3448124" y="6330304"/>
              <a:ext cx="1624871" cy="1623793"/>
            </a:xfrm>
            <a:custGeom>
              <a:avLst/>
              <a:gdLst>
                <a:gd name="T0" fmla="*/ 184 w 843"/>
                <a:gd name="T1" fmla="*/ 424 h 843"/>
                <a:gd name="T2" fmla="*/ 184 w 843"/>
                <a:gd name="T3" fmla="*/ 424 h 843"/>
                <a:gd name="T4" fmla="*/ 423 w 843"/>
                <a:gd name="T5" fmla="*/ 185 h 843"/>
                <a:gd name="T6" fmla="*/ 657 w 843"/>
                <a:gd name="T7" fmla="*/ 424 h 843"/>
                <a:gd name="T8" fmla="*/ 423 w 843"/>
                <a:gd name="T9" fmla="*/ 657 h 843"/>
                <a:gd name="T10" fmla="*/ 184 w 843"/>
                <a:gd name="T11" fmla="*/ 424 h 843"/>
                <a:gd name="T12" fmla="*/ 0 w 843"/>
                <a:gd name="T13" fmla="*/ 424 h 843"/>
                <a:gd name="T14" fmla="*/ 0 w 843"/>
                <a:gd name="T15" fmla="*/ 424 h 843"/>
                <a:gd name="T16" fmla="*/ 423 w 843"/>
                <a:gd name="T17" fmla="*/ 842 h 843"/>
                <a:gd name="T18" fmla="*/ 842 w 843"/>
                <a:gd name="T19" fmla="*/ 424 h 843"/>
                <a:gd name="T20" fmla="*/ 423 w 843"/>
                <a:gd name="T21" fmla="*/ 0 h 843"/>
                <a:gd name="T22" fmla="*/ 0 w 843"/>
                <a:gd name="T23" fmla="*/ 424 h 843"/>
                <a:gd name="T24" fmla="*/ 184 w 843"/>
                <a:gd name="T25" fmla="*/ 42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843">
                  <a:moveTo>
                    <a:pt x="184" y="424"/>
                  </a:moveTo>
                  <a:lnTo>
                    <a:pt x="184" y="424"/>
                  </a:lnTo>
                  <a:cubicBezTo>
                    <a:pt x="184" y="293"/>
                    <a:pt x="293" y="185"/>
                    <a:pt x="423" y="185"/>
                  </a:cubicBezTo>
                  <a:cubicBezTo>
                    <a:pt x="548" y="185"/>
                    <a:pt x="657" y="293"/>
                    <a:pt x="657" y="424"/>
                  </a:cubicBezTo>
                  <a:cubicBezTo>
                    <a:pt x="657" y="554"/>
                    <a:pt x="548" y="657"/>
                    <a:pt x="423" y="657"/>
                  </a:cubicBezTo>
                  <a:cubicBezTo>
                    <a:pt x="293" y="657"/>
                    <a:pt x="184" y="554"/>
                    <a:pt x="184" y="424"/>
                  </a:cubicBezTo>
                  <a:lnTo>
                    <a:pt x="0" y="424"/>
                  </a:lnTo>
                  <a:lnTo>
                    <a:pt x="0" y="424"/>
                  </a:lnTo>
                  <a:cubicBezTo>
                    <a:pt x="0" y="657"/>
                    <a:pt x="190" y="842"/>
                    <a:pt x="423" y="842"/>
                  </a:cubicBezTo>
                  <a:cubicBezTo>
                    <a:pt x="652" y="842"/>
                    <a:pt x="842" y="657"/>
                    <a:pt x="842" y="424"/>
                  </a:cubicBezTo>
                  <a:cubicBezTo>
                    <a:pt x="842" y="190"/>
                    <a:pt x="652" y="0"/>
                    <a:pt x="423" y="0"/>
                  </a:cubicBezTo>
                  <a:cubicBezTo>
                    <a:pt x="190" y="0"/>
                    <a:pt x="0" y="190"/>
                    <a:pt x="0" y="424"/>
                  </a:cubicBezTo>
                  <a:lnTo>
                    <a:pt x="184" y="4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8" name="Freeform 55"/>
            <p:cNvSpPr>
              <a:spLocks noChangeArrowheads="1"/>
            </p:cNvSpPr>
            <p:nvPr/>
          </p:nvSpPr>
          <p:spPr bwMode="auto">
            <a:xfrm>
              <a:off x="5728054" y="7163453"/>
              <a:ext cx="1624871" cy="773639"/>
            </a:xfrm>
            <a:custGeom>
              <a:avLst/>
              <a:gdLst>
                <a:gd name="T0" fmla="*/ 419 w 843"/>
                <a:gd name="T1" fmla="*/ 217 h 403"/>
                <a:gd name="T2" fmla="*/ 419 w 843"/>
                <a:gd name="T3" fmla="*/ 217 h 403"/>
                <a:gd name="T4" fmla="*/ 185 w 843"/>
                <a:gd name="T5" fmla="*/ 0 h 403"/>
                <a:gd name="T6" fmla="*/ 0 w 843"/>
                <a:gd name="T7" fmla="*/ 0 h 403"/>
                <a:gd name="T8" fmla="*/ 419 w 843"/>
                <a:gd name="T9" fmla="*/ 402 h 403"/>
                <a:gd name="T10" fmla="*/ 842 w 843"/>
                <a:gd name="T11" fmla="*/ 0 h 403"/>
                <a:gd name="T12" fmla="*/ 651 w 843"/>
                <a:gd name="T13" fmla="*/ 0 h 403"/>
                <a:gd name="T14" fmla="*/ 419 w 843"/>
                <a:gd name="T15" fmla="*/ 217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3" h="403">
                  <a:moveTo>
                    <a:pt x="419" y="217"/>
                  </a:moveTo>
                  <a:lnTo>
                    <a:pt x="419" y="217"/>
                  </a:lnTo>
                  <a:cubicBezTo>
                    <a:pt x="294" y="217"/>
                    <a:pt x="190" y="120"/>
                    <a:pt x="1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23"/>
                    <a:pt x="190" y="402"/>
                    <a:pt x="419" y="402"/>
                  </a:cubicBezTo>
                  <a:cubicBezTo>
                    <a:pt x="646" y="402"/>
                    <a:pt x="831" y="223"/>
                    <a:pt x="842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46" y="120"/>
                    <a:pt x="543" y="217"/>
                    <a:pt x="419" y="2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29" name="Freeform 56"/>
            <p:cNvSpPr>
              <a:spLocks noChangeArrowheads="1"/>
            </p:cNvSpPr>
            <p:nvPr/>
          </p:nvSpPr>
          <p:spPr bwMode="auto">
            <a:xfrm>
              <a:off x="8935266" y="7035932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6 w 381"/>
                <a:gd name="T9" fmla="*/ 5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2" y="397"/>
                    <a:pt x="380" y="217"/>
                    <a:pt x="380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119"/>
                    <a:pt x="109" y="212"/>
                    <a:pt x="0" y="2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0" name="Freeform 57"/>
            <p:cNvSpPr>
              <a:spLocks noChangeArrowheads="1"/>
            </p:cNvSpPr>
            <p:nvPr/>
          </p:nvSpPr>
          <p:spPr bwMode="auto">
            <a:xfrm>
              <a:off x="8042015" y="6219780"/>
              <a:ext cx="893251" cy="850155"/>
            </a:xfrm>
            <a:custGeom>
              <a:avLst/>
              <a:gdLst>
                <a:gd name="T0" fmla="*/ 185 w 463"/>
                <a:gd name="T1" fmla="*/ 418 h 441"/>
                <a:gd name="T2" fmla="*/ 185 w 463"/>
                <a:gd name="T3" fmla="*/ 418 h 441"/>
                <a:gd name="T4" fmla="*/ 424 w 463"/>
                <a:gd name="T5" fmla="*/ 185 h 441"/>
                <a:gd name="T6" fmla="*/ 462 w 463"/>
                <a:gd name="T7" fmla="*/ 190 h 441"/>
                <a:gd name="T8" fmla="*/ 462 w 463"/>
                <a:gd name="T9" fmla="*/ 0 h 441"/>
                <a:gd name="T10" fmla="*/ 424 w 463"/>
                <a:gd name="T11" fmla="*/ 0 h 441"/>
                <a:gd name="T12" fmla="*/ 0 w 463"/>
                <a:gd name="T13" fmla="*/ 418 h 441"/>
                <a:gd name="T14" fmla="*/ 0 w 463"/>
                <a:gd name="T15" fmla="*/ 440 h 441"/>
                <a:gd name="T16" fmla="*/ 190 w 463"/>
                <a:gd name="T17" fmla="*/ 440 h 441"/>
                <a:gd name="T18" fmla="*/ 185 w 463"/>
                <a:gd name="T19" fmla="*/ 41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441">
                  <a:moveTo>
                    <a:pt x="185" y="418"/>
                  </a:moveTo>
                  <a:lnTo>
                    <a:pt x="185" y="418"/>
                  </a:lnTo>
                  <a:cubicBezTo>
                    <a:pt x="185" y="288"/>
                    <a:pt x="294" y="185"/>
                    <a:pt x="424" y="185"/>
                  </a:cubicBezTo>
                  <a:cubicBezTo>
                    <a:pt x="435" y="185"/>
                    <a:pt x="451" y="185"/>
                    <a:pt x="462" y="19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51" y="0"/>
                    <a:pt x="435" y="0"/>
                    <a:pt x="424" y="0"/>
                  </a:cubicBezTo>
                  <a:cubicBezTo>
                    <a:pt x="190" y="0"/>
                    <a:pt x="0" y="190"/>
                    <a:pt x="0" y="418"/>
                  </a:cubicBezTo>
                  <a:cubicBezTo>
                    <a:pt x="0" y="429"/>
                    <a:pt x="0" y="435"/>
                    <a:pt x="0" y="440"/>
                  </a:cubicBezTo>
                  <a:cubicBezTo>
                    <a:pt x="190" y="440"/>
                    <a:pt x="190" y="440"/>
                    <a:pt x="190" y="440"/>
                  </a:cubicBezTo>
                  <a:cubicBezTo>
                    <a:pt x="185" y="435"/>
                    <a:pt x="185" y="429"/>
                    <a:pt x="185" y="4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1" name="Freeform 58"/>
            <p:cNvSpPr>
              <a:spLocks noChangeArrowheads="1"/>
            </p:cNvSpPr>
            <p:nvPr/>
          </p:nvSpPr>
          <p:spPr bwMode="auto">
            <a:xfrm>
              <a:off x="8042015" y="7069939"/>
              <a:ext cx="893251" cy="773643"/>
            </a:xfrm>
            <a:custGeom>
              <a:avLst/>
              <a:gdLst>
                <a:gd name="T0" fmla="*/ 424 w 463"/>
                <a:gd name="T1" fmla="*/ 218 h 403"/>
                <a:gd name="T2" fmla="*/ 424 w 463"/>
                <a:gd name="T3" fmla="*/ 218 h 403"/>
                <a:gd name="T4" fmla="*/ 190 w 463"/>
                <a:gd name="T5" fmla="*/ 0 h 403"/>
                <a:gd name="T6" fmla="*/ 0 w 463"/>
                <a:gd name="T7" fmla="*/ 0 h 403"/>
                <a:gd name="T8" fmla="*/ 424 w 463"/>
                <a:gd name="T9" fmla="*/ 402 h 403"/>
                <a:gd name="T10" fmla="*/ 462 w 463"/>
                <a:gd name="T11" fmla="*/ 402 h 403"/>
                <a:gd name="T12" fmla="*/ 462 w 463"/>
                <a:gd name="T13" fmla="*/ 212 h 403"/>
                <a:gd name="T14" fmla="*/ 424 w 463"/>
                <a:gd name="T15" fmla="*/ 21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403">
                  <a:moveTo>
                    <a:pt x="424" y="218"/>
                  </a:moveTo>
                  <a:lnTo>
                    <a:pt x="424" y="218"/>
                  </a:lnTo>
                  <a:cubicBezTo>
                    <a:pt x="299" y="218"/>
                    <a:pt x="196" y="120"/>
                    <a:pt x="1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223"/>
                    <a:pt x="196" y="402"/>
                    <a:pt x="424" y="402"/>
                  </a:cubicBezTo>
                  <a:cubicBezTo>
                    <a:pt x="435" y="402"/>
                    <a:pt x="451" y="402"/>
                    <a:pt x="462" y="402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51" y="218"/>
                    <a:pt x="435" y="218"/>
                    <a:pt x="424" y="2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4341380" y="7154954"/>
              <a:ext cx="731619" cy="807649"/>
            </a:xfrm>
            <a:custGeom>
              <a:avLst/>
              <a:gdLst>
                <a:gd name="T0" fmla="*/ 0 w 381"/>
                <a:gd name="T1" fmla="*/ 228 h 419"/>
                <a:gd name="T2" fmla="*/ 0 w 381"/>
                <a:gd name="T3" fmla="*/ 228 h 419"/>
                <a:gd name="T4" fmla="*/ 0 w 381"/>
                <a:gd name="T5" fmla="*/ 418 h 419"/>
                <a:gd name="T6" fmla="*/ 380 w 381"/>
                <a:gd name="T7" fmla="*/ 0 h 419"/>
                <a:gd name="T8" fmla="*/ 195 w 381"/>
                <a:gd name="T9" fmla="*/ 0 h 419"/>
                <a:gd name="T10" fmla="*/ 0 w 381"/>
                <a:gd name="T11" fmla="*/ 22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419">
                  <a:moveTo>
                    <a:pt x="0" y="228"/>
                  </a:moveTo>
                  <a:lnTo>
                    <a:pt x="0" y="228"/>
                  </a:lnTo>
                  <a:cubicBezTo>
                    <a:pt x="0" y="418"/>
                    <a:pt x="0" y="418"/>
                    <a:pt x="0" y="418"/>
                  </a:cubicBezTo>
                  <a:cubicBezTo>
                    <a:pt x="211" y="396"/>
                    <a:pt x="380" y="217"/>
                    <a:pt x="38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14"/>
                    <a:pt x="108" y="211"/>
                    <a:pt x="0" y="2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60927" tIns="30463" rIns="60927" bIns="30463" anchor="ctr"/>
            <a:lstStyle/>
            <a:p>
              <a:endParaRPr lang="en-US" sz="900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3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Connector 280"/>
          <p:cNvCxnSpPr/>
          <p:nvPr/>
        </p:nvCxnSpPr>
        <p:spPr>
          <a:xfrm>
            <a:off x="6194314" y="1877863"/>
            <a:ext cx="0" cy="22279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30"/>
          <p:cNvSpPr txBox="1">
            <a:spLocks noChangeArrowheads="1"/>
          </p:cNvSpPr>
          <p:nvPr/>
        </p:nvSpPr>
        <p:spPr bwMode="auto">
          <a:xfrm>
            <a:off x="1630017" y="2940428"/>
            <a:ext cx="45188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en-US" altLang="zh-CN" sz="1600" dirty="0">
                <a:latin typeface="Calibri Light"/>
                <a:ea typeface="Open Sans Light" panose="020B0306030504020204" pitchFamily="34" charset="0"/>
                <a:cs typeface="Calibri Light"/>
              </a:rPr>
              <a:t> </a:t>
            </a:r>
            <a:r>
              <a:rPr lang="en-US" altLang="zh-CN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</a:t>
            </a:r>
            <a:r>
              <a:rPr lang="zh-CN" altLang="en-US" sz="16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正向</a:t>
            </a:r>
            <a:r>
              <a:rPr lang="zh-CN" altLang="en-US" sz="1600" dirty="0">
                <a:latin typeface="Calibri Light"/>
                <a:ea typeface="Open Sans Light" panose="020B0306030504020204" pitchFamily="34" charset="0"/>
                <a:cs typeface="Calibri Light"/>
              </a:rPr>
              <a:t>最大长度匹配的分词方法实现起来很简单。每次从词典中查找和待匹配串前缀最长匹配的词，如果找到匹配词，则把这个词作为切分词，待匹配串减去该词；如果词典中没有词与其匹配，则按单字切分。</a:t>
            </a:r>
            <a:endParaRPr lang="en-US" sz="16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2" name="TextBox 30"/>
          <p:cNvSpPr txBox="1">
            <a:spLocks noChangeArrowheads="1"/>
          </p:cNvSpPr>
          <p:nvPr/>
        </p:nvSpPr>
        <p:spPr bwMode="auto">
          <a:xfrm>
            <a:off x="6588277" y="2940522"/>
            <a:ext cx="36954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        根据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中文语法特点，句主干往往落在后方（形容词</a:t>
            </a:r>
            <a:r>
              <a:rPr lang="en-US" altLang="zh-CN" sz="1400" dirty="0">
                <a:latin typeface="Calibri Light"/>
                <a:ea typeface="Open Sans Light" panose="020B0306030504020204" pitchFamily="34" charset="0"/>
                <a:cs typeface="Calibri Light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名词</a:t>
            </a:r>
            <a:r>
              <a:rPr lang="zh-CN" altLang="en-US" sz="14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），</a:t>
            </a:r>
            <a:r>
              <a:rPr lang="zh-CN" altLang="en-US" sz="1400" dirty="0">
                <a:latin typeface="Calibri Light"/>
                <a:ea typeface="Open Sans Light" panose="020B0306030504020204" pitchFamily="34" charset="0"/>
                <a:cs typeface="Calibri Light"/>
              </a:rPr>
              <a:t>故使用逆向匹配方法效果更好。</a:t>
            </a:r>
            <a:endParaRPr lang="en-US" sz="14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45" name="TextBox 31"/>
          <p:cNvSpPr txBox="1">
            <a:spLocks noChangeArrowheads="1"/>
          </p:cNvSpPr>
          <p:nvPr/>
        </p:nvSpPr>
        <p:spPr bwMode="auto">
          <a:xfrm>
            <a:off x="4306209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2"/>
                </a:solidFill>
                <a:latin typeface="Lato Regular"/>
                <a:cs typeface="Lato Regular"/>
              </a:rPr>
              <a:t>正向匹配</a:t>
            </a:r>
            <a:endParaRPr lang="id-ID" sz="2250" b="1" dirty="0">
              <a:solidFill>
                <a:schemeClr val="accent2"/>
              </a:solidFill>
              <a:latin typeface="Lato Regular"/>
              <a:cs typeface="Lato Regular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4027762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247" name="TextBox 31"/>
          <p:cNvSpPr txBox="1">
            <a:spLocks noChangeArrowheads="1"/>
          </p:cNvSpPr>
          <p:nvPr/>
        </p:nvSpPr>
        <p:spPr bwMode="auto">
          <a:xfrm>
            <a:off x="7113011" y="2305114"/>
            <a:ext cx="134524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2250" b="1" dirty="0" smtClean="0">
                <a:solidFill>
                  <a:schemeClr val="accent3"/>
                </a:solidFill>
                <a:latin typeface="Lato Regular"/>
                <a:cs typeface="Lato Regular"/>
              </a:rPr>
              <a:t>逆向匹配</a:t>
            </a:r>
            <a:endParaRPr lang="id-ID" sz="2250" b="1" dirty="0">
              <a:solidFill>
                <a:schemeClr val="accent3"/>
              </a:solidFill>
              <a:latin typeface="Lato Regular"/>
              <a:cs typeface="Lato Regular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826910" y="2733238"/>
            <a:ext cx="1903030" cy="548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67" name="Freeform 25"/>
          <p:cNvSpPr>
            <a:spLocks noEditPoints="1"/>
          </p:cNvSpPr>
          <p:nvPr/>
        </p:nvSpPr>
        <p:spPr bwMode="auto">
          <a:xfrm>
            <a:off x="4658188" y="1487966"/>
            <a:ext cx="638119" cy="679221"/>
          </a:xfrm>
          <a:custGeom>
            <a:avLst/>
            <a:gdLst>
              <a:gd name="T0" fmla="*/ 1548 w 1548"/>
              <a:gd name="T1" fmla="*/ 1327 h 1648"/>
              <a:gd name="T2" fmla="*/ 1268 w 1548"/>
              <a:gd name="T3" fmla="*/ 1408 h 1648"/>
              <a:gd name="T4" fmla="*/ 1186 w 1548"/>
              <a:gd name="T5" fmla="*/ 1129 h 1648"/>
              <a:gd name="T6" fmla="*/ 1307 w 1548"/>
              <a:gd name="T7" fmla="*/ 1195 h 1648"/>
              <a:gd name="T8" fmla="*/ 1388 w 1548"/>
              <a:gd name="T9" fmla="*/ 893 h 1648"/>
              <a:gd name="T10" fmla="*/ 1018 w 1548"/>
              <a:gd name="T11" fmla="*/ 327 h 1648"/>
              <a:gd name="T12" fmla="*/ 1061 w 1548"/>
              <a:gd name="T13" fmla="*/ 195 h 1648"/>
              <a:gd name="T14" fmla="*/ 1526 w 1548"/>
              <a:gd name="T15" fmla="*/ 893 h 1648"/>
              <a:gd name="T16" fmla="*/ 1428 w 1548"/>
              <a:gd name="T17" fmla="*/ 1261 h 1648"/>
              <a:gd name="T18" fmla="*/ 1548 w 1548"/>
              <a:gd name="T19" fmla="*/ 1327 h 1648"/>
              <a:gd name="T20" fmla="*/ 770 w 1548"/>
              <a:gd name="T21" fmla="*/ 1511 h 1648"/>
              <a:gd name="T22" fmla="*/ 235 w 1548"/>
              <a:gd name="T23" fmla="*/ 1200 h 1648"/>
              <a:gd name="T24" fmla="*/ 357 w 1548"/>
              <a:gd name="T25" fmla="*/ 1130 h 1648"/>
              <a:gd name="T26" fmla="*/ 75 w 1548"/>
              <a:gd name="T27" fmla="*/ 1055 h 1648"/>
              <a:gd name="T28" fmla="*/ 0 w 1548"/>
              <a:gd name="T29" fmla="*/ 1336 h 1648"/>
              <a:gd name="T30" fmla="*/ 116 w 1548"/>
              <a:gd name="T31" fmla="*/ 1269 h 1648"/>
              <a:gd name="T32" fmla="*/ 770 w 1548"/>
              <a:gd name="T33" fmla="*/ 1648 h 1648"/>
              <a:gd name="T34" fmla="*/ 1180 w 1548"/>
              <a:gd name="T35" fmla="*/ 1527 h 1648"/>
              <a:gd name="T36" fmla="*/ 1095 w 1548"/>
              <a:gd name="T37" fmla="*/ 1418 h 1648"/>
              <a:gd name="T38" fmla="*/ 770 w 1548"/>
              <a:gd name="T39" fmla="*/ 1511 h 1648"/>
              <a:gd name="T40" fmla="*/ 153 w 1548"/>
              <a:gd name="T41" fmla="*/ 901 h 1648"/>
              <a:gd name="T42" fmla="*/ 152 w 1548"/>
              <a:gd name="T43" fmla="*/ 893 h 1648"/>
              <a:gd name="T44" fmla="*/ 702 w 1548"/>
              <a:gd name="T45" fmla="*/ 279 h 1648"/>
              <a:gd name="T46" fmla="*/ 702 w 1548"/>
              <a:gd name="T47" fmla="*/ 412 h 1648"/>
              <a:gd name="T48" fmla="*/ 908 w 1548"/>
              <a:gd name="T49" fmla="*/ 206 h 1648"/>
              <a:gd name="T50" fmla="*/ 702 w 1548"/>
              <a:gd name="T51" fmla="*/ 0 h 1648"/>
              <a:gd name="T52" fmla="*/ 702 w 1548"/>
              <a:gd name="T53" fmla="*/ 141 h 1648"/>
              <a:gd name="T54" fmla="*/ 15 w 1548"/>
              <a:gd name="T55" fmla="*/ 893 h 1648"/>
              <a:gd name="T56" fmla="*/ 16 w 1548"/>
              <a:gd name="T57" fmla="*/ 920 h 1648"/>
              <a:gd name="T58" fmla="*/ 153 w 1548"/>
              <a:gd name="T59" fmla="*/ 901 h 1648"/>
              <a:gd name="T60" fmla="*/ 573 w 1548"/>
              <a:gd name="T61" fmla="*/ 862 h 1648"/>
              <a:gd name="T62" fmla="*/ 602 w 1548"/>
              <a:gd name="T63" fmla="*/ 1039 h 1648"/>
              <a:gd name="T64" fmla="*/ 860 w 1548"/>
              <a:gd name="T65" fmla="*/ 830 h 1648"/>
              <a:gd name="T66" fmla="*/ 592 w 1548"/>
              <a:gd name="T67" fmla="*/ 1305 h 1648"/>
              <a:gd name="T68" fmla="*/ 661 w 1548"/>
              <a:gd name="T69" fmla="*/ 1305 h 1648"/>
              <a:gd name="T70" fmla="*/ 695 w 1548"/>
              <a:gd name="T71" fmla="*/ 1103 h 1648"/>
              <a:gd name="T72" fmla="*/ 887 w 1548"/>
              <a:gd name="T73" fmla="*/ 1061 h 1648"/>
              <a:gd name="T74" fmla="*/ 1170 w 1548"/>
              <a:gd name="T75" fmla="*/ 679 h 1648"/>
              <a:gd name="T76" fmla="*/ 573 w 1548"/>
              <a:gd name="T77" fmla="*/ 86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48" h="1648">
                <a:moveTo>
                  <a:pt x="1548" y="1327"/>
                </a:moveTo>
                <a:cubicBezTo>
                  <a:pt x="1268" y="1408"/>
                  <a:pt x="1268" y="1408"/>
                  <a:pt x="1268" y="1408"/>
                </a:cubicBezTo>
                <a:cubicBezTo>
                  <a:pt x="1186" y="1129"/>
                  <a:pt x="1186" y="1129"/>
                  <a:pt x="1186" y="1129"/>
                </a:cubicBezTo>
                <a:cubicBezTo>
                  <a:pt x="1307" y="1195"/>
                  <a:pt x="1307" y="1195"/>
                  <a:pt x="1307" y="1195"/>
                </a:cubicBezTo>
                <a:cubicBezTo>
                  <a:pt x="1358" y="1105"/>
                  <a:pt x="1388" y="1003"/>
                  <a:pt x="1388" y="893"/>
                </a:cubicBezTo>
                <a:cubicBezTo>
                  <a:pt x="1388" y="640"/>
                  <a:pt x="1236" y="422"/>
                  <a:pt x="1018" y="327"/>
                </a:cubicBezTo>
                <a:cubicBezTo>
                  <a:pt x="1061" y="195"/>
                  <a:pt x="1061" y="195"/>
                  <a:pt x="1061" y="195"/>
                </a:cubicBezTo>
                <a:cubicBezTo>
                  <a:pt x="1334" y="309"/>
                  <a:pt x="1526" y="578"/>
                  <a:pt x="1526" y="893"/>
                </a:cubicBezTo>
                <a:cubicBezTo>
                  <a:pt x="1526" y="1027"/>
                  <a:pt x="1490" y="1152"/>
                  <a:pt x="1428" y="1261"/>
                </a:cubicBezTo>
                <a:lnTo>
                  <a:pt x="1548" y="1327"/>
                </a:lnTo>
                <a:close/>
                <a:moveTo>
                  <a:pt x="770" y="1511"/>
                </a:moveTo>
                <a:cubicBezTo>
                  <a:pt x="542" y="1511"/>
                  <a:pt x="342" y="1385"/>
                  <a:pt x="235" y="1200"/>
                </a:cubicBezTo>
                <a:cubicBezTo>
                  <a:pt x="357" y="1130"/>
                  <a:pt x="357" y="1130"/>
                  <a:pt x="357" y="1130"/>
                </a:cubicBezTo>
                <a:cubicBezTo>
                  <a:pt x="75" y="1055"/>
                  <a:pt x="75" y="1055"/>
                  <a:pt x="75" y="1055"/>
                </a:cubicBezTo>
                <a:cubicBezTo>
                  <a:pt x="0" y="1336"/>
                  <a:pt x="0" y="1336"/>
                  <a:pt x="0" y="1336"/>
                </a:cubicBezTo>
                <a:cubicBezTo>
                  <a:pt x="116" y="1269"/>
                  <a:pt x="116" y="1269"/>
                  <a:pt x="116" y="1269"/>
                </a:cubicBezTo>
                <a:cubicBezTo>
                  <a:pt x="247" y="1495"/>
                  <a:pt x="490" y="1648"/>
                  <a:pt x="770" y="1648"/>
                </a:cubicBezTo>
                <a:cubicBezTo>
                  <a:pt x="922" y="1648"/>
                  <a:pt x="1062" y="1603"/>
                  <a:pt x="1180" y="1527"/>
                </a:cubicBezTo>
                <a:cubicBezTo>
                  <a:pt x="1095" y="1418"/>
                  <a:pt x="1095" y="1418"/>
                  <a:pt x="1095" y="1418"/>
                </a:cubicBezTo>
                <a:cubicBezTo>
                  <a:pt x="1001" y="1476"/>
                  <a:pt x="890" y="1511"/>
                  <a:pt x="770" y="1511"/>
                </a:cubicBezTo>
                <a:close/>
                <a:moveTo>
                  <a:pt x="153" y="901"/>
                </a:moveTo>
                <a:cubicBezTo>
                  <a:pt x="153" y="898"/>
                  <a:pt x="152" y="896"/>
                  <a:pt x="152" y="893"/>
                </a:cubicBezTo>
                <a:cubicBezTo>
                  <a:pt x="152" y="575"/>
                  <a:pt x="393" y="314"/>
                  <a:pt x="702" y="279"/>
                </a:cubicBezTo>
                <a:cubicBezTo>
                  <a:pt x="702" y="412"/>
                  <a:pt x="702" y="412"/>
                  <a:pt x="702" y="412"/>
                </a:cubicBezTo>
                <a:cubicBezTo>
                  <a:pt x="908" y="206"/>
                  <a:pt x="908" y="206"/>
                  <a:pt x="908" y="206"/>
                </a:cubicBezTo>
                <a:cubicBezTo>
                  <a:pt x="702" y="0"/>
                  <a:pt x="702" y="0"/>
                  <a:pt x="702" y="0"/>
                </a:cubicBezTo>
                <a:cubicBezTo>
                  <a:pt x="702" y="141"/>
                  <a:pt x="702" y="141"/>
                  <a:pt x="702" y="141"/>
                </a:cubicBezTo>
                <a:cubicBezTo>
                  <a:pt x="317" y="175"/>
                  <a:pt x="15" y="499"/>
                  <a:pt x="15" y="893"/>
                </a:cubicBezTo>
                <a:cubicBezTo>
                  <a:pt x="15" y="902"/>
                  <a:pt x="16" y="911"/>
                  <a:pt x="16" y="920"/>
                </a:cubicBezTo>
                <a:lnTo>
                  <a:pt x="153" y="901"/>
                </a:lnTo>
                <a:close/>
                <a:moveTo>
                  <a:pt x="573" y="862"/>
                </a:moveTo>
                <a:cubicBezTo>
                  <a:pt x="556" y="922"/>
                  <a:pt x="563" y="984"/>
                  <a:pt x="602" y="1039"/>
                </a:cubicBezTo>
                <a:cubicBezTo>
                  <a:pt x="664" y="947"/>
                  <a:pt x="780" y="849"/>
                  <a:pt x="860" y="830"/>
                </a:cubicBezTo>
                <a:cubicBezTo>
                  <a:pt x="696" y="949"/>
                  <a:pt x="604" y="1116"/>
                  <a:pt x="592" y="1305"/>
                </a:cubicBezTo>
                <a:cubicBezTo>
                  <a:pt x="661" y="1305"/>
                  <a:pt x="661" y="1305"/>
                  <a:pt x="661" y="1305"/>
                </a:cubicBezTo>
                <a:cubicBezTo>
                  <a:pt x="660" y="1233"/>
                  <a:pt x="670" y="1144"/>
                  <a:pt x="695" y="1103"/>
                </a:cubicBezTo>
                <a:cubicBezTo>
                  <a:pt x="758" y="1124"/>
                  <a:pt x="827" y="1112"/>
                  <a:pt x="887" y="1061"/>
                </a:cubicBezTo>
                <a:cubicBezTo>
                  <a:pt x="1006" y="961"/>
                  <a:pt x="961" y="708"/>
                  <a:pt x="1170" y="679"/>
                </a:cubicBezTo>
                <a:cubicBezTo>
                  <a:pt x="890" y="526"/>
                  <a:pt x="624" y="688"/>
                  <a:pt x="573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bg-BG" sz="900" dirty="0">
              <a:latin typeface="Calibri Light"/>
            </a:endParaRPr>
          </a:p>
        </p:txBody>
      </p:sp>
      <p:sp>
        <p:nvSpPr>
          <p:cNvPr id="168" name="Freeform 102"/>
          <p:cNvSpPr>
            <a:spLocks noChangeArrowheads="1"/>
          </p:cNvSpPr>
          <p:nvPr/>
        </p:nvSpPr>
        <p:spPr bwMode="auto">
          <a:xfrm>
            <a:off x="7398652" y="1521387"/>
            <a:ext cx="714007" cy="63817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55258" y="4568673"/>
            <a:ext cx="10105249" cy="42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通过机械匹配进行分词，找出所有可能词语，称为“全切分模式”，对应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::worker(type=“full”)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2" name="TextBox 21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机械匹配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25" name="Rectangle 2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rgbClr val="92D050"/>
                  </a:solidFill>
                  <a:latin typeface="Calibri Light"/>
                  <a:cs typeface="Calibri Light"/>
                </a:rPr>
                <a:t>匹配方向</a:t>
              </a:r>
              <a:endParaRPr lang="id-ID" sz="1900" dirty="0">
                <a:solidFill>
                  <a:srgbClr val="92D050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79" y="5072723"/>
            <a:ext cx="8260009" cy="1749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45" grpId="0"/>
      <p:bldP spid="246" grpId="0" animBg="1"/>
      <p:bldP spid="247" grpId="0"/>
      <p:bldP spid="248" grpId="0" animBg="1"/>
      <p:bldP spid="167" grpId="0" animBg="1"/>
      <p:bldP spid="168" grpId="0" animBg="1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DAG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（</a:t>
              </a:r>
              <a:r>
                <a:rPr lang="en-US" altLang="zh-CN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directed acyclic graphs,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有向无环图）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4" name="TextBox 115"/>
          <p:cNvSpPr txBox="1"/>
          <p:nvPr/>
        </p:nvSpPr>
        <p:spPr>
          <a:xfrm>
            <a:off x="1112186" y="1650478"/>
            <a:ext cx="10028178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每个</a:t>
            </a:r>
            <a:r>
              <a:rPr lang="zh-CN" altLang="zh-CN" dirty="0"/>
              <a:t>字符左边和右边的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作为节点，</a:t>
            </a:r>
            <a:r>
              <a:rPr lang="zh-CN" altLang="zh-CN" dirty="0" smtClean="0"/>
              <a:t>候选</a:t>
            </a:r>
            <a:r>
              <a:rPr lang="zh-CN" altLang="zh-CN" dirty="0"/>
              <a:t>词看成边，可以根据词典生成一个切分词图。切分词图是一个有向正权重的图</a:t>
            </a:r>
            <a:r>
              <a:rPr lang="zh-CN" altLang="zh-CN" dirty="0" smtClean="0"/>
              <a:t>。</a:t>
            </a:r>
            <a:r>
              <a:rPr lang="en-US" altLang="zh-CN" dirty="0" smtClean="0"/>
              <a:t>“</a:t>
            </a:r>
            <a:r>
              <a:rPr lang="zh-CN" altLang="zh-CN" dirty="0" smtClean="0"/>
              <a:t>有意见分歧</a:t>
            </a:r>
            <a:r>
              <a:rPr lang="en-US" altLang="zh-CN" dirty="0" smtClean="0"/>
              <a:t>”</a:t>
            </a:r>
            <a:r>
              <a:rPr lang="zh-CN" altLang="zh-CN" dirty="0" smtClean="0"/>
              <a:t>这</a:t>
            </a:r>
            <a:r>
              <a:rPr lang="zh-CN" altLang="zh-CN" dirty="0"/>
              <a:t>句话的切分词</a:t>
            </a:r>
            <a:r>
              <a:rPr lang="zh-CN" altLang="zh-CN" dirty="0" smtClean="0"/>
              <a:t>图</a:t>
            </a:r>
            <a:r>
              <a:rPr lang="en-US" altLang="zh-CN" dirty="0" smtClean="0"/>
              <a:t>&gt;&gt;&gt;</a:t>
            </a:r>
            <a:r>
              <a:rPr lang="zh-CN" altLang="en-US" b="1" dirty="0" smtClean="0"/>
              <a:t>这是一个有向无环图</a:t>
            </a:r>
            <a:endParaRPr lang="en-US" altLang="zh-CN" b="1" dirty="0" smtClean="0"/>
          </a:p>
        </p:txBody>
      </p:sp>
      <p:pic>
        <p:nvPicPr>
          <p:cNvPr id="25" name="图片 24" descr="http://images.51cto.com/files/uploadimg/20110615/13561227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96" y="2256655"/>
            <a:ext cx="5662358" cy="21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115"/>
          <p:cNvSpPr txBox="1"/>
          <p:nvPr/>
        </p:nvSpPr>
        <p:spPr>
          <a:xfrm>
            <a:off x="1311965" y="4383629"/>
            <a:ext cx="10028178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sz="1400" dirty="0" smtClean="0"/>
              <a:t>    </a:t>
            </a:r>
            <a:r>
              <a:rPr lang="zh-CN" altLang="zh-CN" sz="1400" dirty="0"/>
              <a:t>（注意此图展示的是</a:t>
            </a:r>
            <a:r>
              <a:rPr lang="en-US" altLang="zh-CN" sz="1400" dirty="0" err="1"/>
              <a:t>trie</a:t>
            </a:r>
            <a:r>
              <a:rPr lang="zh-CN" altLang="zh-CN" sz="1400" dirty="0"/>
              <a:t>扫描方式，前缀数组扫描出的路径数量更多但最终最大概率模型计算结果一致）。</a:t>
            </a:r>
            <a:endParaRPr lang="en-US" altLang="zh-CN" sz="1400" b="1" dirty="0" smtClean="0"/>
          </a:p>
        </p:txBody>
      </p:sp>
      <p:sp>
        <p:nvSpPr>
          <p:cNvPr id="28" name="TextBox 115"/>
          <p:cNvSpPr txBox="1"/>
          <p:nvPr/>
        </p:nvSpPr>
        <p:spPr>
          <a:xfrm>
            <a:off x="1777949" y="4989806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0832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最大概率模型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8" name="TextBox 115"/>
          <p:cNvSpPr txBox="1"/>
          <p:nvPr/>
        </p:nvSpPr>
        <p:spPr>
          <a:xfrm>
            <a:off x="1446187" y="1634067"/>
            <a:ext cx="10028178" cy="83097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S1</a:t>
            </a:r>
            <a:r>
              <a:rPr lang="zh-CN" altLang="zh-CN" sz="2400" b="1" dirty="0"/>
              <a:t>：有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意见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  <a:p>
            <a:r>
              <a:rPr lang="zh-CN" altLang="zh-CN" sz="2400" b="1" dirty="0"/>
              <a:t>路径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：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5    </a:t>
            </a:r>
            <a:r>
              <a:rPr lang="zh-CN" altLang="zh-CN" sz="2400" b="1" dirty="0"/>
              <a:t>对应切分方案</a:t>
            </a:r>
            <a:r>
              <a:rPr lang="en-US" altLang="zh-CN" sz="2400" b="1" dirty="0"/>
              <a:t>S2</a:t>
            </a:r>
            <a:r>
              <a:rPr lang="zh-CN" altLang="zh-CN" sz="2400" b="1" dirty="0"/>
              <a:t>：有意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见</a:t>
            </a:r>
            <a:r>
              <a:rPr lang="en-US" altLang="zh-CN" sz="2400" b="1" dirty="0"/>
              <a:t>/  </a:t>
            </a:r>
            <a:r>
              <a:rPr lang="zh-CN" altLang="zh-CN" sz="2400" b="1" dirty="0"/>
              <a:t>分歧</a:t>
            </a:r>
            <a:r>
              <a:rPr lang="en-US" altLang="zh-CN" sz="2400" b="1" dirty="0"/>
              <a:t>/</a:t>
            </a:r>
            <a:endParaRPr lang="zh-CN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1320724" y="2698609"/>
            <a:ext cx="935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88664"/>
              </p:ext>
            </p:extLst>
          </p:nvPr>
        </p:nvGraphicFramePr>
        <p:xfrm>
          <a:off x="1320724" y="3008252"/>
          <a:ext cx="2992700" cy="3227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350">
                  <a:extLst>
                    <a:ext uri="{9D8B030D-6E8A-4147-A177-3AD203B41FA5}">
                      <a16:colId xmlns:a16="http://schemas.microsoft.com/office/drawing/2014/main" val="1927352122"/>
                    </a:ext>
                  </a:extLst>
                </a:gridCol>
                <a:gridCol w="1496350">
                  <a:extLst>
                    <a:ext uri="{9D8B030D-6E8A-4147-A177-3AD203B41FA5}">
                      <a16:colId xmlns:a16="http://schemas.microsoft.com/office/drawing/2014/main" val="1454958129"/>
                    </a:ext>
                  </a:extLst>
                </a:gridCol>
              </a:tblGrid>
              <a:tr h="40348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词语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概率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51381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3357887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0.0180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8774434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有意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306208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意见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52424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见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112966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分歧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0.0001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695925"/>
                  </a:ext>
                </a:extLst>
              </a:tr>
              <a:tr h="40348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…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3938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024718" y="44392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P(S1)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意见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1.8 × 10-9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P(S2) =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有意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见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  P(</a:t>
            </a:r>
            <a:r>
              <a:rPr lang="zh-CN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分歧</a:t>
            </a:r>
            <a:r>
              <a:rPr lang="en-US" altLang="zh-CN" sz="2000" b="1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= 1×10-11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可得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P(S1) &gt; P(S2)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，所以选择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对应的切分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53" y="2765548"/>
            <a:ext cx="4105650" cy="10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17" name="图片 16" descr="http://pic002.cnblogs.com/images/2012/382323/20120417112122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6" y="1422991"/>
            <a:ext cx="5536228" cy="49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http://pic002.cnblogs.com/images/2012/382323/201204181155277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55" y="1460452"/>
            <a:ext cx="5457737" cy="489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9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1374" y="247712"/>
            <a:ext cx="10468769" cy="1146479"/>
            <a:chOff x="1739573" y="511491"/>
            <a:chExt cx="20937538" cy="2292957"/>
          </a:xfrm>
        </p:grpSpPr>
        <p:sp>
          <p:nvSpPr>
            <p:cNvPr id="69" name="TextBox 68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74" name="Rectangle 73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动态规划问题求解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19" name="TextBox 115"/>
          <p:cNvSpPr txBox="1"/>
          <p:nvPr/>
        </p:nvSpPr>
        <p:spPr>
          <a:xfrm>
            <a:off x="1166705" y="2388511"/>
            <a:ext cx="3988391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在我们的问题中，把</a:t>
            </a:r>
            <a:r>
              <a:rPr lang="zh-CN" altLang="en-US" b="1" dirty="0" smtClean="0">
                <a:solidFill>
                  <a:srgbClr val="FF0000"/>
                </a:solidFill>
              </a:rPr>
              <a:t>边权重</a:t>
            </a:r>
            <a:r>
              <a:rPr lang="zh-CN" altLang="en-US" dirty="0" smtClean="0"/>
              <a:t>赋为</a:t>
            </a:r>
            <a:r>
              <a:rPr lang="zh-CN" altLang="en-US" b="1" dirty="0" smtClean="0">
                <a:solidFill>
                  <a:srgbClr val="FF0000"/>
                </a:solidFill>
              </a:rPr>
              <a:t>词概率</a:t>
            </a:r>
            <a:r>
              <a:rPr lang="zh-CN" altLang="en-US" dirty="0" smtClean="0"/>
              <a:t>，把</a:t>
            </a:r>
            <a:r>
              <a:rPr lang="zh-CN" altLang="en-US" b="1" dirty="0" smtClean="0">
                <a:solidFill>
                  <a:srgbClr val="FF0000"/>
                </a:solidFill>
              </a:rPr>
              <a:t>节点权重</a:t>
            </a:r>
            <a:r>
              <a:rPr lang="zh-CN" altLang="en-US" dirty="0" smtClean="0"/>
              <a:t>赋为</a:t>
            </a:r>
            <a:r>
              <a:rPr lang="zh-CN" altLang="zh-CN" b="1" dirty="0">
                <a:solidFill>
                  <a:srgbClr val="FF0000"/>
                </a:solidFill>
              </a:rPr>
              <a:t>到</a:t>
            </a:r>
            <a:r>
              <a:rPr lang="zh-CN" altLang="zh-CN" b="1" dirty="0" smtClean="0">
                <a:solidFill>
                  <a:srgbClr val="FF0000"/>
                </a:solidFill>
              </a:rPr>
              <a:t>节点为止</a:t>
            </a:r>
            <a:r>
              <a:rPr lang="zh-CN" altLang="zh-CN" b="1" dirty="0">
                <a:solidFill>
                  <a:srgbClr val="FF0000"/>
                </a:solidFill>
              </a:rPr>
              <a:t>的最大概率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zh-CN" b="1" dirty="0">
              <a:solidFill>
                <a:srgbClr val="FF0000"/>
              </a:solidFill>
            </a:endParaRPr>
          </a:p>
        </p:txBody>
      </p:sp>
      <p:pic>
        <p:nvPicPr>
          <p:cNvPr id="20" name="图片 19" descr="http://pic002.cnblogs.com/images/2012/382323/201204181155277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14" y="1422991"/>
            <a:ext cx="5457737" cy="489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168"/>
          <p:cNvSpPr txBox="1"/>
          <p:nvPr/>
        </p:nvSpPr>
        <p:spPr>
          <a:xfrm>
            <a:off x="1166705" y="3588821"/>
            <a:ext cx="425592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alibri Light"/>
                <a:cs typeface="Calibri Light"/>
              </a:rPr>
              <a:t>通过最大概率模型进行分词，称为“精确模式”，对应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jiebaR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::worker(type=“</a:t>
            </a:r>
            <a:r>
              <a:rPr lang="en-US" altLang="zh-CN" dirty="0" err="1" smtClean="0">
                <a:solidFill>
                  <a:srgbClr val="FF0000"/>
                </a:solidFill>
                <a:latin typeface="Calibri Light"/>
                <a:cs typeface="Calibri Light"/>
              </a:rPr>
              <a:t>mp</a:t>
            </a:r>
            <a:r>
              <a:rPr lang="en-US" altLang="zh-CN" dirty="0" smtClean="0">
                <a:solidFill>
                  <a:srgbClr val="FF0000"/>
                </a:solidFill>
                <a:latin typeface="Calibri Light"/>
                <a:cs typeface="Calibri Light"/>
              </a:rPr>
              <a:t>”)</a:t>
            </a:r>
            <a:endParaRPr lang="en-US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9" y="4494301"/>
            <a:ext cx="4913875" cy="1562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08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730303" y="2023757"/>
            <a:ext cx="3057747" cy="8494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我们已经解决了登录词的识别问题，其余不在字典里的</a:t>
            </a:r>
            <a:r>
              <a:rPr lang="zh-CN" altLang="en-US" sz="1200" b="1" dirty="0" smtClean="0">
                <a:solidFill>
                  <a:srgbClr val="FF0000"/>
                </a:solidFill>
                <a:latin typeface="Calibri Light"/>
                <a:ea typeface="Open Sans Light" panose="020B0306030504020204" pitchFamily="34" charset="0"/>
                <a:cs typeface="Calibri Light"/>
              </a:rPr>
              <a:t>（到此为止）</a:t>
            </a:r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都会被分成单字。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193" name="Round Same Side Corner Rectangle 192"/>
          <p:cNvSpPr/>
          <p:nvPr/>
        </p:nvSpPr>
        <p:spPr>
          <a:xfrm rot="10800000" flipH="1">
            <a:off x="1684187" y="211720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1684187" y="190429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0293" y="179435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未登录词？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8118" y="3016356"/>
            <a:ext cx="3057747" cy="480113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r>
              <a:rPr lang="zh-CN" altLang="en-US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你可以试试删掉系统词典中的所有词语</a:t>
            </a:r>
            <a:r>
              <a:rPr lang="en-US" altLang="zh-CN" sz="12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^__________^</a:t>
            </a:r>
            <a:endParaRPr lang="en-US" sz="12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1682001" y="310980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1682001" y="289689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8108" y="2786949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假如字典不全</a:t>
            </a:r>
            <a:r>
              <a:rPr lang="en-US" altLang="zh-CN" sz="1600" b="1" dirty="0" smtClean="0">
                <a:latin typeface="Lato Regular"/>
                <a:cs typeface="Lato Regular"/>
              </a:rPr>
              <a:t>……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20253" y="4070081"/>
            <a:ext cx="1977451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600" b="1" dirty="0" smtClean="0">
                <a:latin typeface="Lato Regular"/>
                <a:cs typeface="Lato Regular"/>
              </a:rPr>
              <a:t>隐马尔可夫链</a:t>
            </a:r>
            <a:endParaRPr lang="en-US" sz="1600" b="1" dirty="0">
              <a:latin typeface="Lato Regular"/>
              <a:cs typeface="Lato Regular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1682001" y="5102162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1682001" y="4889251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20253" y="4730405"/>
            <a:ext cx="3518976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</a:rPr>
              <a:t>隐马尔科夫模型可以用一个三元组</a:t>
            </a:r>
            <a:r>
              <a:rPr lang="en-US" altLang="zh-CN" sz="1200" dirty="0">
                <a:latin typeface="Arial" panose="020B0604020202020204" pitchFamily="34" charset="0"/>
              </a:rPr>
              <a:t>(π,A,B)</a:t>
            </a:r>
            <a:r>
              <a:rPr lang="zh-CN" altLang="en-US" sz="1200" dirty="0">
                <a:latin typeface="Arial" panose="020B0604020202020204" pitchFamily="34" charset="0"/>
              </a:rPr>
              <a:t>来定义</a:t>
            </a:r>
            <a:r>
              <a:rPr lang="en-US" altLang="zh-CN" sz="1200" dirty="0">
                <a:latin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π </a:t>
            </a:r>
            <a:r>
              <a:rPr lang="zh-CN" altLang="en-US" sz="1200" dirty="0">
                <a:latin typeface="Arial" panose="020B0604020202020204" pitchFamily="34" charset="0"/>
              </a:rPr>
              <a:t>表示初始状态概率的向量</a:t>
            </a: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A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）（隐藏状态的）转移矩阵 ，</a:t>
            </a:r>
            <a:r>
              <a:rPr lang="en-US" altLang="zh-CN" sz="1200" dirty="0" err="1">
                <a:latin typeface="Arial" panose="020B0604020202020204" pitchFamily="34" charset="0"/>
              </a:rPr>
              <a:t>aij</a:t>
            </a:r>
            <a:r>
              <a:rPr lang="zh-CN" altLang="en-US" sz="1200" dirty="0">
                <a:latin typeface="Arial" panose="020B0604020202020204" pitchFamily="34" charset="0"/>
              </a:rPr>
              <a:t>：</a:t>
            </a:r>
            <a:r>
              <a:rPr lang="en-US" altLang="zh-CN" sz="1200" dirty="0" smtClean="0">
                <a:latin typeface="Arial" panose="020B0604020202020204" pitchFamily="34" charset="0"/>
              </a:rPr>
              <a:t>t-1</a:t>
            </a:r>
            <a:r>
              <a:rPr lang="zh-CN" altLang="en-US" sz="1200" dirty="0" smtClean="0">
                <a:latin typeface="Arial" panose="020B0604020202020204" pitchFamily="34" charset="0"/>
              </a:rPr>
              <a:t>时刻为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latin typeface="Arial" panose="020B0604020202020204" pitchFamily="34" charset="0"/>
              </a:rPr>
              <a:t>t </a:t>
            </a:r>
            <a:r>
              <a:rPr lang="zh-CN" altLang="en-US" sz="1200" dirty="0" smtClean="0">
                <a:latin typeface="Arial" panose="020B0604020202020204" pitchFamily="34" charset="0"/>
              </a:rPr>
              <a:t>时刻转移</a:t>
            </a:r>
            <a:r>
              <a:rPr lang="zh-CN" altLang="en-US" sz="1200" dirty="0">
                <a:latin typeface="Arial" panose="020B0604020202020204" pitchFamily="34" charset="0"/>
              </a:rPr>
              <a:t>到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状态</a:t>
            </a:r>
            <a:endParaRPr lang="en-US" altLang="zh-CN" sz="1200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</a:rPr>
              <a:t> B =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zh-CN" altLang="en-US" sz="1200" dirty="0">
                <a:latin typeface="Arial" panose="020B0604020202020204" pitchFamily="34" charset="0"/>
              </a:rPr>
              <a:t>）混淆矩阵，</a:t>
            </a:r>
            <a:r>
              <a:rPr lang="en-US" altLang="zh-CN" sz="1200" dirty="0" err="1">
                <a:latin typeface="Arial" panose="020B0604020202020204" pitchFamily="34" charset="0"/>
              </a:rPr>
              <a:t>bij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是发射概率（状态 </a:t>
            </a:r>
            <a:r>
              <a:rPr lang="en-US" altLang="zh-CN" sz="1200" dirty="0" smtClean="0">
                <a:latin typeface="Arial" panose="020B0604020202020204" pitchFamily="34" charset="0"/>
              </a:rPr>
              <a:t>i </a:t>
            </a:r>
            <a:r>
              <a:rPr lang="zh-CN" altLang="en-US" sz="1200" dirty="0">
                <a:latin typeface="Arial" panose="020B0604020202020204" pitchFamily="34" charset="0"/>
              </a:rPr>
              <a:t>观测到现象 </a:t>
            </a:r>
            <a:r>
              <a:rPr lang="en-US" altLang="zh-CN" sz="1200" dirty="0" smtClean="0">
                <a:latin typeface="Arial" panose="020B0604020202020204" pitchFamily="34" charset="0"/>
              </a:rPr>
              <a:t>j</a:t>
            </a:r>
            <a:r>
              <a:rPr lang="zh-CN" altLang="en-US" sz="1200" dirty="0" smtClean="0">
                <a:latin typeface="Arial" panose="020B0604020202020204" pitchFamily="34" charset="0"/>
              </a:rPr>
              <a:t>）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1684187" y="389665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93" y="2159500"/>
            <a:ext cx="5231640" cy="32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288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7" grpId="0" animBg="1"/>
      <p:bldP spid="65" grpId="0"/>
      <p:bldP spid="67" grpId="0"/>
      <p:bldP spid="73" grpId="0" animBg="1"/>
      <p:bldP spid="80" grpId="0"/>
      <p:bldP spid="98" grpId="0"/>
      <p:bldP spid="102" grpId="0" animBg="1"/>
      <p:bldP spid="104" grpId="0"/>
      <p:bldP spid="1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ound Same Side Corner Rectangle 192"/>
          <p:cNvSpPr/>
          <p:nvPr/>
        </p:nvSpPr>
        <p:spPr>
          <a:xfrm rot="10800000" flipH="1">
            <a:off x="5518330" y="215225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97" name="Round Same Side Corner Rectangle 196"/>
          <p:cNvSpPr/>
          <p:nvPr/>
        </p:nvSpPr>
        <p:spPr>
          <a:xfrm rot="10800000" flipH="1">
            <a:off x="5518330" y="193934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69" name="Round Same Side Corner Rectangle 68"/>
          <p:cNvSpPr/>
          <p:nvPr/>
        </p:nvSpPr>
        <p:spPr>
          <a:xfrm rot="10800000" flipH="1">
            <a:off x="5516144" y="3144850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73" name="Round Same Side Corner Rectangle 72"/>
          <p:cNvSpPr/>
          <p:nvPr/>
        </p:nvSpPr>
        <p:spPr>
          <a:xfrm rot="10800000" flipH="1">
            <a:off x="5516144" y="2931939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0" name="Round Same Side Corner Rectangle 99"/>
          <p:cNvSpPr/>
          <p:nvPr/>
        </p:nvSpPr>
        <p:spPr>
          <a:xfrm rot="10800000" flipH="1">
            <a:off x="5516144" y="5137211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2" name="Round Same Side Corner Rectangle 101"/>
          <p:cNvSpPr/>
          <p:nvPr/>
        </p:nvSpPr>
        <p:spPr>
          <a:xfrm rot="10800000" flipH="1">
            <a:off x="5516144" y="4924300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105" name="Round Same Side Corner Rectangle 104"/>
          <p:cNvSpPr/>
          <p:nvPr/>
        </p:nvSpPr>
        <p:spPr>
          <a:xfrm rot="10800000" flipH="1">
            <a:off x="5518330" y="393170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152251"/>
            <a:ext cx="5231640" cy="325442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56415" y="2152251"/>
            <a:ext cx="407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”模型：</a:t>
            </a:r>
            <a:endParaRPr lang="en-US" altLang="zh-CN" dirty="0" smtClean="0"/>
          </a:p>
          <a:p>
            <a:r>
              <a:rPr lang="zh-CN" altLang="en-US" dirty="0" smtClean="0"/>
              <a:t>假设字具有隐藏状态：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开头；</a:t>
            </a:r>
            <a:r>
              <a:rPr lang="en-US" altLang="zh-CN" dirty="0" smtClean="0"/>
              <a:t>M-</a:t>
            </a:r>
            <a:r>
              <a:rPr lang="zh-CN" altLang="en-US" dirty="0" smtClean="0"/>
              <a:t>中间；</a:t>
            </a:r>
            <a:r>
              <a:rPr lang="en-US" altLang="zh-CN" dirty="0" smtClean="0"/>
              <a:t>E-</a:t>
            </a:r>
            <a:r>
              <a:rPr lang="zh-CN" altLang="en-US" dirty="0" smtClean="0"/>
              <a:t>结尾；</a:t>
            </a:r>
            <a:r>
              <a:rPr lang="en-US" altLang="zh-CN" dirty="0" smtClean="0"/>
              <a:t>S-</a:t>
            </a:r>
            <a:r>
              <a:rPr lang="zh-CN" altLang="en-US" dirty="0" smtClean="0"/>
              <a:t>单字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zh-CN" altLang="en-US" b="1" dirty="0" smtClean="0"/>
              <a:t>满</a:t>
            </a:r>
            <a:r>
              <a:rPr lang="en-US" altLang="zh-CN" b="1" dirty="0" smtClean="0"/>
              <a:t>(B)</a:t>
            </a:r>
            <a:r>
              <a:rPr lang="zh-CN" altLang="en-US" b="1" dirty="0" smtClean="0"/>
              <a:t>汉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全</a:t>
            </a:r>
            <a:r>
              <a:rPr lang="en-US" altLang="zh-CN" b="1" dirty="0" smtClean="0"/>
              <a:t>(M)</a:t>
            </a:r>
            <a:r>
              <a:rPr lang="zh-CN" altLang="en-US" b="1" dirty="0" smtClean="0"/>
              <a:t>席</a:t>
            </a:r>
            <a:r>
              <a:rPr lang="en-US" altLang="zh-CN" b="1" dirty="0" smtClean="0"/>
              <a:t>(E)</a:t>
            </a:r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BMES</a:t>
            </a:r>
            <a:r>
              <a:rPr lang="zh-CN" altLang="en-US" dirty="0" smtClean="0"/>
              <a:t>四种隐藏状态各有一定概率发射到“满”字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5702" y="4001268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模型有三种经典问题：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b="1" dirty="0" smtClean="0"/>
              <a:t>评价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解码</a:t>
            </a:r>
            <a:r>
              <a:rPr lang="en-US" altLang="zh-CN" b="1" dirty="0" smtClean="0"/>
              <a:t>	   </a:t>
            </a:r>
            <a:r>
              <a:rPr lang="zh-CN" altLang="en-US" b="1" dirty="0" smtClean="0"/>
              <a:t>学习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6415" y="4911252"/>
            <a:ext cx="449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前向算法</a:t>
            </a:r>
            <a:r>
              <a:rPr lang="en-US" altLang="zh-CN" dirty="0"/>
              <a:t> </a:t>
            </a:r>
            <a:r>
              <a:rPr lang="zh-CN" altLang="en-US" dirty="0" smtClean="0"/>
              <a:t>维特比算法 前向后向算法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55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73" grpId="0" animBg="1"/>
      <p:bldP spid="102" grpId="0" animBg="1"/>
      <p:bldP spid="105" grpId="0" animBg="1"/>
      <p:bldP spid="2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98784" y="3520054"/>
            <a:ext cx="656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上海自来水来自海上。</a:t>
            </a:r>
            <a:endParaRPr lang="en-US" altLang="zh-CN" sz="2000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》》》》》》》》》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			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上海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自来水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来自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海上</a:t>
            </a:r>
            <a:endParaRPr lang="en-US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Calibri"/>
                <a:cs typeface="Calibri"/>
              </a:rPr>
              <a:t>INTRODUCTION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alibri Light"/>
                <a:cs typeface="Calibri Light"/>
              </a:rPr>
              <a:t>什么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是分词？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46" y="3560271"/>
            <a:ext cx="6925976" cy="10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83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统计方法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87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隐马尔可夫链模型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53" y="3870009"/>
            <a:ext cx="6048141" cy="283230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3629801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33" name="流程图: 可选过程 32"/>
          <p:cNvSpPr/>
          <p:nvPr/>
        </p:nvSpPr>
        <p:spPr>
          <a:xfrm>
            <a:off x="10618846" y="4957623"/>
            <a:ext cx="940904" cy="3125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570705" y="4165260"/>
            <a:ext cx="715492" cy="94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0705" y="5113881"/>
            <a:ext cx="70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70705" y="5113881"/>
            <a:ext cx="71549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33" idx="1"/>
          </p:cNvCxnSpPr>
          <p:nvPr/>
        </p:nvCxnSpPr>
        <p:spPr>
          <a:xfrm>
            <a:off x="10025874" y="4217951"/>
            <a:ext cx="592972" cy="89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33" idx="1"/>
          </p:cNvCxnSpPr>
          <p:nvPr/>
        </p:nvCxnSpPr>
        <p:spPr>
          <a:xfrm>
            <a:off x="9990719" y="5113881"/>
            <a:ext cx="62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33" idx="1"/>
          </p:cNvCxnSpPr>
          <p:nvPr/>
        </p:nvCxnSpPr>
        <p:spPr>
          <a:xfrm flipV="1">
            <a:off x="10025874" y="5113881"/>
            <a:ext cx="592972" cy="8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00253" y="4392165"/>
            <a:ext cx="2610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P(S)p(</a:t>
            </a:r>
            <a:r>
              <a:rPr lang="en-US" altLang="zh-CN" sz="1600" dirty="0" err="1" smtClean="0"/>
              <a:t>dry|S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889866" y="3606695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damp|S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679479" y="3600709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P(S|S)p(</a:t>
            </a:r>
            <a:r>
              <a:rPr lang="en-US" altLang="zh-CN" sz="1600" dirty="0" err="1" smtClean="0"/>
              <a:t>soggy|S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242807" y="4310448"/>
            <a:ext cx="299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4" y="1564522"/>
            <a:ext cx="10686400" cy="1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9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19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关键词提取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TF-IDF</a:t>
              </a:r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计算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1" y="1402318"/>
            <a:ext cx="3094044" cy="434483"/>
          </a:xfrm>
          <a:prstGeom prst="rect">
            <a:avLst/>
          </a:prstGeom>
        </p:spPr>
      </p:pic>
      <p:pic>
        <p:nvPicPr>
          <p:cNvPr id="39" name="图片 38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709" y="1923557"/>
            <a:ext cx="9212397" cy="28401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50" y="1335675"/>
            <a:ext cx="3491683" cy="480619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09007" y="5305483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Tf-idf</a:t>
            </a:r>
            <a:r>
              <a:rPr lang="zh-CN" altLang="en-US" dirty="0" smtClean="0"/>
              <a:t>：</a:t>
            </a:r>
            <a:r>
              <a:rPr lang="en-US" altLang="zh-CN" dirty="0"/>
              <a:t>http://baike.baidu.com/link?url=E84VzYnoCUkvXiRQZXOfGe5SsurZjZpsOOn_GtwzXK9jHQ6OsyAB7W00T14MZzv52oBvKjnh0C6pa2LaNEQtqK</a:t>
            </a:r>
            <a:endParaRPr lang="en-US" altLang="zh-CN" dirty="0" smtClean="0"/>
          </a:p>
          <a:p>
            <a:r>
              <a:rPr lang="en-US" altLang="zh-CN" dirty="0" err="1" smtClean="0"/>
              <a:t>Simhash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://developer.51cto.com/art/201308/408738.htm</a:t>
            </a:r>
            <a:endParaRPr lang="zh-CN" altLang="en-US" dirty="0"/>
          </a:p>
        </p:txBody>
      </p:sp>
      <p:sp>
        <p:nvSpPr>
          <p:cNvPr id="48" name="Round Same Side Corner Rectangle 192"/>
          <p:cNvSpPr/>
          <p:nvPr/>
        </p:nvSpPr>
        <p:spPr>
          <a:xfrm rot="10800000" flipH="1">
            <a:off x="6982025" y="195932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49" name="Round Same Side Corner Rectangle 196"/>
          <p:cNvSpPr/>
          <p:nvPr/>
        </p:nvSpPr>
        <p:spPr>
          <a:xfrm rot="10800000" flipH="1">
            <a:off x="6982025" y="174641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0" name="Round Same Side Corner Rectangle 68"/>
          <p:cNvSpPr/>
          <p:nvPr/>
        </p:nvSpPr>
        <p:spPr>
          <a:xfrm rot="10800000" flipH="1">
            <a:off x="6979839" y="2951923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1" name="Round Same Side Corner Rectangle 72"/>
          <p:cNvSpPr/>
          <p:nvPr/>
        </p:nvSpPr>
        <p:spPr>
          <a:xfrm rot="10800000" flipH="1">
            <a:off x="6979839" y="2739012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2" name="Round Same Side Corner Rectangle 99"/>
          <p:cNvSpPr/>
          <p:nvPr/>
        </p:nvSpPr>
        <p:spPr>
          <a:xfrm rot="10800000" flipH="1">
            <a:off x="6979839" y="4944284"/>
            <a:ext cx="54849" cy="456796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3" name="Round Same Side Corner Rectangle 101"/>
          <p:cNvSpPr/>
          <p:nvPr/>
        </p:nvSpPr>
        <p:spPr>
          <a:xfrm rot="10800000" flipH="1">
            <a:off x="6979839" y="4731373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54" name="Round Same Side Corner Rectangle 104"/>
          <p:cNvSpPr/>
          <p:nvPr/>
        </p:nvSpPr>
        <p:spPr>
          <a:xfrm rot="10800000" flipH="1">
            <a:off x="6982025" y="3738775"/>
            <a:ext cx="54849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96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9" grpId="0" animBg="1"/>
      <p:bldP spid="51" grpId="0" animBg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792038" y="3609584"/>
            <a:ext cx="3270108" cy="2585527"/>
            <a:chOff x="10633908" y="5547084"/>
            <a:chExt cx="6540216" cy="5171054"/>
          </a:xfrm>
        </p:grpSpPr>
        <p:sp>
          <p:nvSpPr>
            <p:cNvPr id="3" name="Line 33"/>
            <p:cNvSpPr>
              <a:spLocks noChangeShapeType="1"/>
            </p:cNvSpPr>
            <p:nvPr/>
          </p:nvSpPr>
          <p:spPr bwMode="auto">
            <a:xfrm>
              <a:off x="11181234" y="7723356"/>
              <a:ext cx="1406958" cy="1377023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4" name="Line 34"/>
            <p:cNvSpPr>
              <a:spLocks noChangeShapeType="1"/>
            </p:cNvSpPr>
            <p:nvPr/>
          </p:nvSpPr>
          <p:spPr bwMode="auto">
            <a:xfrm flipH="1" flipV="1">
              <a:off x="12844913" y="6564604"/>
              <a:ext cx="1421590" cy="853818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5" name="Line 37"/>
            <p:cNvSpPr>
              <a:spLocks noChangeShapeType="1"/>
            </p:cNvSpPr>
            <p:nvPr/>
          </p:nvSpPr>
          <p:spPr bwMode="auto">
            <a:xfrm flipV="1">
              <a:off x="12889839" y="7691257"/>
              <a:ext cx="1376664" cy="1399490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13621491" y="10194934"/>
              <a:ext cx="1899731" cy="523204"/>
            </a:xfrm>
            <a:prstGeom prst="ellipse">
              <a:avLst/>
            </a:prstGeom>
            <a:noFill/>
            <a:ln w="58738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7" name="Oval 43"/>
            <p:cNvSpPr>
              <a:spLocks noChangeArrowheads="1"/>
            </p:cNvSpPr>
            <p:nvPr/>
          </p:nvSpPr>
          <p:spPr bwMode="auto">
            <a:xfrm>
              <a:off x="11983443" y="9090748"/>
              <a:ext cx="1537114" cy="426910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14022618" y="7418423"/>
              <a:ext cx="1097480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auto">
            <a:xfrm>
              <a:off x="10633908" y="7418423"/>
              <a:ext cx="1094272" cy="304936"/>
            </a:xfrm>
            <a:prstGeom prst="ellips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auto">
            <a:xfrm>
              <a:off x="14192694" y="5547084"/>
              <a:ext cx="757325" cy="21184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1" name="Oval 58"/>
            <p:cNvSpPr>
              <a:spLocks noChangeArrowheads="1"/>
            </p:cNvSpPr>
            <p:nvPr/>
          </p:nvSpPr>
          <p:spPr bwMode="auto">
            <a:xfrm>
              <a:off x="12389233" y="6323866"/>
              <a:ext cx="872849" cy="240739"/>
            </a:xfrm>
            <a:prstGeom prst="ellips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H="1">
              <a:off x="15415325" y="8861616"/>
              <a:ext cx="1758799" cy="1468131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13127304" y="5713995"/>
              <a:ext cx="1139198" cy="638759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 flipV="1">
              <a:off x="11189064" y="6558185"/>
              <a:ext cx="1565995" cy="882707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H="1" flipV="1">
              <a:off x="14876212" y="5713995"/>
              <a:ext cx="2280449" cy="696780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12973273" y="9485561"/>
              <a:ext cx="837551" cy="844189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 flipV="1">
              <a:off x="15120098" y="6410773"/>
              <a:ext cx="2036563" cy="1145671"/>
            </a:xfrm>
            <a:prstGeom prst="line">
              <a:avLst/>
            </a:prstGeom>
            <a:noFill/>
            <a:ln w="285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15058773" y="7512951"/>
              <a:ext cx="2097888" cy="1348665"/>
            </a:xfrm>
            <a:prstGeom prst="line">
              <a:avLst/>
            </a:prstGeom>
            <a:noFill/>
            <a:ln w="444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0" name="TextBox 31"/>
          <p:cNvSpPr txBox="1"/>
          <p:nvPr/>
        </p:nvSpPr>
        <p:spPr>
          <a:xfrm>
            <a:off x="10084077" y="3761631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21" name="TextBox 32"/>
          <p:cNvSpPr txBox="1"/>
          <p:nvPr/>
        </p:nvSpPr>
        <p:spPr>
          <a:xfrm>
            <a:off x="8228680" y="3344710"/>
            <a:ext cx="1612906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1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22" name="TextBox 39"/>
          <p:cNvSpPr txBox="1"/>
          <p:nvPr/>
        </p:nvSpPr>
        <p:spPr>
          <a:xfrm>
            <a:off x="7310353" y="3799122"/>
            <a:ext cx="1052434" cy="33853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23" name="TextBox 47"/>
          <p:cNvSpPr txBox="1"/>
          <p:nvPr/>
        </p:nvSpPr>
        <p:spPr>
          <a:xfrm>
            <a:off x="10133631" y="4999520"/>
            <a:ext cx="147184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b="1" dirty="0"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24" name="TextBox 50"/>
          <p:cNvSpPr txBox="1"/>
          <p:nvPr/>
        </p:nvSpPr>
        <p:spPr>
          <a:xfrm>
            <a:off x="8268424" y="5700231"/>
            <a:ext cx="1186859" cy="461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8344070" y="4351443"/>
            <a:ext cx="1446785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grpSp>
        <p:nvGrpSpPr>
          <p:cNvPr id="28" name="Group 81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29" name="TextBox 82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综合案例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0" name="Group 83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2" name="Rectangle 8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3" name="Rectangle 8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4" name="Rectangle 9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5" name="Rectangle 9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6" name="Rectangle 9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7" name="Rectangle 100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1" name="TextBox 8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火锅评价文本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524" y="1445340"/>
            <a:ext cx="6059418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9807" y="2742452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谢谢聆听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27008" y="3392425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307028" y="3429000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WISER CLUB </a:t>
            </a:r>
            <a:r>
              <a:rPr lang="zh-CN" altLang="en-US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王柳盈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281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21"/>
          <p:cNvSpPr/>
          <p:nvPr/>
        </p:nvSpPr>
        <p:spPr>
          <a:xfrm rot="5400000">
            <a:off x="3532724" y="-1593842"/>
            <a:ext cx="2673455" cy="9946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674629" y="-1413013"/>
            <a:ext cx="2238610" cy="958469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latin typeface="Calibri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595148" y="2691329"/>
            <a:ext cx="1252647" cy="1252029"/>
            <a:chOff x="3051175" y="1077913"/>
            <a:chExt cx="3222626" cy="3221037"/>
          </a:xfrm>
          <a:solidFill>
            <a:schemeClr val="bg1"/>
          </a:solidFill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3051175" y="1077913"/>
              <a:ext cx="1009650" cy="3221037"/>
            </a:xfrm>
            <a:custGeom>
              <a:avLst/>
              <a:gdLst>
                <a:gd name="T0" fmla="*/ 214 w 268"/>
                <a:gd name="T1" fmla="*/ 161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161 h 856"/>
                <a:gd name="T10" fmla="*/ 0 w 268"/>
                <a:gd name="T11" fmla="*/ 268 h 856"/>
                <a:gd name="T12" fmla="*/ 54 w 268"/>
                <a:gd name="T13" fmla="*/ 374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374 h 856"/>
                <a:gd name="T22" fmla="*/ 268 w 268"/>
                <a:gd name="T23" fmla="*/ 268 h 856"/>
                <a:gd name="T24" fmla="*/ 214 w 268"/>
                <a:gd name="T25" fmla="*/ 161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136 h 856"/>
                <a:gd name="T34" fmla="*/ 134 w 268"/>
                <a:gd name="T35" fmla="*/ 134 h 856"/>
                <a:gd name="T36" fmla="*/ 107 w 268"/>
                <a:gd name="T37" fmla="*/ 136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399 h 856"/>
                <a:gd name="T48" fmla="*/ 134 w 268"/>
                <a:gd name="T49" fmla="*/ 401 h 856"/>
                <a:gd name="T50" fmla="*/ 161 w 268"/>
                <a:gd name="T51" fmla="*/ 399 h 856"/>
                <a:gd name="T52" fmla="*/ 161 w 268"/>
                <a:gd name="T53" fmla="*/ 776 h 856"/>
                <a:gd name="T54" fmla="*/ 210 w 268"/>
                <a:gd name="T55" fmla="*/ 290 h 856"/>
                <a:gd name="T56" fmla="*/ 209 w 268"/>
                <a:gd name="T57" fmla="*/ 294 h 856"/>
                <a:gd name="T58" fmla="*/ 199 w 268"/>
                <a:gd name="T59" fmla="*/ 314 h 856"/>
                <a:gd name="T60" fmla="*/ 199 w 268"/>
                <a:gd name="T61" fmla="*/ 314 h 856"/>
                <a:gd name="T62" fmla="*/ 182 w 268"/>
                <a:gd name="T63" fmla="*/ 331 h 856"/>
                <a:gd name="T64" fmla="*/ 182 w 268"/>
                <a:gd name="T65" fmla="*/ 331 h 856"/>
                <a:gd name="T66" fmla="*/ 161 w 268"/>
                <a:gd name="T67" fmla="*/ 343 h 856"/>
                <a:gd name="T68" fmla="*/ 134 w 268"/>
                <a:gd name="T69" fmla="*/ 348 h 856"/>
                <a:gd name="T70" fmla="*/ 107 w 268"/>
                <a:gd name="T71" fmla="*/ 343 h 856"/>
                <a:gd name="T72" fmla="*/ 86 w 268"/>
                <a:gd name="T73" fmla="*/ 331 h 856"/>
                <a:gd name="T74" fmla="*/ 85 w 268"/>
                <a:gd name="T75" fmla="*/ 331 h 856"/>
                <a:gd name="T76" fmla="*/ 69 w 268"/>
                <a:gd name="T77" fmla="*/ 314 h 856"/>
                <a:gd name="T78" fmla="*/ 69 w 268"/>
                <a:gd name="T79" fmla="*/ 314 h 856"/>
                <a:gd name="T80" fmla="*/ 58 w 268"/>
                <a:gd name="T81" fmla="*/ 294 h 856"/>
                <a:gd name="T82" fmla="*/ 57 w 268"/>
                <a:gd name="T83" fmla="*/ 290 h 856"/>
                <a:gd name="T84" fmla="*/ 54 w 268"/>
                <a:gd name="T85" fmla="*/ 268 h 856"/>
                <a:gd name="T86" fmla="*/ 57 w 268"/>
                <a:gd name="T87" fmla="*/ 245 h 856"/>
                <a:gd name="T88" fmla="*/ 58 w 268"/>
                <a:gd name="T89" fmla="*/ 241 h 856"/>
                <a:gd name="T90" fmla="*/ 69 w 268"/>
                <a:gd name="T91" fmla="*/ 221 h 856"/>
                <a:gd name="T92" fmla="*/ 69 w 268"/>
                <a:gd name="T93" fmla="*/ 221 h 856"/>
                <a:gd name="T94" fmla="*/ 85 w 268"/>
                <a:gd name="T95" fmla="*/ 204 h 856"/>
                <a:gd name="T96" fmla="*/ 86 w 268"/>
                <a:gd name="T97" fmla="*/ 204 h 856"/>
                <a:gd name="T98" fmla="*/ 107 w 268"/>
                <a:gd name="T99" fmla="*/ 192 h 856"/>
                <a:gd name="T100" fmla="*/ 134 w 268"/>
                <a:gd name="T101" fmla="*/ 187 h 856"/>
                <a:gd name="T102" fmla="*/ 161 w 268"/>
                <a:gd name="T103" fmla="*/ 192 h 856"/>
                <a:gd name="T104" fmla="*/ 182 w 268"/>
                <a:gd name="T105" fmla="*/ 204 h 856"/>
                <a:gd name="T106" fmla="*/ 182 w 268"/>
                <a:gd name="T107" fmla="*/ 204 h 856"/>
                <a:gd name="T108" fmla="*/ 199 w 268"/>
                <a:gd name="T109" fmla="*/ 221 h 856"/>
                <a:gd name="T110" fmla="*/ 199 w 268"/>
                <a:gd name="T111" fmla="*/ 221 h 856"/>
                <a:gd name="T112" fmla="*/ 209 w 268"/>
                <a:gd name="T113" fmla="*/ 241 h 856"/>
                <a:gd name="T114" fmla="*/ 210 w 268"/>
                <a:gd name="T115" fmla="*/ 245 h 856"/>
                <a:gd name="T116" fmla="*/ 214 w 268"/>
                <a:gd name="T117" fmla="*/ 268 h 856"/>
                <a:gd name="T118" fmla="*/ 210 w 268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89" y="0"/>
                    <a:pt x="54" y="36"/>
                    <a:pt x="54" y="8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4" y="374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89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8" y="311"/>
                    <a:pt x="268" y="268"/>
                  </a:cubicBezTo>
                  <a:cubicBezTo>
                    <a:pt x="268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52" y="135"/>
                    <a:pt x="143" y="134"/>
                    <a:pt x="134" y="134"/>
                  </a:cubicBezTo>
                  <a:cubicBezTo>
                    <a:pt x="125" y="134"/>
                    <a:pt x="116" y="135"/>
                    <a:pt x="107" y="136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6" y="400"/>
                    <a:pt x="125" y="401"/>
                    <a:pt x="134" y="401"/>
                  </a:cubicBezTo>
                  <a:cubicBezTo>
                    <a:pt x="143" y="401"/>
                    <a:pt x="152" y="400"/>
                    <a:pt x="161" y="399"/>
                  </a:cubicBezTo>
                  <a:lnTo>
                    <a:pt x="161" y="776"/>
                  </a:lnTo>
                  <a:close/>
                  <a:moveTo>
                    <a:pt x="210" y="290"/>
                  </a:moveTo>
                  <a:cubicBezTo>
                    <a:pt x="210" y="291"/>
                    <a:pt x="210" y="293"/>
                    <a:pt x="209" y="294"/>
                  </a:cubicBezTo>
                  <a:cubicBezTo>
                    <a:pt x="207" y="301"/>
                    <a:pt x="203" y="308"/>
                    <a:pt x="199" y="314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194" y="321"/>
                    <a:pt x="188" y="326"/>
                    <a:pt x="182" y="331"/>
                  </a:cubicBezTo>
                  <a:cubicBezTo>
                    <a:pt x="182" y="331"/>
                    <a:pt x="182" y="331"/>
                    <a:pt x="182" y="331"/>
                  </a:cubicBezTo>
                  <a:cubicBezTo>
                    <a:pt x="175" y="336"/>
                    <a:pt x="168" y="340"/>
                    <a:pt x="161" y="343"/>
                  </a:cubicBezTo>
                  <a:cubicBezTo>
                    <a:pt x="152" y="346"/>
                    <a:pt x="143" y="348"/>
                    <a:pt x="134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6" y="331"/>
                  </a:cubicBezTo>
                  <a:cubicBezTo>
                    <a:pt x="86" y="331"/>
                    <a:pt x="85" y="331"/>
                    <a:pt x="85" y="331"/>
                  </a:cubicBezTo>
                  <a:cubicBezTo>
                    <a:pt x="79" y="326"/>
                    <a:pt x="74" y="321"/>
                    <a:pt x="69" y="314"/>
                  </a:cubicBezTo>
                  <a:cubicBezTo>
                    <a:pt x="69" y="314"/>
                    <a:pt x="69" y="314"/>
                    <a:pt x="69" y="314"/>
                  </a:cubicBezTo>
                  <a:cubicBezTo>
                    <a:pt x="64" y="308"/>
                    <a:pt x="61" y="301"/>
                    <a:pt x="58" y="294"/>
                  </a:cubicBezTo>
                  <a:cubicBezTo>
                    <a:pt x="58" y="293"/>
                    <a:pt x="58" y="291"/>
                    <a:pt x="57" y="290"/>
                  </a:cubicBezTo>
                  <a:cubicBezTo>
                    <a:pt x="55" y="283"/>
                    <a:pt x="54" y="275"/>
                    <a:pt x="54" y="268"/>
                  </a:cubicBezTo>
                  <a:cubicBezTo>
                    <a:pt x="54" y="260"/>
                    <a:pt x="55" y="252"/>
                    <a:pt x="57" y="245"/>
                  </a:cubicBezTo>
                  <a:cubicBezTo>
                    <a:pt x="58" y="244"/>
                    <a:pt x="58" y="242"/>
                    <a:pt x="58" y="241"/>
                  </a:cubicBezTo>
                  <a:cubicBezTo>
                    <a:pt x="61" y="234"/>
                    <a:pt x="64" y="227"/>
                    <a:pt x="69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74" y="214"/>
                    <a:pt x="79" y="209"/>
                    <a:pt x="85" y="204"/>
                  </a:cubicBezTo>
                  <a:cubicBezTo>
                    <a:pt x="85" y="204"/>
                    <a:pt x="86" y="204"/>
                    <a:pt x="86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4" y="187"/>
                  </a:cubicBezTo>
                  <a:cubicBezTo>
                    <a:pt x="143" y="187"/>
                    <a:pt x="152" y="189"/>
                    <a:pt x="161" y="192"/>
                  </a:cubicBezTo>
                  <a:cubicBezTo>
                    <a:pt x="168" y="195"/>
                    <a:pt x="175" y="199"/>
                    <a:pt x="182" y="204"/>
                  </a:cubicBezTo>
                  <a:cubicBezTo>
                    <a:pt x="182" y="204"/>
                    <a:pt x="182" y="204"/>
                    <a:pt x="182" y="204"/>
                  </a:cubicBezTo>
                  <a:cubicBezTo>
                    <a:pt x="188" y="209"/>
                    <a:pt x="194" y="214"/>
                    <a:pt x="199" y="221"/>
                  </a:cubicBezTo>
                  <a:cubicBezTo>
                    <a:pt x="199" y="221"/>
                    <a:pt x="199" y="221"/>
                    <a:pt x="199" y="221"/>
                  </a:cubicBezTo>
                  <a:cubicBezTo>
                    <a:pt x="203" y="227"/>
                    <a:pt x="207" y="234"/>
                    <a:pt x="209" y="241"/>
                  </a:cubicBezTo>
                  <a:cubicBezTo>
                    <a:pt x="210" y="242"/>
                    <a:pt x="210" y="244"/>
                    <a:pt x="210" y="245"/>
                  </a:cubicBezTo>
                  <a:cubicBezTo>
                    <a:pt x="213" y="252"/>
                    <a:pt x="214" y="260"/>
                    <a:pt x="214" y="268"/>
                  </a:cubicBezTo>
                  <a:cubicBezTo>
                    <a:pt x="214" y="275"/>
                    <a:pt x="213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5268913" y="1077913"/>
              <a:ext cx="1004888" cy="3221037"/>
            </a:xfrm>
            <a:custGeom>
              <a:avLst/>
              <a:gdLst>
                <a:gd name="T0" fmla="*/ 214 w 267"/>
                <a:gd name="T1" fmla="*/ 161 h 856"/>
                <a:gd name="T2" fmla="*/ 214 w 267"/>
                <a:gd name="T3" fmla="*/ 80 h 856"/>
                <a:gd name="T4" fmla="*/ 133 w 267"/>
                <a:gd name="T5" fmla="*/ 0 h 856"/>
                <a:gd name="T6" fmla="*/ 53 w 267"/>
                <a:gd name="T7" fmla="*/ 80 h 856"/>
                <a:gd name="T8" fmla="*/ 53 w 267"/>
                <a:gd name="T9" fmla="*/ 161 h 856"/>
                <a:gd name="T10" fmla="*/ 0 w 267"/>
                <a:gd name="T11" fmla="*/ 268 h 856"/>
                <a:gd name="T12" fmla="*/ 53 w 267"/>
                <a:gd name="T13" fmla="*/ 374 h 856"/>
                <a:gd name="T14" fmla="*/ 53 w 267"/>
                <a:gd name="T15" fmla="*/ 776 h 856"/>
                <a:gd name="T16" fmla="*/ 133 w 267"/>
                <a:gd name="T17" fmla="*/ 856 h 856"/>
                <a:gd name="T18" fmla="*/ 214 w 267"/>
                <a:gd name="T19" fmla="*/ 776 h 856"/>
                <a:gd name="T20" fmla="*/ 214 w 267"/>
                <a:gd name="T21" fmla="*/ 374 h 856"/>
                <a:gd name="T22" fmla="*/ 267 w 267"/>
                <a:gd name="T23" fmla="*/ 268 h 856"/>
                <a:gd name="T24" fmla="*/ 214 w 267"/>
                <a:gd name="T25" fmla="*/ 161 h 856"/>
                <a:gd name="T26" fmla="*/ 107 w 267"/>
                <a:gd name="T27" fmla="*/ 80 h 856"/>
                <a:gd name="T28" fmla="*/ 133 w 267"/>
                <a:gd name="T29" fmla="*/ 54 h 856"/>
                <a:gd name="T30" fmla="*/ 160 w 267"/>
                <a:gd name="T31" fmla="*/ 80 h 856"/>
                <a:gd name="T32" fmla="*/ 160 w 267"/>
                <a:gd name="T33" fmla="*/ 136 h 856"/>
                <a:gd name="T34" fmla="*/ 133 w 267"/>
                <a:gd name="T35" fmla="*/ 134 h 856"/>
                <a:gd name="T36" fmla="*/ 107 w 267"/>
                <a:gd name="T37" fmla="*/ 136 h 856"/>
                <a:gd name="T38" fmla="*/ 107 w 267"/>
                <a:gd name="T39" fmla="*/ 80 h 856"/>
                <a:gd name="T40" fmla="*/ 160 w 267"/>
                <a:gd name="T41" fmla="*/ 776 h 856"/>
                <a:gd name="T42" fmla="*/ 133 w 267"/>
                <a:gd name="T43" fmla="*/ 803 h 856"/>
                <a:gd name="T44" fmla="*/ 107 w 267"/>
                <a:gd name="T45" fmla="*/ 776 h 856"/>
                <a:gd name="T46" fmla="*/ 107 w 267"/>
                <a:gd name="T47" fmla="*/ 399 h 856"/>
                <a:gd name="T48" fmla="*/ 133 w 267"/>
                <a:gd name="T49" fmla="*/ 401 h 856"/>
                <a:gd name="T50" fmla="*/ 160 w 267"/>
                <a:gd name="T51" fmla="*/ 399 h 856"/>
                <a:gd name="T52" fmla="*/ 160 w 267"/>
                <a:gd name="T53" fmla="*/ 776 h 856"/>
                <a:gd name="T54" fmla="*/ 210 w 267"/>
                <a:gd name="T55" fmla="*/ 290 h 856"/>
                <a:gd name="T56" fmla="*/ 209 w 267"/>
                <a:gd name="T57" fmla="*/ 294 h 856"/>
                <a:gd name="T58" fmla="*/ 198 w 267"/>
                <a:gd name="T59" fmla="*/ 314 h 856"/>
                <a:gd name="T60" fmla="*/ 198 w 267"/>
                <a:gd name="T61" fmla="*/ 314 h 856"/>
                <a:gd name="T62" fmla="*/ 182 w 267"/>
                <a:gd name="T63" fmla="*/ 331 h 856"/>
                <a:gd name="T64" fmla="*/ 181 w 267"/>
                <a:gd name="T65" fmla="*/ 331 h 856"/>
                <a:gd name="T66" fmla="*/ 160 w 267"/>
                <a:gd name="T67" fmla="*/ 343 h 856"/>
                <a:gd name="T68" fmla="*/ 133 w 267"/>
                <a:gd name="T69" fmla="*/ 348 h 856"/>
                <a:gd name="T70" fmla="*/ 107 w 267"/>
                <a:gd name="T71" fmla="*/ 343 h 856"/>
                <a:gd name="T72" fmla="*/ 85 w 267"/>
                <a:gd name="T73" fmla="*/ 331 h 856"/>
                <a:gd name="T74" fmla="*/ 85 w 267"/>
                <a:gd name="T75" fmla="*/ 331 h 856"/>
                <a:gd name="T76" fmla="*/ 68 w 267"/>
                <a:gd name="T77" fmla="*/ 314 h 856"/>
                <a:gd name="T78" fmla="*/ 68 w 267"/>
                <a:gd name="T79" fmla="*/ 314 h 856"/>
                <a:gd name="T80" fmla="*/ 58 w 267"/>
                <a:gd name="T81" fmla="*/ 294 h 856"/>
                <a:gd name="T82" fmla="*/ 57 w 267"/>
                <a:gd name="T83" fmla="*/ 290 h 856"/>
                <a:gd name="T84" fmla="*/ 53 w 267"/>
                <a:gd name="T85" fmla="*/ 268 h 856"/>
                <a:gd name="T86" fmla="*/ 57 w 267"/>
                <a:gd name="T87" fmla="*/ 245 h 856"/>
                <a:gd name="T88" fmla="*/ 58 w 267"/>
                <a:gd name="T89" fmla="*/ 241 h 856"/>
                <a:gd name="T90" fmla="*/ 68 w 267"/>
                <a:gd name="T91" fmla="*/ 221 h 856"/>
                <a:gd name="T92" fmla="*/ 68 w 267"/>
                <a:gd name="T93" fmla="*/ 221 h 856"/>
                <a:gd name="T94" fmla="*/ 85 w 267"/>
                <a:gd name="T95" fmla="*/ 204 h 856"/>
                <a:gd name="T96" fmla="*/ 85 w 267"/>
                <a:gd name="T97" fmla="*/ 204 h 856"/>
                <a:gd name="T98" fmla="*/ 107 w 267"/>
                <a:gd name="T99" fmla="*/ 192 h 856"/>
                <a:gd name="T100" fmla="*/ 133 w 267"/>
                <a:gd name="T101" fmla="*/ 187 h 856"/>
                <a:gd name="T102" fmla="*/ 160 w 267"/>
                <a:gd name="T103" fmla="*/ 192 h 856"/>
                <a:gd name="T104" fmla="*/ 181 w 267"/>
                <a:gd name="T105" fmla="*/ 204 h 856"/>
                <a:gd name="T106" fmla="*/ 182 w 267"/>
                <a:gd name="T107" fmla="*/ 204 h 856"/>
                <a:gd name="T108" fmla="*/ 198 w 267"/>
                <a:gd name="T109" fmla="*/ 221 h 856"/>
                <a:gd name="T110" fmla="*/ 198 w 267"/>
                <a:gd name="T111" fmla="*/ 221 h 856"/>
                <a:gd name="T112" fmla="*/ 209 w 267"/>
                <a:gd name="T113" fmla="*/ 241 h 856"/>
                <a:gd name="T114" fmla="*/ 210 w 267"/>
                <a:gd name="T115" fmla="*/ 245 h 856"/>
                <a:gd name="T116" fmla="*/ 214 w 267"/>
                <a:gd name="T117" fmla="*/ 268 h 856"/>
                <a:gd name="T118" fmla="*/ 210 w 267"/>
                <a:gd name="T119" fmla="*/ 29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7" h="856">
                  <a:moveTo>
                    <a:pt x="214" y="161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3" y="0"/>
                  </a:cubicBezTo>
                  <a:cubicBezTo>
                    <a:pt x="89" y="0"/>
                    <a:pt x="53" y="36"/>
                    <a:pt x="53" y="80"/>
                  </a:cubicBezTo>
                  <a:cubicBezTo>
                    <a:pt x="53" y="161"/>
                    <a:pt x="53" y="161"/>
                    <a:pt x="53" y="161"/>
                  </a:cubicBezTo>
                  <a:cubicBezTo>
                    <a:pt x="21" y="186"/>
                    <a:pt x="0" y="224"/>
                    <a:pt x="0" y="268"/>
                  </a:cubicBezTo>
                  <a:cubicBezTo>
                    <a:pt x="0" y="311"/>
                    <a:pt x="21" y="349"/>
                    <a:pt x="53" y="374"/>
                  </a:cubicBezTo>
                  <a:cubicBezTo>
                    <a:pt x="53" y="776"/>
                    <a:pt x="53" y="776"/>
                    <a:pt x="53" y="776"/>
                  </a:cubicBezTo>
                  <a:cubicBezTo>
                    <a:pt x="53" y="820"/>
                    <a:pt x="89" y="856"/>
                    <a:pt x="133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374"/>
                    <a:pt x="214" y="374"/>
                    <a:pt x="214" y="374"/>
                  </a:cubicBezTo>
                  <a:cubicBezTo>
                    <a:pt x="246" y="349"/>
                    <a:pt x="267" y="311"/>
                    <a:pt x="267" y="268"/>
                  </a:cubicBezTo>
                  <a:cubicBezTo>
                    <a:pt x="267" y="224"/>
                    <a:pt x="246" y="186"/>
                    <a:pt x="214" y="161"/>
                  </a:cubicBezTo>
                  <a:close/>
                  <a:moveTo>
                    <a:pt x="107" y="80"/>
                  </a:moveTo>
                  <a:cubicBezTo>
                    <a:pt x="107" y="65"/>
                    <a:pt x="118" y="54"/>
                    <a:pt x="133" y="54"/>
                  </a:cubicBezTo>
                  <a:cubicBezTo>
                    <a:pt x="148" y="54"/>
                    <a:pt x="160" y="65"/>
                    <a:pt x="160" y="80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51" y="135"/>
                    <a:pt x="142" y="134"/>
                    <a:pt x="133" y="134"/>
                  </a:cubicBezTo>
                  <a:cubicBezTo>
                    <a:pt x="124" y="134"/>
                    <a:pt x="115" y="135"/>
                    <a:pt x="107" y="136"/>
                  </a:cubicBezTo>
                  <a:lnTo>
                    <a:pt x="107" y="80"/>
                  </a:lnTo>
                  <a:close/>
                  <a:moveTo>
                    <a:pt x="160" y="776"/>
                  </a:moveTo>
                  <a:cubicBezTo>
                    <a:pt x="160" y="791"/>
                    <a:pt x="148" y="803"/>
                    <a:pt x="133" y="803"/>
                  </a:cubicBezTo>
                  <a:cubicBezTo>
                    <a:pt x="118" y="803"/>
                    <a:pt x="107" y="791"/>
                    <a:pt x="107" y="776"/>
                  </a:cubicBezTo>
                  <a:cubicBezTo>
                    <a:pt x="107" y="399"/>
                    <a:pt x="107" y="399"/>
                    <a:pt x="107" y="399"/>
                  </a:cubicBezTo>
                  <a:cubicBezTo>
                    <a:pt x="115" y="400"/>
                    <a:pt x="124" y="401"/>
                    <a:pt x="133" y="401"/>
                  </a:cubicBezTo>
                  <a:cubicBezTo>
                    <a:pt x="142" y="401"/>
                    <a:pt x="151" y="400"/>
                    <a:pt x="160" y="399"/>
                  </a:cubicBezTo>
                  <a:lnTo>
                    <a:pt x="160" y="776"/>
                  </a:lnTo>
                  <a:close/>
                  <a:moveTo>
                    <a:pt x="210" y="290"/>
                  </a:moveTo>
                  <a:cubicBezTo>
                    <a:pt x="209" y="291"/>
                    <a:pt x="209" y="293"/>
                    <a:pt x="209" y="294"/>
                  </a:cubicBezTo>
                  <a:cubicBezTo>
                    <a:pt x="206" y="301"/>
                    <a:pt x="203" y="308"/>
                    <a:pt x="198" y="314"/>
                  </a:cubicBezTo>
                  <a:cubicBezTo>
                    <a:pt x="198" y="314"/>
                    <a:pt x="198" y="314"/>
                    <a:pt x="198" y="314"/>
                  </a:cubicBezTo>
                  <a:cubicBezTo>
                    <a:pt x="193" y="321"/>
                    <a:pt x="188" y="326"/>
                    <a:pt x="182" y="331"/>
                  </a:cubicBezTo>
                  <a:cubicBezTo>
                    <a:pt x="182" y="331"/>
                    <a:pt x="181" y="331"/>
                    <a:pt x="181" y="331"/>
                  </a:cubicBezTo>
                  <a:cubicBezTo>
                    <a:pt x="175" y="336"/>
                    <a:pt x="168" y="340"/>
                    <a:pt x="160" y="343"/>
                  </a:cubicBezTo>
                  <a:cubicBezTo>
                    <a:pt x="152" y="346"/>
                    <a:pt x="143" y="348"/>
                    <a:pt x="133" y="348"/>
                  </a:cubicBezTo>
                  <a:cubicBezTo>
                    <a:pt x="124" y="348"/>
                    <a:pt x="115" y="346"/>
                    <a:pt x="107" y="343"/>
                  </a:cubicBezTo>
                  <a:cubicBezTo>
                    <a:pt x="99" y="340"/>
                    <a:pt x="92" y="336"/>
                    <a:pt x="85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79" y="326"/>
                    <a:pt x="73" y="321"/>
                    <a:pt x="68" y="314"/>
                  </a:cubicBezTo>
                  <a:cubicBezTo>
                    <a:pt x="68" y="314"/>
                    <a:pt x="68" y="314"/>
                    <a:pt x="68" y="314"/>
                  </a:cubicBezTo>
                  <a:cubicBezTo>
                    <a:pt x="64" y="308"/>
                    <a:pt x="60" y="301"/>
                    <a:pt x="58" y="294"/>
                  </a:cubicBezTo>
                  <a:cubicBezTo>
                    <a:pt x="57" y="293"/>
                    <a:pt x="57" y="291"/>
                    <a:pt x="57" y="290"/>
                  </a:cubicBezTo>
                  <a:cubicBezTo>
                    <a:pt x="54" y="283"/>
                    <a:pt x="53" y="275"/>
                    <a:pt x="53" y="268"/>
                  </a:cubicBezTo>
                  <a:cubicBezTo>
                    <a:pt x="53" y="260"/>
                    <a:pt x="54" y="252"/>
                    <a:pt x="57" y="245"/>
                  </a:cubicBezTo>
                  <a:cubicBezTo>
                    <a:pt x="57" y="244"/>
                    <a:pt x="57" y="242"/>
                    <a:pt x="58" y="241"/>
                  </a:cubicBezTo>
                  <a:cubicBezTo>
                    <a:pt x="60" y="234"/>
                    <a:pt x="64" y="227"/>
                    <a:pt x="68" y="221"/>
                  </a:cubicBezTo>
                  <a:cubicBezTo>
                    <a:pt x="68" y="221"/>
                    <a:pt x="68" y="221"/>
                    <a:pt x="68" y="221"/>
                  </a:cubicBezTo>
                  <a:cubicBezTo>
                    <a:pt x="73" y="214"/>
                    <a:pt x="79" y="209"/>
                    <a:pt x="85" y="204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92" y="199"/>
                    <a:pt x="99" y="195"/>
                    <a:pt x="107" y="192"/>
                  </a:cubicBezTo>
                  <a:cubicBezTo>
                    <a:pt x="115" y="189"/>
                    <a:pt x="124" y="187"/>
                    <a:pt x="133" y="187"/>
                  </a:cubicBezTo>
                  <a:cubicBezTo>
                    <a:pt x="143" y="187"/>
                    <a:pt x="152" y="189"/>
                    <a:pt x="160" y="192"/>
                  </a:cubicBezTo>
                  <a:cubicBezTo>
                    <a:pt x="168" y="195"/>
                    <a:pt x="175" y="199"/>
                    <a:pt x="181" y="204"/>
                  </a:cubicBezTo>
                  <a:cubicBezTo>
                    <a:pt x="181" y="204"/>
                    <a:pt x="182" y="204"/>
                    <a:pt x="182" y="204"/>
                  </a:cubicBezTo>
                  <a:cubicBezTo>
                    <a:pt x="188" y="209"/>
                    <a:pt x="193" y="214"/>
                    <a:pt x="198" y="221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203" y="227"/>
                    <a:pt x="206" y="234"/>
                    <a:pt x="209" y="241"/>
                  </a:cubicBezTo>
                  <a:cubicBezTo>
                    <a:pt x="209" y="242"/>
                    <a:pt x="209" y="244"/>
                    <a:pt x="210" y="245"/>
                  </a:cubicBezTo>
                  <a:cubicBezTo>
                    <a:pt x="212" y="252"/>
                    <a:pt x="214" y="260"/>
                    <a:pt x="214" y="268"/>
                  </a:cubicBezTo>
                  <a:cubicBezTo>
                    <a:pt x="214" y="275"/>
                    <a:pt x="212" y="283"/>
                    <a:pt x="210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4157663" y="1077913"/>
              <a:ext cx="1009650" cy="3221037"/>
            </a:xfrm>
            <a:custGeom>
              <a:avLst/>
              <a:gdLst>
                <a:gd name="T0" fmla="*/ 214 w 268"/>
                <a:gd name="T1" fmla="*/ 482 h 856"/>
                <a:gd name="T2" fmla="*/ 214 w 268"/>
                <a:gd name="T3" fmla="*/ 80 h 856"/>
                <a:gd name="T4" fmla="*/ 134 w 268"/>
                <a:gd name="T5" fmla="*/ 0 h 856"/>
                <a:gd name="T6" fmla="*/ 54 w 268"/>
                <a:gd name="T7" fmla="*/ 80 h 856"/>
                <a:gd name="T8" fmla="*/ 54 w 268"/>
                <a:gd name="T9" fmla="*/ 482 h 856"/>
                <a:gd name="T10" fmla="*/ 0 w 268"/>
                <a:gd name="T11" fmla="*/ 589 h 856"/>
                <a:gd name="T12" fmla="*/ 54 w 268"/>
                <a:gd name="T13" fmla="*/ 695 h 856"/>
                <a:gd name="T14" fmla="*/ 54 w 268"/>
                <a:gd name="T15" fmla="*/ 776 h 856"/>
                <a:gd name="T16" fmla="*/ 134 w 268"/>
                <a:gd name="T17" fmla="*/ 856 h 856"/>
                <a:gd name="T18" fmla="*/ 214 w 268"/>
                <a:gd name="T19" fmla="*/ 776 h 856"/>
                <a:gd name="T20" fmla="*/ 214 w 268"/>
                <a:gd name="T21" fmla="*/ 695 h 856"/>
                <a:gd name="T22" fmla="*/ 268 w 268"/>
                <a:gd name="T23" fmla="*/ 589 h 856"/>
                <a:gd name="T24" fmla="*/ 214 w 268"/>
                <a:gd name="T25" fmla="*/ 482 h 856"/>
                <a:gd name="T26" fmla="*/ 107 w 268"/>
                <a:gd name="T27" fmla="*/ 80 h 856"/>
                <a:gd name="T28" fmla="*/ 134 w 268"/>
                <a:gd name="T29" fmla="*/ 54 h 856"/>
                <a:gd name="T30" fmla="*/ 161 w 268"/>
                <a:gd name="T31" fmla="*/ 80 h 856"/>
                <a:gd name="T32" fmla="*/ 161 w 268"/>
                <a:gd name="T33" fmla="*/ 457 h 856"/>
                <a:gd name="T34" fmla="*/ 134 w 268"/>
                <a:gd name="T35" fmla="*/ 455 h 856"/>
                <a:gd name="T36" fmla="*/ 107 w 268"/>
                <a:gd name="T37" fmla="*/ 457 h 856"/>
                <a:gd name="T38" fmla="*/ 107 w 268"/>
                <a:gd name="T39" fmla="*/ 80 h 856"/>
                <a:gd name="T40" fmla="*/ 161 w 268"/>
                <a:gd name="T41" fmla="*/ 776 h 856"/>
                <a:gd name="T42" fmla="*/ 134 w 268"/>
                <a:gd name="T43" fmla="*/ 803 h 856"/>
                <a:gd name="T44" fmla="*/ 107 w 268"/>
                <a:gd name="T45" fmla="*/ 776 h 856"/>
                <a:gd name="T46" fmla="*/ 107 w 268"/>
                <a:gd name="T47" fmla="*/ 720 h 856"/>
                <a:gd name="T48" fmla="*/ 134 w 268"/>
                <a:gd name="T49" fmla="*/ 722 h 856"/>
                <a:gd name="T50" fmla="*/ 161 w 268"/>
                <a:gd name="T51" fmla="*/ 720 h 856"/>
                <a:gd name="T52" fmla="*/ 161 w 268"/>
                <a:gd name="T53" fmla="*/ 776 h 856"/>
                <a:gd name="T54" fmla="*/ 211 w 268"/>
                <a:gd name="T55" fmla="*/ 611 h 856"/>
                <a:gd name="T56" fmla="*/ 209 w 268"/>
                <a:gd name="T57" fmla="*/ 615 h 856"/>
                <a:gd name="T58" fmla="*/ 199 w 268"/>
                <a:gd name="T59" fmla="*/ 635 h 856"/>
                <a:gd name="T60" fmla="*/ 199 w 268"/>
                <a:gd name="T61" fmla="*/ 635 h 856"/>
                <a:gd name="T62" fmla="*/ 182 w 268"/>
                <a:gd name="T63" fmla="*/ 652 h 856"/>
                <a:gd name="T64" fmla="*/ 182 w 268"/>
                <a:gd name="T65" fmla="*/ 652 h 856"/>
                <a:gd name="T66" fmla="*/ 161 w 268"/>
                <a:gd name="T67" fmla="*/ 664 h 856"/>
                <a:gd name="T68" fmla="*/ 134 w 268"/>
                <a:gd name="T69" fmla="*/ 669 h 856"/>
                <a:gd name="T70" fmla="*/ 107 w 268"/>
                <a:gd name="T71" fmla="*/ 664 h 856"/>
                <a:gd name="T72" fmla="*/ 86 w 268"/>
                <a:gd name="T73" fmla="*/ 652 h 856"/>
                <a:gd name="T74" fmla="*/ 86 w 268"/>
                <a:gd name="T75" fmla="*/ 652 h 856"/>
                <a:gd name="T76" fmla="*/ 69 w 268"/>
                <a:gd name="T77" fmla="*/ 635 h 856"/>
                <a:gd name="T78" fmla="*/ 69 w 268"/>
                <a:gd name="T79" fmla="*/ 635 h 856"/>
                <a:gd name="T80" fmla="*/ 59 w 268"/>
                <a:gd name="T81" fmla="*/ 615 h 856"/>
                <a:gd name="T82" fmla="*/ 57 w 268"/>
                <a:gd name="T83" fmla="*/ 611 h 856"/>
                <a:gd name="T84" fmla="*/ 54 w 268"/>
                <a:gd name="T85" fmla="*/ 589 h 856"/>
                <a:gd name="T86" fmla="*/ 57 w 268"/>
                <a:gd name="T87" fmla="*/ 566 h 856"/>
                <a:gd name="T88" fmla="*/ 59 w 268"/>
                <a:gd name="T89" fmla="*/ 562 h 856"/>
                <a:gd name="T90" fmla="*/ 69 w 268"/>
                <a:gd name="T91" fmla="*/ 542 h 856"/>
                <a:gd name="T92" fmla="*/ 69 w 268"/>
                <a:gd name="T93" fmla="*/ 542 h 856"/>
                <a:gd name="T94" fmla="*/ 86 w 268"/>
                <a:gd name="T95" fmla="*/ 525 h 856"/>
                <a:gd name="T96" fmla="*/ 86 w 268"/>
                <a:gd name="T97" fmla="*/ 525 h 856"/>
                <a:gd name="T98" fmla="*/ 107 w 268"/>
                <a:gd name="T99" fmla="*/ 513 h 856"/>
                <a:gd name="T100" fmla="*/ 134 w 268"/>
                <a:gd name="T101" fmla="*/ 508 h 856"/>
                <a:gd name="T102" fmla="*/ 161 w 268"/>
                <a:gd name="T103" fmla="*/ 513 h 856"/>
                <a:gd name="T104" fmla="*/ 182 w 268"/>
                <a:gd name="T105" fmla="*/ 525 h 856"/>
                <a:gd name="T106" fmla="*/ 182 w 268"/>
                <a:gd name="T107" fmla="*/ 525 h 856"/>
                <a:gd name="T108" fmla="*/ 199 w 268"/>
                <a:gd name="T109" fmla="*/ 542 h 856"/>
                <a:gd name="T110" fmla="*/ 199 w 268"/>
                <a:gd name="T111" fmla="*/ 542 h 856"/>
                <a:gd name="T112" fmla="*/ 209 w 268"/>
                <a:gd name="T113" fmla="*/ 562 h 856"/>
                <a:gd name="T114" fmla="*/ 211 w 268"/>
                <a:gd name="T115" fmla="*/ 566 h 856"/>
                <a:gd name="T116" fmla="*/ 214 w 268"/>
                <a:gd name="T117" fmla="*/ 589 h 856"/>
                <a:gd name="T118" fmla="*/ 211 w 268"/>
                <a:gd name="T119" fmla="*/ 611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8" h="856">
                  <a:moveTo>
                    <a:pt x="214" y="482"/>
                  </a:moveTo>
                  <a:cubicBezTo>
                    <a:pt x="214" y="80"/>
                    <a:pt x="214" y="80"/>
                    <a:pt x="214" y="80"/>
                  </a:cubicBezTo>
                  <a:cubicBezTo>
                    <a:pt x="214" y="36"/>
                    <a:pt x="178" y="0"/>
                    <a:pt x="134" y="0"/>
                  </a:cubicBezTo>
                  <a:cubicBezTo>
                    <a:pt x="90" y="0"/>
                    <a:pt x="54" y="36"/>
                    <a:pt x="54" y="80"/>
                  </a:cubicBezTo>
                  <a:cubicBezTo>
                    <a:pt x="54" y="482"/>
                    <a:pt x="54" y="482"/>
                    <a:pt x="54" y="482"/>
                  </a:cubicBezTo>
                  <a:cubicBezTo>
                    <a:pt x="21" y="507"/>
                    <a:pt x="0" y="545"/>
                    <a:pt x="0" y="589"/>
                  </a:cubicBezTo>
                  <a:cubicBezTo>
                    <a:pt x="0" y="632"/>
                    <a:pt x="21" y="670"/>
                    <a:pt x="54" y="695"/>
                  </a:cubicBezTo>
                  <a:cubicBezTo>
                    <a:pt x="54" y="776"/>
                    <a:pt x="54" y="776"/>
                    <a:pt x="54" y="776"/>
                  </a:cubicBezTo>
                  <a:cubicBezTo>
                    <a:pt x="54" y="820"/>
                    <a:pt x="90" y="856"/>
                    <a:pt x="134" y="856"/>
                  </a:cubicBezTo>
                  <a:cubicBezTo>
                    <a:pt x="178" y="856"/>
                    <a:pt x="214" y="820"/>
                    <a:pt x="214" y="776"/>
                  </a:cubicBezTo>
                  <a:cubicBezTo>
                    <a:pt x="214" y="695"/>
                    <a:pt x="214" y="695"/>
                    <a:pt x="214" y="695"/>
                  </a:cubicBezTo>
                  <a:cubicBezTo>
                    <a:pt x="247" y="670"/>
                    <a:pt x="268" y="632"/>
                    <a:pt x="268" y="589"/>
                  </a:cubicBezTo>
                  <a:cubicBezTo>
                    <a:pt x="268" y="545"/>
                    <a:pt x="247" y="507"/>
                    <a:pt x="214" y="482"/>
                  </a:cubicBezTo>
                  <a:close/>
                  <a:moveTo>
                    <a:pt x="107" y="80"/>
                  </a:moveTo>
                  <a:cubicBezTo>
                    <a:pt x="107" y="65"/>
                    <a:pt x="119" y="54"/>
                    <a:pt x="134" y="54"/>
                  </a:cubicBezTo>
                  <a:cubicBezTo>
                    <a:pt x="149" y="54"/>
                    <a:pt x="161" y="65"/>
                    <a:pt x="161" y="80"/>
                  </a:cubicBezTo>
                  <a:cubicBezTo>
                    <a:pt x="161" y="457"/>
                    <a:pt x="161" y="457"/>
                    <a:pt x="161" y="457"/>
                  </a:cubicBezTo>
                  <a:cubicBezTo>
                    <a:pt x="152" y="456"/>
                    <a:pt x="143" y="455"/>
                    <a:pt x="134" y="455"/>
                  </a:cubicBezTo>
                  <a:cubicBezTo>
                    <a:pt x="125" y="455"/>
                    <a:pt x="116" y="456"/>
                    <a:pt x="107" y="457"/>
                  </a:cubicBezTo>
                  <a:lnTo>
                    <a:pt x="107" y="80"/>
                  </a:lnTo>
                  <a:close/>
                  <a:moveTo>
                    <a:pt x="161" y="776"/>
                  </a:moveTo>
                  <a:cubicBezTo>
                    <a:pt x="161" y="791"/>
                    <a:pt x="149" y="803"/>
                    <a:pt x="134" y="803"/>
                  </a:cubicBezTo>
                  <a:cubicBezTo>
                    <a:pt x="119" y="803"/>
                    <a:pt x="107" y="791"/>
                    <a:pt x="107" y="776"/>
                  </a:cubicBezTo>
                  <a:cubicBezTo>
                    <a:pt x="107" y="720"/>
                    <a:pt x="107" y="720"/>
                    <a:pt x="107" y="720"/>
                  </a:cubicBezTo>
                  <a:cubicBezTo>
                    <a:pt x="116" y="721"/>
                    <a:pt x="125" y="722"/>
                    <a:pt x="134" y="722"/>
                  </a:cubicBezTo>
                  <a:cubicBezTo>
                    <a:pt x="143" y="722"/>
                    <a:pt x="152" y="721"/>
                    <a:pt x="161" y="720"/>
                  </a:cubicBezTo>
                  <a:lnTo>
                    <a:pt x="161" y="776"/>
                  </a:lnTo>
                  <a:close/>
                  <a:moveTo>
                    <a:pt x="211" y="611"/>
                  </a:moveTo>
                  <a:cubicBezTo>
                    <a:pt x="210" y="612"/>
                    <a:pt x="210" y="614"/>
                    <a:pt x="209" y="615"/>
                  </a:cubicBezTo>
                  <a:cubicBezTo>
                    <a:pt x="207" y="622"/>
                    <a:pt x="204" y="629"/>
                    <a:pt x="199" y="635"/>
                  </a:cubicBezTo>
                  <a:cubicBezTo>
                    <a:pt x="199" y="635"/>
                    <a:pt x="199" y="635"/>
                    <a:pt x="199" y="635"/>
                  </a:cubicBezTo>
                  <a:cubicBezTo>
                    <a:pt x="194" y="642"/>
                    <a:pt x="189" y="647"/>
                    <a:pt x="182" y="652"/>
                  </a:cubicBezTo>
                  <a:cubicBezTo>
                    <a:pt x="182" y="652"/>
                    <a:pt x="182" y="652"/>
                    <a:pt x="182" y="652"/>
                  </a:cubicBezTo>
                  <a:cubicBezTo>
                    <a:pt x="176" y="657"/>
                    <a:pt x="168" y="661"/>
                    <a:pt x="161" y="664"/>
                  </a:cubicBezTo>
                  <a:cubicBezTo>
                    <a:pt x="152" y="667"/>
                    <a:pt x="143" y="669"/>
                    <a:pt x="134" y="669"/>
                  </a:cubicBezTo>
                  <a:cubicBezTo>
                    <a:pt x="125" y="669"/>
                    <a:pt x="116" y="667"/>
                    <a:pt x="107" y="664"/>
                  </a:cubicBezTo>
                  <a:cubicBezTo>
                    <a:pt x="100" y="661"/>
                    <a:pt x="92" y="657"/>
                    <a:pt x="86" y="652"/>
                  </a:cubicBezTo>
                  <a:cubicBezTo>
                    <a:pt x="86" y="652"/>
                    <a:pt x="86" y="652"/>
                    <a:pt x="86" y="652"/>
                  </a:cubicBezTo>
                  <a:cubicBezTo>
                    <a:pt x="79" y="647"/>
                    <a:pt x="74" y="642"/>
                    <a:pt x="69" y="635"/>
                  </a:cubicBezTo>
                  <a:cubicBezTo>
                    <a:pt x="69" y="635"/>
                    <a:pt x="69" y="635"/>
                    <a:pt x="69" y="635"/>
                  </a:cubicBezTo>
                  <a:cubicBezTo>
                    <a:pt x="64" y="629"/>
                    <a:pt x="61" y="622"/>
                    <a:pt x="59" y="615"/>
                  </a:cubicBezTo>
                  <a:cubicBezTo>
                    <a:pt x="58" y="614"/>
                    <a:pt x="58" y="612"/>
                    <a:pt x="57" y="611"/>
                  </a:cubicBezTo>
                  <a:cubicBezTo>
                    <a:pt x="55" y="604"/>
                    <a:pt x="54" y="596"/>
                    <a:pt x="54" y="589"/>
                  </a:cubicBezTo>
                  <a:cubicBezTo>
                    <a:pt x="54" y="581"/>
                    <a:pt x="55" y="573"/>
                    <a:pt x="57" y="566"/>
                  </a:cubicBezTo>
                  <a:cubicBezTo>
                    <a:pt x="58" y="565"/>
                    <a:pt x="58" y="563"/>
                    <a:pt x="59" y="562"/>
                  </a:cubicBezTo>
                  <a:cubicBezTo>
                    <a:pt x="61" y="555"/>
                    <a:pt x="64" y="548"/>
                    <a:pt x="69" y="542"/>
                  </a:cubicBezTo>
                  <a:cubicBezTo>
                    <a:pt x="69" y="542"/>
                    <a:pt x="69" y="542"/>
                    <a:pt x="69" y="542"/>
                  </a:cubicBezTo>
                  <a:cubicBezTo>
                    <a:pt x="74" y="535"/>
                    <a:pt x="79" y="530"/>
                    <a:pt x="86" y="525"/>
                  </a:cubicBezTo>
                  <a:cubicBezTo>
                    <a:pt x="86" y="525"/>
                    <a:pt x="86" y="525"/>
                    <a:pt x="86" y="525"/>
                  </a:cubicBezTo>
                  <a:cubicBezTo>
                    <a:pt x="92" y="520"/>
                    <a:pt x="100" y="516"/>
                    <a:pt x="107" y="513"/>
                  </a:cubicBezTo>
                  <a:cubicBezTo>
                    <a:pt x="116" y="510"/>
                    <a:pt x="125" y="508"/>
                    <a:pt x="134" y="508"/>
                  </a:cubicBezTo>
                  <a:cubicBezTo>
                    <a:pt x="143" y="508"/>
                    <a:pt x="152" y="510"/>
                    <a:pt x="161" y="513"/>
                  </a:cubicBezTo>
                  <a:cubicBezTo>
                    <a:pt x="168" y="516"/>
                    <a:pt x="176" y="520"/>
                    <a:pt x="182" y="525"/>
                  </a:cubicBezTo>
                  <a:cubicBezTo>
                    <a:pt x="182" y="525"/>
                    <a:pt x="182" y="525"/>
                    <a:pt x="182" y="525"/>
                  </a:cubicBezTo>
                  <a:cubicBezTo>
                    <a:pt x="189" y="530"/>
                    <a:pt x="194" y="535"/>
                    <a:pt x="199" y="542"/>
                  </a:cubicBezTo>
                  <a:cubicBezTo>
                    <a:pt x="199" y="542"/>
                    <a:pt x="199" y="542"/>
                    <a:pt x="199" y="542"/>
                  </a:cubicBezTo>
                  <a:cubicBezTo>
                    <a:pt x="204" y="548"/>
                    <a:pt x="207" y="555"/>
                    <a:pt x="209" y="562"/>
                  </a:cubicBezTo>
                  <a:cubicBezTo>
                    <a:pt x="210" y="563"/>
                    <a:pt x="210" y="565"/>
                    <a:pt x="211" y="566"/>
                  </a:cubicBezTo>
                  <a:cubicBezTo>
                    <a:pt x="213" y="573"/>
                    <a:pt x="214" y="581"/>
                    <a:pt x="214" y="589"/>
                  </a:cubicBezTo>
                  <a:cubicBezTo>
                    <a:pt x="214" y="596"/>
                    <a:pt x="213" y="604"/>
                    <a:pt x="211" y="6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1533665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52143" y="2706367"/>
            <a:ext cx="393952" cy="395329"/>
            <a:chOff x="3206750" y="1381125"/>
            <a:chExt cx="490538" cy="492125"/>
          </a:xfrm>
          <a:solidFill>
            <a:schemeClr val="accent2"/>
          </a:solidFill>
        </p:grpSpPr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3206750" y="1381125"/>
              <a:ext cx="490538" cy="492125"/>
            </a:xfrm>
            <a:custGeom>
              <a:avLst/>
              <a:gdLst>
                <a:gd name="T0" fmla="*/ 80 w 128"/>
                <a:gd name="T1" fmla="*/ 0 h 128"/>
                <a:gd name="T2" fmla="*/ 32 w 128"/>
                <a:gd name="T3" fmla="*/ 48 h 128"/>
                <a:gd name="T4" fmla="*/ 38 w 128"/>
                <a:gd name="T5" fmla="*/ 70 h 128"/>
                <a:gd name="T6" fmla="*/ 4 w 128"/>
                <a:gd name="T7" fmla="*/ 104 h 128"/>
                <a:gd name="T8" fmla="*/ 4 w 128"/>
                <a:gd name="T9" fmla="*/ 104 h 128"/>
                <a:gd name="T10" fmla="*/ 0 w 128"/>
                <a:gd name="T11" fmla="*/ 114 h 128"/>
                <a:gd name="T12" fmla="*/ 14 w 128"/>
                <a:gd name="T13" fmla="*/ 128 h 128"/>
                <a:gd name="T14" fmla="*/ 24 w 128"/>
                <a:gd name="T15" fmla="*/ 124 h 128"/>
                <a:gd name="T16" fmla="*/ 24 w 128"/>
                <a:gd name="T17" fmla="*/ 124 h 128"/>
                <a:gd name="T18" fmla="*/ 58 w 128"/>
                <a:gd name="T19" fmla="*/ 90 h 128"/>
                <a:gd name="T20" fmla="*/ 80 w 128"/>
                <a:gd name="T21" fmla="*/ 96 h 128"/>
                <a:gd name="T22" fmla="*/ 128 w 128"/>
                <a:gd name="T23" fmla="*/ 48 h 128"/>
                <a:gd name="T24" fmla="*/ 80 w 128"/>
                <a:gd name="T25" fmla="*/ 0 h 128"/>
                <a:gd name="T26" fmla="*/ 19 w 128"/>
                <a:gd name="T27" fmla="*/ 119 h 128"/>
                <a:gd name="T28" fmla="*/ 14 w 128"/>
                <a:gd name="T29" fmla="*/ 121 h 128"/>
                <a:gd name="T30" fmla="*/ 7 w 128"/>
                <a:gd name="T31" fmla="*/ 114 h 128"/>
                <a:gd name="T32" fmla="*/ 9 w 128"/>
                <a:gd name="T33" fmla="*/ 109 h 128"/>
                <a:gd name="T34" fmla="*/ 9 w 128"/>
                <a:gd name="T35" fmla="*/ 109 h 128"/>
                <a:gd name="T36" fmla="*/ 41 w 128"/>
                <a:gd name="T37" fmla="*/ 77 h 128"/>
                <a:gd name="T38" fmla="*/ 51 w 128"/>
                <a:gd name="T39" fmla="*/ 87 h 128"/>
                <a:gd name="T40" fmla="*/ 19 w 128"/>
                <a:gd name="T41" fmla="*/ 119 h 128"/>
                <a:gd name="T42" fmla="*/ 80 w 128"/>
                <a:gd name="T43" fmla="*/ 88 h 128"/>
                <a:gd name="T44" fmla="*/ 40 w 128"/>
                <a:gd name="T45" fmla="*/ 48 h 128"/>
                <a:gd name="T46" fmla="*/ 80 w 128"/>
                <a:gd name="T47" fmla="*/ 8 h 128"/>
                <a:gd name="T48" fmla="*/ 120 w 128"/>
                <a:gd name="T49" fmla="*/ 48 h 128"/>
                <a:gd name="T50" fmla="*/ 80 w 128"/>
                <a:gd name="T5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28">
                  <a:moveTo>
                    <a:pt x="80" y="0"/>
                  </a:moveTo>
                  <a:cubicBezTo>
                    <a:pt x="53" y="0"/>
                    <a:pt x="32" y="21"/>
                    <a:pt x="32" y="48"/>
                  </a:cubicBezTo>
                  <a:cubicBezTo>
                    <a:pt x="32" y="56"/>
                    <a:pt x="34" y="64"/>
                    <a:pt x="38" y="7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2" y="106"/>
                    <a:pt x="0" y="110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8" y="128"/>
                    <a:pt x="22" y="126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64" y="94"/>
                    <a:pt x="72" y="96"/>
                    <a:pt x="80" y="96"/>
                  </a:cubicBezTo>
                  <a:cubicBezTo>
                    <a:pt x="107" y="96"/>
                    <a:pt x="128" y="75"/>
                    <a:pt x="128" y="48"/>
                  </a:cubicBezTo>
                  <a:cubicBezTo>
                    <a:pt x="128" y="21"/>
                    <a:pt x="107" y="0"/>
                    <a:pt x="80" y="0"/>
                  </a:cubicBezTo>
                  <a:close/>
                  <a:moveTo>
                    <a:pt x="19" y="119"/>
                  </a:moveTo>
                  <a:cubicBezTo>
                    <a:pt x="18" y="120"/>
                    <a:pt x="16" y="121"/>
                    <a:pt x="14" y="121"/>
                  </a:cubicBezTo>
                  <a:cubicBezTo>
                    <a:pt x="10" y="121"/>
                    <a:pt x="7" y="118"/>
                    <a:pt x="7" y="114"/>
                  </a:cubicBezTo>
                  <a:cubicBezTo>
                    <a:pt x="7" y="112"/>
                    <a:pt x="8" y="110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80"/>
                    <a:pt x="48" y="84"/>
                    <a:pt x="51" y="87"/>
                  </a:cubicBezTo>
                  <a:lnTo>
                    <a:pt x="19" y="119"/>
                  </a:lnTo>
                  <a:close/>
                  <a:moveTo>
                    <a:pt x="80" y="88"/>
                  </a:moveTo>
                  <a:cubicBezTo>
                    <a:pt x="58" y="88"/>
                    <a:pt x="40" y="70"/>
                    <a:pt x="40" y="48"/>
                  </a:cubicBezTo>
                  <a:cubicBezTo>
                    <a:pt x="40" y="26"/>
                    <a:pt x="58" y="8"/>
                    <a:pt x="80" y="8"/>
                  </a:cubicBezTo>
                  <a:cubicBezTo>
                    <a:pt x="102" y="8"/>
                    <a:pt x="120" y="26"/>
                    <a:pt x="120" y="48"/>
                  </a:cubicBezTo>
                  <a:cubicBezTo>
                    <a:pt x="120" y="70"/>
                    <a:pt x="102" y="88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406775" y="1458913"/>
              <a:ext cx="114300" cy="114300"/>
            </a:xfrm>
            <a:custGeom>
              <a:avLst/>
              <a:gdLst>
                <a:gd name="T0" fmla="*/ 28 w 30"/>
                <a:gd name="T1" fmla="*/ 0 h 30"/>
                <a:gd name="T2" fmla="*/ 0 w 30"/>
                <a:gd name="T3" fmla="*/ 28 h 30"/>
                <a:gd name="T4" fmla="*/ 2 w 30"/>
                <a:gd name="T5" fmla="*/ 30 h 30"/>
                <a:gd name="T6" fmla="*/ 4 w 30"/>
                <a:gd name="T7" fmla="*/ 28 h 30"/>
                <a:gd name="T8" fmla="*/ 28 w 30"/>
                <a:gd name="T9" fmla="*/ 4 h 30"/>
                <a:gd name="T10" fmla="*/ 30 w 30"/>
                <a:gd name="T11" fmla="*/ 2 h 30"/>
                <a:gd name="T12" fmla="*/ 28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3417568" y="24952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669283" y="2683783"/>
            <a:ext cx="320144" cy="458743"/>
            <a:chOff x="3741341" y="1604128"/>
            <a:chExt cx="341313" cy="488950"/>
          </a:xfrm>
          <a:solidFill>
            <a:schemeClr val="accent3"/>
          </a:solidFill>
        </p:grpSpPr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3741341" y="1604128"/>
              <a:ext cx="341313" cy="48895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3819128" y="1680328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5327058" y="2505962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65391" y="2755276"/>
            <a:ext cx="380266" cy="358835"/>
            <a:chOff x="3498850" y="1541463"/>
            <a:chExt cx="504825" cy="476250"/>
          </a:xfrm>
          <a:solidFill>
            <a:schemeClr val="accent4"/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743325" y="1801813"/>
              <a:ext cx="61913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3498850" y="1541463"/>
              <a:ext cx="504825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dirty="0">
                <a:latin typeface="Calibri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86820" y="3306203"/>
            <a:ext cx="2093484" cy="1195137"/>
            <a:chOff x="2705705" y="6612406"/>
            <a:chExt cx="4186968" cy="2390274"/>
          </a:xfrm>
        </p:grpSpPr>
        <p:sp>
          <p:nvSpPr>
            <p:cNvPr id="46" name="Content Placeholder 19"/>
            <p:cNvSpPr txBox="1">
              <a:spLocks/>
            </p:cNvSpPr>
            <p:nvPr/>
          </p:nvSpPr>
          <p:spPr>
            <a:xfrm>
              <a:off x="2705705" y="7756164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呃。。。非我所长。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7173" y="6612406"/>
              <a:ext cx="3030394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语言文字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13082" y="3306203"/>
            <a:ext cx="2093484" cy="971517"/>
            <a:chOff x="2564013" y="6612406"/>
            <a:chExt cx="4186968" cy="1943034"/>
          </a:xfrm>
        </p:grpSpPr>
        <p:sp>
          <p:nvSpPr>
            <p:cNvPr id="52" name="Content Placeholder 19"/>
            <p:cNvSpPr txBox="1">
              <a:spLocks/>
            </p:cNvSpPr>
            <p:nvPr/>
          </p:nvSpPr>
          <p:spPr>
            <a:xfrm>
              <a:off x="2564013" y="7308925"/>
              <a:ext cx="4186968" cy="1246515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15867" y="6612406"/>
              <a:ext cx="2655310" cy="8309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向量化</a:t>
              </a:r>
              <a:endParaRPr lang="en-US" sz="21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63179" y="3313693"/>
            <a:ext cx="2093484" cy="1041769"/>
            <a:chOff x="2634283" y="6627386"/>
            <a:chExt cx="4186968" cy="2083538"/>
          </a:xfrm>
        </p:grpSpPr>
        <p:sp>
          <p:nvSpPr>
            <p:cNvPr id="55" name="Content Placeholder 19"/>
            <p:cNvSpPr txBox="1">
              <a:spLocks/>
            </p:cNvSpPr>
            <p:nvPr/>
          </p:nvSpPr>
          <p:spPr>
            <a:xfrm>
              <a:off x="2634283" y="7464408"/>
              <a:ext cx="4186968" cy="1246516"/>
            </a:xfrm>
            <a:prstGeom prst="rect">
              <a:avLst/>
            </a:prstGeom>
          </p:spPr>
          <p:txBody>
            <a:bodyPr vert="horz" lIns="91422" tIns="45711" rIns="91422" bIns="4571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00" dirty="0" smtClean="0">
                  <a:solidFill>
                    <a:schemeClr val="bg1"/>
                  </a:solidFill>
                  <a:latin typeface="Calibri Light"/>
                  <a:ea typeface="Open Sans Light" panose="020B0306030504020204" pitchFamily="34" charset="0"/>
                  <a:cs typeface="Calibri Light"/>
                </a:rPr>
                <a:t>适合统计模型的输入输出✓</a:t>
              </a:r>
              <a:endParaRPr lang="en-US" sz="1800" dirty="0">
                <a:solidFill>
                  <a:schemeClr val="bg1"/>
                </a:solidFill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1059" y="6627386"/>
              <a:ext cx="3437172" cy="92329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向量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&amp;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矩阵</a:t>
              </a:r>
              <a:endParaRPr lang="en-US" sz="2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>
            <a:off x="2521131" y="2998088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402664" y="2980924"/>
            <a:ext cx="770709" cy="1160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5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9" grpId="0" animBg="1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55"/>
          <p:cNvSpPr>
            <a:spLocks noChangeArrowheads="1"/>
          </p:cNvSpPr>
          <p:nvPr/>
        </p:nvSpPr>
        <p:spPr bwMode="auto">
          <a:xfrm>
            <a:off x="8004798" y="2897930"/>
            <a:ext cx="411585" cy="362885"/>
          </a:xfrm>
          <a:custGeom>
            <a:avLst/>
            <a:gdLst>
              <a:gd name="T0" fmla="*/ 855 w 856"/>
              <a:gd name="T1" fmla="*/ 81 h 753"/>
              <a:gd name="T2" fmla="*/ 855 w 856"/>
              <a:gd name="T3" fmla="*/ 81 h 753"/>
              <a:gd name="T4" fmla="*/ 753 w 856"/>
              <a:gd name="T5" fmla="*/ 101 h 753"/>
              <a:gd name="T6" fmla="*/ 834 w 856"/>
              <a:gd name="T7" fmla="*/ 0 h 753"/>
              <a:gd name="T8" fmla="*/ 732 w 856"/>
              <a:gd name="T9" fmla="*/ 60 h 753"/>
              <a:gd name="T10" fmla="*/ 590 w 856"/>
              <a:gd name="T11" fmla="*/ 0 h 753"/>
              <a:gd name="T12" fmla="*/ 407 w 856"/>
              <a:gd name="T13" fmla="*/ 183 h 753"/>
              <a:gd name="T14" fmla="*/ 428 w 856"/>
              <a:gd name="T15" fmla="*/ 223 h 753"/>
              <a:gd name="T16" fmla="*/ 61 w 856"/>
              <a:gd name="T17" fmla="*/ 20 h 753"/>
              <a:gd name="T18" fmla="*/ 41 w 856"/>
              <a:gd name="T19" fmla="*/ 121 h 753"/>
              <a:gd name="T20" fmla="*/ 102 w 856"/>
              <a:gd name="T21" fmla="*/ 284 h 753"/>
              <a:gd name="T22" fmla="*/ 21 w 856"/>
              <a:gd name="T23" fmla="*/ 264 h 753"/>
              <a:gd name="T24" fmla="*/ 21 w 856"/>
              <a:gd name="T25" fmla="*/ 264 h 753"/>
              <a:gd name="T26" fmla="*/ 163 w 856"/>
              <a:gd name="T27" fmla="*/ 447 h 753"/>
              <a:gd name="T28" fmla="*/ 122 w 856"/>
              <a:gd name="T29" fmla="*/ 447 h 753"/>
              <a:gd name="T30" fmla="*/ 102 w 856"/>
              <a:gd name="T31" fmla="*/ 447 h 753"/>
              <a:gd name="T32" fmla="*/ 265 w 856"/>
              <a:gd name="T33" fmla="*/ 589 h 753"/>
              <a:gd name="T34" fmla="*/ 41 w 856"/>
              <a:gd name="T35" fmla="*/ 671 h 753"/>
              <a:gd name="T36" fmla="*/ 0 w 856"/>
              <a:gd name="T37" fmla="*/ 671 h 753"/>
              <a:gd name="T38" fmla="*/ 265 w 856"/>
              <a:gd name="T39" fmla="*/ 752 h 753"/>
              <a:gd name="T40" fmla="*/ 773 w 856"/>
              <a:gd name="T41" fmla="*/ 203 h 753"/>
              <a:gd name="T42" fmla="*/ 773 w 856"/>
              <a:gd name="T43" fmla="*/ 183 h 753"/>
              <a:gd name="T44" fmla="*/ 855 w 856"/>
              <a:gd name="T45" fmla="*/ 81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6" h="753">
                <a:moveTo>
                  <a:pt x="855" y="81"/>
                </a:moveTo>
                <a:lnTo>
                  <a:pt x="855" y="81"/>
                </a:lnTo>
                <a:cubicBezTo>
                  <a:pt x="834" y="101"/>
                  <a:pt x="793" y="101"/>
                  <a:pt x="753" y="101"/>
                </a:cubicBezTo>
                <a:cubicBezTo>
                  <a:pt x="793" y="81"/>
                  <a:pt x="814" y="40"/>
                  <a:pt x="834" y="0"/>
                </a:cubicBezTo>
                <a:cubicBezTo>
                  <a:pt x="793" y="20"/>
                  <a:pt x="773" y="40"/>
                  <a:pt x="732" y="60"/>
                </a:cubicBezTo>
                <a:cubicBezTo>
                  <a:pt x="692" y="20"/>
                  <a:pt x="651" y="0"/>
                  <a:pt x="590" y="0"/>
                </a:cubicBezTo>
                <a:cubicBezTo>
                  <a:pt x="488" y="0"/>
                  <a:pt x="407" y="81"/>
                  <a:pt x="407" y="183"/>
                </a:cubicBezTo>
                <a:cubicBezTo>
                  <a:pt x="407" y="203"/>
                  <a:pt x="428" y="203"/>
                  <a:pt x="428" y="223"/>
                </a:cubicBezTo>
                <a:cubicBezTo>
                  <a:pt x="265" y="223"/>
                  <a:pt x="142" y="142"/>
                  <a:pt x="61" y="20"/>
                </a:cubicBezTo>
                <a:cubicBezTo>
                  <a:pt x="41" y="60"/>
                  <a:pt x="41" y="81"/>
                  <a:pt x="41" y="121"/>
                </a:cubicBezTo>
                <a:cubicBezTo>
                  <a:pt x="41" y="183"/>
                  <a:pt x="61" y="244"/>
                  <a:pt x="102" y="284"/>
                </a:cubicBezTo>
                <a:cubicBezTo>
                  <a:pt x="81" y="284"/>
                  <a:pt x="61" y="264"/>
                  <a:pt x="21" y="264"/>
                </a:cubicBezTo>
                <a:lnTo>
                  <a:pt x="21" y="264"/>
                </a:lnTo>
                <a:cubicBezTo>
                  <a:pt x="21" y="345"/>
                  <a:pt x="81" y="427"/>
                  <a:pt x="163" y="447"/>
                </a:cubicBezTo>
                <a:cubicBezTo>
                  <a:pt x="163" y="447"/>
                  <a:pt x="142" y="447"/>
                  <a:pt x="122" y="447"/>
                </a:cubicBezTo>
                <a:lnTo>
                  <a:pt x="102" y="447"/>
                </a:lnTo>
                <a:cubicBezTo>
                  <a:pt x="122" y="528"/>
                  <a:pt x="183" y="589"/>
                  <a:pt x="265" y="589"/>
                </a:cubicBezTo>
                <a:cubicBezTo>
                  <a:pt x="204" y="630"/>
                  <a:pt x="122" y="671"/>
                  <a:pt x="41" y="671"/>
                </a:cubicBezTo>
                <a:cubicBezTo>
                  <a:pt x="21" y="671"/>
                  <a:pt x="0" y="671"/>
                  <a:pt x="0" y="671"/>
                </a:cubicBezTo>
                <a:cubicBezTo>
                  <a:pt x="81" y="711"/>
                  <a:pt x="163" y="752"/>
                  <a:pt x="265" y="752"/>
                </a:cubicBezTo>
                <a:cubicBezTo>
                  <a:pt x="590" y="752"/>
                  <a:pt x="773" y="447"/>
                  <a:pt x="773" y="203"/>
                </a:cubicBezTo>
                <a:lnTo>
                  <a:pt x="773" y="183"/>
                </a:lnTo>
                <a:cubicBezTo>
                  <a:pt x="814" y="142"/>
                  <a:pt x="834" y="121"/>
                  <a:pt x="85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6" name="Freeform 153"/>
          <p:cNvSpPr>
            <a:spLocks noChangeArrowheads="1"/>
          </p:cNvSpPr>
          <p:nvPr/>
        </p:nvSpPr>
        <p:spPr bwMode="auto">
          <a:xfrm>
            <a:off x="8934330" y="2721490"/>
            <a:ext cx="223031" cy="482550"/>
          </a:xfrm>
          <a:custGeom>
            <a:avLst/>
            <a:gdLst>
              <a:gd name="T0" fmla="*/ 406 w 407"/>
              <a:gd name="T1" fmla="*/ 285 h 876"/>
              <a:gd name="T2" fmla="*/ 406 w 407"/>
              <a:gd name="T3" fmla="*/ 285 h 876"/>
              <a:gd name="T4" fmla="*/ 264 w 407"/>
              <a:gd name="T5" fmla="*/ 285 h 876"/>
              <a:gd name="T6" fmla="*/ 264 w 407"/>
              <a:gd name="T7" fmla="*/ 204 h 876"/>
              <a:gd name="T8" fmla="*/ 305 w 407"/>
              <a:gd name="T9" fmla="*/ 163 h 876"/>
              <a:gd name="T10" fmla="*/ 406 w 407"/>
              <a:gd name="T11" fmla="*/ 163 h 876"/>
              <a:gd name="T12" fmla="*/ 406 w 407"/>
              <a:gd name="T13" fmla="*/ 0 h 876"/>
              <a:gd name="T14" fmla="*/ 264 w 407"/>
              <a:gd name="T15" fmla="*/ 0 h 876"/>
              <a:gd name="T16" fmla="*/ 81 w 407"/>
              <a:gd name="T17" fmla="*/ 183 h 876"/>
              <a:gd name="T18" fmla="*/ 81 w 407"/>
              <a:gd name="T19" fmla="*/ 285 h 876"/>
              <a:gd name="T20" fmla="*/ 0 w 407"/>
              <a:gd name="T21" fmla="*/ 285 h 876"/>
              <a:gd name="T22" fmla="*/ 0 w 407"/>
              <a:gd name="T23" fmla="*/ 427 h 876"/>
              <a:gd name="T24" fmla="*/ 81 w 407"/>
              <a:gd name="T25" fmla="*/ 427 h 876"/>
              <a:gd name="T26" fmla="*/ 81 w 407"/>
              <a:gd name="T27" fmla="*/ 875 h 876"/>
              <a:gd name="T28" fmla="*/ 264 w 407"/>
              <a:gd name="T29" fmla="*/ 875 h 876"/>
              <a:gd name="T30" fmla="*/ 264 w 407"/>
              <a:gd name="T31" fmla="*/ 427 h 876"/>
              <a:gd name="T32" fmla="*/ 386 w 407"/>
              <a:gd name="T33" fmla="*/ 427 h 876"/>
              <a:gd name="T34" fmla="*/ 406 w 407"/>
              <a:gd name="T35" fmla="*/ 285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876">
                <a:moveTo>
                  <a:pt x="406" y="285"/>
                </a:moveTo>
                <a:lnTo>
                  <a:pt x="406" y="285"/>
                </a:lnTo>
                <a:cubicBezTo>
                  <a:pt x="264" y="285"/>
                  <a:pt x="264" y="285"/>
                  <a:pt x="264" y="28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4" y="163"/>
                  <a:pt x="285" y="163"/>
                  <a:pt x="305" y="163"/>
                </a:cubicBezTo>
                <a:cubicBezTo>
                  <a:pt x="325" y="163"/>
                  <a:pt x="406" y="163"/>
                  <a:pt x="406" y="163"/>
                </a:cubicBezTo>
                <a:cubicBezTo>
                  <a:pt x="406" y="0"/>
                  <a:pt x="406" y="0"/>
                  <a:pt x="406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122" y="0"/>
                  <a:pt x="81" y="122"/>
                  <a:pt x="81" y="183"/>
                </a:cubicBezTo>
                <a:cubicBezTo>
                  <a:pt x="81" y="285"/>
                  <a:pt x="81" y="285"/>
                  <a:pt x="81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427"/>
                  <a:pt x="0" y="427"/>
                  <a:pt x="0" y="427"/>
                </a:cubicBezTo>
                <a:cubicBezTo>
                  <a:pt x="81" y="427"/>
                  <a:pt x="81" y="427"/>
                  <a:pt x="81" y="427"/>
                </a:cubicBezTo>
                <a:cubicBezTo>
                  <a:pt x="81" y="631"/>
                  <a:pt x="81" y="875"/>
                  <a:pt x="81" y="875"/>
                </a:cubicBezTo>
                <a:cubicBezTo>
                  <a:pt x="264" y="875"/>
                  <a:pt x="264" y="875"/>
                  <a:pt x="264" y="875"/>
                </a:cubicBezTo>
                <a:cubicBezTo>
                  <a:pt x="264" y="875"/>
                  <a:pt x="264" y="631"/>
                  <a:pt x="264" y="427"/>
                </a:cubicBezTo>
                <a:cubicBezTo>
                  <a:pt x="386" y="427"/>
                  <a:pt x="386" y="427"/>
                  <a:pt x="386" y="427"/>
                </a:cubicBezTo>
                <a:lnTo>
                  <a:pt x="406" y="2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7" name="Freeform 62"/>
          <p:cNvSpPr>
            <a:spLocks noChangeArrowheads="1"/>
          </p:cNvSpPr>
          <p:nvPr/>
        </p:nvSpPr>
        <p:spPr bwMode="auto">
          <a:xfrm>
            <a:off x="8782484" y="3603139"/>
            <a:ext cx="278221" cy="330381"/>
          </a:xfrm>
          <a:custGeom>
            <a:avLst/>
            <a:gdLst>
              <a:gd name="T0" fmla="*/ 773 w 774"/>
              <a:gd name="T1" fmla="*/ 427 h 896"/>
              <a:gd name="T2" fmla="*/ 773 w 774"/>
              <a:gd name="T3" fmla="*/ 427 h 896"/>
              <a:gd name="T4" fmla="*/ 692 w 774"/>
              <a:gd name="T5" fmla="*/ 712 h 896"/>
              <a:gd name="T6" fmla="*/ 264 w 774"/>
              <a:gd name="T7" fmla="*/ 834 h 896"/>
              <a:gd name="T8" fmla="*/ 0 w 774"/>
              <a:gd name="T9" fmla="*/ 468 h 896"/>
              <a:gd name="T10" fmla="*/ 102 w 774"/>
              <a:gd name="T11" fmla="*/ 244 h 896"/>
              <a:gd name="T12" fmla="*/ 122 w 774"/>
              <a:gd name="T13" fmla="*/ 244 h 896"/>
              <a:gd name="T14" fmla="*/ 122 w 774"/>
              <a:gd name="T15" fmla="*/ 264 h 896"/>
              <a:gd name="T16" fmla="*/ 142 w 774"/>
              <a:gd name="T17" fmla="*/ 509 h 896"/>
              <a:gd name="T18" fmla="*/ 142 w 774"/>
              <a:gd name="T19" fmla="*/ 509 h 896"/>
              <a:gd name="T20" fmla="*/ 163 w 774"/>
              <a:gd name="T21" fmla="*/ 529 h 896"/>
              <a:gd name="T22" fmla="*/ 183 w 774"/>
              <a:gd name="T23" fmla="*/ 509 h 896"/>
              <a:gd name="T24" fmla="*/ 447 w 774"/>
              <a:gd name="T25" fmla="*/ 40 h 896"/>
              <a:gd name="T26" fmla="*/ 630 w 774"/>
              <a:gd name="T27" fmla="*/ 0 h 896"/>
              <a:gd name="T28" fmla="*/ 692 w 774"/>
              <a:gd name="T29" fmla="*/ 40 h 896"/>
              <a:gd name="T30" fmla="*/ 753 w 774"/>
              <a:gd name="T31" fmla="*/ 285 h 896"/>
              <a:gd name="T32" fmla="*/ 773 w 774"/>
              <a:gd name="T33" fmla="*/ 427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4" h="896">
                <a:moveTo>
                  <a:pt x="773" y="427"/>
                </a:moveTo>
                <a:lnTo>
                  <a:pt x="773" y="427"/>
                </a:lnTo>
                <a:cubicBezTo>
                  <a:pt x="773" y="529"/>
                  <a:pt x="753" y="630"/>
                  <a:pt x="692" y="712"/>
                </a:cubicBezTo>
                <a:cubicBezTo>
                  <a:pt x="590" y="834"/>
                  <a:pt x="407" y="895"/>
                  <a:pt x="264" y="834"/>
                </a:cubicBezTo>
                <a:cubicBezTo>
                  <a:pt x="102" y="773"/>
                  <a:pt x="0" y="630"/>
                  <a:pt x="0" y="468"/>
                </a:cubicBezTo>
                <a:cubicBezTo>
                  <a:pt x="0" y="386"/>
                  <a:pt x="41" y="305"/>
                  <a:pt x="102" y="244"/>
                </a:cubicBezTo>
                <a:cubicBezTo>
                  <a:pt x="102" y="244"/>
                  <a:pt x="102" y="223"/>
                  <a:pt x="122" y="244"/>
                </a:cubicBezTo>
                <a:cubicBezTo>
                  <a:pt x="122" y="244"/>
                  <a:pt x="122" y="244"/>
                  <a:pt x="122" y="264"/>
                </a:cubicBezTo>
                <a:cubicBezTo>
                  <a:pt x="102" y="346"/>
                  <a:pt x="102" y="427"/>
                  <a:pt x="142" y="509"/>
                </a:cubicBezTo>
                <a:lnTo>
                  <a:pt x="142" y="509"/>
                </a:lnTo>
                <a:cubicBezTo>
                  <a:pt x="142" y="529"/>
                  <a:pt x="142" y="529"/>
                  <a:pt x="163" y="529"/>
                </a:cubicBezTo>
                <a:cubicBezTo>
                  <a:pt x="183" y="529"/>
                  <a:pt x="163" y="509"/>
                  <a:pt x="183" y="509"/>
                </a:cubicBezTo>
                <a:cubicBezTo>
                  <a:pt x="183" y="305"/>
                  <a:pt x="285" y="163"/>
                  <a:pt x="447" y="40"/>
                </a:cubicBezTo>
                <a:cubicBezTo>
                  <a:pt x="509" y="20"/>
                  <a:pt x="570" y="0"/>
                  <a:pt x="630" y="0"/>
                </a:cubicBezTo>
                <a:cubicBezTo>
                  <a:pt x="671" y="0"/>
                  <a:pt x="671" y="20"/>
                  <a:pt x="692" y="40"/>
                </a:cubicBezTo>
                <a:cubicBezTo>
                  <a:pt x="733" y="122"/>
                  <a:pt x="753" y="203"/>
                  <a:pt x="753" y="285"/>
                </a:cubicBezTo>
                <a:cubicBezTo>
                  <a:pt x="773" y="326"/>
                  <a:pt x="773" y="386"/>
                  <a:pt x="773" y="4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50" rIns="121899" bIns="60950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61166" y="3410359"/>
            <a:ext cx="452168" cy="567886"/>
          </a:xfrm>
          <a:prstGeom prst="rect">
            <a:avLst/>
          </a:prstGeom>
          <a:noFill/>
        </p:spPr>
        <p:txBody>
          <a:bodyPr wrap="square" lIns="0" tIns="0" rIns="121872" bIns="0" rtlCol="0">
            <a:noAutofit/>
          </a:bodyPr>
          <a:lstStyle/>
          <a:p>
            <a:r>
              <a:rPr lang="en-US" sz="4250" b="1" dirty="0">
                <a:solidFill>
                  <a:schemeClr val="bg1"/>
                </a:solidFill>
                <a:latin typeface="Modern Pictograms"/>
                <a:cs typeface="Modern Pictograms"/>
              </a:rPr>
              <a:t>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4" name="TextBox 3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向量化后我能用这些模型</a:t>
              </a:r>
              <a:r>
                <a:rPr lang="en-US" altLang="zh-CN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……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7" name="Rectangle 3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32" y="1534015"/>
            <a:ext cx="5076825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" y="2152251"/>
            <a:ext cx="7549676" cy="42466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32" y="1430656"/>
            <a:ext cx="9014602" cy="5178251"/>
          </a:xfrm>
          <a:prstGeom prst="rect">
            <a:avLst/>
          </a:prstGeom>
        </p:spPr>
      </p:pic>
      <p:sp>
        <p:nvSpPr>
          <p:cNvPr id="45" name="TextBox 33"/>
          <p:cNvSpPr txBox="1"/>
          <p:nvPr/>
        </p:nvSpPr>
        <p:spPr>
          <a:xfrm>
            <a:off x="761599" y="268868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打住！先学学怎么向量化吧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8493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6881158" y="1924229"/>
            <a:ext cx="4050454" cy="4064691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endParaRPr lang="id-ID" sz="900" dirty="0"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7695167" y="2850508"/>
            <a:ext cx="962087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5782" y="2126998"/>
            <a:ext cx="110795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7135596" y="3911757"/>
            <a:ext cx="913996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/>
                </a:solidFill>
                <a:latin typeface="Lato Regular"/>
                <a:cs typeface="Lato Regular"/>
              </a:rPr>
              <a:t>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7787" y="2679606"/>
            <a:ext cx="1325968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1"/>
                </a:solidFill>
                <a:latin typeface="Lato Regular"/>
                <a:cs typeface="Lato Regular"/>
              </a:rPr>
              <a:t>Analysis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8072103" y="3392149"/>
            <a:ext cx="646294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research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8193" y="3213871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health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8835499" y="3070148"/>
            <a:ext cx="1250627" cy="60014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3300" b="1" dirty="0">
                <a:solidFill>
                  <a:schemeClr val="tx2"/>
                </a:solidFill>
                <a:latin typeface="Lato Regular"/>
                <a:cs typeface="Lato Regular"/>
              </a:rPr>
              <a:t>evola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14785" y="3691459"/>
            <a:ext cx="588586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3"/>
                </a:solidFill>
                <a:latin typeface="Lato Regular"/>
                <a:cs typeface="Lato Regular"/>
              </a:rPr>
              <a:t>traffic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3475" y="3553996"/>
            <a:ext cx="651104" cy="46164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SEO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12335" y="3390739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wordpres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7740" y="2248019"/>
            <a:ext cx="1468635" cy="430869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200" b="1" dirty="0">
                <a:solidFill>
                  <a:schemeClr val="accent2"/>
                </a:solidFill>
                <a:latin typeface="Lato Regular"/>
                <a:cs typeface="Lato Regular"/>
              </a:rPr>
              <a:t>marketing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46325" y="2592360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/>
                </a:solidFill>
                <a:latin typeface="Lato Regular"/>
                <a:cs typeface="Lato Regular"/>
              </a:rPr>
              <a:t>advertising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7603295" y="3281926"/>
            <a:ext cx="800183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3"/>
                </a:solidFill>
                <a:latin typeface="Lato Regular"/>
                <a:cs typeface="Lato Regular"/>
              </a:rPr>
              <a:t>business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56716" y="2845634"/>
            <a:ext cx="646294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france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6851605" y="3215780"/>
            <a:ext cx="704003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tx2"/>
                </a:solidFill>
                <a:latin typeface="Lato Regular"/>
                <a:cs typeface="Lato Regular"/>
              </a:rPr>
              <a:t>freelance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43703" y="3017544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58759" y="2543040"/>
            <a:ext cx="902775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rPr>
              <a:t>hospital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57539" y="3417645"/>
            <a:ext cx="60141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plan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3588" y="3099335"/>
            <a:ext cx="72323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finance</a:t>
            </a:r>
          </a:p>
        </p:txBody>
      </p:sp>
      <p:sp>
        <p:nvSpPr>
          <p:cNvPr id="41" name="TextBox 40"/>
          <p:cNvSpPr txBox="1"/>
          <p:nvPr/>
        </p:nvSpPr>
        <p:spPr>
          <a:xfrm rot="16200000">
            <a:off x="8343870" y="3122443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trend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8942" y="4422507"/>
            <a:ext cx="101819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audience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354" y="3870788"/>
            <a:ext cx="1031015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1"/>
                </a:solidFill>
                <a:latin typeface="Lato Regular"/>
                <a:cs typeface="Lato Regular"/>
              </a:rPr>
              <a:t>competitors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722314" y="3710865"/>
            <a:ext cx="954071" cy="24620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000" b="1" dirty="0">
                <a:solidFill>
                  <a:schemeClr val="tx2"/>
                </a:solidFill>
                <a:latin typeface="Lato Regular"/>
                <a:cs typeface="Lato Regular"/>
              </a:rPr>
              <a:t>presentation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94015" y="3731517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fyi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5613" y="3903096"/>
            <a:ext cx="473170" cy="2308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900" b="1" dirty="0">
                <a:solidFill>
                  <a:schemeClr val="accent1"/>
                </a:solidFill>
                <a:latin typeface="Lato Regular"/>
                <a:cs typeface="Lato Regular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63195" y="2337660"/>
            <a:ext cx="415462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tx2"/>
                </a:solidFill>
                <a:latin typeface="Lato Regular"/>
                <a:cs typeface="Lato Regular"/>
              </a:rPr>
              <a:t>VIH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200657" y="4008464"/>
            <a:ext cx="1172079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400" b="1" dirty="0">
                <a:solidFill>
                  <a:schemeClr val="accent4"/>
                </a:solidFill>
                <a:latin typeface="Lato Regular"/>
                <a:cs typeface="Lato Regular"/>
              </a:rPr>
              <a:t>infographic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34615" y="4003356"/>
            <a:ext cx="963689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accent3"/>
                </a:solidFill>
                <a:latin typeface="Lato Regular"/>
                <a:cs typeface="Lato Regular"/>
              </a:rPr>
              <a:t>target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7708396" y="4052910"/>
            <a:ext cx="574160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2000" b="1" dirty="0">
                <a:solidFill>
                  <a:schemeClr val="tx2"/>
                </a:solidFill>
                <a:latin typeface="Lato Regular"/>
                <a:cs typeface="Lato Regular"/>
              </a:rPr>
              <a:t>key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03880" y="4259102"/>
            <a:ext cx="809801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600" b="1" dirty="0">
                <a:solidFill>
                  <a:schemeClr val="tx2"/>
                </a:solidFill>
                <a:latin typeface="Lato Regular"/>
                <a:cs typeface="Lato Regular"/>
              </a:rPr>
              <a:t>mobile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100080" y="4171469"/>
            <a:ext cx="569350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id-ID" sz="1200" b="1" dirty="0">
                <a:solidFill>
                  <a:schemeClr val="accent4"/>
                </a:solidFill>
                <a:latin typeface="Lato Regular"/>
                <a:cs typeface="Lato Regular"/>
              </a:rPr>
              <a:t>chart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51645" y="4212032"/>
            <a:ext cx="1011780" cy="338536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600" b="1" dirty="0" smtClean="0">
                <a:latin typeface="+mj-lt"/>
              </a:rPr>
              <a:t>殊途同归</a:t>
            </a:r>
            <a:endParaRPr lang="id-ID" sz="1600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32623" y="4545349"/>
            <a:ext cx="5134580" cy="147730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分文成句、分句成词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找出语料库包含的词汇表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统计词语出现的频数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用数学语言（向量、矩阵）表示语料库</a:t>
            </a:r>
            <a:r>
              <a:rPr lang="en-US" altLang="zh-CN" dirty="0" smtClean="0">
                <a:latin typeface="Calibri Light"/>
                <a:cs typeface="Calibri Light"/>
              </a:rPr>
              <a:t>/</a:t>
            </a:r>
            <a:r>
              <a:rPr lang="zh-CN" altLang="en-US" dirty="0" smtClean="0">
                <a:latin typeface="Calibri Light"/>
                <a:cs typeface="Calibri Light"/>
              </a:rPr>
              <a:t>文档特点</a:t>
            </a:r>
            <a:endParaRPr lang="en-US" altLang="zh-CN" dirty="0" smtClean="0">
              <a:latin typeface="Calibri Light"/>
              <a:cs typeface="Calibri Light"/>
            </a:endParaRPr>
          </a:p>
          <a:p>
            <a:pPr algn="ctr"/>
            <a:r>
              <a:rPr lang="zh-CN" altLang="en-US" dirty="0" smtClean="0">
                <a:latin typeface="Calibri Light"/>
                <a:cs typeface="Calibri Light"/>
              </a:rPr>
              <a:t>我们还会在这一节讲讲词云的作法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66" name="AutoShape 19"/>
          <p:cNvSpPr>
            <a:spLocks/>
          </p:cNvSpPr>
          <p:nvPr/>
        </p:nvSpPr>
        <p:spPr bwMode="auto">
          <a:xfrm>
            <a:off x="1929402" y="1982178"/>
            <a:ext cx="493589" cy="4937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29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83741" y="2426225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中文语料库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57168" y="2431401"/>
            <a:ext cx="1082312" cy="307758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1400" b="1" dirty="0" smtClean="0">
                <a:latin typeface="+mj-lt"/>
              </a:rPr>
              <a:t>英文语料库</a:t>
            </a:r>
            <a:endParaRPr lang="id-ID" sz="1400" b="1" dirty="0">
              <a:latin typeface="+mj-lt"/>
            </a:endParaRPr>
          </a:p>
        </p:txBody>
      </p:sp>
      <p:sp>
        <p:nvSpPr>
          <p:cNvPr id="71" name="Freeform 202"/>
          <p:cNvSpPr>
            <a:spLocks noChangeArrowheads="1"/>
          </p:cNvSpPr>
          <p:nvPr/>
        </p:nvSpPr>
        <p:spPr bwMode="auto">
          <a:xfrm>
            <a:off x="4520238" y="2061061"/>
            <a:ext cx="375273" cy="403999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2" name="Freeform 537"/>
          <p:cNvSpPr>
            <a:spLocks noChangeArrowheads="1"/>
          </p:cNvSpPr>
          <p:nvPr/>
        </p:nvSpPr>
        <p:spPr bwMode="auto">
          <a:xfrm>
            <a:off x="2745937" y="3369389"/>
            <a:ext cx="818120" cy="873348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76183" tIns="38092" rIns="76183" bIns="38092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64" name="TextBox 63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英文分词与中文分词</a:t>
              </a:r>
              <a:endParaRPr lang="id-ID" altLang="zh-CN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68" name="Rectangle 67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由语言特点决定了所采用的方法不同</a:t>
              </a:r>
              <a:endParaRPr lang="id-ID" altLang="zh-CN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9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66" grpId="0" animBg="1"/>
      <p:bldP spid="69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15860" y="3318402"/>
            <a:ext cx="6568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</a:t>
            </a:r>
            <a:r>
              <a:rPr lang="en-US" sz="2000" b="1" dirty="0">
                <a:solidFill>
                  <a:schemeClr val="bg1"/>
                </a:solidFill>
                <a:latin typeface="Calibri Light"/>
                <a:cs typeface="Calibri Light"/>
              </a:rPr>
              <a:t>on the outside, ugly-crying on the inside</a:t>
            </a: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.“</a:t>
            </a:r>
          </a:p>
          <a:p>
            <a:pPr algn="ctr">
              <a:lnSpc>
                <a:spcPct val="120000"/>
              </a:lnSpc>
            </a:pP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&gt;&gt; &gt;&gt; &gt;&gt;</a:t>
            </a:r>
          </a:p>
          <a:p>
            <a:pPr algn="ctr">
              <a:lnSpc>
                <a:spcPct val="120000"/>
              </a:lnSpc>
            </a:pPr>
            <a:endParaRPr lang="en-US" sz="2000" b="1" dirty="0" smtClean="0">
              <a:solidFill>
                <a:schemeClr val="bg1"/>
              </a:solidFill>
              <a:latin typeface="Calibri Light"/>
              <a:cs typeface="Calibri Light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alibri Light"/>
                <a:cs typeface="Calibri Light"/>
              </a:rPr>
              <a:t>pretty / outside / ugly-crying / inside</a:t>
            </a:r>
            <a:endParaRPr lang="en-US" sz="20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英文分词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tm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791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63665" y="1775213"/>
            <a:ext cx="92358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651445" y="4144887"/>
            <a:ext cx="92358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674931" y="1775213"/>
            <a:ext cx="92358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262711" y="4144887"/>
            <a:ext cx="92358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40179" y="4144887"/>
            <a:ext cx="92358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176889" y="1775213"/>
            <a:ext cx="92358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id-ID" sz="900" dirty="0">
              <a:latin typeface="Calibri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172342" y="2735787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空格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26461" y="3012037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1200" dirty="0">
                <a:latin typeface="Calibri Light"/>
                <a:cs typeface="Calibri Light"/>
              </a:rPr>
              <a:t> </a:t>
            </a:r>
            <a:r>
              <a:rPr lang="en-US" altLang="zh-CN" sz="1200" dirty="0" smtClean="0">
                <a:latin typeface="Calibri Light"/>
                <a:cs typeface="Calibri Light"/>
              </a:rPr>
              <a:t> </a:t>
            </a:r>
            <a:r>
              <a:rPr lang="zh-CN" altLang="en-US" sz="1200" dirty="0" smtClean="0">
                <a:latin typeface="Calibri Light"/>
                <a:cs typeface="Calibri Light"/>
              </a:rPr>
              <a:t>除了词与词之间自然间隔以外的多余空格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782660" y="2727620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标点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36778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去除无用标点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95586" y="2727620"/>
            <a:ext cx="147504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修改大小写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536830" y="3003870"/>
            <a:ext cx="2184536" cy="29916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我们只在乎出现了哪些词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56279" y="5107529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数字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10396" y="5383779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有时候数字对我想要研究的主题来说并没有太大帮助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29984" y="5040306"/>
            <a:ext cx="958881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停止词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13145" y="5316556"/>
            <a:ext cx="2184536" cy="6509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the\on\up\down\then</a:t>
            </a:r>
          </a:p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sz="1200" dirty="0" smtClean="0">
                <a:latin typeface="Calibri Light"/>
                <a:cs typeface="Calibri Light"/>
              </a:rPr>
              <a:t>\if\are\aren’t…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69343" y="5032138"/>
            <a:ext cx="700797" cy="40009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2000" b="1" dirty="0" smtClean="0">
                <a:latin typeface="Lato Regular"/>
                <a:cs typeface="Lato Regular"/>
              </a:rPr>
              <a:t>时态</a:t>
            </a:r>
            <a:endParaRPr lang="id-ID" sz="2000" b="1" dirty="0">
              <a:latin typeface="Lato Regular"/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3461" y="5308388"/>
            <a:ext cx="2184536" cy="5355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zh-CN" altLang="en-US" sz="1200" dirty="0" smtClean="0">
                <a:latin typeface="Calibri Light"/>
                <a:cs typeface="Calibri Light"/>
              </a:rPr>
              <a:t>多余的时态，对我想了解的主题没有任何意义</a:t>
            </a:r>
            <a:endParaRPr lang="es-ES" sz="1200" dirty="0">
              <a:latin typeface="Calibri Light"/>
              <a:cs typeface="Calibri Light"/>
            </a:endParaRPr>
          </a:p>
        </p:txBody>
      </p:sp>
      <p:sp>
        <p:nvSpPr>
          <p:cNvPr id="59" name="Freeform 3"/>
          <p:cNvSpPr>
            <a:spLocks noChangeArrowheads="1"/>
          </p:cNvSpPr>
          <p:nvPr/>
        </p:nvSpPr>
        <p:spPr bwMode="auto">
          <a:xfrm>
            <a:off x="8528404" y="4433417"/>
            <a:ext cx="402335" cy="324005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0" name="Freeform 22"/>
          <p:cNvSpPr>
            <a:spLocks noChangeArrowheads="1"/>
          </p:cNvSpPr>
          <p:nvPr/>
        </p:nvSpPr>
        <p:spPr bwMode="auto">
          <a:xfrm>
            <a:off x="8461752" y="2056787"/>
            <a:ext cx="373851" cy="373854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2" name="Freeform 97"/>
          <p:cNvSpPr>
            <a:spLocks noChangeArrowheads="1"/>
          </p:cNvSpPr>
          <p:nvPr/>
        </p:nvSpPr>
        <p:spPr bwMode="auto">
          <a:xfrm>
            <a:off x="5940621" y="2023799"/>
            <a:ext cx="402338" cy="34537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5" name="Freeform 102"/>
          <p:cNvSpPr>
            <a:spLocks noChangeArrowheads="1"/>
          </p:cNvSpPr>
          <p:nvPr/>
        </p:nvSpPr>
        <p:spPr bwMode="auto">
          <a:xfrm>
            <a:off x="3309401" y="4418755"/>
            <a:ext cx="402338" cy="359610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6" name="Freeform 104"/>
          <p:cNvSpPr>
            <a:spLocks noChangeArrowheads="1"/>
          </p:cNvSpPr>
          <p:nvPr/>
        </p:nvSpPr>
        <p:spPr bwMode="auto">
          <a:xfrm>
            <a:off x="3325975" y="2060221"/>
            <a:ext cx="402338" cy="270598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68" name="Freeform 110"/>
          <p:cNvSpPr>
            <a:spLocks noChangeArrowheads="1"/>
          </p:cNvSpPr>
          <p:nvPr/>
        </p:nvSpPr>
        <p:spPr bwMode="auto">
          <a:xfrm>
            <a:off x="5893750" y="4444546"/>
            <a:ext cx="373851" cy="302644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1374" y="244014"/>
            <a:ext cx="10468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英文分词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422632" y="976972"/>
            <a:ext cx="1369406" cy="36576"/>
            <a:chOff x="1775295" y="2020905"/>
            <a:chExt cx="3631535" cy="45719"/>
          </a:xfrm>
        </p:grpSpPr>
        <p:sp>
          <p:nvSpPr>
            <p:cNvPr id="53" name="Rectangle 52"/>
            <p:cNvSpPr/>
            <p:nvPr/>
          </p:nvSpPr>
          <p:spPr>
            <a:xfrm flipV="1">
              <a:off x="1775295" y="2020905"/>
              <a:ext cx="540354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2390858" y="2020905"/>
              <a:ext cx="540354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flipV="1">
              <a:off x="3025595" y="2020905"/>
              <a:ext cx="540354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flipV="1">
              <a:off x="3641290" y="2020905"/>
              <a:ext cx="540354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4256852" y="2020905"/>
              <a:ext cx="540354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4866476" y="2020905"/>
              <a:ext cx="540354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71374" y="1005772"/>
            <a:ext cx="10468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accent1"/>
                </a:solidFill>
                <a:latin typeface="Calibri Light"/>
                <a:cs typeface="Calibri Light"/>
              </a:rPr>
              <a:t>我们需要考虑这些问题：</a:t>
            </a:r>
            <a:endParaRPr lang="id-ID" sz="19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41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58" grpId="0" animBg="1"/>
      <p:bldP spid="61" grpId="0" animBg="1"/>
      <p:bldP spid="64" grpId="0" animBg="1"/>
      <p:bldP spid="7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7" grpId="0"/>
      <p:bldP spid="59" grpId="0" animBg="1"/>
      <p:bldP spid="60" grpId="0" animBg="1"/>
      <p:bldP spid="62" grpId="0" animBg="1"/>
      <p:bldP spid="65" grpId="0" animBg="1"/>
      <p:bldP spid="66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>
            <a:spLocks/>
          </p:cNvSpPr>
          <p:nvPr/>
        </p:nvSpPr>
        <p:spPr>
          <a:xfrm>
            <a:off x="-15725" y="-19505"/>
            <a:ext cx="12217278" cy="6922065"/>
          </a:xfrm>
          <a:prstGeom prst="rect">
            <a:avLst/>
          </a:prstGeom>
          <a:solidFill>
            <a:schemeClr val="accent6">
              <a:lumMod val="5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 dirty="0">
              <a:solidFill>
                <a:schemeClr val="tx2"/>
              </a:solidFill>
              <a:latin typeface="Calibri Ligh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98784" y="2185391"/>
            <a:ext cx="617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/>
                <a:cs typeface="Calibri"/>
              </a:rPr>
              <a:t>中文分词</a:t>
            </a:r>
            <a:endParaRPr lang="id-ID" sz="3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405985" y="2835364"/>
            <a:ext cx="1369406" cy="36575"/>
            <a:chOff x="1775295" y="2028842"/>
            <a:chExt cx="3631535" cy="45719"/>
          </a:xfrm>
        </p:grpSpPr>
        <p:sp>
          <p:nvSpPr>
            <p:cNvPr id="90" name="Rectangle 89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>
                <a:latin typeface="Calibri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86502" y="2864188"/>
            <a:ext cx="3790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R packages: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 Light"/>
                <a:cs typeface="Calibri Light"/>
              </a:rPr>
              <a:t>jiebaR</a:t>
            </a:r>
            <a:r>
              <a:rPr lang="en-US" altLang="zh-CN" sz="2000" dirty="0" smtClean="0">
                <a:solidFill>
                  <a:schemeClr val="bg1"/>
                </a:solidFill>
                <a:latin typeface="Calibri Light"/>
                <a:cs typeface="Calibri Light"/>
              </a:rPr>
              <a:t> &amp; text2vec</a:t>
            </a:r>
            <a:endParaRPr lang="id-ID" sz="20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3" y="3411477"/>
            <a:ext cx="7642190" cy="1625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969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7603245" y="2088346"/>
            <a:ext cx="3873520" cy="3398699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708711" y="2002897"/>
            <a:ext cx="3873520" cy="340012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21885" tIns="60943" rIns="121885" bIns="60943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76" name="TextBox 75"/>
          <p:cNvSpPr txBox="1"/>
          <p:nvPr/>
        </p:nvSpPr>
        <p:spPr>
          <a:xfrm rot="19389">
            <a:off x="2954569" y="3545259"/>
            <a:ext cx="1610799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分词原理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37206" y="3599038"/>
            <a:ext cx="1610799" cy="3231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jiebaR</a:t>
            </a:r>
            <a:r>
              <a:rPr lang="zh-CN" alt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实现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30094" y="265844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机械匹配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4430571" y="3779544"/>
            <a:ext cx="941096" cy="610606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4383875" y="3736443"/>
            <a:ext cx="1034488" cy="695013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4380283" y="2599639"/>
            <a:ext cx="2133631" cy="1400801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4337180" y="2558333"/>
            <a:ext cx="2221634" cy="1485208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5312400" y="3359304"/>
            <a:ext cx="2428172" cy="1892877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5267500" y="3316202"/>
            <a:ext cx="2516175" cy="1977285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6923398" y="2867228"/>
            <a:ext cx="1041672" cy="1161947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6874907" y="2824126"/>
            <a:ext cx="1034488" cy="1248150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5409383" y="2342825"/>
            <a:ext cx="1905540" cy="1027254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5364483" y="2299724"/>
            <a:ext cx="1997136" cy="1111661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52374" y="183036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en-US" altLang="zh-CN" sz="900" b="1" dirty="0" err="1" smtClean="0">
                <a:solidFill>
                  <a:schemeClr val="tx2"/>
                </a:solidFill>
                <a:latin typeface="Lato Regular"/>
                <a:cs typeface="Lato Regular"/>
              </a:rPr>
              <a:t>Trie</a:t>
            </a:r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树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707814" y="5118126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有向无环图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27509" y="4273131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隐马尔可夫链模型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2" name="TextBox 161"/>
          <p:cNvSpPr txBox="1"/>
          <p:nvPr/>
        </p:nvSpPr>
        <p:spPr>
          <a:xfrm rot="19348483">
            <a:off x="526722" y="2529590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最大概率模型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840655" y="273780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用户词典构建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862935" y="1909727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分词模式选择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 rot="2420416">
            <a:off x="10118480" y="2687466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关键词抽取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9683361" y="4404685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文档相似度计算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700813" y="5185341"/>
            <a:ext cx="1610799" cy="1846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r"/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文档</a:t>
            </a:r>
            <a:r>
              <a:rPr lang="en-US" altLang="zh-CN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-</a:t>
            </a:r>
            <a:r>
              <a:rPr lang="zh-CN" altLang="en-US" sz="900" b="1" dirty="0" smtClean="0">
                <a:solidFill>
                  <a:schemeClr val="tx2"/>
                </a:solidFill>
                <a:latin typeface="Lato Regular"/>
                <a:cs typeface="Lato Regular"/>
              </a:rPr>
              <a:t>词语矩阵</a:t>
            </a:r>
            <a:endParaRPr lang="id-ID" sz="9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70" name="Freeform 22"/>
          <p:cNvSpPr>
            <a:spLocks noChangeArrowheads="1"/>
          </p:cNvSpPr>
          <p:nvPr/>
        </p:nvSpPr>
        <p:spPr bwMode="auto">
          <a:xfrm>
            <a:off x="6311027" y="3969300"/>
            <a:ext cx="406452" cy="406456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1" name="Freeform 70"/>
          <p:cNvSpPr>
            <a:spLocks noChangeArrowheads="1"/>
          </p:cNvSpPr>
          <p:nvPr/>
        </p:nvSpPr>
        <p:spPr bwMode="auto">
          <a:xfrm>
            <a:off x="7255483" y="3262242"/>
            <a:ext cx="437423" cy="390971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2" name="Freeform 110"/>
          <p:cNvSpPr>
            <a:spLocks noChangeArrowheads="1"/>
          </p:cNvSpPr>
          <p:nvPr/>
        </p:nvSpPr>
        <p:spPr bwMode="auto">
          <a:xfrm>
            <a:off x="6309686" y="2644026"/>
            <a:ext cx="406452" cy="32903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3" name="Freeform 119"/>
          <p:cNvSpPr>
            <a:spLocks noChangeArrowheads="1"/>
          </p:cNvSpPr>
          <p:nvPr/>
        </p:nvSpPr>
        <p:spPr bwMode="auto">
          <a:xfrm>
            <a:off x="5222710" y="3140257"/>
            <a:ext cx="437420" cy="390968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74" name="Freeform 158"/>
          <p:cNvSpPr>
            <a:spLocks noChangeArrowheads="1"/>
          </p:cNvSpPr>
          <p:nvPr/>
        </p:nvSpPr>
        <p:spPr bwMode="auto">
          <a:xfrm>
            <a:off x="4707307" y="3974381"/>
            <a:ext cx="437423" cy="205161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71374" y="244014"/>
            <a:ext cx="10468769" cy="1146479"/>
            <a:chOff x="1739573" y="511491"/>
            <a:chExt cx="20937538" cy="2292957"/>
          </a:xfrm>
        </p:grpSpPr>
        <p:sp>
          <p:nvSpPr>
            <p:cNvPr id="36" name="TextBox 35"/>
            <p:cNvSpPr txBox="1"/>
            <p:nvPr/>
          </p:nvSpPr>
          <p:spPr>
            <a:xfrm>
              <a:off x="1739573" y="511491"/>
              <a:ext cx="20937538" cy="153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中文分词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899" tIns="60950" rIns="121899" bIns="60950" rtlCol="0" anchor="ctr"/>
              <a:lstStyle/>
              <a:p>
                <a:pPr algn="ctr"/>
                <a:endParaRPr lang="en-US" sz="900" dirty="0">
                  <a:latin typeface="Calibri Ligh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39573" y="2035006"/>
              <a:ext cx="20937538" cy="769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900" dirty="0" smtClean="0">
                  <a:solidFill>
                    <a:schemeClr val="accent1"/>
                  </a:solidFill>
                  <a:latin typeface="Calibri Light"/>
                  <a:cs typeface="Calibri Light"/>
                </a:rPr>
                <a:t>我们需要考虑这些问题：</a:t>
              </a:r>
              <a:endParaRPr lang="id-ID" sz="19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21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/>
      <p:bldP spid="145" grpId="0"/>
      <p:bldP spid="146" grpId="0"/>
      <p:bldP spid="147" grpId="0" animBg="1"/>
      <p:bldP spid="149" grpId="0" animBg="1"/>
      <p:bldP spid="151" grpId="0" animBg="1"/>
      <p:bldP spid="153" grpId="0" animBg="1"/>
      <p:bldP spid="155" grpId="0" animBg="1"/>
      <p:bldP spid="157" grpId="0"/>
      <p:bldP spid="158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1302</Words>
  <Application>Microsoft Office PowerPoint</Application>
  <PresentationFormat>宽屏</PresentationFormat>
  <Paragraphs>263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23</vt:i4>
      </vt:variant>
    </vt:vector>
  </HeadingPairs>
  <TitlesOfParts>
    <vt:vector size="49" baseType="lpstr">
      <vt:lpstr>Gill Sans</vt:lpstr>
      <vt:lpstr>Lato</vt:lpstr>
      <vt:lpstr>Lato Light</vt:lpstr>
      <vt:lpstr>Lato Regular</vt:lpstr>
      <vt:lpstr>Modern Pictograms</vt:lpstr>
      <vt:lpstr>ＭＳ Ｐゴシック</vt:lpstr>
      <vt:lpstr>Open Sans Light</vt:lpstr>
      <vt:lpstr>等线</vt:lpstr>
      <vt:lpstr>宋体</vt:lpstr>
      <vt:lpstr>Arial</vt:lpstr>
      <vt:lpstr>Calibri</vt:lpstr>
      <vt:lpstr>Calibri Light</vt:lpstr>
      <vt:lpstr>Times New Roman</vt:lpstr>
      <vt:lpstr>Default Theme</vt:lpstr>
      <vt:lpstr>1_Default Theme</vt:lpstr>
      <vt:lpstr>2_Default Theme</vt:lpstr>
      <vt:lpstr>3_Default Theme</vt:lpstr>
      <vt:lpstr>5_Default Theme</vt:lpstr>
      <vt:lpstr>4_Default Theme</vt:lpstr>
      <vt:lpstr>6_Default Theme</vt:lpstr>
      <vt:lpstr>7_Default Theme</vt:lpstr>
      <vt:lpstr>8_Default Theme</vt:lpstr>
      <vt:lpstr>9_Default Theme</vt:lpstr>
      <vt:lpstr>11_Default Theme</vt:lpstr>
      <vt:lpstr>12_Default Theme</vt:lpstr>
      <vt:lpstr>10_Default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王柳盈</dc:creator>
  <cp:lastModifiedBy>王柳盈</cp:lastModifiedBy>
  <cp:revision>47</cp:revision>
  <dcterms:created xsi:type="dcterms:W3CDTF">2017-07-07T11:46:44Z</dcterms:created>
  <dcterms:modified xsi:type="dcterms:W3CDTF">2017-07-11T11:04:27Z</dcterms:modified>
</cp:coreProperties>
</file>