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7318-3E5E-4F5A-91EC-DACAC4874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787E-8320-480D-B6E6-F02238DDD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7484-FC86-4D7C-B8D6-C50C9E66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EA6C0-8913-439B-BC8E-BB0F32F5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E0143-3C67-4E81-B3FD-57F04D70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78A7-BB20-4FCF-9A47-6C86EF81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EA4B4-7E5A-4615-B614-E603722AE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7F5A-6749-41BE-A972-7D3AA589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DC44-9DEC-4C0B-9348-A1038412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2416-D88D-4BE6-9D8F-069DD8B3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1E213-8121-45E0-9118-AAFC293B1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39A9E-AD30-41E0-B6B0-0B2E4AAE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6484-829C-4A00-85C3-3F68EBAD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A716-9586-4138-9FF6-4EBAACB5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0553-BA33-4FEB-A1BF-EF892C86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4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16F8-BC07-4423-A660-489B864F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0AEF-EFBF-48CF-9724-836432A2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C2DF-9BCD-4D40-B2B7-6666E513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DC7A-F7E5-431C-B8AC-B942BE5A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ECB2-7205-4623-B798-DF36E13A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EC51-2E38-4370-BE44-11C2FD2B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CD774-022D-4543-9700-6CD9D020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8005-CE9F-488D-AD0B-A28E225A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7467-5EC5-455F-9A49-B566D5E5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A05C-D25F-4798-9DF2-4CC1037D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4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6CF6-A86A-4951-9097-48F2F795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DA9-E55F-4310-AA51-7BA7EBAC6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F474A-2DB5-49D7-AC59-6736378C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2D987-8FB6-4A9A-AF53-20861D4F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3504B-F81E-439F-BF94-230CD4C8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09D7-2FB5-447D-B9E7-110C6D92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1522-97D3-4202-8F1B-1E1D1B3C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839DF-18A1-4BBC-8DC4-D47C02EB1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B5E7-9558-430E-8A1E-020F5533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2E5D4-914B-4F40-9B8C-D56393D54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E4340-7F7A-4AA5-8B0D-B53D16CB7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A7F71-9633-4359-9EC5-A15661BC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E905F-638D-4AEE-8852-1D8082C0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C129E-8B4A-4C1B-B3D0-0B5884D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7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E0B-BB69-44B6-8785-DC0ED164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A9613-937F-4B58-8533-FD2ACA42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7824C-DE28-4954-BC5D-4049C3B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59F10-76A2-4FF1-AE3F-8DB06D4F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9CF84-56C5-47A0-9282-871C3FD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FC995-D0FA-425C-B33A-990CB9B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AE642-4088-438A-A4AA-66816191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C7E7-9E75-492F-9745-83AF492D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9079-9F42-4CB5-93BE-40FE4957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D715-3374-4B6E-964D-D4E4DAAC4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015E-9537-4EF9-9C2B-47F968DD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CC80F-70B6-4370-9BE9-C5362959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3939-3939-4D4D-8453-02B78918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7D7-93AD-4DD6-99E1-D7A140EC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4A089-AAF8-49F9-94B7-1E7FE33B1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54968-4988-4AB0-A2C7-83613D1F6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D572F-420C-4C3E-B5AC-40D43CBB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BDFDA-5433-49BE-BB4A-1716F456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9065D-305A-4A76-94DC-34E9A014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7A786-9EA3-4599-8A75-ED1F86C6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C29AF-1C04-449E-A35E-EF367791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32ED-17AA-4D6E-8CF8-7C55F2133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5350-02C7-42EB-8D9A-6A7113F5C2E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3196-0D16-4D5E-9EDE-105F3EE7A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27F05-908D-4884-B518-A88F2637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BBB5-CFE8-4889-AA13-D93F94AF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F0502-8069-4393-B84F-E3478C11C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7200" b="1"/>
              <a:t>数据结构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175FC-E8AE-4044-9F9A-63F9548E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pPr algn="l"/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5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E442F-2C79-41B7-838A-72B7C56F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/>
              <a:t>del </a:t>
            </a:r>
            <a:r>
              <a:rPr lang="zh-CN" altLang="en-US" sz="4000" b="1"/>
              <a:t>语句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1FA4-A60D-4F3B-B875-F26DDB72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zh-CN" altLang="en-US" sz="1400"/>
              <a:t>使用 </a:t>
            </a:r>
            <a:r>
              <a:rPr lang="en-US" altLang="zh-CN" sz="1400"/>
              <a:t>del </a:t>
            </a:r>
            <a:r>
              <a:rPr lang="zh-CN" altLang="en-US" sz="1400"/>
              <a:t>语句可以从一个列表中依索引而不是值来删除一个元素。这与使用 </a:t>
            </a:r>
            <a:r>
              <a:rPr lang="en-US" altLang="zh-CN" sz="1400"/>
              <a:t>pop() </a:t>
            </a:r>
            <a:r>
              <a:rPr lang="zh-CN" altLang="en-US" sz="1400"/>
              <a:t>返回一个值不同。可以用 </a:t>
            </a:r>
            <a:r>
              <a:rPr lang="en-US" altLang="zh-CN" sz="1400"/>
              <a:t>del </a:t>
            </a:r>
            <a:r>
              <a:rPr lang="zh-CN" altLang="en-US" sz="1400"/>
              <a:t>语句从列表中删除一个切割，或清空整个列表（我们以前介绍的方法是给该切割赋一个空列表）。</a:t>
            </a:r>
            <a:endParaRPr lang="en-US" altLang="zh-CN" sz="1400"/>
          </a:p>
          <a:p>
            <a:pPr marL="0" indent="0">
              <a:buNone/>
            </a:pPr>
            <a:endParaRPr lang="en-US" sz="1400"/>
          </a:p>
          <a:p>
            <a:pPr marL="457200" lvl="1" indent="0">
              <a:buNone/>
            </a:pPr>
            <a:r>
              <a:rPr lang="en-US" sz="1400"/>
              <a:t>&gt;&gt;&gt; a = [-1, 1, 66.25, 333, 333, 1234.5]</a:t>
            </a:r>
          </a:p>
          <a:p>
            <a:pPr marL="457200" lvl="1" indent="0">
              <a:buNone/>
            </a:pPr>
            <a:r>
              <a:rPr lang="en-US" sz="1400"/>
              <a:t>&gt;&gt;&gt; del a[0]</a:t>
            </a:r>
          </a:p>
          <a:p>
            <a:pPr marL="457200" lvl="1" indent="0">
              <a:buNone/>
            </a:pPr>
            <a:r>
              <a:rPr lang="en-US" sz="1400"/>
              <a:t>&gt;&gt;&gt; a</a:t>
            </a:r>
          </a:p>
          <a:p>
            <a:pPr marL="457200" lvl="1" indent="0">
              <a:buNone/>
            </a:pPr>
            <a:r>
              <a:rPr lang="en-US" sz="1400"/>
              <a:t>[1, 66.25, 333, 333, 1234.5]</a:t>
            </a:r>
          </a:p>
          <a:p>
            <a:pPr marL="457200" lvl="1" indent="0">
              <a:buNone/>
            </a:pPr>
            <a:r>
              <a:rPr lang="en-US" sz="1400"/>
              <a:t>&gt;&gt;&gt; del a[2:4]</a:t>
            </a:r>
          </a:p>
          <a:p>
            <a:pPr marL="457200" lvl="1" indent="0">
              <a:buNone/>
            </a:pPr>
            <a:r>
              <a:rPr lang="en-US" sz="1400"/>
              <a:t>&gt;&gt;&gt; a</a:t>
            </a:r>
          </a:p>
          <a:p>
            <a:pPr marL="457200" lvl="1" indent="0">
              <a:buNone/>
            </a:pPr>
            <a:r>
              <a:rPr lang="en-US" sz="1400"/>
              <a:t>[1, 66.25, 1234.5]</a:t>
            </a:r>
          </a:p>
          <a:p>
            <a:pPr marL="457200" lvl="1" indent="0">
              <a:buNone/>
            </a:pPr>
            <a:r>
              <a:rPr lang="en-US" sz="1400"/>
              <a:t>&gt;&gt;&gt; del a[:]</a:t>
            </a:r>
          </a:p>
          <a:p>
            <a:pPr marL="457200" lvl="1" indent="0">
              <a:buNone/>
            </a:pPr>
            <a:r>
              <a:rPr lang="en-US" sz="1400"/>
              <a:t>&gt;&gt;&gt; a</a:t>
            </a:r>
          </a:p>
          <a:p>
            <a:pPr marL="457200" lvl="1" indent="0">
              <a:buNone/>
            </a:pPr>
            <a:r>
              <a:rPr lang="en-US" sz="1400"/>
              <a:t>[]</a:t>
            </a:r>
          </a:p>
          <a:p>
            <a:pPr marL="0" indent="0">
              <a:buNone/>
            </a:pPr>
            <a:endParaRPr lang="en-US" sz="1400"/>
          </a:p>
          <a:p>
            <a:r>
              <a:rPr lang="zh-CN" altLang="en-US" sz="1400"/>
              <a:t>也可以用 </a:t>
            </a:r>
            <a:r>
              <a:rPr lang="en-US" sz="1400"/>
              <a:t>del </a:t>
            </a:r>
            <a:r>
              <a:rPr lang="zh-CN" altLang="en-US" sz="1400"/>
              <a:t>删除实体变量：</a:t>
            </a:r>
          </a:p>
          <a:p>
            <a:pPr marL="0" indent="0">
              <a:buNone/>
            </a:pPr>
            <a:r>
              <a:rPr lang="en-US" altLang="zh-CN" sz="1400"/>
              <a:t>	&gt;&gt;&gt; </a:t>
            </a:r>
            <a:r>
              <a:rPr lang="en-US" sz="1400"/>
              <a:t>del a</a:t>
            </a:r>
          </a:p>
        </p:txBody>
      </p:sp>
    </p:spTree>
    <p:extLst>
      <p:ext uri="{BB962C8B-B14F-4D97-AF65-F5344CB8AC3E}">
        <p14:creationId xmlns:p14="http://schemas.microsoft.com/office/powerpoint/2010/main" val="39923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15AE3-2925-4B49-BC74-F397BF2A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 b="1"/>
              <a:t>元组和序列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7455-9FB2-405B-8EEA-50DF431B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zh-CN" altLang="en-US" sz="2000"/>
              <a:t>元组由若干逗号分隔的值组成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&gt;&gt;&gt; t = 12345, 54321, 'hello!'</a:t>
            </a:r>
          </a:p>
          <a:p>
            <a:pPr marL="457200" lvl="1" indent="0">
              <a:buNone/>
            </a:pPr>
            <a:r>
              <a:rPr lang="en-US" sz="2000"/>
              <a:t>&gt;&gt;&gt; t[0]</a:t>
            </a:r>
          </a:p>
          <a:p>
            <a:pPr marL="457200" lvl="1" indent="0">
              <a:buNone/>
            </a:pPr>
            <a:r>
              <a:rPr lang="en-US" sz="2000"/>
              <a:t>12345</a:t>
            </a:r>
          </a:p>
          <a:p>
            <a:pPr marL="457200" lvl="1" indent="0">
              <a:buNone/>
            </a:pPr>
            <a:r>
              <a:rPr lang="en-US" sz="2000"/>
              <a:t>&gt;&gt;&gt; t</a:t>
            </a:r>
          </a:p>
          <a:p>
            <a:pPr marL="457200" lvl="1" indent="0">
              <a:buNone/>
            </a:pPr>
            <a:r>
              <a:rPr lang="en-US" sz="2000"/>
              <a:t>(12345, 54321, 'hello!')</a:t>
            </a:r>
          </a:p>
          <a:p>
            <a:pPr marL="457200" lvl="1" indent="0">
              <a:buNone/>
            </a:pPr>
            <a:r>
              <a:rPr lang="en-US" sz="2000"/>
              <a:t>&gt;&gt;&gt; # Tuples may be nested:</a:t>
            </a:r>
          </a:p>
          <a:p>
            <a:pPr marL="457200" lvl="1" indent="0">
              <a:buNone/>
            </a:pPr>
            <a:r>
              <a:rPr lang="en-US" sz="2000"/>
              <a:t>... u = t, (1, 2, 3, 4, 5)</a:t>
            </a:r>
          </a:p>
          <a:p>
            <a:pPr marL="457200" lvl="1" indent="0">
              <a:buNone/>
            </a:pPr>
            <a:r>
              <a:rPr lang="en-US" sz="2000"/>
              <a:t>&gt;&gt;&gt; u</a:t>
            </a:r>
          </a:p>
          <a:p>
            <a:pPr marL="457200" lvl="1" indent="0">
              <a:buNone/>
            </a:pPr>
            <a:r>
              <a:rPr lang="en-US" sz="2000"/>
              <a:t>((12345, 54321, 'hello!'), (1, 2, 3, 4, 5))</a:t>
            </a:r>
          </a:p>
          <a:p>
            <a:r>
              <a:rPr lang="zh-CN" altLang="en-US" sz="2000"/>
              <a:t>如你所见，元组在输出时总是有括号的，以便于正确表达嵌套结构。在输入时可能有或没有括号， 不过括号通常是必须的（如果元组是更大的表达式的一部分）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7650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C3338-8610-4404-B3D2-89EC3A60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 b="1"/>
              <a:t>集合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38EE-46CE-48C5-B5BD-DBF4968BB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latinLnBrk="1"/>
            <a:r>
              <a:rPr lang="zh-CN" altLang="en-US" sz="2000"/>
              <a:t>集合是一个无序不重复元素的集。基本功能包括关系测试和消除重复元素。</a:t>
            </a:r>
          </a:p>
          <a:p>
            <a:pPr latinLnBrk="1"/>
            <a:r>
              <a:rPr lang="zh-CN" altLang="en-US" sz="2000"/>
              <a:t>可以用大括号</a:t>
            </a:r>
            <a:r>
              <a:rPr lang="en-US" altLang="zh-CN" sz="2000"/>
              <a:t>({})</a:t>
            </a:r>
            <a:r>
              <a:rPr lang="zh-CN" altLang="en-US" sz="2000"/>
              <a:t>创建集合。注意：如果要创建一个空集合，你必须用 </a:t>
            </a:r>
            <a:r>
              <a:rPr lang="en-US" altLang="zh-CN" sz="2000"/>
              <a:t>set() </a:t>
            </a:r>
            <a:r>
              <a:rPr lang="zh-CN" altLang="en-US" sz="2000"/>
              <a:t>而不是 </a:t>
            </a:r>
            <a:r>
              <a:rPr lang="en-US" altLang="zh-CN" sz="2000"/>
              <a:t>{} </a:t>
            </a:r>
            <a:r>
              <a:rPr lang="zh-CN" altLang="en-US" sz="2000"/>
              <a:t>；后者创建一个空的字典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438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8B539-D9A5-4A38-AEAF-6D3507E2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/>
              <a:t>实例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1E73-3F3F-4B4D-A2C5-5242AE42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499" y="517662"/>
            <a:ext cx="6200254" cy="582267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1050" dirty="0"/>
              <a:t>&gt;&gt;&gt; basket = {'apple', 'orange', 'apple', 'pear', 'orange', 'banana'}</a:t>
            </a:r>
          </a:p>
          <a:p>
            <a:pPr marL="457200" lvl="1" indent="0">
              <a:buNone/>
            </a:pPr>
            <a:r>
              <a:rPr lang="en-US" sz="1050" dirty="0"/>
              <a:t>&gt;&gt;&gt; print(basket)                      # </a:t>
            </a:r>
            <a:r>
              <a:rPr lang="zh-CN" altLang="en-US" sz="1050" dirty="0"/>
              <a:t>删除重复的</a:t>
            </a:r>
          </a:p>
          <a:p>
            <a:pPr marL="457200" lvl="1" indent="0">
              <a:buNone/>
            </a:pPr>
            <a:r>
              <a:rPr lang="en-US" altLang="zh-CN" sz="1050" dirty="0"/>
              <a:t>{'</a:t>
            </a:r>
            <a:r>
              <a:rPr lang="en-US" sz="1050" dirty="0"/>
              <a:t>orange', 'banana', 'pear', 'apple'}</a:t>
            </a:r>
          </a:p>
          <a:p>
            <a:pPr marL="457200" lvl="1" indent="0">
              <a:buNone/>
            </a:pPr>
            <a:r>
              <a:rPr lang="en-US" sz="1050" dirty="0"/>
              <a:t>&gt;&gt;&gt; 'orange' in basket                 # </a:t>
            </a:r>
            <a:r>
              <a:rPr lang="zh-CN" altLang="en-US" sz="1050" dirty="0"/>
              <a:t>检测成员</a:t>
            </a:r>
          </a:p>
          <a:p>
            <a:pPr marL="457200" lvl="1" indent="0">
              <a:buNone/>
            </a:pPr>
            <a:r>
              <a:rPr lang="en-US" sz="1050" dirty="0"/>
              <a:t>True</a:t>
            </a:r>
          </a:p>
          <a:p>
            <a:pPr marL="457200" lvl="1" indent="0">
              <a:buNone/>
            </a:pPr>
            <a:r>
              <a:rPr lang="en-US" sz="1050" dirty="0"/>
              <a:t>&gt;&gt;&gt; 'crabgrass' in basket</a:t>
            </a:r>
          </a:p>
          <a:p>
            <a:pPr marL="457200" lvl="1" indent="0">
              <a:buNone/>
            </a:pPr>
            <a:r>
              <a:rPr lang="en-US" sz="1050" dirty="0"/>
              <a:t>False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1050" dirty="0"/>
              <a:t>&gt;&gt;&gt; # </a:t>
            </a:r>
            <a:r>
              <a:rPr lang="zh-CN" altLang="en-US" sz="1050" dirty="0"/>
              <a:t>以下演示了两个集合的操作</a:t>
            </a:r>
          </a:p>
          <a:p>
            <a:pPr marL="457200" lvl="1" indent="0">
              <a:buNone/>
            </a:pPr>
            <a:r>
              <a:rPr lang="en-US" altLang="zh-CN" sz="1050" dirty="0"/>
              <a:t>...</a:t>
            </a:r>
          </a:p>
          <a:p>
            <a:pPr marL="457200" lvl="1" indent="0">
              <a:buNone/>
            </a:pPr>
            <a:r>
              <a:rPr lang="en-US" altLang="zh-CN" sz="1050" dirty="0"/>
              <a:t>&gt;&gt;&gt; </a:t>
            </a:r>
            <a:r>
              <a:rPr lang="en-US" sz="1050" dirty="0"/>
              <a:t>a = set('abracadabra')</a:t>
            </a:r>
          </a:p>
          <a:p>
            <a:pPr marL="457200" lvl="1" indent="0">
              <a:buNone/>
            </a:pPr>
            <a:r>
              <a:rPr lang="en-US" sz="1050" dirty="0"/>
              <a:t>&gt;&gt;&gt; b = set('</a:t>
            </a:r>
            <a:r>
              <a:rPr lang="en-US" sz="1050" dirty="0" err="1"/>
              <a:t>alacazam</a:t>
            </a:r>
            <a:r>
              <a:rPr lang="en-US" sz="1050" dirty="0"/>
              <a:t>')</a:t>
            </a:r>
          </a:p>
          <a:p>
            <a:pPr marL="457200" lvl="1" indent="0">
              <a:buNone/>
            </a:pPr>
            <a:r>
              <a:rPr lang="en-US" sz="1050" dirty="0"/>
              <a:t>&gt;&gt;&gt; a                                  # a </a:t>
            </a:r>
            <a:r>
              <a:rPr lang="zh-CN" altLang="en-US" sz="1050" dirty="0"/>
              <a:t>中唯一的字母</a:t>
            </a:r>
          </a:p>
          <a:p>
            <a:pPr marL="457200" lvl="1" indent="0">
              <a:buNone/>
            </a:pPr>
            <a:r>
              <a:rPr lang="en-US" altLang="zh-CN" sz="1050" dirty="0"/>
              <a:t>{'</a:t>
            </a:r>
            <a:r>
              <a:rPr lang="en-US" sz="1050" dirty="0"/>
              <a:t>a', 'r', 'b', 'c', 'd'}</a:t>
            </a:r>
          </a:p>
          <a:p>
            <a:pPr marL="457200" lvl="1" indent="0">
              <a:buNone/>
            </a:pPr>
            <a:r>
              <a:rPr lang="en-US" sz="1050" dirty="0"/>
              <a:t>&gt;&gt;&gt; a - b                              # </a:t>
            </a:r>
            <a:r>
              <a:rPr lang="zh-CN" altLang="en-US" sz="1050" dirty="0"/>
              <a:t>在 </a:t>
            </a:r>
            <a:r>
              <a:rPr lang="en-US" sz="1050" dirty="0"/>
              <a:t>a </a:t>
            </a:r>
            <a:r>
              <a:rPr lang="zh-CN" altLang="en-US" sz="1050" dirty="0"/>
              <a:t>中的字母，但不在 </a:t>
            </a:r>
            <a:r>
              <a:rPr lang="en-US" sz="1050" dirty="0"/>
              <a:t>b </a:t>
            </a:r>
            <a:r>
              <a:rPr lang="zh-CN" altLang="en-US" sz="1050" dirty="0"/>
              <a:t>中</a:t>
            </a:r>
          </a:p>
          <a:p>
            <a:pPr marL="457200" lvl="1" indent="0">
              <a:buNone/>
            </a:pPr>
            <a:r>
              <a:rPr lang="en-US" altLang="zh-CN" sz="1050" dirty="0"/>
              <a:t>{'</a:t>
            </a:r>
            <a:r>
              <a:rPr lang="en-US" sz="1050" dirty="0"/>
              <a:t>r', 'd', 'b'}</a:t>
            </a:r>
          </a:p>
          <a:p>
            <a:pPr marL="457200" lvl="1" indent="0">
              <a:buNone/>
            </a:pPr>
            <a:r>
              <a:rPr lang="en-US" sz="1050" dirty="0"/>
              <a:t>&gt;&gt;&gt; a | b                              # </a:t>
            </a:r>
            <a:r>
              <a:rPr lang="zh-CN" altLang="en-US" sz="1050" dirty="0"/>
              <a:t>在 </a:t>
            </a:r>
            <a:r>
              <a:rPr lang="en-US" sz="1050" dirty="0"/>
              <a:t>a </a:t>
            </a:r>
            <a:r>
              <a:rPr lang="zh-CN" altLang="en-US" sz="1050" dirty="0"/>
              <a:t>或 </a:t>
            </a:r>
            <a:r>
              <a:rPr lang="en-US" sz="1050" dirty="0"/>
              <a:t>b </a:t>
            </a:r>
            <a:r>
              <a:rPr lang="zh-CN" altLang="en-US" sz="1050" dirty="0"/>
              <a:t>中的字母</a:t>
            </a:r>
          </a:p>
          <a:p>
            <a:pPr marL="457200" lvl="1" indent="0">
              <a:buNone/>
            </a:pPr>
            <a:r>
              <a:rPr lang="en-US" altLang="zh-CN" sz="1050" dirty="0"/>
              <a:t>{'</a:t>
            </a:r>
            <a:r>
              <a:rPr lang="en-US" sz="1050" dirty="0"/>
              <a:t>a', 'c', 'r', 'd', 'b', 'm', 'z', 'l'}</a:t>
            </a:r>
          </a:p>
          <a:p>
            <a:pPr marL="457200" lvl="1" indent="0">
              <a:buNone/>
            </a:pPr>
            <a:r>
              <a:rPr lang="en-US" sz="1050" dirty="0"/>
              <a:t>&gt;&gt;&gt; a &amp; b                              # </a:t>
            </a:r>
            <a:r>
              <a:rPr lang="zh-CN" altLang="en-US" sz="1050" dirty="0"/>
              <a:t>在 </a:t>
            </a:r>
            <a:r>
              <a:rPr lang="en-US" sz="1050" dirty="0"/>
              <a:t>a </a:t>
            </a:r>
            <a:r>
              <a:rPr lang="zh-CN" altLang="en-US" sz="1050" dirty="0"/>
              <a:t>和 </a:t>
            </a:r>
            <a:r>
              <a:rPr lang="en-US" sz="1050" dirty="0"/>
              <a:t>b </a:t>
            </a:r>
            <a:r>
              <a:rPr lang="zh-CN" altLang="en-US" sz="1050" dirty="0"/>
              <a:t>中都有的字母</a:t>
            </a:r>
          </a:p>
          <a:p>
            <a:pPr marL="457200" lvl="1" indent="0">
              <a:buNone/>
            </a:pPr>
            <a:r>
              <a:rPr lang="en-US" altLang="zh-CN" sz="1050" dirty="0"/>
              <a:t>{'</a:t>
            </a:r>
            <a:r>
              <a:rPr lang="en-US" sz="1050" dirty="0"/>
              <a:t>a', 'c'}</a:t>
            </a:r>
          </a:p>
          <a:p>
            <a:pPr marL="457200" lvl="1" indent="0">
              <a:buNone/>
            </a:pPr>
            <a:r>
              <a:rPr lang="en-US" sz="1050" dirty="0"/>
              <a:t>&gt;&gt;&gt; a ^ b                              # </a:t>
            </a:r>
            <a:r>
              <a:rPr lang="zh-CN" altLang="en-US" sz="1050" dirty="0"/>
              <a:t>在 </a:t>
            </a:r>
            <a:r>
              <a:rPr lang="en-US" sz="1050" dirty="0"/>
              <a:t>a </a:t>
            </a:r>
            <a:r>
              <a:rPr lang="zh-CN" altLang="en-US" sz="1050" dirty="0"/>
              <a:t>或 </a:t>
            </a:r>
            <a:r>
              <a:rPr lang="en-US" sz="1050" dirty="0"/>
              <a:t>b </a:t>
            </a:r>
            <a:r>
              <a:rPr lang="zh-CN" altLang="en-US" sz="1050" dirty="0"/>
              <a:t>中的字母，但不同时在 </a:t>
            </a:r>
            <a:r>
              <a:rPr lang="en-US" sz="1050" dirty="0"/>
              <a:t>a </a:t>
            </a:r>
            <a:r>
              <a:rPr lang="zh-CN" altLang="en-US" sz="1050" dirty="0"/>
              <a:t>和 </a:t>
            </a:r>
            <a:r>
              <a:rPr lang="en-US" sz="1050" dirty="0"/>
              <a:t>b </a:t>
            </a:r>
            <a:r>
              <a:rPr lang="zh-CN" altLang="en-US" sz="1050" dirty="0"/>
              <a:t>中</a:t>
            </a:r>
          </a:p>
          <a:p>
            <a:pPr marL="457200" lvl="1" indent="0">
              <a:buNone/>
            </a:pPr>
            <a:r>
              <a:rPr lang="en-US" altLang="zh-CN" sz="1050" dirty="0"/>
              <a:t>{'</a:t>
            </a:r>
            <a:r>
              <a:rPr lang="en-US" sz="1050" dirty="0"/>
              <a:t>r', 'd', 'b', 'm', 'z', 'l'}</a:t>
            </a:r>
          </a:p>
          <a:p>
            <a:r>
              <a:rPr lang="zh-CN" altLang="en-US" sz="1050" dirty="0"/>
              <a:t>集合也支持推导式：</a:t>
            </a:r>
          </a:p>
          <a:p>
            <a:pPr marL="457200" lvl="1" indent="0">
              <a:buNone/>
            </a:pPr>
            <a:r>
              <a:rPr lang="en-US" altLang="zh-CN" sz="1050" dirty="0"/>
              <a:t>&gt;&gt;&gt; </a:t>
            </a:r>
            <a:r>
              <a:rPr lang="en-US" sz="1050" dirty="0"/>
              <a:t>a = {x for x in 'abracadabra' if x not in '</a:t>
            </a:r>
            <a:r>
              <a:rPr lang="en-US" sz="1050" dirty="0" err="1"/>
              <a:t>abc</a:t>
            </a:r>
            <a:r>
              <a:rPr lang="en-US" sz="1050" dirty="0"/>
              <a:t>'}</a:t>
            </a:r>
          </a:p>
          <a:p>
            <a:pPr marL="457200" lvl="1" indent="0">
              <a:buNone/>
            </a:pPr>
            <a:r>
              <a:rPr lang="en-US" sz="1050" dirty="0"/>
              <a:t>&gt;&gt;&gt; a</a:t>
            </a:r>
          </a:p>
          <a:p>
            <a:pPr marL="457200" lvl="1" indent="0">
              <a:buNone/>
            </a:pPr>
            <a:r>
              <a:rPr lang="en-US" sz="1050" dirty="0"/>
              <a:t>{'r', 'd'}</a:t>
            </a:r>
          </a:p>
        </p:txBody>
      </p:sp>
    </p:spTree>
    <p:extLst>
      <p:ext uri="{BB962C8B-B14F-4D97-AF65-F5344CB8AC3E}">
        <p14:creationId xmlns:p14="http://schemas.microsoft.com/office/powerpoint/2010/main" val="356461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D710B-91B1-46D2-A99E-4E35C5ED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 b="1"/>
              <a:t>字典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FDA8-5384-4D47-BDC9-5AB423AB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latinLnBrk="1"/>
            <a:r>
              <a:rPr lang="zh-CN" altLang="en-US" sz="2000"/>
              <a:t>序列是以连续的整数为索引，与此不同的是，字典以关键字为索引，关键字可以是任意不可变类型，通常用字符串或数值。</a:t>
            </a:r>
          </a:p>
          <a:p>
            <a:pPr latinLnBrk="1"/>
            <a:r>
              <a:rPr lang="zh-CN" altLang="en-US" sz="2000"/>
              <a:t>理解字典的最佳方式是把它看做无序的键</a:t>
            </a:r>
            <a:r>
              <a:rPr lang="en-US" altLang="zh-CN" sz="2000"/>
              <a:t>=&gt;</a:t>
            </a:r>
            <a:r>
              <a:rPr lang="zh-CN" altLang="en-US" sz="2000"/>
              <a:t>值对集合。在同一个字典之内，关键字必须是互不相同。</a:t>
            </a:r>
          </a:p>
          <a:p>
            <a:pPr latinLnBrk="1"/>
            <a:r>
              <a:rPr lang="zh-CN" altLang="en-US" sz="2000"/>
              <a:t>一对大括号创建一个空的字典：</a:t>
            </a:r>
            <a:r>
              <a:rPr lang="en-US" altLang="zh-CN" sz="2000"/>
              <a:t>{}</a:t>
            </a:r>
            <a:r>
              <a:rPr lang="zh-CN" altLang="en-US" sz="2000"/>
              <a:t>。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4819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D9535-9CD9-4E23-A80F-87319CAE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/>
              <a:t>实例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015F-9015-4233-BE8B-42323084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&gt;&gt;&gt; tel = {'jack': 4098, 'sape': 4139}</a:t>
            </a:r>
            <a:br>
              <a:rPr lang="en-US" sz="1900"/>
            </a:br>
            <a:r>
              <a:rPr lang="en-US" sz="1900"/>
              <a:t>&gt;&gt;&gt; tel['guido'] = 4127</a:t>
            </a:r>
            <a:br>
              <a:rPr lang="en-US" sz="1900"/>
            </a:br>
            <a:r>
              <a:rPr lang="en-US" sz="1900"/>
              <a:t>&gt;&gt;&gt; tel</a:t>
            </a:r>
            <a:br>
              <a:rPr lang="en-US" sz="1900"/>
            </a:br>
            <a:r>
              <a:rPr lang="en-US" sz="1900"/>
              <a:t>{'sape': 4139, 'guido': 4127, 'jack': 4098}</a:t>
            </a:r>
            <a:br>
              <a:rPr lang="en-US" sz="1900"/>
            </a:br>
            <a:r>
              <a:rPr lang="en-US" sz="1900"/>
              <a:t>&gt;&gt;&gt; tel['jack']</a:t>
            </a:r>
            <a:br>
              <a:rPr lang="en-US" sz="1900"/>
            </a:br>
            <a:r>
              <a:rPr lang="en-US" sz="1900"/>
              <a:t>4098</a:t>
            </a:r>
            <a:br>
              <a:rPr lang="en-US" sz="1900"/>
            </a:br>
            <a:r>
              <a:rPr lang="en-US" sz="1900"/>
              <a:t>&gt;&gt;&gt; </a:t>
            </a:r>
            <a:r>
              <a:rPr lang="en-US" sz="1900" b="1"/>
              <a:t>del</a:t>
            </a:r>
            <a:r>
              <a:rPr lang="en-US" sz="1900"/>
              <a:t> tel['sape']</a:t>
            </a:r>
            <a:br>
              <a:rPr lang="en-US" sz="1900"/>
            </a:br>
            <a:r>
              <a:rPr lang="en-US" sz="1900"/>
              <a:t>&gt;&gt;&gt; tel['irv'] = 4127</a:t>
            </a:r>
            <a:br>
              <a:rPr lang="en-US" sz="1900"/>
            </a:br>
            <a:r>
              <a:rPr lang="en-US" sz="1900"/>
              <a:t>&gt;&gt;&gt; tel</a:t>
            </a:r>
            <a:br>
              <a:rPr lang="en-US" sz="1900"/>
            </a:br>
            <a:r>
              <a:rPr lang="en-US" sz="1900"/>
              <a:t>{'guido': 4127, 'irv': 4127, 'jack': 4098}</a:t>
            </a:r>
            <a:br>
              <a:rPr lang="en-US" sz="1900"/>
            </a:br>
            <a:r>
              <a:rPr lang="en-US" sz="1900"/>
              <a:t>&gt;&gt;&gt; list(tel.keys())</a:t>
            </a:r>
            <a:br>
              <a:rPr lang="en-US" sz="1900"/>
            </a:br>
            <a:r>
              <a:rPr lang="en-US" sz="1900"/>
              <a:t>['irv', 'guido', 'jack']</a:t>
            </a:r>
            <a:br>
              <a:rPr lang="en-US" sz="1900"/>
            </a:br>
            <a:r>
              <a:rPr lang="en-US" sz="1900"/>
              <a:t>&gt;&gt;&gt; sorted(tel.keys())</a:t>
            </a:r>
            <a:br>
              <a:rPr lang="en-US" sz="1900"/>
            </a:br>
            <a:r>
              <a:rPr lang="en-US" sz="1900"/>
              <a:t>['guido', 'irv', 'jack']</a:t>
            </a:r>
            <a:br>
              <a:rPr lang="en-US" sz="1900"/>
            </a:br>
            <a:r>
              <a:rPr lang="en-US" sz="1900"/>
              <a:t>&gt;&gt;&gt; 'guido' </a:t>
            </a:r>
            <a:r>
              <a:rPr lang="en-US" sz="1900" b="1"/>
              <a:t>in</a:t>
            </a:r>
            <a:r>
              <a:rPr lang="en-US" sz="1900"/>
              <a:t> tel</a:t>
            </a:r>
            <a:br>
              <a:rPr lang="en-US" sz="1900"/>
            </a:br>
            <a:r>
              <a:rPr lang="en-US" sz="1900"/>
              <a:t>True</a:t>
            </a:r>
            <a:br>
              <a:rPr lang="en-US" sz="1900"/>
            </a:br>
            <a:r>
              <a:rPr lang="en-US" sz="1900"/>
              <a:t>&gt;&gt;&gt; 'jack' </a:t>
            </a:r>
            <a:r>
              <a:rPr lang="en-US" sz="1900" b="1"/>
              <a:t>not</a:t>
            </a:r>
            <a:r>
              <a:rPr lang="en-US" sz="1900"/>
              <a:t> </a:t>
            </a:r>
            <a:r>
              <a:rPr lang="en-US" sz="1900" b="1"/>
              <a:t>in</a:t>
            </a:r>
            <a:r>
              <a:rPr lang="en-US" sz="1900"/>
              <a:t> tel</a:t>
            </a:r>
            <a:br>
              <a:rPr lang="en-US" sz="1900"/>
            </a:br>
            <a:r>
              <a:rPr lang="en-US" sz="190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7727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A4E1D-84B0-44CA-A895-284C0DE0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DD9C-291E-42ED-A270-4ADD4EA5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1900"/>
              <a:t>构造函数 </a:t>
            </a:r>
            <a:r>
              <a:rPr lang="en-US" sz="1900"/>
              <a:t>dict() </a:t>
            </a:r>
            <a:r>
              <a:rPr lang="zh-CN" altLang="en-US" sz="1900"/>
              <a:t>直接从键值对元组列表中构建字典。如果有固定的模式，列表推导式指定特定的键值对：</a:t>
            </a:r>
          </a:p>
          <a:p>
            <a:pPr marL="457200" lvl="1" indent="0" latinLnBrk="1">
              <a:buNone/>
            </a:pPr>
            <a:r>
              <a:rPr lang="en-US" altLang="zh-CN" sz="1900"/>
              <a:t>&gt;&gt;&gt;</a:t>
            </a:r>
            <a:r>
              <a:rPr lang="zh-CN" altLang="en-US" sz="1900"/>
              <a:t> </a:t>
            </a:r>
            <a:r>
              <a:rPr lang="en-US" sz="1900"/>
              <a:t>dict([('sape', 4139), ('guido', 4127), ('jack', 4098)])</a:t>
            </a:r>
            <a:br>
              <a:rPr lang="en-US" sz="1900"/>
            </a:br>
            <a:r>
              <a:rPr lang="en-US" sz="1900"/>
              <a:t>{'sape': 4139, 'jack': 4098, 'guido': 4127}</a:t>
            </a:r>
            <a:br>
              <a:rPr lang="en-US" sz="1900"/>
            </a:br>
            <a:endParaRPr lang="en-US" sz="1900"/>
          </a:p>
          <a:p>
            <a:pPr latinLnBrk="1"/>
            <a:r>
              <a:rPr lang="zh-CN" altLang="en-US" sz="1900"/>
              <a:t>此外，字典推导可以用来创建任意键和值的表达式词典：</a:t>
            </a:r>
          </a:p>
          <a:p>
            <a:pPr marL="457200" lvl="1" indent="0" latinLnBrk="1">
              <a:buNone/>
            </a:pPr>
            <a:r>
              <a:rPr lang="en-US" altLang="zh-CN" sz="1900"/>
              <a:t>&gt;&gt;&gt;</a:t>
            </a:r>
            <a:r>
              <a:rPr lang="zh-CN" altLang="en-US" sz="1900"/>
              <a:t> </a:t>
            </a:r>
            <a:r>
              <a:rPr lang="en-US" altLang="zh-CN" sz="1900"/>
              <a:t>{</a:t>
            </a:r>
            <a:r>
              <a:rPr lang="en-US" sz="1900"/>
              <a:t>x: x**2 </a:t>
            </a:r>
            <a:r>
              <a:rPr lang="en-US" sz="1900" b="1"/>
              <a:t>for</a:t>
            </a:r>
            <a:r>
              <a:rPr lang="en-US" sz="1900"/>
              <a:t> x </a:t>
            </a:r>
            <a:r>
              <a:rPr lang="en-US" sz="1900" b="1"/>
              <a:t>in</a:t>
            </a:r>
            <a:r>
              <a:rPr lang="en-US" sz="1900"/>
              <a:t> (2, 4, 6)}</a:t>
            </a:r>
            <a:br>
              <a:rPr lang="en-US" sz="1900"/>
            </a:br>
            <a:r>
              <a:rPr lang="en-US" sz="1900"/>
              <a:t>{2: 4, 4: 16, 6: 36}</a:t>
            </a:r>
            <a:br>
              <a:rPr lang="en-US" sz="1900"/>
            </a:br>
            <a:endParaRPr lang="en-US" sz="1900"/>
          </a:p>
          <a:p>
            <a:pPr latinLnBrk="1"/>
            <a:r>
              <a:rPr lang="zh-CN" altLang="en-US" sz="1900"/>
              <a:t>如果关键字只是简单的字符串，使用关键字参数指定键值对有时候更方便：</a:t>
            </a:r>
          </a:p>
          <a:p>
            <a:pPr marL="457200" lvl="1" indent="0" latinLnBrk="1">
              <a:buNone/>
            </a:pPr>
            <a:r>
              <a:rPr lang="en-US" altLang="zh-CN" sz="1900"/>
              <a:t>&gt;&gt;&gt;</a:t>
            </a:r>
            <a:r>
              <a:rPr lang="zh-CN" altLang="en-US" sz="1900"/>
              <a:t> </a:t>
            </a:r>
            <a:r>
              <a:rPr lang="en-US" sz="1900"/>
              <a:t>dict(sape=4139, guido=4127, jack=4098)</a:t>
            </a:r>
            <a:br>
              <a:rPr lang="en-US" sz="1900"/>
            </a:br>
            <a:r>
              <a:rPr lang="en-US" sz="1900"/>
              <a:t>{'sape': 4139, 'jack': 4098, 'guido': 4127}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01114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381C0-C29F-40F7-A269-0768B38B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遍历技巧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2050-FA31-481B-A371-4A29EBC4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1100"/>
              <a:t>在字典中遍历时，关键字和对应的值可以使用 </a:t>
            </a:r>
            <a:r>
              <a:rPr lang="en-US" sz="1100"/>
              <a:t>items() </a:t>
            </a:r>
            <a:r>
              <a:rPr lang="zh-CN" altLang="en-US" sz="1100"/>
              <a:t>方法同时解读出来：</a:t>
            </a:r>
          </a:p>
          <a:p>
            <a:pPr marL="457200" lvl="1" indent="0" latinLnBrk="1">
              <a:buNone/>
            </a:pPr>
            <a:r>
              <a:rPr lang="en-US" altLang="zh-CN" sz="1100"/>
              <a:t>&gt;&gt;&gt;</a:t>
            </a:r>
            <a:r>
              <a:rPr lang="zh-CN" altLang="en-US" sz="1100"/>
              <a:t> </a:t>
            </a:r>
            <a:r>
              <a:rPr lang="en-US" sz="1100"/>
              <a:t>knights = {'gallahad': 'the pure', 'robin': 'the brave'}</a:t>
            </a:r>
            <a:br>
              <a:rPr lang="en-US" sz="1100"/>
            </a:br>
            <a:r>
              <a:rPr lang="en-US" sz="1100"/>
              <a:t>&gt;&gt;&gt; </a:t>
            </a:r>
            <a:r>
              <a:rPr lang="en-US" sz="1100" b="1"/>
              <a:t>for</a:t>
            </a:r>
            <a:r>
              <a:rPr lang="en-US" sz="1100"/>
              <a:t> k, v </a:t>
            </a:r>
            <a:r>
              <a:rPr lang="en-US" sz="1100" b="1"/>
              <a:t>in</a:t>
            </a:r>
            <a:r>
              <a:rPr lang="en-US" sz="1100"/>
              <a:t> knights.items():</a:t>
            </a:r>
            <a:br>
              <a:rPr lang="en-US" sz="1100"/>
            </a:br>
            <a:r>
              <a:rPr lang="en-US" sz="1100"/>
              <a:t>...     </a:t>
            </a:r>
            <a:r>
              <a:rPr lang="en-US" sz="1100" b="1"/>
              <a:t>print</a:t>
            </a:r>
            <a:r>
              <a:rPr lang="en-US" sz="1100"/>
              <a:t>(k, v)</a:t>
            </a:r>
            <a:br>
              <a:rPr lang="en-US" sz="1100"/>
            </a:br>
            <a:r>
              <a:rPr lang="en-US" sz="1100"/>
              <a:t>...</a:t>
            </a:r>
            <a:br>
              <a:rPr lang="en-US" sz="1100"/>
            </a:br>
            <a:r>
              <a:rPr lang="en-US" sz="1100"/>
              <a:t>gallahad the pure</a:t>
            </a:r>
            <a:br>
              <a:rPr lang="en-US" sz="1100"/>
            </a:br>
            <a:r>
              <a:rPr lang="en-US" sz="1100"/>
              <a:t>robin the brave</a:t>
            </a:r>
            <a:br>
              <a:rPr lang="en-US" sz="1100"/>
            </a:br>
            <a:endParaRPr lang="en-US" sz="1100"/>
          </a:p>
          <a:p>
            <a:pPr latinLnBrk="1"/>
            <a:r>
              <a:rPr lang="zh-CN" altLang="en-US" sz="1100"/>
              <a:t>在序列中遍历时，索引位置和对应值可以使用 </a:t>
            </a:r>
            <a:r>
              <a:rPr lang="en-US" sz="1100"/>
              <a:t>enumerate() </a:t>
            </a:r>
            <a:r>
              <a:rPr lang="zh-CN" altLang="en-US" sz="1100"/>
              <a:t>函数同时得到：</a:t>
            </a:r>
          </a:p>
          <a:p>
            <a:pPr marL="457200" lvl="1" indent="0" latinLnBrk="1">
              <a:buNone/>
            </a:pPr>
            <a:r>
              <a:rPr lang="en-US" altLang="zh-CN" sz="1100"/>
              <a:t>&gt;&gt;&gt;</a:t>
            </a:r>
            <a:r>
              <a:rPr lang="zh-CN" altLang="en-US" sz="1100"/>
              <a:t> </a:t>
            </a:r>
            <a:r>
              <a:rPr lang="en-US" sz="1100" b="1"/>
              <a:t>for</a:t>
            </a:r>
            <a:r>
              <a:rPr lang="en-US" sz="1100"/>
              <a:t> i, v </a:t>
            </a:r>
            <a:r>
              <a:rPr lang="en-US" sz="1100" b="1"/>
              <a:t>in</a:t>
            </a:r>
            <a:r>
              <a:rPr lang="en-US" sz="1100"/>
              <a:t> enumerate(['tic', 'tac', 'toe']):</a:t>
            </a:r>
            <a:br>
              <a:rPr lang="en-US" sz="1100"/>
            </a:br>
            <a:r>
              <a:rPr lang="en-US" sz="1100"/>
              <a:t>...     </a:t>
            </a:r>
            <a:r>
              <a:rPr lang="en-US" sz="1100" b="1"/>
              <a:t>print</a:t>
            </a:r>
            <a:r>
              <a:rPr lang="en-US" sz="1100"/>
              <a:t>(i, v)</a:t>
            </a:r>
            <a:br>
              <a:rPr lang="en-US" sz="1100"/>
            </a:br>
            <a:r>
              <a:rPr lang="en-US" sz="1100"/>
              <a:t>...</a:t>
            </a:r>
            <a:br>
              <a:rPr lang="en-US" sz="1100"/>
            </a:br>
            <a:r>
              <a:rPr lang="en-US" sz="1100"/>
              <a:t>0 tic</a:t>
            </a:r>
            <a:br>
              <a:rPr lang="en-US" sz="1100"/>
            </a:br>
            <a:r>
              <a:rPr lang="en-US" sz="1100"/>
              <a:t>1 tac</a:t>
            </a:r>
            <a:br>
              <a:rPr lang="en-US" sz="1100"/>
            </a:br>
            <a:r>
              <a:rPr lang="en-US" sz="1100"/>
              <a:t>2 toe</a:t>
            </a:r>
            <a:br>
              <a:rPr lang="en-US" sz="1100"/>
            </a:br>
            <a:endParaRPr lang="en-US" sz="1100"/>
          </a:p>
          <a:p>
            <a:pPr latinLnBrk="1"/>
            <a:r>
              <a:rPr lang="zh-CN" altLang="en-US" sz="1100"/>
              <a:t>同时遍历两个或更多的序列，可以使用 </a:t>
            </a:r>
            <a:r>
              <a:rPr lang="en-US" sz="1100"/>
              <a:t>zip() </a:t>
            </a:r>
            <a:r>
              <a:rPr lang="zh-CN" altLang="en-US" sz="1100"/>
              <a:t>组合：</a:t>
            </a:r>
          </a:p>
          <a:p>
            <a:pPr marL="457200" lvl="1" indent="0" latinLnBrk="1">
              <a:buNone/>
            </a:pPr>
            <a:r>
              <a:rPr lang="en-US" altLang="zh-CN" sz="1100"/>
              <a:t>&gt;&gt;&gt;</a:t>
            </a:r>
            <a:r>
              <a:rPr lang="zh-CN" altLang="en-US" sz="1100"/>
              <a:t> </a:t>
            </a:r>
            <a:r>
              <a:rPr lang="en-US" sz="1100"/>
              <a:t>questions = ['name', 'quest', 'favorite color']</a:t>
            </a:r>
            <a:br>
              <a:rPr lang="en-US" sz="1100"/>
            </a:br>
            <a:r>
              <a:rPr lang="en-US" sz="1100"/>
              <a:t>&gt;&gt;&gt; answers = ['lancelot', 'the holy grail', 'blue']</a:t>
            </a:r>
            <a:br>
              <a:rPr lang="en-US" sz="1100"/>
            </a:br>
            <a:r>
              <a:rPr lang="en-US" sz="1100"/>
              <a:t>&gt;&gt;&gt; </a:t>
            </a:r>
            <a:r>
              <a:rPr lang="en-US" sz="1100" b="1"/>
              <a:t>for</a:t>
            </a:r>
            <a:r>
              <a:rPr lang="en-US" sz="1100"/>
              <a:t> q, a </a:t>
            </a:r>
            <a:r>
              <a:rPr lang="en-US" sz="1100" b="1"/>
              <a:t>in</a:t>
            </a:r>
            <a:r>
              <a:rPr lang="en-US" sz="1100"/>
              <a:t> zip(questions, answers):</a:t>
            </a:r>
            <a:br>
              <a:rPr lang="en-US" sz="1100"/>
            </a:br>
            <a:r>
              <a:rPr lang="en-US" sz="1100"/>
              <a:t>...     </a:t>
            </a:r>
            <a:r>
              <a:rPr lang="en-US" sz="1100" b="1"/>
              <a:t>print</a:t>
            </a:r>
            <a:r>
              <a:rPr lang="en-US" sz="1100"/>
              <a:t>('What is your {0}?  It is {1}.'.format(q, a))</a:t>
            </a:r>
            <a:br>
              <a:rPr lang="en-US" sz="1100"/>
            </a:br>
            <a:r>
              <a:rPr lang="en-US" sz="1100"/>
              <a:t>...</a:t>
            </a:r>
            <a:br>
              <a:rPr lang="en-US" sz="1100"/>
            </a:br>
            <a:r>
              <a:rPr lang="en-US" sz="1100"/>
              <a:t>What </a:t>
            </a:r>
            <a:r>
              <a:rPr lang="en-US" sz="1100" b="1"/>
              <a:t>is</a:t>
            </a:r>
            <a:r>
              <a:rPr lang="en-US" sz="1100"/>
              <a:t> your name?  It </a:t>
            </a:r>
            <a:r>
              <a:rPr lang="en-US" sz="1100" b="1"/>
              <a:t>is</a:t>
            </a:r>
            <a:r>
              <a:rPr lang="en-US" sz="1100"/>
              <a:t> lancelot.</a:t>
            </a:r>
            <a:br>
              <a:rPr lang="en-US" sz="1100"/>
            </a:br>
            <a:r>
              <a:rPr lang="en-US" sz="1100"/>
              <a:t>What </a:t>
            </a:r>
            <a:r>
              <a:rPr lang="en-US" sz="1100" b="1"/>
              <a:t>is</a:t>
            </a:r>
            <a:r>
              <a:rPr lang="en-US" sz="1100"/>
              <a:t> your quest?  It </a:t>
            </a:r>
            <a:r>
              <a:rPr lang="en-US" sz="1100" b="1"/>
              <a:t>is</a:t>
            </a:r>
            <a:r>
              <a:rPr lang="en-US" sz="1100"/>
              <a:t> the holy grail.</a:t>
            </a:r>
            <a:br>
              <a:rPr lang="en-US" sz="1100"/>
            </a:br>
            <a:r>
              <a:rPr lang="en-US" sz="1100"/>
              <a:t>What </a:t>
            </a:r>
            <a:r>
              <a:rPr lang="en-US" sz="1100" b="1"/>
              <a:t>is</a:t>
            </a:r>
            <a:r>
              <a:rPr lang="en-US" sz="1100"/>
              <a:t> your favorite color?  It </a:t>
            </a:r>
            <a:r>
              <a:rPr lang="en-US" sz="1100" b="1"/>
              <a:t>is</a:t>
            </a:r>
            <a:r>
              <a:rPr lang="en-US" sz="1100"/>
              <a:t> blue.</a:t>
            </a:r>
          </a:p>
          <a:p>
            <a:endParaRPr lang="en-US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176DF-25D7-48BB-A984-98051F70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A873-7F08-481F-A303-217366D50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latinLnBrk="1"/>
            <a:r>
              <a:rPr lang="zh-CN" altLang="en-US" sz="1400" dirty="0"/>
              <a:t>要反向遍历一个序列，首先指定这个序列，然后调用 </a:t>
            </a:r>
            <a:r>
              <a:rPr lang="en-US" sz="1400" dirty="0"/>
              <a:t>reversed() </a:t>
            </a:r>
            <a:r>
              <a:rPr lang="zh-CN" altLang="en-US" sz="1400" dirty="0"/>
              <a:t>函数：</a:t>
            </a:r>
          </a:p>
          <a:p>
            <a:pPr marL="457200" lvl="1" indent="0" latinLnBrk="1">
              <a:buNone/>
            </a:pPr>
            <a:r>
              <a:rPr lang="en-US" altLang="zh-CN" sz="1400" dirty="0"/>
              <a:t>&gt;&gt;&gt;</a:t>
            </a:r>
            <a:r>
              <a:rPr lang="zh-CN" altLang="en-US" sz="1400" dirty="0"/>
              <a:t> </a:t>
            </a:r>
            <a:r>
              <a:rPr lang="en-US" sz="1400" b="1" dirty="0"/>
              <a:t>for</a:t>
            </a:r>
            <a:r>
              <a:rPr lang="en-US" sz="1400" dirty="0"/>
              <a:t> </a:t>
            </a:r>
            <a:r>
              <a:rPr lang="en-US" sz="1400" dirty="0" err="1"/>
              <a:t>i</a:t>
            </a:r>
            <a:r>
              <a:rPr lang="en-US" sz="1400" dirty="0"/>
              <a:t> </a:t>
            </a:r>
            <a:r>
              <a:rPr lang="en-US" sz="1400" b="1" dirty="0"/>
              <a:t>in</a:t>
            </a:r>
            <a:r>
              <a:rPr lang="en-US" sz="1400" dirty="0"/>
              <a:t> reversed(range(1, 10, 2)):</a:t>
            </a:r>
            <a:br>
              <a:rPr lang="en-US" sz="1400" dirty="0"/>
            </a:br>
            <a:r>
              <a:rPr lang="en-US" sz="1400" dirty="0"/>
              <a:t>...     </a:t>
            </a:r>
            <a:r>
              <a:rPr lang="en-US" sz="1400" b="1" dirty="0"/>
              <a:t>print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...</a:t>
            </a:r>
            <a:br>
              <a:rPr lang="en-US" sz="1400" dirty="0"/>
            </a:br>
            <a:r>
              <a:rPr lang="en-US" sz="1400" dirty="0"/>
              <a:t>9</a:t>
            </a:r>
            <a:br>
              <a:rPr lang="en-US" sz="1400" dirty="0"/>
            </a:br>
            <a:r>
              <a:rPr lang="en-US" sz="1400" dirty="0"/>
              <a:t>7</a:t>
            </a:r>
            <a:br>
              <a:rPr lang="en-US" sz="1400" dirty="0"/>
            </a:br>
            <a:r>
              <a:rPr lang="en-US" sz="1400" dirty="0"/>
              <a:t>5</a:t>
            </a:r>
            <a:br>
              <a:rPr lang="en-US" sz="1400" dirty="0"/>
            </a:br>
            <a:r>
              <a:rPr lang="en-US" sz="1400" dirty="0"/>
              <a:t>3</a:t>
            </a:r>
            <a:br>
              <a:rPr lang="en-US" sz="1400" dirty="0"/>
            </a:br>
            <a:r>
              <a:rPr lang="en-US" sz="1400" dirty="0"/>
              <a:t>1</a:t>
            </a:r>
            <a:br>
              <a:rPr lang="en-US" sz="1400" dirty="0"/>
            </a:br>
            <a:endParaRPr lang="en-US" sz="1400" dirty="0"/>
          </a:p>
          <a:p>
            <a:pPr latinLnBrk="1"/>
            <a:r>
              <a:rPr lang="zh-CN" altLang="en-US" sz="1400" dirty="0"/>
              <a:t>要按顺序遍历一个序列，使用 </a:t>
            </a:r>
            <a:r>
              <a:rPr lang="en-US" sz="1400" dirty="0"/>
              <a:t>sorted() </a:t>
            </a:r>
            <a:r>
              <a:rPr lang="zh-CN" altLang="en-US" sz="1400" dirty="0"/>
              <a:t>函数返回一个已排序的序列，并不修改原值：</a:t>
            </a:r>
          </a:p>
          <a:p>
            <a:pPr lvl="1" latinLnBrk="1"/>
            <a:r>
              <a:rPr lang="en-US" altLang="zh-CN" sz="1400" dirty="0"/>
              <a:t>&gt;&gt;&gt;</a:t>
            </a:r>
            <a:r>
              <a:rPr lang="zh-CN" altLang="en-US" sz="1400" dirty="0"/>
              <a:t> </a:t>
            </a:r>
            <a:r>
              <a:rPr lang="en-US" sz="1400" dirty="0"/>
              <a:t>basket = ['apple', 'orange', 'apple', 'pear', 'orange', 'banana']</a:t>
            </a:r>
            <a:br>
              <a:rPr lang="en-US" sz="1400" dirty="0"/>
            </a:br>
            <a:r>
              <a:rPr lang="en-US" sz="1400" dirty="0"/>
              <a:t>&gt;&gt;&gt; </a:t>
            </a:r>
            <a:r>
              <a:rPr lang="en-US" sz="1400" b="1" dirty="0"/>
              <a:t>for</a:t>
            </a:r>
            <a:r>
              <a:rPr lang="en-US" sz="1400" dirty="0"/>
              <a:t> f </a:t>
            </a:r>
            <a:r>
              <a:rPr lang="en-US" sz="1400" b="1" dirty="0"/>
              <a:t>in</a:t>
            </a:r>
            <a:r>
              <a:rPr lang="en-US" sz="1400" dirty="0"/>
              <a:t> sorted(set(basket)):</a:t>
            </a:r>
            <a:br>
              <a:rPr lang="en-US" sz="1400" dirty="0"/>
            </a:br>
            <a:r>
              <a:rPr lang="en-US" sz="1400" dirty="0"/>
              <a:t>...     </a:t>
            </a:r>
            <a:r>
              <a:rPr lang="en-US" sz="1400" b="1" dirty="0"/>
              <a:t>print</a:t>
            </a:r>
            <a:r>
              <a:rPr lang="en-US" sz="1400" dirty="0"/>
              <a:t>(f)</a:t>
            </a:r>
            <a:br>
              <a:rPr lang="en-US" sz="1400" dirty="0"/>
            </a:br>
            <a:r>
              <a:rPr lang="en-US" sz="1400" dirty="0"/>
              <a:t>...</a:t>
            </a:r>
            <a:br>
              <a:rPr lang="en-US" sz="1400" dirty="0"/>
            </a:br>
            <a:r>
              <a:rPr lang="en-US" sz="1400"/>
              <a:t>apple</a:t>
            </a:r>
            <a:br>
              <a:rPr lang="en-US" sz="1400"/>
            </a:br>
            <a:r>
              <a:rPr lang="en-US" sz="1400"/>
              <a:t>banana</a:t>
            </a:r>
            <a:br>
              <a:rPr lang="en-US" sz="1400"/>
            </a:br>
            <a:r>
              <a:rPr lang="en-US" sz="1400"/>
              <a:t>orange</a:t>
            </a:r>
            <a:br>
              <a:rPr lang="en-US" sz="1400"/>
            </a:br>
            <a:r>
              <a:rPr lang="en-US" sz="1400"/>
              <a:t>pear</a:t>
            </a:r>
            <a:br>
              <a:rPr lang="en-US" sz="1400"/>
            </a:br>
            <a:br>
              <a:rPr lang="en-US" sz="140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0240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FF40B-AA7D-42C6-8494-36E86F8E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zh-CN" altLang="en-US" b="1" dirty="0"/>
              <a:t>列表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249D17-72BD-4BA3-A3C8-76239AB35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375776"/>
              </p:ext>
            </p:extLst>
          </p:nvPr>
        </p:nvGraphicFramePr>
        <p:xfrm>
          <a:off x="1552039" y="1650222"/>
          <a:ext cx="9078778" cy="458495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351998">
                  <a:extLst>
                    <a:ext uri="{9D8B030D-6E8A-4147-A177-3AD203B41FA5}">
                      <a16:colId xmlns:a16="http://schemas.microsoft.com/office/drawing/2014/main" val="2823521776"/>
                    </a:ext>
                  </a:extLst>
                </a:gridCol>
                <a:gridCol w="6726780">
                  <a:extLst>
                    <a:ext uri="{9D8B030D-6E8A-4147-A177-3AD203B41FA5}">
                      <a16:colId xmlns:a16="http://schemas.microsoft.com/office/drawing/2014/main" val="2884605627"/>
                    </a:ext>
                  </a:extLst>
                </a:gridCol>
              </a:tblGrid>
              <a:tr h="39119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</a:p>
                  </a:txBody>
                  <a:tcPr marL="57449" marR="12496" marT="16414" marB="12310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57449" marR="12496" marT="16414" marB="12310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16486"/>
                  </a:ext>
                </a:extLst>
              </a:tr>
              <a:tr h="336485"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list.append(x)</a:t>
                      </a:r>
                    </a:p>
                  </a:txBody>
                  <a:tcPr marL="57449" marR="20827" marT="16414" marB="12310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把一个元素添加到列表的结尾，相当于 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a[len(a):] = [x]。</a:t>
                      </a:r>
                    </a:p>
                  </a:txBody>
                  <a:tcPr marL="57449" marR="20827" marT="16414" marB="1231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63466"/>
                  </a:ext>
                </a:extLst>
              </a:tr>
              <a:tr h="336485"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list.extend(L)</a:t>
                      </a:r>
                    </a:p>
                  </a:txBody>
                  <a:tcPr marL="57449" marR="20827" marT="16414" marB="12310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通过添加指定列表的所有元素来扩充列表，相当于 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a[len(a):] = L。</a:t>
                      </a:r>
                    </a:p>
                  </a:txBody>
                  <a:tcPr marL="57449" marR="20827" marT="16414" marB="1231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79587"/>
                  </a:ext>
                </a:extLst>
              </a:tr>
              <a:tr h="500624"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list.insert(i, x)</a:t>
                      </a:r>
                    </a:p>
                  </a:txBody>
                  <a:tcPr marL="57449" marR="20827" marT="16414" marB="12310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在指定位置插入一个元素。第一个参数是准备插入到其前面的那个元素的索引，例如 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a.insert(0, x) </a:t>
                      </a:r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会插入到整个列表之前，而 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a.insert(len(a), x) </a:t>
                      </a:r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相当于 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a.append(x) 。</a:t>
                      </a:r>
                    </a:p>
                  </a:txBody>
                  <a:tcPr marL="57449" marR="20827" marT="16414" marB="1231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29509"/>
                  </a:ext>
                </a:extLst>
              </a:tr>
              <a:tr h="336485"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list.remove(x)</a:t>
                      </a:r>
                    </a:p>
                  </a:txBody>
                  <a:tcPr marL="57449" marR="20827" marT="16414" marB="12310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删除列表中值为 </a:t>
                      </a:r>
                      <a:r>
                        <a:rPr lang="en-US" altLang="zh-CN" sz="1100" cap="none" spc="0">
                          <a:solidFill>
                            <a:schemeClr val="tx1"/>
                          </a:solidFill>
                          <a:effectLst/>
                        </a:rPr>
                        <a:t>x </a:t>
                      </a:r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的第一个元素。如果没有这样的元素，就会返回一个错误。</a:t>
                      </a:r>
                    </a:p>
                  </a:txBody>
                  <a:tcPr marL="57449" marR="20827" marT="16414" marB="1231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7597"/>
                  </a:ext>
                </a:extLst>
              </a:tr>
              <a:tr h="664763"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list.pop([i])</a:t>
                      </a:r>
                    </a:p>
                  </a:txBody>
                  <a:tcPr marL="57449" marR="20827" marT="16414" marB="12310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从列表的指定位置移除元素，并将其返回。如果没有指定索引，</a:t>
                      </a:r>
                      <a:r>
                        <a:rPr lang="en-US" altLang="zh-CN" sz="1100" cap="none" spc="0">
                          <a:solidFill>
                            <a:schemeClr val="tx1"/>
                          </a:solidFill>
                          <a:effectLst/>
                        </a:rPr>
                        <a:t>a.pop()</a:t>
                      </a:r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返回最后一个元素。元素随即从列表中被移除。（方法中 </a:t>
                      </a:r>
                      <a:r>
                        <a:rPr lang="en-US" altLang="zh-CN" sz="1100" cap="none" spc="0">
                          <a:solidFill>
                            <a:schemeClr val="tx1"/>
                          </a:solidFill>
                          <a:effectLst/>
                        </a:rPr>
                        <a:t>i </a:t>
                      </a:r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两边的方括号表示这个参数是可选的，而不是要求你输入一对方括号，你会经常在 </a:t>
                      </a:r>
                      <a:r>
                        <a:rPr lang="en-US" altLang="zh-CN" sz="1100" cap="none" spc="0">
                          <a:solidFill>
                            <a:schemeClr val="tx1"/>
                          </a:solidFill>
                          <a:effectLst/>
                        </a:rPr>
                        <a:t>Python </a:t>
                      </a:r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库参考手册中遇到这样的标记。）</a:t>
                      </a:r>
                    </a:p>
                  </a:txBody>
                  <a:tcPr marL="57449" marR="20827" marT="16414" marB="1231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396244"/>
                  </a:ext>
                </a:extLst>
              </a:tr>
              <a:tr h="336485"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list.clear()</a:t>
                      </a:r>
                    </a:p>
                  </a:txBody>
                  <a:tcPr marL="57449" marR="20827" marT="16414" marB="12310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移除列表中的所有项，等于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del a[:]。</a:t>
                      </a:r>
                    </a:p>
                  </a:txBody>
                  <a:tcPr marL="57449" marR="20827" marT="16414" marB="1231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03060"/>
                  </a:ext>
                </a:extLst>
              </a:tr>
              <a:tr h="336485"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list.index(x)</a:t>
                      </a:r>
                    </a:p>
                  </a:txBody>
                  <a:tcPr marL="57449" marR="20827" marT="16414" marB="12310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返回列表中第一个值为 </a:t>
                      </a:r>
                      <a:r>
                        <a:rPr lang="en-US" altLang="zh-CN" sz="1100" cap="none" spc="0">
                          <a:solidFill>
                            <a:schemeClr val="tx1"/>
                          </a:solidFill>
                          <a:effectLst/>
                        </a:rPr>
                        <a:t>x </a:t>
                      </a:r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的元素的索引。如果没有匹配的元素就会返回一个错误。</a:t>
                      </a:r>
                    </a:p>
                  </a:txBody>
                  <a:tcPr marL="57449" marR="20827" marT="16414" marB="1231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50431"/>
                  </a:ext>
                </a:extLst>
              </a:tr>
              <a:tr h="336485"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list.count(x)</a:t>
                      </a:r>
                    </a:p>
                  </a:txBody>
                  <a:tcPr marL="57449" marR="20827" marT="16414" marB="12310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altLang="zh-CN" sz="1100" cap="none" spc="0">
                          <a:solidFill>
                            <a:schemeClr val="tx1"/>
                          </a:solidFill>
                          <a:effectLst/>
                        </a:rPr>
                        <a:t>x </a:t>
                      </a:r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在列表中出现的次数。</a:t>
                      </a:r>
                    </a:p>
                  </a:txBody>
                  <a:tcPr marL="57449" marR="20827" marT="16414" marB="1231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52886"/>
                  </a:ext>
                </a:extLst>
              </a:tr>
              <a:tr h="336485"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list.sort()</a:t>
                      </a:r>
                    </a:p>
                  </a:txBody>
                  <a:tcPr marL="57449" marR="20827" marT="16414" marB="12310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对列表中的元素进行排序。</a:t>
                      </a:r>
                    </a:p>
                  </a:txBody>
                  <a:tcPr marL="57449" marR="20827" marT="16414" marB="1231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758202"/>
                  </a:ext>
                </a:extLst>
              </a:tr>
              <a:tr h="336485"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list.reverse()</a:t>
                      </a:r>
                    </a:p>
                  </a:txBody>
                  <a:tcPr marL="57449" marR="20827" marT="16414" marB="12310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倒排列表中的元素。</a:t>
                      </a:r>
                    </a:p>
                  </a:txBody>
                  <a:tcPr marL="57449" marR="20827" marT="16414" marB="1231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87547"/>
                  </a:ext>
                </a:extLst>
              </a:tr>
              <a:tr h="336485">
                <a:tc>
                  <a:txBody>
                    <a:bodyPr/>
                    <a:lstStyle/>
                    <a:p>
                      <a:pPr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list.copy()</a:t>
                      </a:r>
                    </a:p>
                  </a:txBody>
                  <a:tcPr marL="57449" marR="20827" marT="16414" marB="12310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返回列表的浅复制，等于</a:t>
                      </a:r>
                      <a:r>
                        <a:rPr lang="en-US" altLang="zh-CN" sz="1100" cap="none" spc="0">
                          <a:solidFill>
                            <a:schemeClr val="tx1"/>
                          </a:solidFill>
                          <a:effectLst/>
                        </a:rPr>
                        <a:t>a[:]</a:t>
                      </a:r>
                      <a:r>
                        <a:rPr lang="zh-CN" alt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57449" marR="20827" marT="16414" marB="12310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6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55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32748-00D6-4244-8339-56AB1822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/>
              <a:t>实例</a:t>
            </a:r>
            <a:endParaRPr lang="en-US" sz="360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43F0-97E1-46FB-B126-D28F47BDD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/>
              <a:t>&gt;&gt;&gt; a = [66.25, 333, 333, 1, 1234.5]</a:t>
            </a:r>
          </a:p>
          <a:p>
            <a:pPr marL="0" indent="0">
              <a:buNone/>
            </a:pPr>
            <a:r>
              <a:rPr lang="en-US" sz="1100"/>
              <a:t>&gt;&gt;&gt; print(a.count(333), a.count(66.25), a.count('x'))</a:t>
            </a:r>
          </a:p>
          <a:p>
            <a:pPr marL="0" indent="0">
              <a:buNone/>
            </a:pPr>
            <a:r>
              <a:rPr lang="en-US" sz="1100"/>
              <a:t>2 1 0</a:t>
            </a:r>
          </a:p>
          <a:p>
            <a:pPr marL="0" indent="0">
              <a:buNone/>
            </a:pPr>
            <a:r>
              <a:rPr lang="en-US" sz="1100"/>
              <a:t>&gt;&gt;&gt; a.insert(2, -1)</a:t>
            </a:r>
          </a:p>
          <a:p>
            <a:pPr marL="0" indent="0">
              <a:buNone/>
            </a:pPr>
            <a:r>
              <a:rPr lang="en-US" sz="1100"/>
              <a:t>&gt;&gt;&gt; a.append(333)</a:t>
            </a:r>
          </a:p>
          <a:p>
            <a:pPr marL="0" indent="0">
              <a:buNone/>
            </a:pPr>
            <a:r>
              <a:rPr lang="en-US" sz="1100"/>
              <a:t>&gt;&gt;&gt; a</a:t>
            </a:r>
          </a:p>
          <a:p>
            <a:pPr marL="0" indent="0">
              <a:buNone/>
            </a:pPr>
            <a:r>
              <a:rPr lang="en-US" sz="1100"/>
              <a:t>[66.25, 333, -1, 333, 1, 1234.5, 333]</a:t>
            </a:r>
          </a:p>
          <a:p>
            <a:pPr marL="0" indent="0">
              <a:buNone/>
            </a:pPr>
            <a:r>
              <a:rPr lang="en-US" sz="1100"/>
              <a:t>&gt;&gt;&gt; a.index(333)</a:t>
            </a:r>
          </a:p>
          <a:p>
            <a:pPr marL="0" indent="0">
              <a:buNone/>
            </a:pPr>
            <a:r>
              <a:rPr lang="en-US" sz="1100"/>
              <a:t>1</a:t>
            </a:r>
          </a:p>
          <a:p>
            <a:pPr marL="0" indent="0">
              <a:buNone/>
            </a:pPr>
            <a:r>
              <a:rPr lang="en-US" sz="1100"/>
              <a:t>&gt;&gt;&gt; a.remove(333)</a:t>
            </a:r>
          </a:p>
          <a:p>
            <a:pPr marL="0" indent="0">
              <a:buNone/>
            </a:pPr>
            <a:r>
              <a:rPr lang="en-US" sz="1100"/>
              <a:t>&gt;&gt;&gt; a</a:t>
            </a:r>
          </a:p>
          <a:p>
            <a:pPr marL="0" indent="0">
              <a:buNone/>
            </a:pPr>
            <a:r>
              <a:rPr lang="en-US" sz="1100"/>
              <a:t>[66.25, -1, 333, 1, 1234.5, 333]</a:t>
            </a:r>
          </a:p>
          <a:p>
            <a:pPr marL="0" indent="0">
              <a:buNone/>
            </a:pPr>
            <a:r>
              <a:rPr lang="en-US" sz="1100"/>
              <a:t>&gt;&gt;&gt; a.reverse()</a:t>
            </a:r>
          </a:p>
          <a:p>
            <a:pPr marL="0" indent="0">
              <a:buNone/>
            </a:pPr>
            <a:r>
              <a:rPr lang="en-US" sz="1100"/>
              <a:t>&gt;&gt;&gt; a</a:t>
            </a:r>
          </a:p>
          <a:p>
            <a:pPr marL="0" indent="0">
              <a:buNone/>
            </a:pPr>
            <a:r>
              <a:rPr lang="en-US" sz="1100"/>
              <a:t>[333, 1234.5, 1, 333, -1, 66.25]</a:t>
            </a:r>
          </a:p>
          <a:p>
            <a:pPr marL="0" indent="0">
              <a:buNone/>
            </a:pPr>
            <a:r>
              <a:rPr lang="en-US" sz="1100"/>
              <a:t>&gt;&gt;&gt; a.sort()</a:t>
            </a:r>
          </a:p>
          <a:p>
            <a:pPr marL="0" indent="0">
              <a:buNone/>
            </a:pPr>
            <a:r>
              <a:rPr lang="en-US" sz="1100"/>
              <a:t>&gt;&gt;&gt; a</a:t>
            </a:r>
          </a:p>
          <a:p>
            <a:pPr marL="0" indent="0">
              <a:buNone/>
            </a:pPr>
            <a:r>
              <a:rPr lang="en-US" sz="1100"/>
              <a:t>[-1, 1, 66.25, 333, 333, 1234.5]</a:t>
            </a:r>
          </a:p>
          <a:p>
            <a:r>
              <a:rPr lang="zh-CN" altLang="en-US" sz="1100"/>
              <a:t>注意：类似 </a:t>
            </a:r>
            <a:r>
              <a:rPr lang="en-US" sz="1100"/>
              <a:t>insert, remove </a:t>
            </a:r>
            <a:r>
              <a:rPr lang="zh-CN" altLang="en-US" sz="1100"/>
              <a:t>或 </a:t>
            </a:r>
            <a:r>
              <a:rPr lang="en-US" sz="1100"/>
              <a:t>sort </a:t>
            </a:r>
            <a:r>
              <a:rPr lang="zh-CN" altLang="en-US" sz="1100"/>
              <a:t>等修改列表的方法没有返回值。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84219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92669-F34B-45C2-9506-7ABFD742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 b="1"/>
              <a:t>将列表当做堆栈使用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0E96-3175-4550-AA27-B7491979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1100"/>
              <a:t>表方法使得列表可以很方便的作为一个堆栈来使用，堆栈作为特定的数据结构，最先进入的元素最后一个被释放（后进先出）。用 </a:t>
            </a:r>
            <a:r>
              <a:rPr lang="en-US" altLang="zh-CN" sz="1100"/>
              <a:t>append() </a:t>
            </a:r>
            <a:r>
              <a:rPr lang="zh-CN" altLang="en-US" sz="1100"/>
              <a:t>方法可以把一个元素添加到堆栈顶。用不指定索引的 </a:t>
            </a:r>
            <a:r>
              <a:rPr lang="en-US" altLang="zh-CN" sz="1100"/>
              <a:t>pop() </a:t>
            </a:r>
            <a:r>
              <a:rPr lang="zh-CN" altLang="en-US" sz="1100"/>
              <a:t>方法可以把一个元素从堆栈顶释放出来</a:t>
            </a:r>
            <a:endParaRPr lang="en-US" altLang="zh-CN" sz="1100"/>
          </a:p>
          <a:p>
            <a:endParaRPr lang="en-US" sz="1100"/>
          </a:p>
          <a:p>
            <a:pPr marL="0" indent="0">
              <a:buNone/>
            </a:pPr>
            <a:r>
              <a:rPr lang="en-US" sz="1100"/>
              <a:t>&gt;&gt;&gt; stack = [3, 4, 5]</a:t>
            </a:r>
          </a:p>
          <a:p>
            <a:pPr marL="0" indent="0">
              <a:buNone/>
            </a:pPr>
            <a:r>
              <a:rPr lang="en-US" sz="1100"/>
              <a:t>&gt;&gt;&gt; stack.append(6)</a:t>
            </a:r>
          </a:p>
          <a:p>
            <a:pPr marL="0" indent="0">
              <a:buNone/>
            </a:pPr>
            <a:r>
              <a:rPr lang="en-US" sz="1100"/>
              <a:t>&gt;&gt;&gt; stack.append(7)</a:t>
            </a:r>
          </a:p>
          <a:p>
            <a:pPr marL="0" indent="0">
              <a:buNone/>
            </a:pPr>
            <a:r>
              <a:rPr lang="en-US" sz="1100"/>
              <a:t>&gt;&gt;&gt; stack</a:t>
            </a:r>
          </a:p>
          <a:p>
            <a:pPr marL="0" indent="0">
              <a:buNone/>
            </a:pPr>
            <a:r>
              <a:rPr lang="en-US" sz="1100"/>
              <a:t>[3, 4, 5, 6, 7]</a:t>
            </a:r>
          </a:p>
          <a:p>
            <a:pPr marL="0" indent="0">
              <a:buNone/>
            </a:pPr>
            <a:r>
              <a:rPr lang="en-US" sz="1100"/>
              <a:t>&gt;&gt;&gt; stack.pop()</a:t>
            </a:r>
          </a:p>
          <a:p>
            <a:pPr marL="0" indent="0">
              <a:buNone/>
            </a:pPr>
            <a:r>
              <a:rPr lang="en-US" sz="1100"/>
              <a:t>7</a:t>
            </a:r>
          </a:p>
          <a:p>
            <a:pPr marL="0" indent="0">
              <a:buNone/>
            </a:pPr>
            <a:r>
              <a:rPr lang="en-US" sz="1100"/>
              <a:t>&gt;&gt;&gt; stack</a:t>
            </a:r>
          </a:p>
          <a:p>
            <a:pPr marL="0" indent="0">
              <a:buNone/>
            </a:pPr>
            <a:r>
              <a:rPr lang="en-US" sz="1100"/>
              <a:t>[3, 4, 5, 6]</a:t>
            </a:r>
          </a:p>
          <a:p>
            <a:pPr marL="0" indent="0">
              <a:buNone/>
            </a:pPr>
            <a:r>
              <a:rPr lang="en-US" sz="1100"/>
              <a:t>&gt;&gt;&gt; stack.pop()</a:t>
            </a:r>
          </a:p>
          <a:p>
            <a:pPr marL="0" indent="0">
              <a:buNone/>
            </a:pPr>
            <a:r>
              <a:rPr lang="en-US" sz="1100"/>
              <a:t>6</a:t>
            </a:r>
          </a:p>
          <a:p>
            <a:pPr marL="0" indent="0">
              <a:buNone/>
            </a:pPr>
            <a:r>
              <a:rPr lang="en-US" sz="1100"/>
              <a:t>&gt;&gt;&gt; stack.pop()</a:t>
            </a:r>
          </a:p>
          <a:p>
            <a:pPr marL="0" indent="0">
              <a:buNone/>
            </a:pPr>
            <a:r>
              <a:rPr lang="en-US" sz="1100"/>
              <a:t>5</a:t>
            </a:r>
          </a:p>
          <a:p>
            <a:pPr marL="0" indent="0">
              <a:buNone/>
            </a:pPr>
            <a:r>
              <a:rPr lang="en-US" sz="1100"/>
              <a:t>&gt;&gt;&gt; stack</a:t>
            </a:r>
          </a:p>
          <a:p>
            <a:pPr marL="0" indent="0">
              <a:buNone/>
            </a:pPr>
            <a:r>
              <a:rPr lang="en-US" sz="1100"/>
              <a:t>[3, 4]</a:t>
            </a:r>
          </a:p>
        </p:txBody>
      </p:sp>
    </p:spTree>
    <p:extLst>
      <p:ext uri="{BB962C8B-B14F-4D97-AF65-F5344CB8AC3E}">
        <p14:creationId xmlns:p14="http://schemas.microsoft.com/office/powerpoint/2010/main" val="35269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69A01-42BD-4E2C-88F3-0971FAB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 b="1"/>
              <a:t>将列表当作队列使用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B091-19F9-463D-B5B8-97A82014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zh-CN" altLang="en-US" sz="1600"/>
              <a:t>也可以把列表当做队列用，只是在队列里第一加入的元素，第一个取出来；但是拿列表用作这样的目的效率不高。在列表的最后添加或者弹出元素速度快，然而在列表里插入或者从头部弹出速度却不快（因为所有其他的元素都得一个一个地移动）。</a:t>
            </a:r>
            <a:endParaRPr lang="en-US" altLang="zh-CN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&gt;&gt;&gt; from collections import deque</a:t>
            </a:r>
          </a:p>
          <a:p>
            <a:pPr marL="0" indent="0">
              <a:buNone/>
            </a:pPr>
            <a:r>
              <a:rPr lang="en-US" sz="1600"/>
              <a:t>&gt;&gt;&gt; queue = deque(["Eric", "John", "Michael"])</a:t>
            </a:r>
          </a:p>
          <a:p>
            <a:pPr marL="0" indent="0">
              <a:buNone/>
            </a:pPr>
            <a:r>
              <a:rPr lang="en-US" sz="1600"/>
              <a:t>&gt;&gt;&gt; queue.append("Terry")           # Terry arrives</a:t>
            </a:r>
          </a:p>
          <a:p>
            <a:pPr marL="0" indent="0">
              <a:buNone/>
            </a:pPr>
            <a:r>
              <a:rPr lang="en-US" sz="1600"/>
              <a:t>&gt;&gt;&gt; queue.append("Graham")          # Graham arrives</a:t>
            </a:r>
          </a:p>
          <a:p>
            <a:pPr marL="0" indent="0">
              <a:buNone/>
            </a:pPr>
            <a:r>
              <a:rPr lang="en-US" sz="1600"/>
              <a:t>&gt;&gt;&gt; queue.popleft()                 # The first to arrive now leaves</a:t>
            </a:r>
          </a:p>
          <a:p>
            <a:pPr marL="0" indent="0">
              <a:buNone/>
            </a:pPr>
            <a:r>
              <a:rPr lang="en-US" sz="1600"/>
              <a:t>'Eric'</a:t>
            </a:r>
          </a:p>
          <a:p>
            <a:pPr marL="0" indent="0">
              <a:buNone/>
            </a:pPr>
            <a:r>
              <a:rPr lang="en-US" sz="1600"/>
              <a:t>&gt;&gt;&gt; queue.popleft()                 # The second to arrive now leaves</a:t>
            </a:r>
          </a:p>
          <a:p>
            <a:pPr marL="0" indent="0">
              <a:buNone/>
            </a:pPr>
            <a:r>
              <a:rPr lang="en-US" sz="1600"/>
              <a:t>'John'</a:t>
            </a:r>
          </a:p>
          <a:p>
            <a:pPr marL="0" indent="0">
              <a:buNone/>
            </a:pPr>
            <a:r>
              <a:rPr lang="en-US" sz="1600"/>
              <a:t>&gt;&gt;&gt; queue                           # Remaining queue in order of arrival</a:t>
            </a:r>
          </a:p>
          <a:p>
            <a:pPr marL="0" indent="0">
              <a:buNone/>
            </a:pPr>
            <a:r>
              <a:rPr lang="en-US" sz="1600"/>
              <a:t>deque(['Michael', 'Terry', 'Graham'])</a:t>
            </a:r>
          </a:p>
        </p:txBody>
      </p:sp>
    </p:spTree>
    <p:extLst>
      <p:ext uri="{BB962C8B-B14F-4D97-AF65-F5344CB8AC3E}">
        <p14:creationId xmlns:p14="http://schemas.microsoft.com/office/powerpoint/2010/main" val="30671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38D75-2FB2-46DD-8201-7C943739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 b="1"/>
              <a:t>列表推导式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CBA6-8334-4F6C-849F-9E6D7C22E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latinLnBrk="1"/>
            <a:r>
              <a:rPr lang="zh-CN" altLang="en-US" sz="2000"/>
              <a:t>列表推导式提供了从序列创建列表的简单途径。通常应用程序将一些操作应用于某个序列的每个元素，用其获得的结果作为生成新列表的元素，或者根据确定的判定条件创建子序列。</a:t>
            </a:r>
          </a:p>
          <a:p>
            <a:pPr latinLnBrk="1"/>
            <a:r>
              <a:rPr lang="zh-CN" altLang="en-US" sz="2000"/>
              <a:t>每个列表推导式都在 </a:t>
            </a:r>
            <a:r>
              <a:rPr lang="en-US" altLang="zh-CN" sz="2000"/>
              <a:t>for </a:t>
            </a:r>
            <a:r>
              <a:rPr lang="zh-CN" altLang="en-US" sz="2000"/>
              <a:t>之后跟一个表达式，然后有零到多个 </a:t>
            </a:r>
            <a:r>
              <a:rPr lang="en-US" altLang="zh-CN" sz="2000"/>
              <a:t>for </a:t>
            </a:r>
            <a:r>
              <a:rPr lang="zh-CN" altLang="en-US" sz="2000"/>
              <a:t>或 </a:t>
            </a:r>
            <a:r>
              <a:rPr lang="en-US" altLang="zh-CN" sz="2000"/>
              <a:t>if </a:t>
            </a:r>
            <a:r>
              <a:rPr lang="zh-CN" altLang="en-US" sz="2000"/>
              <a:t>子句。返回结果是一个根据表达从其后的 </a:t>
            </a:r>
            <a:r>
              <a:rPr lang="en-US" altLang="zh-CN" sz="2000"/>
              <a:t>for </a:t>
            </a:r>
            <a:r>
              <a:rPr lang="zh-CN" altLang="en-US" sz="2000"/>
              <a:t>和 </a:t>
            </a:r>
            <a:r>
              <a:rPr lang="en-US" altLang="zh-CN" sz="2000"/>
              <a:t>if </a:t>
            </a:r>
            <a:r>
              <a:rPr lang="zh-CN" altLang="en-US" sz="2000"/>
              <a:t>上下文环境中生成出来的列表。如果希望表达式推导出一个元组，就必须使用括号。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1698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9792A-B1FB-470F-846F-D719DA56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/>
              <a:t>实例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3448A-7C94-4258-9DDC-1E05881E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latinLnBrk="1"/>
            <a:r>
              <a:rPr lang="zh-CN" altLang="en-US" sz="2000"/>
              <a:t>这里我们将列表中每个数值乘三，获得一个新的列表：</a:t>
            </a:r>
          </a:p>
          <a:p>
            <a:pPr marL="457200" lvl="1" indent="0" latinLnBrk="1">
              <a:buNone/>
            </a:pPr>
            <a:r>
              <a:rPr lang="en-US" altLang="zh-CN" sz="2000"/>
              <a:t>&gt;&gt;&gt;</a:t>
            </a:r>
            <a:r>
              <a:rPr lang="zh-CN" altLang="en-US" sz="2000"/>
              <a:t> </a:t>
            </a:r>
            <a:r>
              <a:rPr lang="en-US" sz="2000"/>
              <a:t>vec = [2, 4, 6]</a:t>
            </a:r>
            <a:br>
              <a:rPr lang="en-US" sz="2000"/>
            </a:br>
            <a:r>
              <a:rPr lang="en-US" sz="2000"/>
              <a:t>&gt;&gt;&gt; [3*x </a:t>
            </a:r>
            <a:r>
              <a:rPr lang="en-US" sz="2000" b="1"/>
              <a:t>for</a:t>
            </a:r>
            <a:r>
              <a:rPr lang="en-US" sz="2000"/>
              <a:t> x </a:t>
            </a:r>
            <a:r>
              <a:rPr lang="en-US" sz="2000" b="1"/>
              <a:t>in</a:t>
            </a:r>
            <a:r>
              <a:rPr lang="en-US" sz="2000"/>
              <a:t> vec]</a:t>
            </a:r>
            <a:br>
              <a:rPr lang="en-US" sz="2000"/>
            </a:br>
            <a:r>
              <a:rPr lang="en-US" sz="2000"/>
              <a:t>[6, 12, 18]</a:t>
            </a:r>
            <a:br>
              <a:rPr lang="en-US" sz="2000"/>
            </a:br>
            <a:endParaRPr lang="en-US" sz="2000"/>
          </a:p>
          <a:p>
            <a:pPr latinLnBrk="1"/>
            <a:r>
              <a:rPr lang="zh-CN" altLang="en-US" sz="2000"/>
              <a:t>现在我们玩一点小花样：</a:t>
            </a:r>
          </a:p>
          <a:p>
            <a:pPr marL="457200" lvl="1" indent="0" latinLnBrk="1">
              <a:buNone/>
            </a:pPr>
            <a:r>
              <a:rPr lang="en-US" altLang="zh-CN" sz="2000"/>
              <a:t>&gt;&gt;&gt;</a:t>
            </a:r>
            <a:r>
              <a:rPr lang="zh-CN" altLang="en-US" sz="2000"/>
              <a:t> </a:t>
            </a:r>
            <a:r>
              <a:rPr lang="en-US" altLang="zh-CN" sz="2000"/>
              <a:t>[[</a:t>
            </a:r>
            <a:r>
              <a:rPr lang="en-US" sz="2000"/>
              <a:t>x, x**2] </a:t>
            </a:r>
            <a:r>
              <a:rPr lang="en-US" sz="2000" b="1"/>
              <a:t>for</a:t>
            </a:r>
            <a:r>
              <a:rPr lang="en-US" sz="2000"/>
              <a:t> x </a:t>
            </a:r>
            <a:r>
              <a:rPr lang="en-US" sz="2000" b="1"/>
              <a:t>in</a:t>
            </a:r>
            <a:r>
              <a:rPr lang="en-US" sz="2000"/>
              <a:t> vec]</a:t>
            </a:r>
            <a:br>
              <a:rPr lang="en-US" sz="2000"/>
            </a:br>
            <a:r>
              <a:rPr lang="en-US" sz="2000"/>
              <a:t>[[2, 4], [4, 16], [6, 36]]</a:t>
            </a:r>
            <a:br>
              <a:rPr lang="en-US" sz="2000"/>
            </a:br>
            <a:endParaRPr lang="en-US" sz="2000"/>
          </a:p>
          <a:p>
            <a:pPr latinLnBrk="1"/>
            <a:r>
              <a:rPr lang="zh-CN" altLang="en-US" sz="2000"/>
              <a:t>这里我们对序列里每一个元素逐个调用某方法：</a:t>
            </a:r>
          </a:p>
          <a:p>
            <a:pPr marL="457200" lvl="1" indent="0" latinLnBrk="1">
              <a:buNone/>
            </a:pPr>
            <a:r>
              <a:rPr lang="en-US" altLang="zh-CN" sz="2000"/>
              <a:t>&gt;&gt;&gt;</a:t>
            </a:r>
            <a:r>
              <a:rPr lang="zh-CN" altLang="en-US" sz="2000"/>
              <a:t> </a:t>
            </a:r>
            <a:r>
              <a:rPr lang="en-US" sz="2000"/>
              <a:t>freshfruit = ['  banana', '  loganberry ', 'passion fruit  ']</a:t>
            </a:r>
            <a:br>
              <a:rPr lang="en-US" sz="2000"/>
            </a:br>
            <a:r>
              <a:rPr lang="en-US" sz="2000"/>
              <a:t>&gt;&gt;&gt; [weapon.strip() </a:t>
            </a:r>
            <a:r>
              <a:rPr lang="en-US" sz="2000" b="1"/>
              <a:t>for</a:t>
            </a:r>
            <a:r>
              <a:rPr lang="en-US" sz="2000"/>
              <a:t> weapon </a:t>
            </a:r>
            <a:r>
              <a:rPr lang="en-US" sz="2000" b="1"/>
              <a:t>in</a:t>
            </a:r>
            <a:r>
              <a:rPr lang="en-US" sz="2000"/>
              <a:t> freshfruit]</a:t>
            </a:r>
            <a:br>
              <a:rPr lang="en-US" sz="2000"/>
            </a:br>
            <a:r>
              <a:rPr lang="en-US" sz="2000"/>
              <a:t>['banana', 'loganberry', 'passion fruit']</a:t>
            </a:r>
          </a:p>
        </p:txBody>
      </p:sp>
    </p:spTree>
    <p:extLst>
      <p:ext uri="{BB962C8B-B14F-4D97-AF65-F5344CB8AC3E}">
        <p14:creationId xmlns:p14="http://schemas.microsoft.com/office/powerpoint/2010/main" val="196842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B4E26-465D-4696-93D3-090C5BAF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/>
              <a:t>实例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32CF3-CC79-4079-AE3A-CC638A38C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latinLnBrk="1"/>
            <a:r>
              <a:rPr lang="zh-CN" altLang="en-US" sz="1700"/>
              <a:t>我们可以用 </a:t>
            </a:r>
            <a:r>
              <a:rPr lang="en-US" sz="1700"/>
              <a:t>if </a:t>
            </a:r>
            <a:r>
              <a:rPr lang="zh-CN" altLang="en-US" sz="1700"/>
              <a:t>子句作为过滤器：</a:t>
            </a:r>
          </a:p>
          <a:p>
            <a:pPr marL="457200" lvl="1" indent="0" latinLnBrk="1">
              <a:buNone/>
            </a:pPr>
            <a:r>
              <a:rPr lang="en-US" altLang="zh-CN" sz="1700"/>
              <a:t>&gt;&gt;&gt;</a:t>
            </a:r>
            <a:r>
              <a:rPr lang="zh-CN" altLang="en-US" sz="1700"/>
              <a:t> </a:t>
            </a:r>
            <a:r>
              <a:rPr lang="en-US" altLang="zh-CN" sz="1700"/>
              <a:t>[3</a:t>
            </a:r>
            <a:r>
              <a:rPr lang="zh-CN" altLang="en-US" sz="1700"/>
              <a:t>*</a:t>
            </a:r>
            <a:r>
              <a:rPr lang="en-US" sz="1700"/>
              <a:t>x </a:t>
            </a:r>
            <a:r>
              <a:rPr lang="en-US" sz="1700" b="1"/>
              <a:t>for</a:t>
            </a:r>
            <a:r>
              <a:rPr lang="en-US" sz="1700"/>
              <a:t> x </a:t>
            </a:r>
            <a:r>
              <a:rPr lang="en-US" sz="1700" b="1"/>
              <a:t>in</a:t>
            </a:r>
            <a:r>
              <a:rPr lang="en-US" sz="1700"/>
              <a:t> vec </a:t>
            </a:r>
            <a:r>
              <a:rPr lang="en-US" sz="1700" b="1"/>
              <a:t>if</a:t>
            </a:r>
            <a:r>
              <a:rPr lang="en-US" sz="1700"/>
              <a:t> x &gt; 3]</a:t>
            </a:r>
            <a:br>
              <a:rPr lang="en-US" sz="1700"/>
            </a:br>
            <a:r>
              <a:rPr lang="en-US" sz="1700"/>
              <a:t>[12, 18]</a:t>
            </a:r>
            <a:br>
              <a:rPr lang="en-US" sz="1700"/>
            </a:br>
            <a:r>
              <a:rPr lang="en-US" sz="1700"/>
              <a:t>&gt;&gt;&gt; [3*x </a:t>
            </a:r>
            <a:r>
              <a:rPr lang="en-US" sz="1700" b="1"/>
              <a:t>for</a:t>
            </a:r>
            <a:r>
              <a:rPr lang="en-US" sz="1700"/>
              <a:t> x </a:t>
            </a:r>
            <a:r>
              <a:rPr lang="en-US" sz="1700" b="1"/>
              <a:t>in</a:t>
            </a:r>
            <a:r>
              <a:rPr lang="en-US" sz="1700"/>
              <a:t> vec </a:t>
            </a:r>
            <a:r>
              <a:rPr lang="en-US" sz="1700" b="1"/>
              <a:t>if</a:t>
            </a:r>
            <a:r>
              <a:rPr lang="en-US" sz="1700"/>
              <a:t> x &lt; 2]</a:t>
            </a:r>
            <a:br>
              <a:rPr lang="en-US" sz="1700"/>
            </a:br>
            <a:r>
              <a:rPr lang="en-US" sz="1700"/>
              <a:t>[]</a:t>
            </a:r>
            <a:br>
              <a:rPr lang="en-US" sz="1700"/>
            </a:br>
            <a:endParaRPr lang="en-US" sz="1700"/>
          </a:p>
          <a:p>
            <a:pPr latinLnBrk="1"/>
            <a:r>
              <a:rPr lang="zh-CN" altLang="en-US" sz="1700"/>
              <a:t>以下是一些关于循环和其它技巧的演示：</a:t>
            </a:r>
          </a:p>
          <a:p>
            <a:pPr marL="457200" lvl="1" indent="0" latinLnBrk="1">
              <a:buNone/>
            </a:pPr>
            <a:r>
              <a:rPr lang="en-US" altLang="zh-CN" sz="1700"/>
              <a:t>&gt;&gt;&gt;</a:t>
            </a:r>
            <a:r>
              <a:rPr lang="zh-CN" altLang="en-US" sz="1700"/>
              <a:t> </a:t>
            </a:r>
            <a:r>
              <a:rPr lang="en-US" sz="1700"/>
              <a:t>vec1 = [2, 4, 6]</a:t>
            </a:r>
            <a:br>
              <a:rPr lang="en-US" sz="1700"/>
            </a:br>
            <a:r>
              <a:rPr lang="en-US" sz="1700"/>
              <a:t>&gt;&gt;&gt; vec2 = [4, 3, -9]</a:t>
            </a:r>
            <a:br>
              <a:rPr lang="en-US" sz="1700"/>
            </a:br>
            <a:r>
              <a:rPr lang="en-US" sz="1700"/>
              <a:t>&gt;&gt;&gt; [x*y </a:t>
            </a:r>
            <a:r>
              <a:rPr lang="en-US" sz="1700" b="1"/>
              <a:t>for</a:t>
            </a:r>
            <a:r>
              <a:rPr lang="en-US" sz="1700"/>
              <a:t> x </a:t>
            </a:r>
            <a:r>
              <a:rPr lang="en-US" sz="1700" b="1"/>
              <a:t>in</a:t>
            </a:r>
            <a:r>
              <a:rPr lang="en-US" sz="1700"/>
              <a:t> vec1 </a:t>
            </a:r>
            <a:r>
              <a:rPr lang="en-US" sz="1700" b="1"/>
              <a:t>for</a:t>
            </a:r>
            <a:r>
              <a:rPr lang="en-US" sz="1700"/>
              <a:t> y </a:t>
            </a:r>
            <a:r>
              <a:rPr lang="en-US" sz="1700" b="1"/>
              <a:t>in</a:t>
            </a:r>
            <a:r>
              <a:rPr lang="en-US" sz="1700"/>
              <a:t> vec2]</a:t>
            </a:r>
            <a:br>
              <a:rPr lang="en-US" sz="1700"/>
            </a:br>
            <a:r>
              <a:rPr lang="en-US" sz="1700"/>
              <a:t>[8, 6, -18, 16, 12, -36, 24, 18, -54]</a:t>
            </a:r>
            <a:br>
              <a:rPr lang="en-US" sz="1700"/>
            </a:br>
            <a:r>
              <a:rPr lang="en-US" sz="1700"/>
              <a:t>&gt;&gt;&gt; [x+y </a:t>
            </a:r>
            <a:r>
              <a:rPr lang="en-US" sz="1700" b="1"/>
              <a:t>for</a:t>
            </a:r>
            <a:r>
              <a:rPr lang="en-US" sz="1700"/>
              <a:t> x </a:t>
            </a:r>
            <a:r>
              <a:rPr lang="en-US" sz="1700" b="1"/>
              <a:t>in</a:t>
            </a:r>
            <a:r>
              <a:rPr lang="en-US" sz="1700"/>
              <a:t> vec1 </a:t>
            </a:r>
            <a:r>
              <a:rPr lang="en-US" sz="1700" b="1"/>
              <a:t>for</a:t>
            </a:r>
            <a:r>
              <a:rPr lang="en-US" sz="1700"/>
              <a:t> y </a:t>
            </a:r>
            <a:r>
              <a:rPr lang="en-US" sz="1700" b="1"/>
              <a:t>in</a:t>
            </a:r>
            <a:r>
              <a:rPr lang="en-US" sz="1700"/>
              <a:t> vec2]</a:t>
            </a:r>
            <a:br>
              <a:rPr lang="en-US" sz="1700"/>
            </a:br>
            <a:r>
              <a:rPr lang="en-US" sz="1700"/>
              <a:t>[6, 5, -7, 8, 7, -5, 10, 9, -3]</a:t>
            </a:r>
            <a:br>
              <a:rPr lang="en-US" sz="1700"/>
            </a:br>
            <a:r>
              <a:rPr lang="en-US" sz="1700"/>
              <a:t>&gt;&gt;&gt; [vec1[i]*vec2[i] </a:t>
            </a:r>
            <a:r>
              <a:rPr lang="en-US" sz="1700" b="1"/>
              <a:t>for</a:t>
            </a:r>
            <a:r>
              <a:rPr lang="en-US" sz="1700"/>
              <a:t> i </a:t>
            </a:r>
            <a:r>
              <a:rPr lang="en-US" sz="1700" b="1"/>
              <a:t>in</a:t>
            </a:r>
            <a:r>
              <a:rPr lang="en-US" sz="1700"/>
              <a:t> range(len(vec1))]</a:t>
            </a:r>
            <a:br>
              <a:rPr lang="en-US" sz="1700"/>
            </a:br>
            <a:r>
              <a:rPr lang="en-US" sz="1700"/>
              <a:t>[8, 12, -54]</a:t>
            </a:r>
            <a:br>
              <a:rPr lang="en-US" sz="1700"/>
            </a:br>
            <a:endParaRPr lang="en-US" sz="1700"/>
          </a:p>
          <a:p>
            <a:pPr latinLnBrk="1"/>
            <a:r>
              <a:rPr lang="zh-CN" altLang="en-US" sz="1700"/>
              <a:t>列表推导式可以使用复杂表达式或嵌套函数：</a:t>
            </a:r>
          </a:p>
          <a:p>
            <a:pPr marL="457200" lvl="1" indent="0" latinLnBrk="1">
              <a:buNone/>
            </a:pPr>
            <a:r>
              <a:rPr lang="en-US" altLang="zh-CN" sz="1700"/>
              <a:t>&gt;&gt;&gt;</a:t>
            </a:r>
            <a:r>
              <a:rPr lang="zh-CN" altLang="en-US" sz="1700"/>
              <a:t> </a:t>
            </a:r>
            <a:r>
              <a:rPr lang="en-US" altLang="zh-CN" sz="1700"/>
              <a:t>[</a:t>
            </a:r>
            <a:r>
              <a:rPr lang="en-US" sz="1700"/>
              <a:t>str(round(355/113, i)) </a:t>
            </a:r>
            <a:r>
              <a:rPr lang="en-US" sz="1700" b="1"/>
              <a:t>for</a:t>
            </a:r>
            <a:r>
              <a:rPr lang="en-US" sz="1700"/>
              <a:t> i </a:t>
            </a:r>
            <a:r>
              <a:rPr lang="en-US" sz="1700" b="1"/>
              <a:t>in</a:t>
            </a:r>
            <a:r>
              <a:rPr lang="en-US" sz="1700"/>
              <a:t> range(1, 6)]</a:t>
            </a:r>
            <a:br>
              <a:rPr lang="en-US" sz="1700"/>
            </a:br>
            <a:r>
              <a:rPr lang="en-US" sz="1700"/>
              <a:t>['3.1', '3.14', '3.142', '3.1416', '3.14159']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000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E650B-7CAF-4B73-B5B3-DC36E415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 b="1"/>
              <a:t>嵌套列表解析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FA74-D4A3-407F-895A-B56A416F4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latinLnBrk="1"/>
            <a:r>
              <a:rPr lang="zh-CN" altLang="en-US" sz="1000"/>
              <a:t>以下实例展示了</a:t>
            </a:r>
            <a:r>
              <a:rPr lang="en-US" altLang="zh-CN" sz="1000"/>
              <a:t>3</a:t>
            </a:r>
            <a:r>
              <a:rPr lang="en-US" sz="1000"/>
              <a:t>X4</a:t>
            </a:r>
            <a:r>
              <a:rPr lang="zh-CN" altLang="en-US" sz="1000"/>
              <a:t>的矩阵列表：</a:t>
            </a:r>
          </a:p>
          <a:p>
            <a:pPr marL="457200" lvl="1" indent="0" latinLnBrk="1">
              <a:buNone/>
            </a:pPr>
            <a:r>
              <a:rPr lang="en-US" altLang="zh-CN" sz="1000"/>
              <a:t>&gt;&gt;&gt;</a:t>
            </a:r>
            <a:r>
              <a:rPr lang="zh-CN" altLang="en-US" sz="1000"/>
              <a:t> </a:t>
            </a:r>
            <a:r>
              <a:rPr lang="en-US" sz="1000"/>
              <a:t>matrix = [</a:t>
            </a:r>
            <a:br>
              <a:rPr lang="en-US" sz="1000"/>
            </a:br>
            <a:r>
              <a:rPr lang="en-US" sz="1000"/>
              <a:t>...     [1, 2, 3, 4],</a:t>
            </a:r>
            <a:br>
              <a:rPr lang="en-US" sz="1000"/>
            </a:br>
            <a:r>
              <a:rPr lang="en-US" sz="1000"/>
              <a:t>...     [5, 6, 7, 8],</a:t>
            </a:r>
            <a:br>
              <a:rPr lang="en-US" sz="1000"/>
            </a:br>
            <a:r>
              <a:rPr lang="en-US" sz="1000"/>
              <a:t>...     [9, 10, 11, 12],</a:t>
            </a:r>
            <a:br>
              <a:rPr lang="en-US" sz="1000"/>
            </a:br>
            <a:r>
              <a:rPr lang="en-US" sz="1000"/>
              <a:t>... ]</a:t>
            </a:r>
            <a:br>
              <a:rPr lang="en-US" sz="1000"/>
            </a:br>
            <a:endParaRPr lang="en-US" sz="1000"/>
          </a:p>
          <a:p>
            <a:pPr latinLnBrk="1"/>
            <a:r>
              <a:rPr lang="zh-CN" altLang="en-US" sz="1000"/>
              <a:t>以下实例将</a:t>
            </a:r>
            <a:r>
              <a:rPr lang="en-US" altLang="zh-CN" sz="1000"/>
              <a:t>3</a:t>
            </a:r>
            <a:r>
              <a:rPr lang="en-US" sz="1000"/>
              <a:t>X4</a:t>
            </a:r>
            <a:r>
              <a:rPr lang="zh-CN" altLang="en-US" sz="1000"/>
              <a:t>的矩阵列表转换为</a:t>
            </a:r>
            <a:r>
              <a:rPr lang="en-US" altLang="zh-CN" sz="1000"/>
              <a:t>4</a:t>
            </a:r>
            <a:r>
              <a:rPr lang="en-US" sz="1000"/>
              <a:t>X3</a:t>
            </a:r>
            <a:r>
              <a:rPr lang="zh-CN" altLang="en-US" sz="1000"/>
              <a:t>列表：</a:t>
            </a:r>
          </a:p>
          <a:p>
            <a:pPr marL="457200" lvl="1" indent="0" latinLnBrk="1">
              <a:buNone/>
            </a:pPr>
            <a:r>
              <a:rPr lang="en-US" altLang="zh-CN" sz="1000"/>
              <a:t>&gt;&gt;&gt;</a:t>
            </a:r>
            <a:r>
              <a:rPr lang="zh-CN" altLang="en-US" sz="1000"/>
              <a:t> </a:t>
            </a:r>
            <a:r>
              <a:rPr lang="en-US" altLang="zh-CN" sz="1000"/>
              <a:t>[[</a:t>
            </a:r>
            <a:r>
              <a:rPr lang="en-US" sz="1000"/>
              <a:t>row[i] </a:t>
            </a:r>
            <a:r>
              <a:rPr lang="en-US" sz="1000" b="1"/>
              <a:t>for</a:t>
            </a:r>
            <a:r>
              <a:rPr lang="en-US" sz="1000"/>
              <a:t> row </a:t>
            </a:r>
            <a:r>
              <a:rPr lang="en-US" sz="1000" b="1"/>
              <a:t>in</a:t>
            </a:r>
            <a:r>
              <a:rPr lang="en-US" sz="1000"/>
              <a:t> matrix] </a:t>
            </a:r>
            <a:r>
              <a:rPr lang="en-US" sz="1000" b="1"/>
              <a:t>for</a:t>
            </a:r>
            <a:r>
              <a:rPr lang="en-US" sz="1000"/>
              <a:t> i </a:t>
            </a:r>
            <a:r>
              <a:rPr lang="en-US" sz="1000" b="1"/>
              <a:t>in</a:t>
            </a:r>
            <a:r>
              <a:rPr lang="en-US" sz="1000"/>
              <a:t> range(4)]</a:t>
            </a:r>
            <a:br>
              <a:rPr lang="en-US" sz="1000"/>
            </a:br>
            <a:r>
              <a:rPr lang="en-US" sz="1000"/>
              <a:t>[[1, 5, 9], [2, 6, 10], [3, 7, 11], [4, 8, 12]]</a:t>
            </a:r>
            <a:br>
              <a:rPr lang="en-US" sz="1000"/>
            </a:br>
            <a:endParaRPr lang="en-US" sz="1000"/>
          </a:p>
          <a:p>
            <a:pPr latinLnBrk="1"/>
            <a:r>
              <a:rPr lang="zh-CN" altLang="en-US" sz="1000"/>
              <a:t>以下实例也可以使用以下方法来实现：</a:t>
            </a:r>
          </a:p>
          <a:p>
            <a:pPr marL="457200" lvl="1" indent="0" latinLnBrk="1">
              <a:buNone/>
            </a:pPr>
            <a:r>
              <a:rPr lang="en-US" altLang="zh-CN" sz="1000"/>
              <a:t>&gt;&gt;&gt;</a:t>
            </a:r>
            <a:r>
              <a:rPr lang="zh-CN" altLang="en-US" sz="1000"/>
              <a:t> </a:t>
            </a:r>
            <a:r>
              <a:rPr lang="en-US" sz="1000"/>
              <a:t>transposed = []</a:t>
            </a:r>
            <a:br>
              <a:rPr lang="en-US" sz="1000"/>
            </a:br>
            <a:r>
              <a:rPr lang="en-US" sz="1000"/>
              <a:t>&gt;&gt;&gt; </a:t>
            </a:r>
            <a:r>
              <a:rPr lang="en-US" sz="1000" b="1"/>
              <a:t>for</a:t>
            </a:r>
            <a:r>
              <a:rPr lang="en-US" sz="1000"/>
              <a:t> i </a:t>
            </a:r>
            <a:r>
              <a:rPr lang="en-US" sz="1000" b="1"/>
              <a:t>in</a:t>
            </a:r>
            <a:r>
              <a:rPr lang="en-US" sz="1000"/>
              <a:t> range(4):</a:t>
            </a:r>
            <a:br>
              <a:rPr lang="en-US" sz="1000"/>
            </a:br>
            <a:r>
              <a:rPr lang="en-US" sz="1000"/>
              <a:t>...     transposed.append([row[i] </a:t>
            </a:r>
            <a:r>
              <a:rPr lang="en-US" sz="1000" b="1"/>
              <a:t>for</a:t>
            </a:r>
            <a:r>
              <a:rPr lang="en-US" sz="1000"/>
              <a:t> row </a:t>
            </a:r>
            <a:r>
              <a:rPr lang="en-US" sz="1000" b="1"/>
              <a:t>in</a:t>
            </a:r>
            <a:r>
              <a:rPr lang="en-US" sz="1000"/>
              <a:t> matrix])</a:t>
            </a:r>
            <a:br>
              <a:rPr lang="en-US" sz="1000"/>
            </a:br>
            <a:r>
              <a:rPr lang="en-US" sz="1000"/>
              <a:t>...</a:t>
            </a:r>
            <a:br>
              <a:rPr lang="en-US" sz="1000"/>
            </a:br>
            <a:r>
              <a:rPr lang="en-US" sz="1000"/>
              <a:t>&gt;&gt;&gt; transposed</a:t>
            </a:r>
            <a:br>
              <a:rPr lang="en-US" sz="1000"/>
            </a:br>
            <a:r>
              <a:rPr lang="en-US" sz="1000"/>
              <a:t>[[1, 5, 9], [2, 6, 10], [3, 7, 11], [4, 8, 12]]</a:t>
            </a:r>
            <a:br>
              <a:rPr lang="en-US" sz="1000"/>
            </a:br>
            <a:endParaRPr lang="en-US" sz="1000"/>
          </a:p>
          <a:p>
            <a:pPr latinLnBrk="1"/>
            <a:r>
              <a:rPr lang="zh-CN" altLang="en-US" sz="1000"/>
              <a:t>另外一种实现方法：</a:t>
            </a:r>
          </a:p>
          <a:p>
            <a:pPr marL="457200" lvl="1" indent="0" latinLnBrk="1">
              <a:buNone/>
            </a:pPr>
            <a:r>
              <a:rPr lang="en-US" altLang="zh-CN" sz="1000"/>
              <a:t>&gt;&gt;&gt;</a:t>
            </a:r>
            <a:r>
              <a:rPr lang="zh-CN" altLang="en-US" sz="1000"/>
              <a:t> </a:t>
            </a:r>
            <a:r>
              <a:rPr lang="en-US" sz="1000"/>
              <a:t>transposed = []</a:t>
            </a:r>
            <a:br>
              <a:rPr lang="en-US" sz="1000"/>
            </a:br>
            <a:r>
              <a:rPr lang="en-US" sz="1000"/>
              <a:t>&gt;&gt;&gt; </a:t>
            </a:r>
            <a:r>
              <a:rPr lang="en-US" sz="1000" b="1"/>
              <a:t>for</a:t>
            </a:r>
            <a:r>
              <a:rPr lang="en-US" sz="1000"/>
              <a:t> i </a:t>
            </a:r>
            <a:r>
              <a:rPr lang="en-US" sz="1000" b="1"/>
              <a:t>in</a:t>
            </a:r>
            <a:r>
              <a:rPr lang="en-US" sz="1000"/>
              <a:t> range(4):</a:t>
            </a:r>
            <a:br>
              <a:rPr lang="en-US" sz="1000"/>
            </a:br>
            <a:r>
              <a:rPr lang="en-US" sz="1000"/>
              <a:t>...     # the following 3 lines implement the nested listcomp</a:t>
            </a:r>
            <a:br>
              <a:rPr lang="en-US" sz="1000"/>
            </a:br>
            <a:r>
              <a:rPr lang="en-US" sz="1000"/>
              <a:t>...     transposed_row = []</a:t>
            </a:r>
            <a:br>
              <a:rPr lang="en-US" sz="1000"/>
            </a:br>
            <a:r>
              <a:rPr lang="en-US" sz="1000"/>
              <a:t>...     </a:t>
            </a:r>
            <a:r>
              <a:rPr lang="en-US" sz="1000" b="1"/>
              <a:t>for</a:t>
            </a:r>
            <a:r>
              <a:rPr lang="en-US" sz="1000"/>
              <a:t> row </a:t>
            </a:r>
            <a:r>
              <a:rPr lang="en-US" sz="1000" b="1"/>
              <a:t>in</a:t>
            </a:r>
            <a:r>
              <a:rPr lang="en-US" sz="1000"/>
              <a:t> matrix:</a:t>
            </a:r>
            <a:br>
              <a:rPr lang="en-US" sz="1000"/>
            </a:br>
            <a:r>
              <a:rPr lang="en-US" sz="1000"/>
              <a:t>...         transposed_row.append(row[i])</a:t>
            </a:r>
            <a:br>
              <a:rPr lang="en-US" sz="1000"/>
            </a:br>
            <a:r>
              <a:rPr lang="en-US" sz="1000"/>
              <a:t>...     transposed.append(transposed_row)</a:t>
            </a:r>
            <a:br>
              <a:rPr lang="en-US" sz="1000"/>
            </a:br>
            <a:r>
              <a:rPr lang="en-US" sz="1000"/>
              <a:t>...</a:t>
            </a:r>
            <a:br>
              <a:rPr lang="en-US" sz="1000"/>
            </a:br>
            <a:r>
              <a:rPr lang="en-US" sz="1000"/>
              <a:t>&gt;&gt;&gt; transposed</a:t>
            </a:r>
            <a:br>
              <a:rPr lang="en-US" sz="1000"/>
            </a:br>
            <a:r>
              <a:rPr lang="en-US" sz="1000"/>
              <a:t>[[1, 5, 9], [2, 6, 10], [3, 7, 11], [4, 8, 12]]</a:t>
            </a: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9176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3374</Words>
  <Application>Microsoft Office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数据结构</vt:lpstr>
      <vt:lpstr>列表</vt:lpstr>
      <vt:lpstr>实例</vt:lpstr>
      <vt:lpstr>将列表当做堆栈使用</vt:lpstr>
      <vt:lpstr>将列表当作队列使用</vt:lpstr>
      <vt:lpstr>列表推导式</vt:lpstr>
      <vt:lpstr>实例</vt:lpstr>
      <vt:lpstr>实例</vt:lpstr>
      <vt:lpstr>嵌套列表解析</vt:lpstr>
      <vt:lpstr>del 语句</vt:lpstr>
      <vt:lpstr>元组和序列</vt:lpstr>
      <vt:lpstr>集合</vt:lpstr>
      <vt:lpstr>实例</vt:lpstr>
      <vt:lpstr>字典</vt:lpstr>
      <vt:lpstr>实例</vt:lpstr>
      <vt:lpstr>PowerPoint Presentation</vt:lpstr>
      <vt:lpstr>遍历技巧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Wang, HongyiX</dc:creator>
  <cp:lastModifiedBy>Wang, HongyiX</cp:lastModifiedBy>
  <cp:revision>22</cp:revision>
  <dcterms:created xsi:type="dcterms:W3CDTF">2021-05-27T06:31:08Z</dcterms:created>
  <dcterms:modified xsi:type="dcterms:W3CDTF">2021-05-27T06:55:47Z</dcterms:modified>
</cp:coreProperties>
</file>