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9603B0-A5A7-43D5-A4DA-D8E33F2B2AF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D299-CBC9-4FEF-9706-86F3A9F15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4C846-B0B5-44B7-ADDE-18988C517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12B5-4714-489C-82D5-FB61CE49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D561-F1D3-466C-90B2-13D131B74EB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6B64D-45A8-4344-91BE-38B9E1F1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C00C7-214F-494E-B133-4EF2D008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5199-BD9A-4D26-92FE-1D759F5E1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9AABD-24F7-4E6C-9DC3-F18E4DB6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5B78E-8BE6-4A26-95AB-1BF1F4DAE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0A762-F4EB-49F5-BF0C-89B04C70A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D561-F1D3-466C-90B2-13D131B74EB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9F71D-3382-4467-A400-2F0DF275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B7A89-6E16-403E-A9D4-E8D8E8F74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5199-BD9A-4D26-92FE-1D759F5E1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8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BC546-3F09-4ABC-B351-AB3D38085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8F173-7814-434D-BD6C-74C2AFD29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7EB89-2863-4B95-8E45-437288A8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D561-F1D3-466C-90B2-13D131B74EB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23D95-C9F4-417F-A84E-FDE8EEDC1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C343F-AC94-4432-A045-8D5CA5D3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5199-BD9A-4D26-92FE-1D759F5E1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F8BC-F544-4726-85FB-393588F8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2B33-CBB4-4CCC-83DF-12314DACC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51DDB-74A0-4071-962D-71B397E0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D561-F1D3-466C-90B2-13D131B74EB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4C137-2307-451E-8F8D-C09C47ED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554BF-2C94-41B9-9B17-758ABC8D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5199-BD9A-4D26-92FE-1D759F5E1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2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E416-F7B1-4044-89C3-884743F2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179D7-4F3D-427A-A981-E9FBED02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4A127-642A-4497-9A0A-0C8CB5FF3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D561-F1D3-466C-90B2-13D131B74EB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3A941-84D3-40EC-91AC-6B81F97A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AE331-0407-425E-BC9F-EFD18AAD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5199-BD9A-4D26-92FE-1D759F5E1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4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7C71-D20F-4755-A61D-D27933AF9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E0B07-0F76-4024-85BF-FF95FC2AD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895F5-6498-410D-A9DC-7FAEF47A4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FF6C5-45E5-419C-B3E0-FD8F3843D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D561-F1D3-466C-90B2-13D131B74EB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21BF0-1727-44CC-AC76-6FDA9DA1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8BE04-18A9-44D2-BF75-F73B909B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5199-BD9A-4D26-92FE-1D759F5E1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7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F994A-BE3E-4C99-AC4A-3F62521F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02C2E-62E3-4261-8DE6-FED414DB6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4D798-CE59-47DB-9B2A-AC4C99E15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77191-E76D-4D59-A5BF-0D246297C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F27D3-7E4E-42F4-8332-62DB4F5E1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54F360-D09D-40B9-979C-F6D9BE91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D561-F1D3-466C-90B2-13D131B74EB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C92FBF-102F-4550-BBA2-259157E1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2C822-C0CB-4466-B832-227217322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5199-BD9A-4D26-92FE-1D759F5E1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2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AC06-AAC1-44A3-AECC-1B069D089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F2160-8F66-4D40-BFAB-702FA07F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D561-F1D3-466C-90B2-13D131B74EB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70430-5521-4771-8334-E2EAE4E7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8B39B-1DB0-462E-860F-AC00A75C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5199-BD9A-4D26-92FE-1D759F5E1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3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65F19C-D8A4-4C77-8DCC-3AF1657B4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D561-F1D3-466C-90B2-13D131B74EB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C0A5B1-D55A-4F15-B8EB-2BE012B5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CA74C-A3DE-4242-9538-FDB93107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5199-BD9A-4D26-92FE-1D759F5E1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5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D403-2F8B-436E-B137-6744DD08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00A5-DC4C-4F1B-BBDD-C897E90CE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513BB-D464-4256-96C6-8FB2D86BD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64600-F9FE-49E8-B1EA-24E02B7BF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D561-F1D3-466C-90B2-13D131B74EB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AED4F-C742-42E7-B65A-1A5B94CB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9482D-FD0B-40A2-AB18-4050E1D8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5199-BD9A-4D26-92FE-1D759F5E1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5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D2A1D-04C3-4CC0-BA07-2B05F86B1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C9003-7271-4623-99E1-EE07A0801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740AF-8417-4631-8ED3-D5CDEC1F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007F9-9D88-48B6-9C61-91C53256A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D561-F1D3-466C-90B2-13D131B74EB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83BA1-6D25-4D31-8A36-74CB5705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187C3-A91C-443A-AE93-6AB6230F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5199-BD9A-4D26-92FE-1D759F5E1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0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44947-E7EB-4254-9144-CEFCD7D5B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F7C0F-897B-44BE-A649-B5A21222B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5F8E7-032B-4C46-965D-40563C9D8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7D561-F1D3-466C-90B2-13D131B74EB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882A5-5C37-4B61-8790-AD807A0F0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752EB-6CDE-4A9A-98A1-C6994DA4B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B5199-BD9A-4D26-92FE-1D759F5E1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0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python3/python3-func-input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86E7A-6DA8-4BB4-AE51-D4A8B93B3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zh-CN" altLang="en-US" sz="3600" b="1">
                <a:solidFill>
                  <a:srgbClr val="080808"/>
                </a:solidFill>
              </a:rPr>
              <a:t>输入和输出</a:t>
            </a:r>
            <a:endParaRPr lang="en-US" sz="3600">
              <a:solidFill>
                <a:srgbClr val="080808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B4423-B64D-4C52-A2ED-3E0B20E58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1745" y="4557900"/>
            <a:ext cx="2442690" cy="915772"/>
          </a:xfrm>
          <a:noFill/>
        </p:spPr>
        <p:txBody>
          <a:bodyPr>
            <a:normAutofit/>
          </a:bodyPr>
          <a:lstStyle/>
          <a:p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70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0B65D-F607-4706-A1EA-7309C0C5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471" y="1698171"/>
            <a:ext cx="3962061" cy="4516360"/>
          </a:xfrm>
        </p:spPr>
        <p:txBody>
          <a:bodyPr anchor="t">
            <a:normAutofit/>
          </a:bodyPr>
          <a:lstStyle/>
          <a:p>
            <a:endParaRPr lang="en-US" sz="36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54DA4-F78F-48D8-A9AD-08399EB36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98170"/>
            <a:ext cx="6478513" cy="4516361"/>
          </a:xfrm>
        </p:spPr>
        <p:txBody>
          <a:bodyPr>
            <a:normAutofit/>
          </a:bodyPr>
          <a:lstStyle/>
          <a:p>
            <a:pPr latinLnBrk="1"/>
            <a:r>
              <a:rPr lang="zh-CN" altLang="en-US" sz="1900"/>
              <a:t>如果你有一个很长的格式化字符串</a:t>
            </a:r>
            <a:r>
              <a:rPr lang="en-US" altLang="zh-CN" sz="1900"/>
              <a:t>, </a:t>
            </a:r>
            <a:r>
              <a:rPr lang="zh-CN" altLang="en-US" sz="1900"/>
              <a:t>而你不想将它们分开</a:t>
            </a:r>
            <a:r>
              <a:rPr lang="en-US" altLang="zh-CN" sz="1900"/>
              <a:t>, </a:t>
            </a:r>
            <a:r>
              <a:rPr lang="zh-CN" altLang="en-US" sz="1900"/>
              <a:t>那么在格式化时通过变量名而非位置会是很好的事情。</a:t>
            </a:r>
          </a:p>
          <a:p>
            <a:pPr latinLnBrk="1"/>
            <a:r>
              <a:rPr lang="zh-CN" altLang="en-US" sz="1900"/>
              <a:t>最简单的就是传入一个字典</a:t>
            </a:r>
            <a:r>
              <a:rPr lang="en-US" altLang="zh-CN" sz="1900"/>
              <a:t>, </a:t>
            </a:r>
            <a:r>
              <a:rPr lang="zh-CN" altLang="en-US" sz="1900"/>
              <a:t>然后使用方括号 </a:t>
            </a:r>
            <a:r>
              <a:rPr lang="en-US" altLang="zh-CN" sz="1900" b="1"/>
              <a:t>[]</a:t>
            </a:r>
            <a:r>
              <a:rPr lang="zh-CN" altLang="en-US" sz="1900"/>
              <a:t> 来访问键值 </a:t>
            </a:r>
            <a:r>
              <a:rPr lang="en-US" altLang="zh-CN" sz="1900"/>
              <a:t>:</a:t>
            </a:r>
          </a:p>
          <a:p>
            <a:pPr marL="457200" lvl="1" indent="0" latinLnBrk="1">
              <a:buNone/>
            </a:pPr>
            <a:r>
              <a:rPr lang="en-US" altLang="zh-CN" sz="1900"/>
              <a:t>&gt;&gt;&gt;</a:t>
            </a:r>
            <a:r>
              <a:rPr lang="zh-CN" altLang="en-US" sz="1900"/>
              <a:t> </a:t>
            </a:r>
            <a:r>
              <a:rPr lang="en-US" sz="1900"/>
              <a:t>table = {'Google': 1, 'Runoob': 2, 'Taobao': 3}</a:t>
            </a:r>
            <a:br>
              <a:rPr lang="en-US" sz="1900"/>
            </a:br>
            <a:r>
              <a:rPr lang="en-US" sz="1900"/>
              <a:t>&gt;&gt;&gt; </a:t>
            </a:r>
            <a:r>
              <a:rPr lang="en-US" sz="1900" b="1"/>
              <a:t>print</a:t>
            </a:r>
            <a:r>
              <a:rPr lang="en-US" sz="1900"/>
              <a:t>('Runoob: {0[Runoob]:d}; Google: {0[Google]:d}; Taobao: {0[Taobao]:d}'.format(table))</a:t>
            </a:r>
            <a:br>
              <a:rPr lang="en-US" sz="1900"/>
            </a:br>
            <a:r>
              <a:rPr lang="en-US" sz="1900"/>
              <a:t>Runoob: 2; Google: 1; Taobao: 3</a:t>
            </a:r>
            <a:br>
              <a:rPr lang="en-US" sz="1900"/>
            </a:br>
            <a:endParaRPr lang="en-US" sz="1900"/>
          </a:p>
          <a:p>
            <a:pPr latinLnBrk="1"/>
            <a:r>
              <a:rPr lang="zh-CN" altLang="en-US" sz="1900"/>
              <a:t>也可以通过在 </a:t>
            </a:r>
            <a:r>
              <a:rPr lang="en-US" sz="1900"/>
              <a:t>table </a:t>
            </a:r>
            <a:r>
              <a:rPr lang="zh-CN" altLang="en-US" sz="1900"/>
              <a:t>变量前使用 </a:t>
            </a:r>
            <a:r>
              <a:rPr lang="zh-CN" altLang="en-US" sz="1900" b="1"/>
              <a:t>**</a:t>
            </a:r>
            <a:r>
              <a:rPr lang="zh-CN" altLang="en-US" sz="1900"/>
              <a:t> 来实现相同的功能：</a:t>
            </a:r>
          </a:p>
          <a:p>
            <a:pPr marL="457200" lvl="1" indent="0" latinLnBrk="1">
              <a:buNone/>
            </a:pPr>
            <a:r>
              <a:rPr lang="en-US" altLang="zh-CN" sz="1900"/>
              <a:t>&gt;&gt;&gt;</a:t>
            </a:r>
            <a:r>
              <a:rPr lang="zh-CN" altLang="en-US" sz="1900"/>
              <a:t> </a:t>
            </a:r>
            <a:r>
              <a:rPr lang="en-US" sz="1900"/>
              <a:t>table = {'Google': 1, 'Runoob': 2, 'Taobao': 3}</a:t>
            </a:r>
            <a:br>
              <a:rPr lang="en-US" sz="1900"/>
            </a:br>
            <a:r>
              <a:rPr lang="en-US" sz="1900"/>
              <a:t>&gt;&gt;&gt; </a:t>
            </a:r>
            <a:r>
              <a:rPr lang="en-US" sz="1900" b="1"/>
              <a:t>print</a:t>
            </a:r>
            <a:r>
              <a:rPr lang="en-US" sz="1900"/>
              <a:t>('Runoob: {Runoob:d}; Google: {Google:d}; Taobao: {Taobao:d}'.format(**table))</a:t>
            </a:r>
            <a:br>
              <a:rPr lang="en-US" sz="1900"/>
            </a:br>
            <a:r>
              <a:rPr lang="en-US" sz="1900"/>
              <a:t>Runoob: 2; Google: 1; Taobao: 3</a:t>
            </a:r>
          </a:p>
          <a:p>
            <a:endParaRPr lang="en-US" sz="19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4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FACD05-5DE5-4F7B-AE62-40D3A648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471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zh-CN" altLang="en-US" sz="3600" b="1"/>
              <a:t>旧式字符串格式化</a:t>
            </a:r>
            <a:endParaRPr lang="en-US" sz="36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C15D3-49DA-47CB-B25E-04012114A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altLang="zh-CN" sz="2000"/>
              <a:t>% </a:t>
            </a:r>
            <a:r>
              <a:rPr lang="zh-CN" altLang="en-US" sz="2000"/>
              <a:t>操作符也可以实现字符串格式化。 它将左边的参数作为类似 </a:t>
            </a:r>
            <a:r>
              <a:rPr lang="en-US" altLang="zh-CN" sz="2000"/>
              <a:t>sprintf() </a:t>
            </a:r>
            <a:r>
              <a:rPr lang="zh-CN" altLang="en-US" sz="2000"/>
              <a:t>式的格式化字符串</a:t>
            </a:r>
            <a:r>
              <a:rPr lang="en-US" altLang="zh-CN" sz="2000"/>
              <a:t>, </a:t>
            </a:r>
            <a:r>
              <a:rPr lang="zh-CN" altLang="en-US" sz="2000"/>
              <a:t>而将右边的代入</a:t>
            </a:r>
            <a:r>
              <a:rPr lang="en-US" altLang="zh-CN" sz="2000"/>
              <a:t>, </a:t>
            </a:r>
            <a:r>
              <a:rPr lang="zh-CN" altLang="en-US" sz="2000"/>
              <a:t>然后返回格式化后的字符串</a:t>
            </a:r>
            <a:r>
              <a:rPr lang="en-US" altLang="zh-CN" sz="2000"/>
              <a:t>. </a:t>
            </a:r>
            <a:r>
              <a:rPr lang="zh-CN" altLang="en-US" sz="2000"/>
              <a:t>例如</a:t>
            </a:r>
            <a:r>
              <a:rPr lang="en-US" altLang="zh-CN" sz="2000"/>
              <a:t>:</a:t>
            </a:r>
          </a:p>
          <a:p>
            <a:pPr marL="457200" lvl="1" indent="0">
              <a:buNone/>
            </a:pPr>
            <a:r>
              <a:rPr lang="en-US" altLang="zh-CN" sz="2000"/>
              <a:t>&gt;&gt;&gt; import math</a:t>
            </a:r>
          </a:p>
          <a:p>
            <a:pPr marL="457200" lvl="1" indent="0">
              <a:buNone/>
            </a:pPr>
            <a:r>
              <a:rPr lang="en-US" altLang="zh-CN" sz="2000"/>
              <a:t>&gt;&gt;&gt; print('</a:t>
            </a:r>
            <a:r>
              <a:rPr lang="zh-CN" altLang="en-US" sz="2000"/>
              <a:t>常量 </a:t>
            </a:r>
            <a:r>
              <a:rPr lang="en-US" altLang="zh-CN" sz="2000"/>
              <a:t>PI </a:t>
            </a:r>
            <a:r>
              <a:rPr lang="zh-CN" altLang="en-US" sz="2000"/>
              <a:t>的值近似为：</a:t>
            </a:r>
            <a:r>
              <a:rPr lang="en-US" altLang="zh-CN" sz="2000"/>
              <a:t>%5.3f</a:t>
            </a:r>
            <a:r>
              <a:rPr lang="zh-CN" altLang="en-US" sz="2000"/>
              <a:t>。</a:t>
            </a:r>
            <a:r>
              <a:rPr lang="en-US" altLang="zh-CN" sz="2000"/>
              <a:t>' % math.pi)</a:t>
            </a:r>
          </a:p>
          <a:p>
            <a:pPr marL="457200" lvl="1" indent="0">
              <a:buNone/>
            </a:pPr>
            <a:r>
              <a:rPr lang="zh-CN" altLang="en-US" sz="2000"/>
              <a:t>常量 </a:t>
            </a:r>
            <a:r>
              <a:rPr lang="en-US" altLang="zh-CN" sz="2000"/>
              <a:t>PI </a:t>
            </a:r>
            <a:r>
              <a:rPr lang="zh-CN" altLang="en-US" sz="2000"/>
              <a:t>的值近似为：</a:t>
            </a:r>
            <a:r>
              <a:rPr lang="en-US" altLang="zh-CN" sz="2000"/>
              <a:t>3.142</a:t>
            </a:r>
            <a:r>
              <a:rPr lang="zh-CN" altLang="en-US" sz="2000"/>
              <a:t>。</a:t>
            </a:r>
            <a:endParaRPr lang="en-US" altLang="zh-CN" sz="2000"/>
          </a:p>
          <a:p>
            <a:pPr marL="457200" lvl="1" indent="0">
              <a:buNone/>
            </a:pPr>
            <a:endParaRPr lang="zh-CN" altLang="en-US" sz="2000"/>
          </a:p>
          <a:p>
            <a:r>
              <a:rPr lang="zh-CN" altLang="en-US" sz="2000"/>
              <a:t>因为 </a:t>
            </a:r>
            <a:r>
              <a:rPr lang="en-US" altLang="zh-CN" sz="2000"/>
              <a:t>str.format() </a:t>
            </a:r>
            <a:r>
              <a:rPr lang="zh-CN" altLang="en-US" sz="2000"/>
              <a:t>是比较新的函数， 大多数的 </a:t>
            </a:r>
            <a:r>
              <a:rPr lang="en-US" altLang="zh-CN" sz="2000"/>
              <a:t>Python </a:t>
            </a:r>
            <a:r>
              <a:rPr lang="zh-CN" altLang="en-US" sz="2000"/>
              <a:t>代码仍然使用 </a:t>
            </a:r>
            <a:r>
              <a:rPr lang="en-US" altLang="zh-CN" sz="2000"/>
              <a:t>% </a:t>
            </a:r>
            <a:r>
              <a:rPr lang="zh-CN" altLang="en-US" sz="2000"/>
              <a:t>操作符。但是因为这种旧式的格式化最终会从该语言中移除</a:t>
            </a:r>
            <a:r>
              <a:rPr lang="en-US" altLang="zh-CN" sz="2000"/>
              <a:t>, </a:t>
            </a:r>
            <a:r>
              <a:rPr lang="zh-CN" altLang="en-US" sz="2000"/>
              <a:t>应该更多的使用 </a:t>
            </a:r>
            <a:r>
              <a:rPr lang="en-US" altLang="zh-CN" sz="2000"/>
              <a:t>str.format().</a:t>
            </a:r>
            <a:endParaRPr lang="en-US" sz="20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6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2CD45-AC4D-4FDA-ACE4-EC457D397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471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zh-CN" altLang="en-US" sz="3600" b="1"/>
              <a:t>读取键盘输入</a:t>
            </a:r>
            <a:endParaRPr lang="en-US" sz="36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9461-2AFC-4F43-992D-3E65C0D37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altLang="zh-CN" sz="2000"/>
              <a:t>Python </a:t>
            </a:r>
            <a:r>
              <a:rPr lang="zh-CN" altLang="en-US" sz="2000"/>
              <a:t>提供了 </a:t>
            </a:r>
            <a:r>
              <a:rPr lang="en-US" altLang="zh-CN" sz="2000" u="sng">
                <a:hlinkClick r:id="rId2"/>
              </a:rPr>
              <a:t>input() </a:t>
            </a:r>
            <a:r>
              <a:rPr lang="zh-CN" altLang="en-US" sz="2000" u="sng">
                <a:hlinkClick r:id="rId2"/>
              </a:rPr>
              <a:t>内置函数</a:t>
            </a:r>
            <a:r>
              <a:rPr lang="zh-CN" altLang="en-US" sz="2000"/>
              <a:t>从标准输入读入一行文本，默认的标准输入是键盘。</a:t>
            </a:r>
            <a:endParaRPr lang="en-US" altLang="zh-CN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altLang="zh-CN" sz="2000"/>
              <a:t>str = input("</a:t>
            </a:r>
            <a:r>
              <a:rPr lang="zh-CN" altLang="en-US" sz="2000"/>
              <a:t>请输入：</a:t>
            </a:r>
            <a:r>
              <a:rPr lang="en-US" altLang="zh-CN" sz="2000"/>
              <a:t>");</a:t>
            </a:r>
          </a:p>
          <a:p>
            <a:pPr marL="0" indent="0">
              <a:buNone/>
            </a:pPr>
            <a:r>
              <a:rPr lang="en-US" altLang="zh-CN" sz="2000"/>
              <a:t>print ("</a:t>
            </a:r>
            <a:r>
              <a:rPr lang="zh-CN" altLang="en-US" sz="2000"/>
              <a:t>你输入的内容是</a:t>
            </a:r>
            <a:r>
              <a:rPr lang="en-US" altLang="zh-CN" sz="2000"/>
              <a:t>: ", str)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这会产生如下的对应着输入的结果：</a:t>
            </a:r>
          </a:p>
          <a:p>
            <a:pPr marL="457200" lvl="1" indent="0">
              <a:buNone/>
            </a:pPr>
            <a:r>
              <a:rPr lang="zh-CN" altLang="en-US" sz="2000"/>
              <a:t>请输入：菜鸟教程</a:t>
            </a:r>
          </a:p>
          <a:p>
            <a:pPr marL="457200" lvl="1" indent="0">
              <a:buNone/>
            </a:pPr>
            <a:r>
              <a:rPr lang="zh-CN" altLang="en-US" sz="2000"/>
              <a:t>你输入的内容是</a:t>
            </a:r>
            <a:r>
              <a:rPr lang="en-US" altLang="zh-CN" sz="2000"/>
              <a:t>:  </a:t>
            </a:r>
            <a:r>
              <a:rPr lang="zh-CN" altLang="en-US" sz="2000"/>
              <a:t>菜鸟教程</a:t>
            </a:r>
            <a:endParaRPr lang="en-US" sz="20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14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F0AB3-C1A4-4F9A-9B8E-5CD27FD2D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471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zh-CN" altLang="en-US" sz="3600" b="1"/>
              <a:t>读和写文件</a:t>
            </a:r>
            <a:endParaRPr lang="en-US" sz="36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D6CE6-508A-49FF-9942-4E5CCB561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altLang="zh-CN" sz="2000"/>
              <a:t>open() </a:t>
            </a:r>
            <a:r>
              <a:rPr lang="zh-CN" altLang="en-US" sz="2000"/>
              <a:t>将会返回一个 </a:t>
            </a:r>
            <a:r>
              <a:rPr lang="en-US" altLang="zh-CN" sz="2000"/>
              <a:t>file </a:t>
            </a:r>
            <a:r>
              <a:rPr lang="zh-CN" altLang="en-US" sz="2000"/>
              <a:t>对象，基本语法格式如下</a:t>
            </a:r>
            <a:r>
              <a:rPr lang="en-US" altLang="zh-CN" sz="2000"/>
              <a:t>:</a:t>
            </a:r>
          </a:p>
          <a:p>
            <a:endParaRPr lang="en-US" altLang="zh-CN" sz="2000"/>
          </a:p>
          <a:p>
            <a:r>
              <a:rPr lang="en-US" altLang="zh-CN" sz="2000"/>
              <a:t>open(filename, mode)</a:t>
            </a:r>
          </a:p>
          <a:p>
            <a:r>
              <a:rPr lang="en-US" altLang="zh-CN" sz="2000"/>
              <a:t>filename</a:t>
            </a:r>
            <a:r>
              <a:rPr lang="zh-CN" altLang="en-US" sz="2000"/>
              <a:t>：包含了你要访问的文件名称的字符串值。</a:t>
            </a:r>
          </a:p>
          <a:p>
            <a:r>
              <a:rPr lang="en-US" altLang="zh-CN" sz="2000"/>
              <a:t>mode</a:t>
            </a:r>
            <a:r>
              <a:rPr lang="zh-CN" altLang="en-US" sz="2000"/>
              <a:t>：决定了打开文件的模式：只读，写入，追加等。所有可取值见如下的完全列表。这个参数是非强制的，默认文件访问模式为只读</a:t>
            </a:r>
            <a:r>
              <a:rPr lang="en-US" altLang="zh-CN" sz="2000"/>
              <a:t>(r)</a:t>
            </a:r>
            <a:r>
              <a:rPr lang="zh-CN" altLang="en-US" sz="2000"/>
              <a:t>。</a:t>
            </a:r>
            <a:endParaRPr lang="en-US" sz="20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8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2EEE4-9B74-4E9A-88D8-EC841F65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CN" altLang="en-US" sz="3600"/>
              <a:t>不同模式打开文件的完全列表</a:t>
            </a:r>
            <a:endParaRPr lang="en-US" sz="3600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CC46D6-C04D-479A-BE1B-A4DA6B235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776284"/>
              </p:ext>
            </p:extLst>
          </p:nvPr>
        </p:nvGraphicFramePr>
        <p:xfrm>
          <a:off x="1599120" y="1825625"/>
          <a:ext cx="8993761" cy="4351343"/>
        </p:xfrm>
        <a:graphic>
          <a:graphicData uri="http://schemas.openxmlformats.org/drawingml/2006/table">
            <a:tbl>
              <a:tblPr firstRow="1" bandRow="1"/>
              <a:tblGrid>
                <a:gridCol w="670108">
                  <a:extLst>
                    <a:ext uri="{9D8B030D-6E8A-4147-A177-3AD203B41FA5}">
                      <a16:colId xmlns:a16="http://schemas.microsoft.com/office/drawing/2014/main" val="1901275086"/>
                    </a:ext>
                  </a:extLst>
                </a:gridCol>
                <a:gridCol w="8323653">
                  <a:extLst>
                    <a:ext uri="{9D8B030D-6E8A-4147-A177-3AD203B41FA5}">
                      <a16:colId xmlns:a16="http://schemas.microsoft.com/office/drawing/2014/main" val="232402303"/>
                    </a:ext>
                  </a:extLst>
                </a:gridCol>
              </a:tblGrid>
              <a:tr h="23406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>
                          <a:solidFill>
                            <a:srgbClr val="FFFFFF"/>
                          </a:solidFill>
                          <a:effectLst/>
                        </a:rPr>
                        <a:t>模式</a:t>
                      </a:r>
                    </a:p>
                  </a:txBody>
                  <a:tcPr marL="15239" marR="15239" marT="15239" marB="15239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15239" marR="15239" marT="15239" marB="15239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915343"/>
                  </a:ext>
                </a:extLst>
              </a:tr>
              <a:tr h="274699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r</a:t>
                      </a:r>
                    </a:p>
                  </a:txBody>
                  <a:tcPr marL="25399" marR="25399" marT="35559" marB="3555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以只读方式打开文件。文件的指针将会放在文件的开头。这是默认模式。</a:t>
                      </a:r>
                    </a:p>
                  </a:txBody>
                  <a:tcPr marL="25399" marR="25399" marT="35559" marB="3555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730781"/>
                  </a:ext>
                </a:extLst>
              </a:tr>
              <a:tr h="274699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rb</a:t>
                      </a:r>
                    </a:p>
                  </a:txBody>
                  <a:tcPr marL="25399" marR="25399" marT="35559" marB="3555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以二进制格式打开一个文件用于只读。文件指针将会放在文件的开头。</a:t>
                      </a:r>
                    </a:p>
                  </a:txBody>
                  <a:tcPr marL="25399" marR="25399" marT="35559" marB="3555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745966"/>
                  </a:ext>
                </a:extLst>
              </a:tr>
              <a:tr h="274699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r+</a:t>
                      </a:r>
                    </a:p>
                  </a:txBody>
                  <a:tcPr marL="25399" marR="25399" marT="35559" marB="3555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打开一个文件用于读写。文件指针将会放在文件的开头。</a:t>
                      </a:r>
                    </a:p>
                  </a:txBody>
                  <a:tcPr marL="25399" marR="25399" marT="35559" marB="3555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89144"/>
                  </a:ext>
                </a:extLst>
              </a:tr>
              <a:tr h="274699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rb+</a:t>
                      </a:r>
                    </a:p>
                  </a:txBody>
                  <a:tcPr marL="25399" marR="25399" marT="35559" marB="3555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以二进制格式打开一个文件用于读写。文件指针将会放在文件的开头。</a:t>
                      </a:r>
                    </a:p>
                  </a:txBody>
                  <a:tcPr marL="25399" marR="25399" marT="35559" marB="3555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141574"/>
                  </a:ext>
                </a:extLst>
              </a:tr>
              <a:tr h="274699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w</a:t>
                      </a:r>
                    </a:p>
                  </a:txBody>
                  <a:tcPr marL="25399" marR="25399" marT="35559" marB="3555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打开一个文件只用于写入。如果该文件已存在则打开文件，并从开头开始编辑，即原有内容会被删除。如果该文件不存在，创建新文件。</a:t>
                      </a:r>
                    </a:p>
                  </a:txBody>
                  <a:tcPr marL="25399" marR="25399" marT="35559" marB="3555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828727"/>
                  </a:ext>
                </a:extLst>
              </a:tr>
              <a:tr h="438878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wb</a:t>
                      </a:r>
                    </a:p>
                  </a:txBody>
                  <a:tcPr marL="25399" marR="25399" marT="35559" marB="3555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以二进制格式打开一个文件只用于写入。如果该文件已存在则打开文件，并从开头开始编辑，即原有内容会被删除。如果该文件不存在，创建新文件。</a:t>
                      </a:r>
                    </a:p>
                  </a:txBody>
                  <a:tcPr marL="25399" marR="25399" marT="35559" marB="3555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682475"/>
                  </a:ext>
                </a:extLst>
              </a:tr>
              <a:tr h="274699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w+</a:t>
                      </a:r>
                    </a:p>
                  </a:txBody>
                  <a:tcPr marL="25399" marR="25399" marT="35559" marB="3555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打开一个文件用于读写。如果该文件已存在则打开文件，并从开头开始编辑，即原有内容会被删除。如果该文件不存在，创建新文件。</a:t>
                      </a:r>
                    </a:p>
                  </a:txBody>
                  <a:tcPr marL="25399" marR="25399" marT="35559" marB="3555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641166"/>
                  </a:ext>
                </a:extLst>
              </a:tr>
              <a:tr h="438878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wb+</a:t>
                      </a:r>
                    </a:p>
                  </a:txBody>
                  <a:tcPr marL="25399" marR="25399" marT="35559" marB="3555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以二进制格式打开一个文件用于读写。如果该文件已存在则打开文件，并从开头开始编辑，即原有内容会被删除。如果该文件不存在，创建新文件。</a:t>
                      </a:r>
                    </a:p>
                  </a:txBody>
                  <a:tcPr marL="25399" marR="25399" marT="35559" marB="3555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088907"/>
                  </a:ext>
                </a:extLst>
              </a:tr>
              <a:tr h="438878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a</a:t>
                      </a:r>
                    </a:p>
                  </a:txBody>
                  <a:tcPr marL="25399" marR="25399" marT="35559" marB="3555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打开一个文件用于追加。如果该文件已存在，文件指针将会放在文件的结尾。也就是说，新的内容将会被写入到已有内容之后。如果该文件不存在，创建新文件进行写入。</a:t>
                      </a:r>
                    </a:p>
                  </a:txBody>
                  <a:tcPr marL="25399" marR="25399" marT="35559" marB="3555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18067"/>
                  </a:ext>
                </a:extLst>
              </a:tr>
              <a:tr h="438878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ab</a:t>
                      </a:r>
                    </a:p>
                  </a:txBody>
                  <a:tcPr marL="25399" marR="25399" marT="35559" marB="3555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以二进制格式打开一个文件用于追加。如果该文件已存在，文件指针将会放在文件的结尾。也就是说，新的内容将会被写入到已有内容之后。如果该文件不存在，创建新文件进行写入。</a:t>
                      </a:r>
                    </a:p>
                  </a:txBody>
                  <a:tcPr marL="25399" marR="25399" marT="35559" marB="3555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517101"/>
                  </a:ext>
                </a:extLst>
              </a:tr>
              <a:tr h="438878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a+</a:t>
                      </a:r>
                    </a:p>
                  </a:txBody>
                  <a:tcPr marL="25399" marR="25399" marT="35559" marB="3555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打开一个文件用于读写。如果该文件已存在，文件指针将会放在文件的结尾。文件打开时会是追加模式。如果该文件不存在，创建新文件用于读写。</a:t>
                      </a:r>
                    </a:p>
                  </a:txBody>
                  <a:tcPr marL="25399" marR="25399" marT="35559" marB="3555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49441"/>
                  </a:ext>
                </a:extLst>
              </a:tr>
              <a:tr h="274699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ab+</a:t>
                      </a:r>
                    </a:p>
                  </a:txBody>
                  <a:tcPr marL="25399" marR="25399" marT="35559" marB="3555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以二进制格式打开一个文件用于追加。如果该文件已存在，文件指针将会放在文件的结尾。如果该文件不存在，创建新文件用于读写。</a:t>
                      </a:r>
                    </a:p>
                  </a:txBody>
                  <a:tcPr marL="25399" marR="25399" marT="35559" marB="3555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217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120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32711-BA79-4A6F-A1F2-95A31594D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zh-CN" altLang="en-US" sz="3600"/>
              <a:t>图示</a:t>
            </a:r>
            <a:endParaRPr lang="en-US" sz="360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405C91-87E7-433B-9334-768A3508B8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703526"/>
              </p:ext>
            </p:extLst>
          </p:nvPr>
        </p:nvGraphicFramePr>
        <p:xfrm>
          <a:off x="670705" y="2388088"/>
          <a:ext cx="4972051" cy="2081821"/>
        </p:xfrm>
        <a:graphic>
          <a:graphicData uri="http://schemas.openxmlformats.org/drawingml/2006/table">
            <a:tbl>
              <a:tblPr/>
              <a:tblGrid>
                <a:gridCol w="710293">
                  <a:extLst>
                    <a:ext uri="{9D8B030D-6E8A-4147-A177-3AD203B41FA5}">
                      <a16:colId xmlns:a16="http://schemas.microsoft.com/office/drawing/2014/main" val="4047969519"/>
                    </a:ext>
                  </a:extLst>
                </a:gridCol>
                <a:gridCol w="710293">
                  <a:extLst>
                    <a:ext uri="{9D8B030D-6E8A-4147-A177-3AD203B41FA5}">
                      <a16:colId xmlns:a16="http://schemas.microsoft.com/office/drawing/2014/main" val="1078468208"/>
                    </a:ext>
                  </a:extLst>
                </a:gridCol>
                <a:gridCol w="710293">
                  <a:extLst>
                    <a:ext uri="{9D8B030D-6E8A-4147-A177-3AD203B41FA5}">
                      <a16:colId xmlns:a16="http://schemas.microsoft.com/office/drawing/2014/main" val="1836697285"/>
                    </a:ext>
                  </a:extLst>
                </a:gridCol>
                <a:gridCol w="710293">
                  <a:extLst>
                    <a:ext uri="{9D8B030D-6E8A-4147-A177-3AD203B41FA5}">
                      <a16:colId xmlns:a16="http://schemas.microsoft.com/office/drawing/2014/main" val="69442165"/>
                    </a:ext>
                  </a:extLst>
                </a:gridCol>
                <a:gridCol w="710293">
                  <a:extLst>
                    <a:ext uri="{9D8B030D-6E8A-4147-A177-3AD203B41FA5}">
                      <a16:colId xmlns:a16="http://schemas.microsoft.com/office/drawing/2014/main" val="3092168889"/>
                    </a:ext>
                  </a:extLst>
                </a:gridCol>
                <a:gridCol w="710293">
                  <a:extLst>
                    <a:ext uri="{9D8B030D-6E8A-4147-A177-3AD203B41FA5}">
                      <a16:colId xmlns:a16="http://schemas.microsoft.com/office/drawing/2014/main" val="3947640746"/>
                    </a:ext>
                  </a:extLst>
                </a:gridCol>
                <a:gridCol w="710293">
                  <a:extLst>
                    <a:ext uri="{9D8B030D-6E8A-4147-A177-3AD203B41FA5}">
                      <a16:colId xmlns:a16="http://schemas.microsoft.com/office/drawing/2014/main" val="1107332731"/>
                    </a:ext>
                  </a:extLst>
                </a:gridCol>
              </a:tblGrid>
              <a:tr h="207467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>
                          <a:solidFill>
                            <a:srgbClr val="FFFFFF"/>
                          </a:solidFill>
                          <a:effectLst/>
                        </a:rPr>
                        <a:t>模式</a:t>
                      </a:r>
                    </a:p>
                  </a:txBody>
                  <a:tcPr marL="17885" marR="17885" marT="17885" marB="1788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</a:rPr>
                        <a:t>r</a:t>
                      </a:r>
                    </a:p>
                  </a:txBody>
                  <a:tcPr marL="17885" marR="17885" marT="17885" marB="1788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</a:rPr>
                        <a:t>r+</a:t>
                      </a:r>
                    </a:p>
                  </a:txBody>
                  <a:tcPr marL="17885" marR="17885" marT="17885" marB="1788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</a:rPr>
                        <a:t>w</a:t>
                      </a:r>
                    </a:p>
                  </a:txBody>
                  <a:tcPr marL="17885" marR="17885" marT="17885" marB="1788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</a:rPr>
                        <a:t>w+</a:t>
                      </a:r>
                    </a:p>
                  </a:txBody>
                  <a:tcPr marL="17885" marR="17885" marT="17885" marB="1788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</a:rPr>
                        <a:t>a</a:t>
                      </a:r>
                    </a:p>
                  </a:txBody>
                  <a:tcPr marL="17885" marR="17885" marT="17885" marB="1788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</a:rPr>
                        <a:t>a+</a:t>
                      </a:r>
                    </a:p>
                  </a:txBody>
                  <a:tcPr marL="17885" marR="17885" marT="17885" marB="1788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273248"/>
                  </a:ext>
                </a:extLst>
              </a:tr>
              <a:tr h="25516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>
                          <a:effectLst/>
                        </a:rPr>
                        <a:t>读</a:t>
                      </a:r>
                    </a:p>
                  </a:txBody>
                  <a:tcPr marL="29808" marR="29808" marT="41732" marB="417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+</a:t>
                      </a:r>
                    </a:p>
                  </a:txBody>
                  <a:tcPr marL="29808" marR="29808" marT="41732" marB="417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+</a:t>
                      </a:r>
                    </a:p>
                  </a:txBody>
                  <a:tcPr marL="29808" marR="29808" marT="41732" marB="417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>
                        <a:effectLst/>
                      </a:endParaRPr>
                    </a:p>
                  </a:txBody>
                  <a:tcPr marL="29808" marR="29808" marT="41732" marB="417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+</a:t>
                      </a:r>
                    </a:p>
                  </a:txBody>
                  <a:tcPr marL="29808" marR="29808" marT="41732" marB="417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>
                        <a:effectLst/>
                      </a:endParaRPr>
                    </a:p>
                  </a:txBody>
                  <a:tcPr marL="29808" marR="29808" marT="41732" marB="417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+</a:t>
                      </a:r>
                    </a:p>
                  </a:txBody>
                  <a:tcPr marL="29808" marR="29808" marT="41732" marB="417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474604"/>
                  </a:ext>
                </a:extLst>
              </a:tr>
              <a:tr h="25516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>
                          <a:effectLst/>
                        </a:rPr>
                        <a:t>写</a:t>
                      </a:r>
                    </a:p>
                  </a:txBody>
                  <a:tcPr marL="29808" marR="29808" marT="41732" marB="417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>
                        <a:effectLst/>
                      </a:endParaRPr>
                    </a:p>
                  </a:txBody>
                  <a:tcPr marL="29808" marR="29808" marT="41732" marB="417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+</a:t>
                      </a:r>
                    </a:p>
                  </a:txBody>
                  <a:tcPr marL="29808" marR="29808" marT="41732" marB="417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+</a:t>
                      </a:r>
                    </a:p>
                  </a:txBody>
                  <a:tcPr marL="29808" marR="29808" marT="41732" marB="417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+</a:t>
                      </a:r>
                    </a:p>
                  </a:txBody>
                  <a:tcPr marL="29808" marR="29808" marT="41732" marB="417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+</a:t>
                      </a:r>
                    </a:p>
                  </a:txBody>
                  <a:tcPr marL="29808" marR="29808" marT="41732" marB="417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+</a:t>
                      </a:r>
                    </a:p>
                  </a:txBody>
                  <a:tcPr marL="29808" marR="29808" marT="41732" marB="417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568234"/>
                  </a:ext>
                </a:extLst>
              </a:tr>
              <a:tr h="25516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>
                          <a:effectLst/>
                        </a:rPr>
                        <a:t>创建</a:t>
                      </a:r>
                    </a:p>
                  </a:txBody>
                  <a:tcPr marL="29808" marR="29808" marT="41732" marB="417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>
                        <a:effectLst/>
                      </a:endParaRPr>
                    </a:p>
                  </a:txBody>
                  <a:tcPr marL="29808" marR="29808" marT="41732" marB="417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>
                        <a:effectLst/>
                      </a:endParaRPr>
                    </a:p>
                  </a:txBody>
                  <a:tcPr marL="29808" marR="29808" marT="41732" marB="417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+</a:t>
                      </a:r>
                    </a:p>
                  </a:txBody>
                  <a:tcPr marL="29808" marR="29808" marT="41732" marB="417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+</a:t>
                      </a:r>
                    </a:p>
                  </a:txBody>
                  <a:tcPr marL="29808" marR="29808" marT="41732" marB="417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+</a:t>
                      </a:r>
                    </a:p>
                  </a:txBody>
                  <a:tcPr marL="29808" marR="29808" marT="41732" marB="417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+</a:t>
                      </a:r>
                    </a:p>
                  </a:txBody>
                  <a:tcPr marL="29808" marR="29808" marT="41732" marB="417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865793"/>
                  </a:ext>
                </a:extLst>
              </a:tr>
              <a:tr h="25516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>
                          <a:effectLst/>
                        </a:rPr>
                        <a:t>覆盖</a:t>
                      </a:r>
                    </a:p>
                  </a:txBody>
                  <a:tcPr marL="29808" marR="29808" marT="41732" marB="417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>
                        <a:effectLst/>
                      </a:endParaRPr>
                    </a:p>
                  </a:txBody>
                  <a:tcPr marL="29808" marR="29808" marT="41732" marB="417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>
                        <a:effectLst/>
                      </a:endParaRPr>
                    </a:p>
                  </a:txBody>
                  <a:tcPr marL="29808" marR="29808" marT="41732" marB="417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+</a:t>
                      </a:r>
                    </a:p>
                  </a:txBody>
                  <a:tcPr marL="29808" marR="29808" marT="41732" marB="417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+</a:t>
                      </a:r>
                    </a:p>
                  </a:txBody>
                  <a:tcPr marL="29808" marR="29808" marT="41732" marB="417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>
                        <a:effectLst/>
                      </a:endParaRPr>
                    </a:p>
                  </a:txBody>
                  <a:tcPr marL="29808" marR="29808" marT="41732" marB="417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>
                        <a:effectLst/>
                      </a:endParaRPr>
                    </a:p>
                  </a:txBody>
                  <a:tcPr marL="29808" marR="29808" marT="41732" marB="417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54122"/>
                  </a:ext>
                </a:extLst>
              </a:tr>
              <a:tr h="426857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>
                          <a:effectLst/>
                        </a:rPr>
                        <a:t>指针在开始</a:t>
                      </a:r>
                    </a:p>
                  </a:txBody>
                  <a:tcPr marL="29808" marR="29808" marT="41732" marB="417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+</a:t>
                      </a:r>
                    </a:p>
                  </a:txBody>
                  <a:tcPr marL="29808" marR="29808" marT="41732" marB="417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+</a:t>
                      </a:r>
                    </a:p>
                  </a:txBody>
                  <a:tcPr marL="29808" marR="29808" marT="41732" marB="417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+</a:t>
                      </a:r>
                    </a:p>
                  </a:txBody>
                  <a:tcPr marL="29808" marR="29808" marT="41732" marB="417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+</a:t>
                      </a:r>
                    </a:p>
                  </a:txBody>
                  <a:tcPr marL="29808" marR="29808" marT="41732" marB="417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>
                        <a:effectLst/>
                      </a:endParaRPr>
                    </a:p>
                  </a:txBody>
                  <a:tcPr marL="29808" marR="29808" marT="41732" marB="417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>
                        <a:effectLst/>
                      </a:endParaRPr>
                    </a:p>
                  </a:txBody>
                  <a:tcPr marL="29808" marR="29808" marT="41732" marB="417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422128"/>
                  </a:ext>
                </a:extLst>
              </a:tr>
              <a:tr h="426857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>
                          <a:effectLst/>
                        </a:rPr>
                        <a:t>指针在结尾</a:t>
                      </a:r>
                    </a:p>
                  </a:txBody>
                  <a:tcPr marL="29808" marR="29808" marT="41732" marB="417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>
                        <a:effectLst/>
                      </a:endParaRPr>
                    </a:p>
                  </a:txBody>
                  <a:tcPr marL="29808" marR="29808" marT="41732" marB="417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>
                        <a:effectLst/>
                      </a:endParaRPr>
                    </a:p>
                  </a:txBody>
                  <a:tcPr marL="29808" marR="29808" marT="41732" marB="417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>
                        <a:effectLst/>
                      </a:endParaRPr>
                    </a:p>
                  </a:txBody>
                  <a:tcPr marL="29808" marR="29808" marT="41732" marB="417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100">
                        <a:effectLst/>
                      </a:endParaRPr>
                    </a:p>
                  </a:txBody>
                  <a:tcPr marL="29808" marR="29808" marT="41732" marB="417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+</a:t>
                      </a:r>
                    </a:p>
                  </a:txBody>
                  <a:tcPr marL="29808" marR="29808" marT="41732" marB="417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+</a:t>
                      </a:r>
                    </a:p>
                  </a:txBody>
                  <a:tcPr marL="29808" marR="29808" marT="41732" marB="417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124319"/>
                  </a:ext>
                </a:extLst>
              </a:tr>
            </a:tbl>
          </a:graphicData>
        </a:graphic>
      </p:graphicFrame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5A0FF16-DD11-49E7-A2E2-D013099BE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7813" y="1855010"/>
            <a:ext cx="5290720" cy="314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8449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091A9-D20C-4406-A8C6-5185232D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471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zh-CN" altLang="en-US" sz="3600"/>
              <a:t>实例</a:t>
            </a:r>
            <a:endParaRPr lang="en-US" sz="36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9B9AD-DD30-45BF-81D0-ADCB3D95A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98170"/>
            <a:ext cx="6478513" cy="4516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300"/>
              <a:t># </a:t>
            </a:r>
            <a:r>
              <a:rPr lang="zh-CN" altLang="en-US" sz="1300"/>
              <a:t>打开一个文件</a:t>
            </a:r>
          </a:p>
          <a:p>
            <a:pPr marL="0" indent="0">
              <a:buNone/>
            </a:pPr>
            <a:r>
              <a:rPr lang="en-US" altLang="zh-CN" sz="1300"/>
              <a:t>f = open("/tmp/foo.txt", "w")</a:t>
            </a:r>
          </a:p>
          <a:p>
            <a:pPr marL="0" indent="0">
              <a:buNone/>
            </a:pPr>
            <a:endParaRPr lang="en-US" altLang="zh-CN" sz="1300"/>
          </a:p>
          <a:p>
            <a:pPr marL="0" indent="0">
              <a:buNone/>
            </a:pPr>
            <a:r>
              <a:rPr lang="en-US" altLang="zh-CN" sz="1300"/>
              <a:t>f.write( "Python </a:t>
            </a:r>
            <a:r>
              <a:rPr lang="zh-CN" altLang="en-US" sz="1300"/>
              <a:t>是一个非常好的语言。</a:t>
            </a:r>
            <a:r>
              <a:rPr lang="en-US" altLang="zh-CN" sz="1300"/>
              <a:t>\n</a:t>
            </a:r>
            <a:r>
              <a:rPr lang="zh-CN" altLang="en-US" sz="1300"/>
              <a:t>是的，的确非常好</a:t>
            </a:r>
            <a:r>
              <a:rPr lang="en-US" altLang="zh-CN" sz="1300"/>
              <a:t>!!\n" )</a:t>
            </a:r>
          </a:p>
          <a:p>
            <a:pPr marL="0" indent="0">
              <a:buNone/>
            </a:pPr>
            <a:endParaRPr lang="en-US" altLang="zh-CN" sz="1300"/>
          </a:p>
          <a:p>
            <a:pPr marL="0" indent="0">
              <a:buNone/>
            </a:pPr>
            <a:r>
              <a:rPr lang="en-US" altLang="zh-CN" sz="1300"/>
              <a:t># </a:t>
            </a:r>
            <a:r>
              <a:rPr lang="zh-CN" altLang="en-US" sz="1300"/>
              <a:t>关闭打开的文件</a:t>
            </a:r>
          </a:p>
          <a:p>
            <a:pPr marL="0" indent="0">
              <a:buNone/>
            </a:pPr>
            <a:r>
              <a:rPr lang="en-US" altLang="zh-CN" sz="1300"/>
              <a:t>f.close()</a:t>
            </a:r>
          </a:p>
          <a:p>
            <a:pPr marL="0" indent="0">
              <a:buNone/>
            </a:pPr>
            <a:endParaRPr lang="en-US" altLang="zh-CN" sz="1300"/>
          </a:p>
          <a:p>
            <a:r>
              <a:rPr lang="zh-CN" altLang="en-US" sz="1300"/>
              <a:t>第一个参数为要打开的文件名。</a:t>
            </a:r>
          </a:p>
          <a:p>
            <a:r>
              <a:rPr lang="zh-CN" altLang="en-US" sz="1300"/>
              <a:t>第二个参数描述文件如何使用的字符。 </a:t>
            </a:r>
            <a:r>
              <a:rPr lang="en-US" altLang="zh-CN" sz="1300"/>
              <a:t>mode </a:t>
            </a:r>
            <a:r>
              <a:rPr lang="zh-CN" altLang="en-US" sz="1300"/>
              <a:t>可以是 </a:t>
            </a:r>
            <a:r>
              <a:rPr lang="en-US" altLang="zh-CN" sz="1300"/>
              <a:t>'r' </a:t>
            </a:r>
            <a:r>
              <a:rPr lang="zh-CN" altLang="en-US" sz="1300"/>
              <a:t>如果文件只读</a:t>
            </a:r>
            <a:r>
              <a:rPr lang="en-US" altLang="zh-CN" sz="1300"/>
              <a:t>, 'w' </a:t>
            </a:r>
            <a:r>
              <a:rPr lang="zh-CN" altLang="en-US" sz="1300"/>
              <a:t>只用于写 </a:t>
            </a:r>
            <a:r>
              <a:rPr lang="en-US" altLang="zh-CN" sz="1300"/>
              <a:t>(</a:t>
            </a:r>
            <a:r>
              <a:rPr lang="zh-CN" altLang="en-US" sz="1300"/>
              <a:t>如果存在同名文件则将被删除</a:t>
            </a:r>
            <a:r>
              <a:rPr lang="en-US" altLang="zh-CN" sz="1300"/>
              <a:t>), </a:t>
            </a:r>
            <a:r>
              <a:rPr lang="zh-CN" altLang="en-US" sz="1300"/>
              <a:t>和 </a:t>
            </a:r>
            <a:r>
              <a:rPr lang="en-US" altLang="zh-CN" sz="1300"/>
              <a:t>'a' </a:t>
            </a:r>
            <a:r>
              <a:rPr lang="zh-CN" altLang="en-US" sz="1300"/>
              <a:t>用于追加文件内容</a:t>
            </a:r>
            <a:r>
              <a:rPr lang="en-US" altLang="zh-CN" sz="1300"/>
              <a:t>; </a:t>
            </a:r>
            <a:r>
              <a:rPr lang="zh-CN" altLang="en-US" sz="1300"/>
              <a:t>所写的任何数据都会被自动增加到末尾</a:t>
            </a:r>
            <a:r>
              <a:rPr lang="en-US" altLang="zh-CN" sz="1300"/>
              <a:t>. 'r+' </a:t>
            </a:r>
            <a:r>
              <a:rPr lang="zh-CN" altLang="en-US" sz="1300"/>
              <a:t>同时用于读写。 </a:t>
            </a:r>
            <a:r>
              <a:rPr lang="en-US" altLang="zh-CN" sz="1300"/>
              <a:t>mode </a:t>
            </a:r>
            <a:r>
              <a:rPr lang="zh-CN" altLang="en-US" sz="1300"/>
              <a:t>参数是可选的</a:t>
            </a:r>
            <a:r>
              <a:rPr lang="en-US" altLang="zh-CN" sz="1300"/>
              <a:t>; 'r' </a:t>
            </a:r>
            <a:r>
              <a:rPr lang="zh-CN" altLang="en-US" sz="1300"/>
              <a:t>将是默认值。</a:t>
            </a:r>
          </a:p>
          <a:p>
            <a:r>
              <a:rPr lang="zh-CN" altLang="en-US" sz="1300"/>
              <a:t>此时打开文件 </a:t>
            </a:r>
            <a:r>
              <a:rPr lang="en-US" altLang="zh-CN" sz="1300"/>
              <a:t>foo.txt,</a:t>
            </a:r>
            <a:r>
              <a:rPr lang="zh-CN" altLang="en-US" sz="1300"/>
              <a:t>显示如下：</a:t>
            </a:r>
          </a:p>
          <a:p>
            <a:pPr marL="457200" lvl="1" indent="0">
              <a:buNone/>
            </a:pPr>
            <a:r>
              <a:rPr lang="en-US" altLang="zh-CN" sz="1300"/>
              <a:t>$ cat /tmp/foo.txt </a:t>
            </a:r>
          </a:p>
          <a:p>
            <a:pPr marL="457200" lvl="1" indent="0">
              <a:buNone/>
            </a:pPr>
            <a:r>
              <a:rPr lang="en-US" altLang="zh-CN" sz="1300"/>
              <a:t>Python </a:t>
            </a:r>
            <a:r>
              <a:rPr lang="zh-CN" altLang="en-US" sz="1300"/>
              <a:t>是一个非常好的语言。</a:t>
            </a:r>
          </a:p>
          <a:p>
            <a:pPr marL="457200" lvl="1" indent="0">
              <a:buNone/>
            </a:pPr>
            <a:r>
              <a:rPr lang="zh-CN" altLang="en-US" sz="1300"/>
              <a:t>是的，的确非常好</a:t>
            </a:r>
            <a:r>
              <a:rPr lang="en-US" altLang="zh-CN" sz="1300"/>
              <a:t>!!</a:t>
            </a:r>
            <a:endParaRPr lang="en-US" sz="13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4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BE308-CEC4-4A45-A3D5-9225BB3B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471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zh-CN" altLang="en-US" sz="3600" b="1"/>
              <a:t>文件对象的方法</a:t>
            </a:r>
            <a:endParaRPr lang="en-US" sz="36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8EF1A-2B3F-4CF1-9558-57136CC07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sz="1300" b="1"/>
              <a:t>f.read()</a:t>
            </a:r>
          </a:p>
          <a:p>
            <a:r>
              <a:rPr lang="zh-CN" altLang="en-US" sz="1300"/>
              <a:t>为了读取一个文件的内容，调用 </a:t>
            </a:r>
            <a:r>
              <a:rPr lang="en-US" altLang="zh-CN" sz="1300"/>
              <a:t>f.read(size), </a:t>
            </a:r>
            <a:r>
              <a:rPr lang="zh-CN" altLang="en-US" sz="1300"/>
              <a:t>这将读取一定数目的数据</a:t>
            </a:r>
            <a:r>
              <a:rPr lang="en-US" altLang="zh-CN" sz="1300"/>
              <a:t>, </a:t>
            </a:r>
            <a:r>
              <a:rPr lang="zh-CN" altLang="en-US" sz="1300"/>
              <a:t>然后作为字符串或字节对象返回。</a:t>
            </a:r>
          </a:p>
          <a:p>
            <a:r>
              <a:rPr lang="en-US" altLang="zh-CN" sz="1300"/>
              <a:t>size </a:t>
            </a:r>
            <a:r>
              <a:rPr lang="zh-CN" altLang="en-US" sz="1300"/>
              <a:t>是一个可选的数字类型的参数。 当 </a:t>
            </a:r>
            <a:r>
              <a:rPr lang="en-US" altLang="zh-CN" sz="1300"/>
              <a:t>size </a:t>
            </a:r>
            <a:r>
              <a:rPr lang="zh-CN" altLang="en-US" sz="1300"/>
              <a:t>被忽略了或者为负</a:t>
            </a:r>
            <a:r>
              <a:rPr lang="en-US" altLang="zh-CN" sz="1300"/>
              <a:t>, </a:t>
            </a:r>
            <a:r>
              <a:rPr lang="zh-CN" altLang="en-US" sz="1300"/>
              <a:t>那么该文件的所有内容都将被读取并且返回。</a:t>
            </a:r>
            <a:endParaRPr lang="en-US" altLang="zh-CN" sz="1300"/>
          </a:p>
          <a:p>
            <a:pPr marL="457200" lvl="1" indent="0">
              <a:buNone/>
            </a:pPr>
            <a:endParaRPr lang="en-US" altLang="zh-CN" sz="1300"/>
          </a:p>
          <a:p>
            <a:pPr marL="457200" lvl="1" indent="0">
              <a:buNone/>
            </a:pPr>
            <a:r>
              <a:rPr lang="en-US" altLang="zh-CN" sz="1300"/>
              <a:t># </a:t>
            </a:r>
            <a:r>
              <a:rPr lang="zh-CN" altLang="en-US" sz="1300"/>
              <a:t>打开一个文件</a:t>
            </a:r>
          </a:p>
          <a:p>
            <a:pPr marL="457200" lvl="1" indent="0">
              <a:buNone/>
            </a:pPr>
            <a:r>
              <a:rPr lang="en-US" sz="1300"/>
              <a:t>f = open("/tmp/foo.txt", "r")</a:t>
            </a:r>
          </a:p>
          <a:p>
            <a:pPr marL="457200" lvl="1" indent="0">
              <a:buNone/>
            </a:pPr>
            <a:endParaRPr lang="en-US" sz="1300"/>
          </a:p>
          <a:p>
            <a:pPr marL="457200" lvl="1" indent="0">
              <a:buNone/>
            </a:pPr>
            <a:r>
              <a:rPr lang="en-US" sz="1300"/>
              <a:t>str = f.read()</a:t>
            </a:r>
          </a:p>
          <a:p>
            <a:pPr marL="457200" lvl="1" indent="0">
              <a:buNone/>
            </a:pPr>
            <a:r>
              <a:rPr lang="en-US" sz="1300"/>
              <a:t>print(str)</a:t>
            </a:r>
          </a:p>
          <a:p>
            <a:pPr marL="457200" lvl="1" indent="0">
              <a:buNone/>
            </a:pPr>
            <a:endParaRPr lang="en-US" sz="1300"/>
          </a:p>
          <a:p>
            <a:pPr marL="457200" lvl="1" indent="0">
              <a:buNone/>
            </a:pPr>
            <a:r>
              <a:rPr lang="en-US" sz="1300"/>
              <a:t># </a:t>
            </a:r>
            <a:r>
              <a:rPr lang="zh-CN" altLang="en-US" sz="1300"/>
              <a:t>关闭打开的文件</a:t>
            </a:r>
          </a:p>
          <a:p>
            <a:pPr marL="457200" lvl="1" indent="0">
              <a:buNone/>
            </a:pPr>
            <a:r>
              <a:rPr lang="en-US" sz="1300"/>
              <a:t>f.close()</a:t>
            </a:r>
          </a:p>
          <a:p>
            <a:r>
              <a:rPr lang="zh-CN" altLang="en-US" sz="1300"/>
              <a:t>执行以上程序，输出结果为：</a:t>
            </a:r>
            <a:endParaRPr lang="en-US" altLang="zh-CN" sz="1300"/>
          </a:p>
          <a:p>
            <a:endParaRPr lang="zh-CN" altLang="en-US" sz="1300"/>
          </a:p>
          <a:p>
            <a:pPr marL="457200" lvl="1" indent="0">
              <a:buNone/>
            </a:pPr>
            <a:r>
              <a:rPr lang="en-US" sz="1300"/>
              <a:t>Python </a:t>
            </a:r>
            <a:r>
              <a:rPr lang="zh-CN" altLang="en-US" sz="1300"/>
              <a:t>是一个非常好的语言。</a:t>
            </a:r>
          </a:p>
          <a:p>
            <a:pPr marL="457200" lvl="1" indent="0">
              <a:buNone/>
            </a:pPr>
            <a:r>
              <a:rPr lang="zh-CN" altLang="en-US" sz="1300"/>
              <a:t>是的，的确非常好</a:t>
            </a:r>
            <a:r>
              <a:rPr lang="en-US" altLang="zh-CN" sz="1300"/>
              <a:t>!!</a:t>
            </a:r>
            <a:endParaRPr lang="en-US" sz="13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33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4D4F3-6CDB-4820-B7C7-8EDB4C9AC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471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b="1"/>
              <a:t>f.readline()</a:t>
            </a:r>
            <a:endParaRPr lang="en-US" sz="36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E6D6E-9205-4D44-8B6F-217F007EE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altLang="zh-CN" sz="1600"/>
              <a:t>f.readline() </a:t>
            </a:r>
            <a:r>
              <a:rPr lang="zh-CN" altLang="en-US" sz="1600"/>
              <a:t>会从文件中读取单独的一行。换行符为 </a:t>
            </a:r>
            <a:r>
              <a:rPr lang="en-US" altLang="zh-CN" sz="1600"/>
              <a:t>'\n'</a:t>
            </a:r>
            <a:r>
              <a:rPr lang="zh-CN" altLang="en-US" sz="1600"/>
              <a:t>。</a:t>
            </a:r>
            <a:r>
              <a:rPr lang="en-US" altLang="zh-CN" sz="1600"/>
              <a:t>f.readline() </a:t>
            </a:r>
            <a:r>
              <a:rPr lang="zh-CN" altLang="en-US" sz="1600"/>
              <a:t>如果返回一个空字符串</a:t>
            </a:r>
            <a:r>
              <a:rPr lang="en-US" altLang="zh-CN" sz="1600"/>
              <a:t>, </a:t>
            </a:r>
            <a:r>
              <a:rPr lang="zh-CN" altLang="en-US" sz="1600"/>
              <a:t>说明已经已经读取到最后一行。</a:t>
            </a:r>
            <a:endParaRPr lang="en-US" altLang="zh-CN" sz="1600"/>
          </a:p>
          <a:p>
            <a:pPr marL="0" indent="0">
              <a:buNone/>
            </a:pPr>
            <a:endParaRPr lang="en-US" sz="1600"/>
          </a:p>
          <a:p>
            <a:pPr marL="457200" lvl="1" indent="0">
              <a:buNone/>
            </a:pPr>
            <a:r>
              <a:rPr lang="en-US" altLang="zh-CN" sz="1600"/>
              <a:t># </a:t>
            </a:r>
            <a:r>
              <a:rPr lang="zh-CN" altLang="en-US" sz="1600"/>
              <a:t>打开一个文件</a:t>
            </a:r>
          </a:p>
          <a:p>
            <a:pPr marL="457200" lvl="1" indent="0">
              <a:buNone/>
            </a:pPr>
            <a:r>
              <a:rPr lang="en-US" sz="1600"/>
              <a:t>f = open("/tmp/foo.txt", "r")</a:t>
            </a:r>
          </a:p>
          <a:p>
            <a:pPr marL="457200" lvl="1" indent="0">
              <a:buNone/>
            </a:pPr>
            <a:endParaRPr lang="en-US" sz="1600"/>
          </a:p>
          <a:p>
            <a:pPr marL="457200" lvl="1" indent="0">
              <a:buNone/>
            </a:pPr>
            <a:r>
              <a:rPr lang="en-US" sz="1600"/>
              <a:t>str = f.readline()</a:t>
            </a:r>
          </a:p>
          <a:p>
            <a:pPr marL="457200" lvl="1" indent="0">
              <a:buNone/>
            </a:pPr>
            <a:r>
              <a:rPr lang="en-US" sz="1600"/>
              <a:t>print(str)</a:t>
            </a:r>
          </a:p>
          <a:p>
            <a:pPr marL="457200" lvl="1" indent="0">
              <a:buNone/>
            </a:pPr>
            <a:endParaRPr lang="en-US" sz="1600"/>
          </a:p>
          <a:p>
            <a:pPr marL="457200" lvl="1" indent="0">
              <a:buNone/>
            </a:pPr>
            <a:r>
              <a:rPr lang="en-US" sz="1600"/>
              <a:t># </a:t>
            </a:r>
            <a:r>
              <a:rPr lang="zh-CN" altLang="en-US" sz="1600"/>
              <a:t>关闭打开的文件</a:t>
            </a:r>
          </a:p>
          <a:p>
            <a:pPr marL="457200" lvl="1" indent="0">
              <a:buNone/>
            </a:pPr>
            <a:r>
              <a:rPr lang="en-US" sz="1600"/>
              <a:t>f.close()</a:t>
            </a:r>
          </a:p>
          <a:p>
            <a:pPr marL="457200" lvl="1" indent="0">
              <a:buNone/>
            </a:pPr>
            <a:endParaRPr lang="en-US" sz="1600"/>
          </a:p>
          <a:p>
            <a:pPr marL="0" indent="0">
              <a:buNone/>
            </a:pPr>
            <a:r>
              <a:rPr lang="zh-CN" altLang="en-US" sz="1600"/>
              <a:t>执行以上程序，输出结果为：</a:t>
            </a:r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en-US" sz="1600"/>
              <a:t>	Python </a:t>
            </a:r>
            <a:r>
              <a:rPr lang="zh-CN" altLang="en-US" sz="1600"/>
              <a:t>是一个非常好的语言。</a:t>
            </a:r>
            <a:endParaRPr lang="en-US" sz="16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0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9C525-F91B-4334-96C7-1041BE91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471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b="1"/>
              <a:t>f.readlines()</a:t>
            </a:r>
            <a:endParaRPr lang="en-US" sz="36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AD17A-61EF-4ABA-9F0C-14F7E2EFD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sz="1400"/>
              <a:t>f.readlines() </a:t>
            </a:r>
            <a:r>
              <a:rPr lang="zh-CN" altLang="en-US" sz="1400"/>
              <a:t>将返回该文件中包含的所有行。</a:t>
            </a:r>
          </a:p>
          <a:p>
            <a:endParaRPr lang="zh-CN" altLang="en-US" sz="1400"/>
          </a:p>
          <a:p>
            <a:r>
              <a:rPr lang="zh-CN" altLang="en-US" sz="1400"/>
              <a:t>如果设置可选参数 </a:t>
            </a:r>
            <a:r>
              <a:rPr lang="en-US" sz="1400"/>
              <a:t>sizehint, </a:t>
            </a:r>
            <a:r>
              <a:rPr lang="zh-CN" altLang="en-US" sz="1400"/>
              <a:t>则读取指定长度的字节</a:t>
            </a:r>
            <a:r>
              <a:rPr lang="en-US" altLang="zh-CN" sz="1400"/>
              <a:t>, </a:t>
            </a:r>
            <a:r>
              <a:rPr lang="zh-CN" altLang="en-US" sz="1400"/>
              <a:t>并且将这些字节按行分割。</a:t>
            </a:r>
          </a:p>
          <a:p>
            <a:pPr marL="0" indent="0">
              <a:buNone/>
            </a:pPr>
            <a:endParaRPr lang="en-US" sz="1400"/>
          </a:p>
          <a:p>
            <a:pPr marL="457200" lvl="1" indent="0">
              <a:buNone/>
            </a:pPr>
            <a:r>
              <a:rPr lang="en-US" sz="1400"/>
              <a:t># </a:t>
            </a:r>
            <a:r>
              <a:rPr lang="zh-CN" altLang="en-US" sz="1400"/>
              <a:t>打开一个文件</a:t>
            </a:r>
          </a:p>
          <a:p>
            <a:pPr marL="457200" lvl="1" indent="0">
              <a:buNone/>
            </a:pPr>
            <a:r>
              <a:rPr lang="en-US" sz="1400"/>
              <a:t>f = open("/tmp/foo.txt", "r")</a:t>
            </a:r>
          </a:p>
          <a:p>
            <a:pPr marL="457200" lvl="1" indent="0">
              <a:buNone/>
            </a:pPr>
            <a:endParaRPr lang="en-US" sz="1400"/>
          </a:p>
          <a:p>
            <a:pPr marL="457200" lvl="1" indent="0">
              <a:buNone/>
            </a:pPr>
            <a:r>
              <a:rPr lang="en-US" sz="1400"/>
              <a:t>str = f.readlines()</a:t>
            </a:r>
          </a:p>
          <a:p>
            <a:pPr marL="457200" lvl="1" indent="0">
              <a:buNone/>
            </a:pPr>
            <a:r>
              <a:rPr lang="en-US" sz="1400"/>
              <a:t>print(str)</a:t>
            </a:r>
          </a:p>
          <a:p>
            <a:pPr marL="457200" lvl="1" indent="0">
              <a:buNone/>
            </a:pPr>
            <a:endParaRPr lang="en-US" sz="1400"/>
          </a:p>
          <a:p>
            <a:pPr marL="457200" lvl="1" indent="0">
              <a:buNone/>
            </a:pPr>
            <a:r>
              <a:rPr lang="en-US" sz="1400"/>
              <a:t># </a:t>
            </a:r>
            <a:r>
              <a:rPr lang="zh-CN" altLang="en-US" sz="1400"/>
              <a:t>关闭打开的文件</a:t>
            </a:r>
          </a:p>
          <a:p>
            <a:pPr marL="457200" lvl="1" indent="0">
              <a:buNone/>
            </a:pPr>
            <a:r>
              <a:rPr lang="en-US" sz="1400"/>
              <a:t>f.close()</a:t>
            </a:r>
          </a:p>
          <a:p>
            <a:pPr marL="457200" lvl="1" indent="0">
              <a:buNone/>
            </a:pPr>
            <a:endParaRPr lang="en-US" sz="1400"/>
          </a:p>
          <a:p>
            <a:r>
              <a:rPr lang="zh-CN" altLang="en-US" sz="1400"/>
              <a:t>执行以上程序，输出结果为：</a:t>
            </a:r>
          </a:p>
          <a:p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	['</a:t>
            </a:r>
            <a:r>
              <a:rPr lang="en-US" sz="1400"/>
              <a:t>Python </a:t>
            </a:r>
            <a:r>
              <a:rPr lang="zh-CN" altLang="en-US" sz="1400"/>
              <a:t>是一个非常好的语言。</a:t>
            </a:r>
            <a:r>
              <a:rPr lang="en-US" altLang="zh-CN" sz="1400"/>
              <a:t>\</a:t>
            </a:r>
            <a:r>
              <a:rPr lang="en-US" sz="1400"/>
              <a:t>n', '</a:t>
            </a:r>
            <a:r>
              <a:rPr lang="zh-CN" altLang="en-US" sz="1400"/>
              <a:t>是的，的确非常好</a:t>
            </a:r>
            <a:r>
              <a:rPr lang="en-US" altLang="zh-CN" sz="1400"/>
              <a:t>!!\</a:t>
            </a:r>
            <a:r>
              <a:rPr lang="en-US" sz="1400"/>
              <a:t>n']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4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5CB0A-CCD4-4FE2-8B58-7A7832A4C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zh-CN" altLang="en-US" sz="3600"/>
              <a:t>美化输出格式</a:t>
            </a:r>
            <a:endParaRPr lang="en-US" sz="36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6EFF4-035C-4515-996C-4EA99C563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pPr latinLnBrk="1"/>
            <a:r>
              <a:rPr lang="en-US" altLang="zh-CN" sz="2000"/>
              <a:t>Python</a:t>
            </a:r>
            <a:r>
              <a:rPr lang="zh-CN" altLang="en-US" sz="2000"/>
              <a:t>两种输出值的方式</a:t>
            </a:r>
            <a:r>
              <a:rPr lang="en-US" altLang="zh-CN" sz="2000"/>
              <a:t>: </a:t>
            </a:r>
            <a:r>
              <a:rPr lang="zh-CN" altLang="en-US" sz="2000"/>
              <a:t>表达式语句和 </a:t>
            </a:r>
            <a:r>
              <a:rPr lang="en-US" altLang="zh-CN" sz="2000"/>
              <a:t>print() </a:t>
            </a:r>
            <a:r>
              <a:rPr lang="zh-CN" altLang="en-US" sz="2000"/>
              <a:t>函数。</a:t>
            </a:r>
          </a:p>
          <a:p>
            <a:pPr latinLnBrk="1"/>
            <a:r>
              <a:rPr lang="zh-CN" altLang="en-US" sz="2000"/>
              <a:t>第三种方式是使用文件对象的 </a:t>
            </a:r>
            <a:r>
              <a:rPr lang="en-US" altLang="zh-CN" sz="2000"/>
              <a:t>write() </a:t>
            </a:r>
            <a:r>
              <a:rPr lang="zh-CN" altLang="en-US" sz="2000"/>
              <a:t>方法，标准输出文件可以用 </a:t>
            </a:r>
            <a:r>
              <a:rPr lang="en-US" altLang="zh-CN" sz="2000"/>
              <a:t>sys.stdout </a:t>
            </a:r>
            <a:r>
              <a:rPr lang="zh-CN" altLang="en-US" sz="2000"/>
              <a:t>引用。</a:t>
            </a:r>
          </a:p>
          <a:p>
            <a:pPr latinLnBrk="1"/>
            <a:r>
              <a:rPr lang="zh-CN" altLang="en-US" sz="2000"/>
              <a:t>如果你希望输出的形式更加多样，可以使用 </a:t>
            </a:r>
            <a:r>
              <a:rPr lang="en-US" altLang="zh-CN" sz="2000"/>
              <a:t>str.format() </a:t>
            </a:r>
            <a:r>
              <a:rPr lang="zh-CN" altLang="en-US" sz="2000"/>
              <a:t>函数来格式化输出值。</a:t>
            </a:r>
          </a:p>
          <a:p>
            <a:pPr latinLnBrk="1"/>
            <a:r>
              <a:rPr lang="zh-CN" altLang="en-US" sz="2000"/>
              <a:t>如果你希望将输出的值转成字符串，可以使用 </a:t>
            </a:r>
            <a:r>
              <a:rPr lang="en-US" altLang="zh-CN" sz="2000"/>
              <a:t>repr() </a:t>
            </a:r>
            <a:r>
              <a:rPr lang="zh-CN" altLang="en-US" sz="2000"/>
              <a:t>或 </a:t>
            </a:r>
            <a:r>
              <a:rPr lang="en-US" altLang="zh-CN" sz="2000"/>
              <a:t>str() </a:t>
            </a:r>
            <a:r>
              <a:rPr lang="zh-CN" altLang="en-US" sz="2000"/>
              <a:t>函数来实现。</a:t>
            </a:r>
          </a:p>
          <a:p>
            <a:pPr latinLnBrk="1"/>
            <a:r>
              <a:rPr lang="en-US" altLang="zh-CN" sz="2000" b="1"/>
              <a:t>str()</a:t>
            </a:r>
            <a:r>
              <a:rPr lang="zh-CN" altLang="en-US" sz="2000" b="1"/>
              <a:t>：</a:t>
            </a:r>
            <a:r>
              <a:rPr lang="zh-CN" altLang="en-US" sz="2000"/>
              <a:t> 函数返回一个用户易读的表达形式。</a:t>
            </a:r>
          </a:p>
          <a:p>
            <a:pPr latinLnBrk="1"/>
            <a:r>
              <a:rPr lang="en-US" altLang="zh-CN" sz="2000" b="1"/>
              <a:t>repr()</a:t>
            </a:r>
            <a:r>
              <a:rPr lang="zh-CN" altLang="en-US" sz="2000" b="1"/>
              <a:t>：</a:t>
            </a:r>
            <a:r>
              <a:rPr lang="zh-CN" altLang="en-US" sz="2000"/>
              <a:t> 产生一个解释器易读的表达形式。</a:t>
            </a:r>
          </a:p>
          <a:p>
            <a:endParaRPr lang="en-US" sz="200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79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9D00-F047-4D15-A8A8-378EAA48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471" y="1698171"/>
            <a:ext cx="3962061" cy="4516360"/>
          </a:xfrm>
        </p:spPr>
        <p:txBody>
          <a:bodyPr anchor="t">
            <a:normAutofit/>
          </a:bodyPr>
          <a:lstStyle/>
          <a:p>
            <a:endParaRPr lang="en-US" sz="36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A0E38-6D1F-40D1-8C05-BB27A7E7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98170"/>
            <a:ext cx="6478513" cy="4516361"/>
          </a:xfrm>
        </p:spPr>
        <p:txBody>
          <a:bodyPr>
            <a:normAutofit/>
          </a:bodyPr>
          <a:lstStyle/>
          <a:p>
            <a:r>
              <a:rPr lang="zh-CN" altLang="en-US" sz="1400"/>
              <a:t>另一种方式是迭代一个文件对象然后读取每行</a:t>
            </a:r>
            <a:endParaRPr lang="en-US" altLang="zh-CN" sz="1400"/>
          </a:p>
          <a:p>
            <a:endParaRPr lang="en-US" sz="1400"/>
          </a:p>
          <a:p>
            <a:pPr marL="457200" lvl="1" indent="0">
              <a:buNone/>
            </a:pPr>
            <a:r>
              <a:rPr lang="en-US" altLang="zh-CN" sz="1400"/>
              <a:t># </a:t>
            </a:r>
            <a:r>
              <a:rPr lang="zh-CN" altLang="en-US" sz="1400"/>
              <a:t>打开一个文件</a:t>
            </a:r>
          </a:p>
          <a:p>
            <a:pPr marL="457200" lvl="1" indent="0">
              <a:buNone/>
            </a:pPr>
            <a:r>
              <a:rPr lang="en-US" sz="1400"/>
              <a:t>f = open("/tmp/foo.txt", "r")</a:t>
            </a:r>
          </a:p>
          <a:p>
            <a:pPr marL="457200" lvl="1" indent="0">
              <a:buNone/>
            </a:pPr>
            <a:endParaRPr lang="en-US" sz="1400"/>
          </a:p>
          <a:p>
            <a:pPr marL="457200" lvl="1" indent="0">
              <a:buNone/>
            </a:pPr>
            <a:r>
              <a:rPr lang="en-US" sz="1400"/>
              <a:t>for line in f:</a:t>
            </a:r>
          </a:p>
          <a:p>
            <a:pPr marL="457200" lvl="1" indent="0">
              <a:buNone/>
            </a:pPr>
            <a:r>
              <a:rPr lang="en-US" sz="1400"/>
              <a:t>    print(line, end='')</a:t>
            </a:r>
          </a:p>
          <a:p>
            <a:pPr marL="457200" lvl="1" indent="0">
              <a:buNone/>
            </a:pPr>
            <a:endParaRPr lang="en-US" sz="1400"/>
          </a:p>
          <a:p>
            <a:pPr marL="457200" lvl="1" indent="0">
              <a:buNone/>
            </a:pPr>
            <a:r>
              <a:rPr lang="en-US" sz="1400"/>
              <a:t># </a:t>
            </a:r>
            <a:r>
              <a:rPr lang="zh-CN" altLang="en-US" sz="1400"/>
              <a:t>关闭打开的文件</a:t>
            </a:r>
          </a:p>
          <a:p>
            <a:pPr marL="457200" lvl="1" indent="0">
              <a:buNone/>
            </a:pPr>
            <a:r>
              <a:rPr lang="en-US" sz="1400"/>
              <a:t>f.close()</a:t>
            </a:r>
          </a:p>
          <a:p>
            <a:pPr marL="457200" lvl="1" indent="0">
              <a:buNone/>
            </a:pPr>
            <a:endParaRPr lang="en-US" sz="1400"/>
          </a:p>
          <a:p>
            <a:r>
              <a:rPr lang="zh-CN" altLang="en-US" sz="1400"/>
              <a:t>执行以上程序，输出结果为：</a:t>
            </a:r>
          </a:p>
          <a:p>
            <a:pPr marL="457200" lvl="1" indent="0">
              <a:buNone/>
            </a:pPr>
            <a:r>
              <a:rPr lang="en-US" sz="1400"/>
              <a:t>Python </a:t>
            </a:r>
            <a:r>
              <a:rPr lang="zh-CN" altLang="en-US" sz="1400"/>
              <a:t>是一个非常好的语言。</a:t>
            </a:r>
          </a:p>
          <a:p>
            <a:pPr marL="457200" lvl="1" indent="0">
              <a:buNone/>
            </a:pPr>
            <a:r>
              <a:rPr lang="zh-CN" altLang="en-US" sz="1400"/>
              <a:t>是的，的确非常好</a:t>
            </a:r>
            <a:r>
              <a:rPr lang="en-US" altLang="zh-CN" sz="1400"/>
              <a:t>!!</a:t>
            </a:r>
          </a:p>
          <a:p>
            <a:r>
              <a:rPr lang="zh-CN" altLang="en-US" sz="1400"/>
              <a:t>这个方法很简单</a:t>
            </a:r>
            <a:r>
              <a:rPr lang="en-US" altLang="zh-CN" sz="1400"/>
              <a:t>, </a:t>
            </a:r>
            <a:r>
              <a:rPr lang="zh-CN" altLang="en-US" sz="1400"/>
              <a:t>但是并没有提供一个很好的控制。 因为两者的处理机制不同</a:t>
            </a:r>
            <a:r>
              <a:rPr lang="en-US" altLang="zh-CN" sz="1400"/>
              <a:t>, </a:t>
            </a:r>
            <a:r>
              <a:rPr lang="zh-CN" altLang="en-US" sz="1400"/>
              <a:t>最好不要混用。</a:t>
            </a:r>
            <a:endParaRPr lang="en-US" sz="14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56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E030E-972A-416E-B3CB-6C05820E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471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b="1"/>
              <a:t>f.write()</a:t>
            </a:r>
            <a:endParaRPr lang="en-US" sz="36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92978-53AB-4EDF-8C4B-CAE987BA9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sz="2000"/>
              <a:t>f.write(string) </a:t>
            </a:r>
            <a:r>
              <a:rPr lang="zh-CN" altLang="en-US" sz="2000"/>
              <a:t>将 </a:t>
            </a:r>
            <a:r>
              <a:rPr lang="en-US" sz="2000"/>
              <a:t>string </a:t>
            </a:r>
            <a:r>
              <a:rPr lang="zh-CN" altLang="en-US" sz="2000"/>
              <a:t>写入到文件中</a:t>
            </a:r>
            <a:r>
              <a:rPr lang="en-US" altLang="zh-CN" sz="2000"/>
              <a:t>, </a:t>
            </a:r>
            <a:r>
              <a:rPr lang="zh-CN" altLang="en-US" sz="2000"/>
              <a:t>然后返回写入的字符数。</a:t>
            </a:r>
            <a:endParaRPr lang="en-US" altLang="zh-CN" sz="2000"/>
          </a:p>
          <a:p>
            <a:endParaRPr lang="en-US" sz="2000"/>
          </a:p>
          <a:p>
            <a:pPr marL="457200" lvl="1" indent="0">
              <a:buNone/>
            </a:pPr>
            <a:r>
              <a:rPr lang="en-US" altLang="zh-CN" sz="2000"/>
              <a:t># </a:t>
            </a:r>
            <a:r>
              <a:rPr lang="zh-CN" altLang="en-US" sz="2000"/>
              <a:t>打开一个文件</a:t>
            </a:r>
          </a:p>
          <a:p>
            <a:pPr marL="457200" lvl="1" indent="0">
              <a:buNone/>
            </a:pPr>
            <a:r>
              <a:rPr lang="en-US" sz="2000"/>
              <a:t>f = open("/tmp/foo.txt", "w")</a:t>
            </a:r>
          </a:p>
          <a:p>
            <a:pPr marL="457200" lvl="1" indent="0">
              <a:buNone/>
            </a:pPr>
            <a:endParaRPr lang="en-US" sz="2000"/>
          </a:p>
          <a:p>
            <a:pPr marL="457200" lvl="1" indent="0">
              <a:buNone/>
            </a:pPr>
            <a:r>
              <a:rPr lang="en-US" sz="2000"/>
              <a:t>num = f.write( "Python </a:t>
            </a:r>
            <a:r>
              <a:rPr lang="zh-CN" altLang="en-US" sz="2000"/>
              <a:t>是一个非常好的语言。</a:t>
            </a:r>
            <a:r>
              <a:rPr lang="en-US" altLang="zh-CN" sz="2000"/>
              <a:t>\</a:t>
            </a:r>
            <a:r>
              <a:rPr lang="en-US" sz="2000"/>
              <a:t>n</a:t>
            </a:r>
            <a:r>
              <a:rPr lang="zh-CN" altLang="en-US" sz="2000"/>
              <a:t>是的，的确非常好</a:t>
            </a:r>
            <a:r>
              <a:rPr lang="en-US" altLang="zh-CN" sz="2000"/>
              <a:t>!!\</a:t>
            </a:r>
            <a:r>
              <a:rPr lang="en-US" sz="2000"/>
              <a:t>n" )</a:t>
            </a:r>
          </a:p>
          <a:p>
            <a:pPr marL="457200" lvl="1" indent="0">
              <a:buNone/>
            </a:pPr>
            <a:r>
              <a:rPr lang="en-US" sz="2000"/>
              <a:t>print(num)</a:t>
            </a:r>
          </a:p>
          <a:p>
            <a:pPr marL="457200" lvl="1" indent="0">
              <a:buNone/>
            </a:pPr>
            <a:r>
              <a:rPr lang="en-US" sz="2000"/>
              <a:t># </a:t>
            </a:r>
            <a:r>
              <a:rPr lang="zh-CN" altLang="en-US" sz="2000"/>
              <a:t>关闭打开的文件</a:t>
            </a:r>
          </a:p>
          <a:p>
            <a:pPr marL="457200" lvl="1" indent="0">
              <a:buNone/>
            </a:pPr>
            <a:r>
              <a:rPr lang="en-US" sz="2000"/>
              <a:t>f.close()</a:t>
            </a:r>
          </a:p>
          <a:p>
            <a:r>
              <a:rPr lang="zh-CN" altLang="en-US" sz="2000"/>
              <a:t>执行以上程序，输出结果为：</a:t>
            </a:r>
          </a:p>
          <a:p>
            <a:pPr marL="0" indent="0">
              <a:buNone/>
            </a:pPr>
            <a:r>
              <a:rPr lang="en-US" altLang="zh-CN" sz="2000"/>
              <a:t>	29</a:t>
            </a:r>
            <a:endParaRPr lang="en-US" sz="20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34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A8FB2-AE07-4640-A09A-D3681AFD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471" y="1698171"/>
            <a:ext cx="3962061" cy="4516360"/>
          </a:xfrm>
        </p:spPr>
        <p:txBody>
          <a:bodyPr anchor="t">
            <a:normAutofit/>
          </a:bodyPr>
          <a:lstStyle/>
          <a:p>
            <a:endParaRPr lang="en-US" sz="36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385EA-99B4-4A59-8CD6-84A7885F6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98170"/>
            <a:ext cx="6478513" cy="4516361"/>
          </a:xfrm>
        </p:spPr>
        <p:txBody>
          <a:bodyPr>
            <a:normAutofit/>
          </a:bodyPr>
          <a:lstStyle/>
          <a:p>
            <a:r>
              <a:rPr lang="zh-CN" altLang="en-US" sz="1600"/>
              <a:t>如果要写入一些不是字符串的东西</a:t>
            </a:r>
            <a:r>
              <a:rPr lang="en-US" altLang="zh-CN" sz="1600"/>
              <a:t>, </a:t>
            </a:r>
            <a:r>
              <a:rPr lang="zh-CN" altLang="en-US" sz="1600"/>
              <a:t>那么将需要先进行转换</a:t>
            </a:r>
            <a:endParaRPr lang="en-US" altLang="zh-CN" sz="1600"/>
          </a:p>
          <a:p>
            <a:pPr marL="0" indent="0">
              <a:buNone/>
            </a:pPr>
            <a:endParaRPr lang="en-US" sz="1600"/>
          </a:p>
          <a:p>
            <a:pPr marL="457200" lvl="1" indent="0">
              <a:buNone/>
            </a:pPr>
            <a:r>
              <a:rPr lang="en-US" altLang="zh-CN" sz="1600"/>
              <a:t># </a:t>
            </a:r>
            <a:r>
              <a:rPr lang="zh-CN" altLang="en-US" sz="1600"/>
              <a:t>打开一个文件</a:t>
            </a:r>
          </a:p>
          <a:p>
            <a:pPr marL="457200" lvl="1" indent="0">
              <a:buNone/>
            </a:pPr>
            <a:r>
              <a:rPr lang="en-US" sz="1600"/>
              <a:t>f = open("/tmp/foo1.txt", "w")</a:t>
            </a:r>
          </a:p>
          <a:p>
            <a:pPr marL="457200" lvl="1" indent="0">
              <a:buNone/>
            </a:pPr>
            <a:endParaRPr lang="en-US" sz="1600"/>
          </a:p>
          <a:p>
            <a:pPr marL="457200" lvl="1" indent="0">
              <a:buNone/>
            </a:pPr>
            <a:r>
              <a:rPr lang="en-US" sz="1600"/>
              <a:t>value = ('www.runoob.com', 14)</a:t>
            </a:r>
          </a:p>
          <a:p>
            <a:pPr marL="457200" lvl="1" indent="0">
              <a:buNone/>
            </a:pPr>
            <a:r>
              <a:rPr lang="en-US" sz="1600"/>
              <a:t>s = str(value)</a:t>
            </a:r>
          </a:p>
          <a:p>
            <a:pPr marL="457200" lvl="1" indent="0">
              <a:buNone/>
            </a:pPr>
            <a:r>
              <a:rPr lang="en-US" sz="1600"/>
              <a:t>f.write(s)</a:t>
            </a:r>
          </a:p>
          <a:p>
            <a:pPr marL="457200" lvl="1" indent="0">
              <a:buNone/>
            </a:pPr>
            <a:endParaRPr lang="en-US" sz="1600"/>
          </a:p>
          <a:p>
            <a:pPr marL="457200" lvl="1" indent="0">
              <a:buNone/>
            </a:pPr>
            <a:r>
              <a:rPr lang="en-US" sz="1600"/>
              <a:t># </a:t>
            </a:r>
            <a:r>
              <a:rPr lang="zh-CN" altLang="en-US" sz="1600"/>
              <a:t>关闭打开的文件</a:t>
            </a:r>
          </a:p>
          <a:p>
            <a:pPr marL="457200" lvl="1" indent="0">
              <a:buNone/>
            </a:pPr>
            <a:r>
              <a:rPr lang="en-US" sz="1600"/>
              <a:t>f.close()</a:t>
            </a:r>
          </a:p>
          <a:p>
            <a:r>
              <a:rPr lang="zh-CN" altLang="en-US" sz="1600"/>
              <a:t>执行以上程序，打开 </a:t>
            </a:r>
            <a:r>
              <a:rPr lang="en-US" sz="1600"/>
              <a:t>foo1.txt </a:t>
            </a:r>
            <a:r>
              <a:rPr lang="zh-CN" altLang="en-US" sz="1600"/>
              <a:t>文件：</a:t>
            </a:r>
          </a:p>
          <a:p>
            <a:pPr marL="0" indent="0">
              <a:buNone/>
            </a:pPr>
            <a:endParaRPr lang="zh-CN" altLang="en-US" sz="1600"/>
          </a:p>
          <a:p>
            <a:pPr marL="457200" lvl="1" indent="0">
              <a:buNone/>
            </a:pPr>
            <a:r>
              <a:rPr lang="en-US" altLang="zh-CN" sz="1600"/>
              <a:t>$ </a:t>
            </a:r>
            <a:r>
              <a:rPr lang="en-US" sz="1600"/>
              <a:t>cat /tmp/foo1.txt </a:t>
            </a:r>
          </a:p>
          <a:p>
            <a:pPr marL="457200" lvl="1" indent="0">
              <a:buNone/>
            </a:pPr>
            <a:r>
              <a:rPr lang="en-US" sz="1600"/>
              <a:t>('www.runoob.com', 14)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80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84F8B-6415-4A33-8410-84A01C51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471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b="1"/>
              <a:t>f.tell()</a:t>
            </a:r>
            <a:endParaRPr lang="en-US" sz="36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3766E-19DA-4EDD-B201-27CD4F922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altLang="zh-CN" sz="2000"/>
              <a:t>f.tell() </a:t>
            </a:r>
            <a:r>
              <a:rPr lang="zh-CN" altLang="en-US" sz="2000"/>
              <a:t>返回文件对象当前所处的位置</a:t>
            </a:r>
            <a:r>
              <a:rPr lang="en-US" altLang="zh-CN" sz="2000"/>
              <a:t>, </a:t>
            </a:r>
            <a:r>
              <a:rPr lang="zh-CN" altLang="en-US" sz="2000"/>
              <a:t>它是从文件开头开始算起的字节数。</a:t>
            </a:r>
            <a:endParaRPr lang="en-US" sz="20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33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1F156-AE90-410F-AFE7-7B2CE820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471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b="1"/>
              <a:t>f.seek()</a:t>
            </a:r>
            <a:endParaRPr lang="en-US" sz="36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F1FA4-B6DB-427A-B6E6-423E6FB4F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98170"/>
            <a:ext cx="6478513" cy="4516361"/>
          </a:xfrm>
        </p:spPr>
        <p:txBody>
          <a:bodyPr>
            <a:normAutofit/>
          </a:bodyPr>
          <a:lstStyle/>
          <a:p>
            <a:r>
              <a:rPr lang="zh-CN" altLang="en-US" sz="2000"/>
              <a:t>如果要改变文件当前的位置</a:t>
            </a:r>
            <a:r>
              <a:rPr lang="en-US" altLang="zh-CN" sz="2000"/>
              <a:t>, </a:t>
            </a:r>
            <a:r>
              <a:rPr lang="zh-CN" altLang="en-US" sz="2000"/>
              <a:t>可以使用 </a:t>
            </a:r>
            <a:r>
              <a:rPr lang="en-US" sz="2000"/>
              <a:t>f.seek(offset, from_what) </a:t>
            </a:r>
            <a:r>
              <a:rPr lang="zh-CN" altLang="en-US" sz="2000"/>
              <a:t>函数。</a:t>
            </a:r>
          </a:p>
          <a:p>
            <a:endParaRPr lang="zh-CN" altLang="en-US" sz="2000"/>
          </a:p>
          <a:p>
            <a:r>
              <a:rPr lang="en-US" sz="2000"/>
              <a:t>from_what </a:t>
            </a:r>
            <a:r>
              <a:rPr lang="zh-CN" altLang="en-US" sz="2000"/>
              <a:t>的值</a:t>
            </a:r>
            <a:r>
              <a:rPr lang="en-US" altLang="zh-CN" sz="2000"/>
              <a:t>, </a:t>
            </a:r>
            <a:r>
              <a:rPr lang="zh-CN" altLang="en-US" sz="2000"/>
              <a:t>如果是 </a:t>
            </a:r>
            <a:r>
              <a:rPr lang="en-US" altLang="zh-CN" sz="2000"/>
              <a:t>0 </a:t>
            </a:r>
            <a:r>
              <a:rPr lang="zh-CN" altLang="en-US" sz="2000"/>
              <a:t>表示开头</a:t>
            </a:r>
            <a:r>
              <a:rPr lang="en-US" altLang="zh-CN" sz="2000"/>
              <a:t>, </a:t>
            </a:r>
            <a:r>
              <a:rPr lang="zh-CN" altLang="en-US" sz="2000"/>
              <a:t>如果是 </a:t>
            </a:r>
            <a:r>
              <a:rPr lang="en-US" altLang="zh-CN" sz="2000"/>
              <a:t>1 </a:t>
            </a:r>
            <a:r>
              <a:rPr lang="zh-CN" altLang="en-US" sz="2000"/>
              <a:t>表示当前位置</a:t>
            </a:r>
            <a:r>
              <a:rPr lang="en-US" altLang="zh-CN" sz="2000"/>
              <a:t>, 2 </a:t>
            </a:r>
            <a:r>
              <a:rPr lang="zh-CN" altLang="en-US" sz="2000"/>
              <a:t>表示文件的结尾，例如：</a:t>
            </a:r>
          </a:p>
          <a:p>
            <a:pPr lvl="1"/>
            <a:r>
              <a:rPr lang="en-US" sz="2000"/>
              <a:t>seek(x,0) ： </a:t>
            </a:r>
            <a:r>
              <a:rPr lang="zh-CN" altLang="en-US" sz="2000"/>
              <a:t>从起始位置即文件首行首字符开始移动 </a:t>
            </a:r>
            <a:r>
              <a:rPr lang="en-US" sz="2000"/>
              <a:t>x </a:t>
            </a:r>
            <a:r>
              <a:rPr lang="zh-CN" altLang="en-US" sz="2000"/>
              <a:t>个字符</a:t>
            </a:r>
          </a:p>
          <a:p>
            <a:pPr lvl="1"/>
            <a:r>
              <a:rPr lang="en-US" sz="2000"/>
              <a:t>seek(x,1) ： </a:t>
            </a:r>
            <a:r>
              <a:rPr lang="zh-CN" altLang="en-US" sz="2000"/>
              <a:t>表示从当前位置往后移动</a:t>
            </a:r>
            <a:r>
              <a:rPr lang="en-US" sz="2000"/>
              <a:t>x</a:t>
            </a:r>
            <a:r>
              <a:rPr lang="zh-CN" altLang="en-US" sz="2000"/>
              <a:t>个字符</a:t>
            </a:r>
          </a:p>
          <a:p>
            <a:pPr lvl="1"/>
            <a:r>
              <a:rPr lang="en-US" sz="2000"/>
              <a:t>seek(-x,2)：</a:t>
            </a:r>
            <a:r>
              <a:rPr lang="zh-CN" altLang="en-US" sz="2000"/>
              <a:t>表示从文件的结尾往前移动</a:t>
            </a:r>
            <a:r>
              <a:rPr lang="en-US" sz="2000"/>
              <a:t>x</a:t>
            </a:r>
            <a:r>
              <a:rPr lang="zh-CN" altLang="en-US" sz="2000"/>
              <a:t>个字符</a:t>
            </a:r>
            <a:endParaRPr lang="en-US" sz="20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17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B7297-F4CA-4D6E-A1D7-3D172DCD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471" y="1698171"/>
            <a:ext cx="3962061" cy="4516360"/>
          </a:xfrm>
        </p:spPr>
        <p:txBody>
          <a:bodyPr anchor="t">
            <a:normAutofit/>
          </a:bodyPr>
          <a:lstStyle/>
          <a:p>
            <a:endParaRPr lang="en-US" sz="36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17FF-2B32-41B3-A737-9AC8B2A94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sz="1600"/>
              <a:t>from_what </a:t>
            </a:r>
            <a:r>
              <a:rPr lang="zh-CN" altLang="en-US" sz="1600"/>
              <a:t>值为默认为</a:t>
            </a:r>
            <a:r>
              <a:rPr lang="en-US" altLang="zh-CN" sz="1600"/>
              <a:t>0</a:t>
            </a:r>
            <a:r>
              <a:rPr lang="zh-CN" altLang="en-US" sz="1600"/>
              <a:t>，即文件开头。</a:t>
            </a:r>
            <a:endParaRPr lang="en-US" altLang="zh-CN" sz="1600"/>
          </a:p>
          <a:p>
            <a:endParaRPr lang="en-US" sz="1600"/>
          </a:p>
          <a:p>
            <a:pPr marL="0" indent="0">
              <a:buNone/>
            </a:pPr>
            <a:r>
              <a:rPr lang="en-US" sz="1600"/>
              <a:t>&gt;&gt;&gt; f = open('/tmp/foo.txt', 'rb+')</a:t>
            </a:r>
          </a:p>
          <a:p>
            <a:pPr marL="0" indent="0">
              <a:buNone/>
            </a:pPr>
            <a:r>
              <a:rPr lang="en-US" sz="1600"/>
              <a:t>&gt;&gt;&gt; f.write(b'0123456789abcdef')</a:t>
            </a:r>
          </a:p>
          <a:p>
            <a:pPr marL="0" indent="0">
              <a:buNone/>
            </a:pPr>
            <a:r>
              <a:rPr lang="en-US" sz="1600"/>
              <a:t>16</a:t>
            </a:r>
          </a:p>
          <a:p>
            <a:pPr marL="0" indent="0">
              <a:buNone/>
            </a:pPr>
            <a:r>
              <a:rPr lang="en-US" sz="1600"/>
              <a:t>&gt;&gt;&gt; f.seek(5)     # </a:t>
            </a:r>
            <a:r>
              <a:rPr lang="zh-CN" altLang="en-US" sz="1600"/>
              <a:t>移动到文件的第六个字节</a:t>
            </a:r>
          </a:p>
          <a:p>
            <a:pPr marL="0" indent="0">
              <a:buNone/>
            </a:pPr>
            <a:r>
              <a:rPr lang="en-US" altLang="zh-CN" sz="1600"/>
              <a:t>5</a:t>
            </a:r>
          </a:p>
          <a:p>
            <a:pPr marL="0" indent="0">
              <a:buNone/>
            </a:pPr>
            <a:r>
              <a:rPr lang="en-US" altLang="zh-CN" sz="1600"/>
              <a:t>&gt;&gt;&gt; </a:t>
            </a:r>
            <a:r>
              <a:rPr lang="en-US" sz="1600"/>
              <a:t>f.read(1)</a:t>
            </a:r>
          </a:p>
          <a:p>
            <a:pPr marL="0" indent="0">
              <a:buNone/>
            </a:pPr>
            <a:r>
              <a:rPr lang="en-US" sz="1600"/>
              <a:t>b'5'</a:t>
            </a:r>
          </a:p>
          <a:p>
            <a:pPr marL="0" indent="0">
              <a:buNone/>
            </a:pPr>
            <a:r>
              <a:rPr lang="en-US" sz="1600"/>
              <a:t>&gt;&gt;&gt; f.seek(-3, 2) # </a:t>
            </a:r>
            <a:r>
              <a:rPr lang="zh-CN" altLang="en-US" sz="1600"/>
              <a:t>移动到文件的倒数第三字节</a:t>
            </a:r>
          </a:p>
          <a:p>
            <a:pPr marL="0" indent="0">
              <a:buNone/>
            </a:pPr>
            <a:r>
              <a:rPr lang="en-US" altLang="zh-CN" sz="1600"/>
              <a:t>13</a:t>
            </a:r>
          </a:p>
          <a:p>
            <a:pPr marL="0" indent="0">
              <a:buNone/>
            </a:pPr>
            <a:r>
              <a:rPr lang="en-US" altLang="zh-CN" sz="1600"/>
              <a:t>&gt;&gt;&gt; </a:t>
            </a:r>
            <a:r>
              <a:rPr lang="en-US" sz="1600"/>
              <a:t>f.read(1)</a:t>
            </a:r>
          </a:p>
          <a:p>
            <a:pPr marL="0" indent="0">
              <a:buNone/>
            </a:pPr>
            <a:r>
              <a:rPr lang="en-US" sz="1600"/>
              <a:t>b'd'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90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7BA1C-EAB4-44B6-BE82-8442FE245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471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b="1"/>
              <a:t>f.close()</a:t>
            </a:r>
            <a:endParaRPr lang="en-US" sz="36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5C841-1A62-4F2F-8349-ACF40F225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98170"/>
            <a:ext cx="6478513" cy="4516361"/>
          </a:xfrm>
        </p:spPr>
        <p:txBody>
          <a:bodyPr>
            <a:normAutofit/>
          </a:bodyPr>
          <a:lstStyle/>
          <a:p>
            <a:r>
              <a:rPr lang="zh-CN" altLang="en-US" sz="1400"/>
              <a:t>在文本文件中 </a:t>
            </a:r>
            <a:r>
              <a:rPr lang="en-US" altLang="zh-CN" sz="1400"/>
              <a:t>(</a:t>
            </a:r>
            <a:r>
              <a:rPr lang="zh-CN" altLang="en-US" sz="1400"/>
              <a:t>那些打开文件的模式下没有 </a:t>
            </a:r>
            <a:r>
              <a:rPr lang="en-US" altLang="zh-CN" sz="1400"/>
              <a:t>b </a:t>
            </a:r>
            <a:r>
              <a:rPr lang="zh-CN" altLang="en-US" sz="1400"/>
              <a:t>的</a:t>
            </a:r>
            <a:r>
              <a:rPr lang="en-US" altLang="zh-CN" sz="1400"/>
              <a:t>), </a:t>
            </a:r>
            <a:r>
              <a:rPr lang="zh-CN" altLang="en-US" sz="1400"/>
              <a:t>只会相对于文件起始位置进行定位。</a:t>
            </a:r>
          </a:p>
          <a:p>
            <a:endParaRPr lang="zh-CN" altLang="en-US" sz="1400"/>
          </a:p>
          <a:p>
            <a:r>
              <a:rPr lang="zh-CN" altLang="en-US" sz="1400"/>
              <a:t>当你处理完一个文件后</a:t>
            </a:r>
            <a:r>
              <a:rPr lang="en-US" altLang="zh-CN" sz="1400"/>
              <a:t>, </a:t>
            </a:r>
            <a:r>
              <a:rPr lang="zh-CN" altLang="en-US" sz="1400"/>
              <a:t>调用 </a:t>
            </a:r>
            <a:r>
              <a:rPr lang="en-US" altLang="zh-CN" sz="1400"/>
              <a:t>f.close() </a:t>
            </a:r>
            <a:r>
              <a:rPr lang="zh-CN" altLang="en-US" sz="1400"/>
              <a:t>来关闭文件并释放系统的资源，如果尝试再调用该文件，则会抛出异常。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&gt;&gt;&gt; f.close()</a:t>
            </a:r>
          </a:p>
          <a:p>
            <a:pPr marL="457200" lvl="1" indent="0">
              <a:buNone/>
            </a:pPr>
            <a:r>
              <a:rPr lang="en-US" sz="1400"/>
              <a:t>&gt;&gt;&gt; f.read()</a:t>
            </a:r>
          </a:p>
          <a:p>
            <a:pPr marL="457200" lvl="1" indent="0">
              <a:buNone/>
            </a:pPr>
            <a:r>
              <a:rPr lang="en-US" sz="1400"/>
              <a:t>Traceback (most recent call last):</a:t>
            </a:r>
          </a:p>
          <a:p>
            <a:pPr marL="457200" lvl="1" indent="0">
              <a:buNone/>
            </a:pPr>
            <a:r>
              <a:rPr lang="en-US" sz="1400"/>
              <a:t>  File "&lt;stdin&gt;", line 1, in ?</a:t>
            </a:r>
          </a:p>
          <a:p>
            <a:pPr marL="457200" lvl="1" indent="0">
              <a:buNone/>
            </a:pPr>
            <a:r>
              <a:rPr lang="en-US" sz="1400"/>
              <a:t>ValueError: I/O operation on closed file</a:t>
            </a:r>
          </a:p>
          <a:p>
            <a:r>
              <a:rPr lang="zh-CN" altLang="en-US" sz="1400"/>
              <a:t>当处理一个文件对象时</a:t>
            </a:r>
            <a:r>
              <a:rPr lang="en-US" altLang="zh-CN" sz="1400"/>
              <a:t>, </a:t>
            </a:r>
            <a:r>
              <a:rPr lang="zh-CN" altLang="en-US" sz="1400"/>
              <a:t>使用 </a:t>
            </a:r>
            <a:r>
              <a:rPr lang="en-US" altLang="zh-CN" sz="1400"/>
              <a:t>with </a:t>
            </a:r>
            <a:r>
              <a:rPr lang="zh-CN" altLang="en-US" sz="1400"/>
              <a:t>关键字是非常好的方式。在结束后</a:t>
            </a:r>
            <a:r>
              <a:rPr lang="en-US" altLang="zh-CN" sz="1400"/>
              <a:t>, </a:t>
            </a:r>
            <a:r>
              <a:rPr lang="zh-CN" altLang="en-US" sz="1400"/>
              <a:t>它会帮你正确的关闭文件。 而且写起来也比 </a:t>
            </a:r>
            <a:r>
              <a:rPr lang="en-US" altLang="zh-CN" sz="1400"/>
              <a:t>try - finally </a:t>
            </a:r>
            <a:r>
              <a:rPr lang="zh-CN" altLang="en-US" sz="1400"/>
              <a:t>语句块要简短</a:t>
            </a:r>
            <a:r>
              <a:rPr lang="en-US" altLang="zh-CN" sz="1400"/>
              <a:t>:</a:t>
            </a:r>
          </a:p>
          <a:p>
            <a:pPr marL="457200" lvl="1" indent="0" latinLnBrk="1">
              <a:buNone/>
            </a:pPr>
            <a:r>
              <a:rPr lang="en-US" sz="1400"/>
              <a:t>&gt;&gt;&gt; </a:t>
            </a:r>
            <a:r>
              <a:rPr lang="en-US" sz="1400" b="1"/>
              <a:t>with</a:t>
            </a:r>
            <a:r>
              <a:rPr lang="en-US" sz="1400"/>
              <a:t> open('/tmp/foo.txt', 'r') </a:t>
            </a:r>
            <a:r>
              <a:rPr lang="en-US" sz="1400" b="1"/>
              <a:t>as</a:t>
            </a:r>
            <a:r>
              <a:rPr lang="en-US" sz="1400"/>
              <a:t> f:</a:t>
            </a:r>
            <a:br>
              <a:rPr lang="en-US" sz="1400"/>
            </a:br>
            <a:r>
              <a:rPr lang="en-US" sz="1400"/>
              <a:t>...     read_data = f.read()</a:t>
            </a:r>
            <a:br>
              <a:rPr lang="en-US" sz="1400"/>
            </a:br>
            <a:r>
              <a:rPr lang="en-US" sz="1400"/>
              <a:t>&gt;&gt;&gt; f.closed</a:t>
            </a:r>
            <a:br>
              <a:rPr lang="en-US" sz="1400"/>
            </a:br>
            <a:r>
              <a:rPr lang="en-US" sz="1400"/>
              <a:t>True</a:t>
            </a:r>
            <a:br>
              <a:rPr lang="en-US" sz="1400"/>
            </a:br>
            <a:endParaRPr lang="en-US" sz="1400"/>
          </a:p>
          <a:p>
            <a:pPr latinLnBrk="1"/>
            <a:r>
              <a:rPr lang="zh-CN" altLang="en-US" sz="1400"/>
              <a:t>文件对象还有其他方法</a:t>
            </a:r>
            <a:r>
              <a:rPr lang="en-US" altLang="zh-CN" sz="1400"/>
              <a:t>, </a:t>
            </a:r>
            <a:r>
              <a:rPr lang="zh-CN" altLang="en-US" sz="1400"/>
              <a:t>如 </a:t>
            </a:r>
            <a:r>
              <a:rPr lang="en-US" sz="1400"/>
              <a:t>isatty() </a:t>
            </a:r>
            <a:r>
              <a:rPr lang="zh-CN" altLang="en-US" sz="1400"/>
              <a:t>和 </a:t>
            </a:r>
            <a:r>
              <a:rPr lang="en-US" sz="1400"/>
              <a:t>trucate(), </a:t>
            </a:r>
            <a:r>
              <a:rPr lang="zh-CN" altLang="en-US" sz="1400"/>
              <a:t>但这些通常比较少用。</a:t>
            </a:r>
          </a:p>
          <a:p>
            <a:endParaRPr lang="en-US" sz="14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5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13B91-E8DC-4F63-B02C-49E6BECC9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zh-CN" altLang="en-US" sz="3600"/>
              <a:t>实例</a:t>
            </a:r>
            <a:endParaRPr lang="en-US" sz="360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0562D-D3B5-497E-A96C-195A5DFC0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100"/>
              <a:t>&gt;&gt;&gt; s = 'Hello, Runoob'</a:t>
            </a:r>
          </a:p>
          <a:p>
            <a:pPr marL="0" indent="0">
              <a:buNone/>
            </a:pPr>
            <a:r>
              <a:rPr lang="en-US" sz="1100"/>
              <a:t>&gt;&gt;&gt; str(s)</a:t>
            </a:r>
          </a:p>
          <a:p>
            <a:pPr marL="0" indent="0">
              <a:buNone/>
            </a:pPr>
            <a:r>
              <a:rPr lang="en-US" sz="1100"/>
              <a:t>'Hello, Runoob'</a:t>
            </a:r>
          </a:p>
          <a:p>
            <a:pPr marL="0" indent="0">
              <a:buNone/>
            </a:pPr>
            <a:r>
              <a:rPr lang="en-US" sz="1100"/>
              <a:t>&gt;&gt;&gt; repr(s)</a:t>
            </a:r>
          </a:p>
          <a:p>
            <a:pPr marL="0" indent="0">
              <a:buNone/>
            </a:pPr>
            <a:r>
              <a:rPr lang="en-US" sz="1100"/>
              <a:t>"'Hello, Runoob'"</a:t>
            </a:r>
          </a:p>
          <a:p>
            <a:pPr marL="0" indent="0">
              <a:buNone/>
            </a:pPr>
            <a:r>
              <a:rPr lang="en-US" sz="1100"/>
              <a:t>&gt;&gt;&gt; str(1/7)</a:t>
            </a:r>
          </a:p>
          <a:p>
            <a:pPr marL="0" indent="0">
              <a:buNone/>
            </a:pPr>
            <a:r>
              <a:rPr lang="en-US" sz="1100"/>
              <a:t>'0.14285714285714285'</a:t>
            </a:r>
          </a:p>
          <a:p>
            <a:pPr marL="0" indent="0">
              <a:buNone/>
            </a:pPr>
            <a:r>
              <a:rPr lang="en-US" sz="1100"/>
              <a:t>&gt;&gt;&gt; x = 10 * 3.25</a:t>
            </a:r>
          </a:p>
          <a:p>
            <a:pPr marL="0" indent="0">
              <a:buNone/>
            </a:pPr>
            <a:r>
              <a:rPr lang="en-US" sz="1100"/>
              <a:t>&gt;&gt;&gt; y = 200 * 200</a:t>
            </a:r>
          </a:p>
          <a:p>
            <a:pPr marL="0" indent="0">
              <a:buNone/>
            </a:pPr>
            <a:r>
              <a:rPr lang="en-US" sz="1100"/>
              <a:t>&gt;&gt;&gt; s = 'x </a:t>
            </a:r>
            <a:r>
              <a:rPr lang="zh-CN" altLang="en-US" sz="1100"/>
              <a:t>的值为： </a:t>
            </a:r>
            <a:r>
              <a:rPr lang="en-US" altLang="zh-CN" sz="1100"/>
              <a:t>' + </a:t>
            </a:r>
            <a:r>
              <a:rPr lang="en-US" sz="1100"/>
              <a:t>repr(x) + ',  y </a:t>
            </a:r>
            <a:r>
              <a:rPr lang="zh-CN" altLang="en-US" sz="1100"/>
              <a:t>的值为：</a:t>
            </a:r>
            <a:r>
              <a:rPr lang="en-US" altLang="zh-CN" sz="1100"/>
              <a:t>' + </a:t>
            </a:r>
            <a:r>
              <a:rPr lang="en-US" sz="1100"/>
              <a:t>repr(y) + '...'</a:t>
            </a:r>
          </a:p>
          <a:p>
            <a:pPr marL="0" indent="0">
              <a:buNone/>
            </a:pPr>
            <a:r>
              <a:rPr lang="en-US" sz="1100"/>
              <a:t>&gt;&gt;&gt; print(s)</a:t>
            </a:r>
          </a:p>
          <a:p>
            <a:pPr marL="0" indent="0">
              <a:buNone/>
            </a:pPr>
            <a:r>
              <a:rPr lang="en-US" sz="1100"/>
              <a:t>x </a:t>
            </a:r>
            <a:r>
              <a:rPr lang="zh-CN" altLang="en-US" sz="1100"/>
              <a:t>的值为： </a:t>
            </a:r>
            <a:r>
              <a:rPr lang="en-US" altLang="zh-CN" sz="1100"/>
              <a:t>32.5,  </a:t>
            </a:r>
            <a:r>
              <a:rPr lang="en-US" sz="1100"/>
              <a:t>y </a:t>
            </a:r>
            <a:r>
              <a:rPr lang="zh-CN" altLang="en-US" sz="1100"/>
              <a:t>的值为：</a:t>
            </a:r>
            <a:r>
              <a:rPr lang="en-US" altLang="zh-CN" sz="1100"/>
              <a:t>40000...</a:t>
            </a:r>
          </a:p>
          <a:p>
            <a:pPr marL="0" indent="0">
              <a:buNone/>
            </a:pPr>
            <a:r>
              <a:rPr lang="en-US" altLang="zh-CN" sz="1100"/>
              <a:t>&gt;&gt;&gt; #  </a:t>
            </a:r>
            <a:r>
              <a:rPr lang="en-US" sz="1100"/>
              <a:t>repr() </a:t>
            </a:r>
            <a:r>
              <a:rPr lang="zh-CN" altLang="en-US" sz="1100"/>
              <a:t>函数可以转义字符串中的特殊字符</a:t>
            </a:r>
          </a:p>
          <a:p>
            <a:pPr marL="0" indent="0">
              <a:buNone/>
            </a:pPr>
            <a:r>
              <a:rPr lang="en-US" altLang="zh-CN" sz="1100"/>
              <a:t>... </a:t>
            </a:r>
            <a:r>
              <a:rPr lang="en-US" sz="1100"/>
              <a:t>hello = 'hello, runoob\n'</a:t>
            </a:r>
          </a:p>
          <a:p>
            <a:pPr marL="0" indent="0">
              <a:buNone/>
            </a:pPr>
            <a:r>
              <a:rPr lang="en-US" sz="1100"/>
              <a:t>&gt;&gt;&gt; hellos = repr(hello)</a:t>
            </a:r>
          </a:p>
          <a:p>
            <a:pPr marL="0" indent="0">
              <a:buNone/>
            </a:pPr>
            <a:r>
              <a:rPr lang="en-US" sz="1100"/>
              <a:t>&gt;&gt;&gt; print(hellos)</a:t>
            </a:r>
          </a:p>
          <a:p>
            <a:pPr marL="0" indent="0">
              <a:buNone/>
            </a:pPr>
            <a:r>
              <a:rPr lang="en-US" sz="1100"/>
              <a:t>'hello, runoob\n'</a:t>
            </a:r>
          </a:p>
          <a:p>
            <a:pPr marL="0" indent="0">
              <a:buNone/>
            </a:pPr>
            <a:r>
              <a:rPr lang="en-US" sz="1100"/>
              <a:t>&gt;&gt;&gt; # repr() </a:t>
            </a:r>
            <a:r>
              <a:rPr lang="zh-CN" altLang="en-US" sz="1100"/>
              <a:t>的参数可以是 </a:t>
            </a:r>
            <a:r>
              <a:rPr lang="en-US" sz="1100"/>
              <a:t>Python </a:t>
            </a:r>
            <a:r>
              <a:rPr lang="zh-CN" altLang="en-US" sz="1100"/>
              <a:t>的任何对象</a:t>
            </a:r>
          </a:p>
          <a:p>
            <a:pPr marL="0" indent="0">
              <a:buNone/>
            </a:pPr>
            <a:r>
              <a:rPr lang="en-US" altLang="zh-CN" sz="1100"/>
              <a:t>... </a:t>
            </a:r>
            <a:r>
              <a:rPr lang="en-US" sz="1100"/>
              <a:t>repr((x, y, ('Google', 'Runoob')))</a:t>
            </a:r>
          </a:p>
          <a:p>
            <a:pPr marL="0" indent="0">
              <a:buNone/>
            </a:pPr>
            <a:r>
              <a:rPr lang="en-US" sz="1100"/>
              <a:t>"(32.5, 40000, ('Google', 'Runoob'))"</a:t>
            </a:r>
          </a:p>
        </p:txBody>
      </p:sp>
    </p:spTree>
    <p:extLst>
      <p:ext uri="{BB962C8B-B14F-4D97-AF65-F5344CB8AC3E}">
        <p14:creationId xmlns:p14="http://schemas.microsoft.com/office/powerpoint/2010/main" val="15446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879B92-61D2-4C4E-A680-73A2A2A7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zh-CN" altLang="en-US" sz="3600"/>
              <a:t>实例（两种方式输出一个平方与立方的表）</a:t>
            </a:r>
            <a:endParaRPr lang="en-US" sz="3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168A-A350-4E33-AD4B-AC4D38400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000"/>
              <a:t>&gt;&gt;&gt; for x in range(1, 11):</a:t>
            </a:r>
          </a:p>
          <a:p>
            <a:pPr marL="0" indent="0">
              <a:buNone/>
            </a:pPr>
            <a:r>
              <a:rPr lang="en-US" sz="1000"/>
              <a:t>...     print(repr(x).rjust(2), repr(x*x).rjust(3), end=' ')</a:t>
            </a:r>
          </a:p>
          <a:p>
            <a:pPr marL="0" indent="0">
              <a:buNone/>
            </a:pPr>
            <a:r>
              <a:rPr lang="en-US" sz="1000"/>
              <a:t>...     # </a:t>
            </a:r>
            <a:r>
              <a:rPr lang="zh-CN" altLang="en-US" sz="1000"/>
              <a:t>注意前一行 </a:t>
            </a:r>
            <a:r>
              <a:rPr lang="en-US" altLang="zh-CN" sz="1000"/>
              <a:t>'</a:t>
            </a:r>
            <a:r>
              <a:rPr lang="en-US" sz="1000"/>
              <a:t>end' </a:t>
            </a:r>
            <a:r>
              <a:rPr lang="zh-CN" altLang="en-US" sz="1000"/>
              <a:t>的使用</a:t>
            </a:r>
          </a:p>
          <a:p>
            <a:pPr marL="0" indent="0">
              <a:buNone/>
            </a:pPr>
            <a:r>
              <a:rPr lang="en-US" altLang="zh-CN" sz="1000"/>
              <a:t>...     </a:t>
            </a:r>
            <a:r>
              <a:rPr lang="en-US" sz="1000"/>
              <a:t>print(repr(x*x*x).rjust(4))</a:t>
            </a:r>
          </a:p>
          <a:p>
            <a:pPr marL="0" indent="0">
              <a:buNone/>
            </a:pPr>
            <a:r>
              <a:rPr lang="en-US" sz="1000"/>
              <a:t>...</a:t>
            </a:r>
          </a:p>
          <a:p>
            <a:pPr marL="0" indent="0">
              <a:buNone/>
            </a:pPr>
            <a:r>
              <a:rPr lang="en-US" sz="1000"/>
              <a:t> 1   1    1</a:t>
            </a:r>
          </a:p>
          <a:p>
            <a:pPr marL="0" indent="0">
              <a:buNone/>
            </a:pPr>
            <a:r>
              <a:rPr lang="en-US" sz="1000"/>
              <a:t> 2   4    8</a:t>
            </a:r>
          </a:p>
          <a:p>
            <a:pPr marL="0" indent="0">
              <a:buNone/>
            </a:pPr>
            <a:r>
              <a:rPr lang="en-US" sz="1000"/>
              <a:t> 3   9   27</a:t>
            </a:r>
          </a:p>
          <a:p>
            <a:pPr marL="0" indent="0">
              <a:buNone/>
            </a:pPr>
            <a:r>
              <a:rPr lang="en-US" sz="1000"/>
              <a:t> 4  16   64</a:t>
            </a:r>
          </a:p>
          <a:p>
            <a:pPr marL="0" indent="0">
              <a:buNone/>
            </a:pPr>
            <a:r>
              <a:rPr lang="en-US" sz="1000"/>
              <a:t> 5  25  125</a:t>
            </a:r>
          </a:p>
          <a:p>
            <a:pPr marL="0" indent="0">
              <a:buNone/>
            </a:pPr>
            <a:r>
              <a:rPr lang="en-US" sz="1000"/>
              <a:t> 6  36  216</a:t>
            </a:r>
          </a:p>
          <a:p>
            <a:pPr marL="0" indent="0">
              <a:buNone/>
            </a:pPr>
            <a:r>
              <a:rPr lang="en-US" sz="1000"/>
              <a:t> 7  49  343</a:t>
            </a:r>
          </a:p>
          <a:p>
            <a:pPr marL="0" indent="0">
              <a:buNone/>
            </a:pPr>
            <a:r>
              <a:rPr lang="en-US" sz="1000"/>
              <a:t> 8  64  512</a:t>
            </a:r>
          </a:p>
          <a:p>
            <a:pPr marL="0" indent="0">
              <a:buNone/>
            </a:pPr>
            <a:r>
              <a:rPr lang="en-US" sz="1000"/>
              <a:t> 9  81  729</a:t>
            </a:r>
          </a:p>
          <a:p>
            <a:pPr marL="0" indent="0">
              <a:buNone/>
            </a:pPr>
            <a:r>
              <a:rPr lang="en-US" sz="1000"/>
              <a:t>10 100 1000</a:t>
            </a:r>
          </a:p>
          <a:p>
            <a:pPr marL="0" indent="0">
              <a:buNone/>
            </a:pPr>
            <a:endParaRPr lang="en-US" sz="1000"/>
          </a:p>
          <a:p>
            <a:pPr marL="0" indent="0">
              <a:buNone/>
            </a:pPr>
            <a:r>
              <a:rPr lang="en-US" sz="1000"/>
              <a:t>&gt;&gt;&gt; for x in range(1, 11):</a:t>
            </a:r>
          </a:p>
          <a:p>
            <a:pPr marL="0" indent="0">
              <a:buNone/>
            </a:pPr>
            <a:r>
              <a:rPr lang="en-US" sz="1000"/>
              <a:t>...     print('{0:2d} {1:3d} {2:4d}'.format(x, x*x, x*x*x))</a:t>
            </a:r>
          </a:p>
          <a:p>
            <a:pPr marL="0" indent="0">
              <a:buNone/>
            </a:pPr>
            <a:r>
              <a:rPr lang="en-US" sz="1000"/>
              <a:t>...</a:t>
            </a:r>
          </a:p>
          <a:p>
            <a:pPr marL="0" indent="0">
              <a:buNone/>
            </a:pPr>
            <a:r>
              <a:rPr lang="en-US" sz="1000"/>
              <a:t> 1   1    1</a:t>
            </a:r>
          </a:p>
          <a:p>
            <a:pPr marL="0" indent="0">
              <a:buNone/>
            </a:pPr>
            <a:r>
              <a:rPr lang="en-US" sz="1000"/>
              <a:t> 2   4    8</a:t>
            </a:r>
          </a:p>
          <a:p>
            <a:pPr marL="0" indent="0">
              <a:buNone/>
            </a:pPr>
            <a:r>
              <a:rPr lang="en-US" sz="1000"/>
              <a:t> 3   9   27</a:t>
            </a:r>
          </a:p>
          <a:p>
            <a:pPr marL="0" indent="0">
              <a:buNone/>
            </a:pPr>
            <a:r>
              <a:rPr lang="en-US" sz="1000"/>
              <a:t> 4  16   64</a:t>
            </a:r>
          </a:p>
          <a:p>
            <a:pPr marL="0" indent="0">
              <a:buNone/>
            </a:pPr>
            <a:r>
              <a:rPr lang="en-US" sz="1000"/>
              <a:t> 5  25  125</a:t>
            </a:r>
          </a:p>
          <a:p>
            <a:pPr marL="0" indent="0">
              <a:buNone/>
            </a:pPr>
            <a:r>
              <a:rPr lang="en-US" sz="1000"/>
              <a:t> 6  36  216</a:t>
            </a:r>
          </a:p>
          <a:p>
            <a:pPr marL="0" indent="0">
              <a:buNone/>
            </a:pPr>
            <a:r>
              <a:rPr lang="en-US" sz="1000"/>
              <a:t> 7  49  343</a:t>
            </a:r>
          </a:p>
          <a:p>
            <a:pPr marL="0" indent="0">
              <a:buNone/>
            </a:pPr>
            <a:r>
              <a:rPr lang="en-US" sz="1000"/>
              <a:t> 8  64  512</a:t>
            </a:r>
          </a:p>
          <a:p>
            <a:pPr marL="0" indent="0">
              <a:buNone/>
            </a:pPr>
            <a:r>
              <a:rPr lang="en-US" sz="1000"/>
              <a:t> 9  81  729</a:t>
            </a:r>
          </a:p>
          <a:p>
            <a:pPr marL="0" indent="0">
              <a:buNone/>
            </a:pPr>
            <a:r>
              <a:rPr lang="en-US" sz="1000"/>
              <a:t>10 100 1000</a:t>
            </a:r>
          </a:p>
          <a:p>
            <a:r>
              <a:rPr lang="zh-CN" altLang="en-US" sz="1000" b="1"/>
              <a:t>注意：</a:t>
            </a:r>
            <a:r>
              <a:rPr lang="zh-CN" altLang="en-US" sz="1000"/>
              <a:t>在第一个例子中</a:t>
            </a:r>
            <a:r>
              <a:rPr lang="en-US" altLang="zh-CN" sz="1000"/>
              <a:t>, </a:t>
            </a:r>
            <a:r>
              <a:rPr lang="zh-CN" altLang="en-US" sz="1000"/>
              <a:t>每列间的空格由 </a:t>
            </a:r>
            <a:r>
              <a:rPr lang="en-US" sz="1000"/>
              <a:t>print() </a:t>
            </a:r>
            <a:r>
              <a:rPr lang="zh-CN" altLang="en-US" sz="1000"/>
              <a:t>添加。</a:t>
            </a:r>
            <a:endParaRPr lang="en-US" altLang="zh-CN" sz="1000"/>
          </a:p>
          <a:p>
            <a:pPr latinLnBrk="1"/>
            <a:r>
              <a:rPr lang="zh-CN" altLang="en-US" sz="1000"/>
              <a:t>这个例子展示了字符串对象的 </a:t>
            </a:r>
            <a:r>
              <a:rPr lang="en-US" altLang="zh-CN" sz="1000"/>
              <a:t>rjust() </a:t>
            </a:r>
            <a:r>
              <a:rPr lang="zh-CN" altLang="en-US" sz="1000"/>
              <a:t>方法</a:t>
            </a:r>
            <a:r>
              <a:rPr lang="en-US" altLang="zh-CN" sz="1000"/>
              <a:t>, </a:t>
            </a:r>
            <a:r>
              <a:rPr lang="zh-CN" altLang="en-US" sz="1000"/>
              <a:t>它可以将字符串靠右</a:t>
            </a:r>
            <a:r>
              <a:rPr lang="en-US" altLang="zh-CN" sz="1000"/>
              <a:t>, </a:t>
            </a:r>
            <a:r>
              <a:rPr lang="zh-CN" altLang="en-US" sz="1000"/>
              <a:t>并在左边填充空格。</a:t>
            </a:r>
          </a:p>
          <a:p>
            <a:pPr latinLnBrk="1"/>
            <a:r>
              <a:rPr lang="zh-CN" altLang="en-US" sz="1000"/>
              <a:t>还有类似的方法</a:t>
            </a:r>
            <a:r>
              <a:rPr lang="en-US" altLang="zh-CN" sz="1000"/>
              <a:t>, </a:t>
            </a:r>
            <a:r>
              <a:rPr lang="zh-CN" altLang="en-US" sz="1000"/>
              <a:t>如 </a:t>
            </a:r>
            <a:r>
              <a:rPr lang="en-US" altLang="zh-CN" sz="1000"/>
              <a:t>ljust() </a:t>
            </a:r>
            <a:r>
              <a:rPr lang="zh-CN" altLang="en-US" sz="1000"/>
              <a:t>和 </a:t>
            </a:r>
            <a:r>
              <a:rPr lang="en-US" altLang="zh-CN" sz="1000"/>
              <a:t>center()</a:t>
            </a:r>
            <a:r>
              <a:rPr lang="zh-CN" altLang="en-US" sz="1000"/>
              <a:t>。 这些方法并不会写任何东西</a:t>
            </a:r>
            <a:r>
              <a:rPr lang="en-US" altLang="zh-CN" sz="1000"/>
              <a:t>, </a:t>
            </a:r>
            <a:r>
              <a:rPr lang="zh-CN" altLang="en-US" sz="1000"/>
              <a:t>它们仅仅返回新的字符串。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5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28A9D-65F5-4C96-A794-D6308E32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zh-CN" altLang="en-US" sz="3600"/>
              <a:t>实例</a:t>
            </a:r>
            <a:endParaRPr lang="en-US" sz="3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2AA29-5C91-4E4F-AA4B-7DBFF0B27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zh-CN" altLang="en-US" sz="2000"/>
              <a:t>方法 </a:t>
            </a:r>
            <a:r>
              <a:rPr lang="en-US" altLang="zh-CN" sz="2000"/>
              <a:t>zfill(), </a:t>
            </a:r>
            <a:r>
              <a:rPr lang="zh-CN" altLang="en-US" sz="2000"/>
              <a:t>它会在数字的左边填充 </a:t>
            </a:r>
            <a:r>
              <a:rPr lang="en-US" altLang="zh-CN" sz="2000"/>
              <a:t>0</a:t>
            </a:r>
          </a:p>
          <a:p>
            <a:endParaRPr lang="en-US" sz="2000"/>
          </a:p>
          <a:p>
            <a:pPr marL="0" indent="0">
              <a:buNone/>
            </a:pPr>
            <a:r>
              <a:rPr lang="en-US" sz="2000"/>
              <a:t>&gt;&gt;&gt; '12'.zfill(5)</a:t>
            </a:r>
          </a:p>
          <a:p>
            <a:pPr marL="0" indent="0">
              <a:buNone/>
            </a:pPr>
            <a:r>
              <a:rPr lang="en-US" sz="2000"/>
              <a:t>'00012'</a:t>
            </a:r>
          </a:p>
          <a:p>
            <a:pPr marL="0" indent="0">
              <a:buNone/>
            </a:pPr>
            <a:r>
              <a:rPr lang="en-US" sz="2000"/>
              <a:t>&gt;&gt;&gt; '-3.14'.zfill(7)</a:t>
            </a:r>
          </a:p>
          <a:p>
            <a:pPr marL="0" indent="0">
              <a:buNone/>
            </a:pPr>
            <a:r>
              <a:rPr lang="en-US" sz="2000"/>
              <a:t>'-003.14'</a:t>
            </a:r>
          </a:p>
          <a:p>
            <a:pPr marL="0" indent="0">
              <a:buNone/>
            </a:pPr>
            <a:r>
              <a:rPr lang="en-US" sz="2000"/>
              <a:t>&gt;&gt;&gt; '3.14159265359'.zfill(5)</a:t>
            </a:r>
          </a:p>
          <a:p>
            <a:pPr marL="0" indent="0">
              <a:buNone/>
            </a:pPr>
            <a:r>
              <a:rPr lang="en-US" sz="2000"/>
              <a:t>'3.14159265359'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5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3C072-0A6C-458D-8859-BEAD8831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471" y="1698171"/>
            <a:ext cx="3962061" cy="4516360"/>
          </a:xfrm>
        </p:spPr>
        <p:txBody>
          <a:bodyPr anchor="t">
            <a:normAutofit/>
          </a:bodyPr>
          <a:lstStyle/>
          <a:p>
            <a:endParaRPr lang="en-US" sz="36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62AF2-C3D1-41DA-BFDF-83A19BF28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sz="2000"/>
              <a:t>str.format() </a:t>
            </a:r>
            <a:r>
              <a:rPr lang="zh-CN" altLang="en-US" sz="2000"/>
              <a:t>的基本使用如下</a:t>
            </a:r>
            <a:r>
              <a:rPr lang="en-US" altLang="zh-CN" sz="2000"/>
              <a:t>:</a:t>
            </a:r>
          </a:p>
          <a:p>
            <a:pPr marL="0" indent="0">
              <a:buNone/>
            </a:pPr>
            <a:r>
              <a:rPr lang="en-US" altLang="zh-CN" sz="2000"/>
              <a:t>	&gt;&gt;&gt; </a:t>
            </a:r>
            <a:r>
              <a:rPr lang="en-US" sz="2000"/>
              <a:t>print('{}</a:t>
            </a:r>
            <a:r>
              <a:rPr lang="zh-CN" altLang="en-US" sz="2000"/>
              <a:t>网址： </a:t>
            </a:r>
            <a:r>
              <a:rPr lang="en-US" altLang="zh-CN" sz="2000"/>
              <a:t>"{}!"'.</a:t>
            </a:r>
            <a:r>
              <a:rPr lang="en-US" sz="2000"/>
              <a:t>format('</a:t>
            </a:r>
            <a:r>
              <a:rPr lang="zh-CN" altLang="en-US" sz="2000"/>
              <a:t>菜鸟教程</a:t>
            </a:r>
            <a:r>
              <a:rPr lang="en-US" altLang="zh-CN" sz="2000"/>
              <a:t>', '</a:t>
            </a:r>
            <a:r>
              <a:rPr lang="en-US" sz="2000"/>
              <a:t>www.runoob.com’))</a:t>
            </a:r>
          </a:p>
          <a:p>
            <a:pPr marL="457200" lvl="1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菜鸟教程网址： </a:t>
            </a:r>
            <a:r>
              <a:rPr lang="en-US" altLang="zh-CN" sz="2000"/>
              <a:t>"</a:t>
            </a:r>
            <a:r>
              <a:rPr lang="en-US" sz="2000"/>
              <a:t>www.runoob.com!"</a:t>
            </a:r>
          </a:p>
          <a:p>
            <a:r>
              <a:rPr lang="zh-CN" altLang="en-US" sz="2000"/>
              <a:t>括号及其里面的字符 </a:t>
            </a:r>
            <a:r>
              <a:rPr lang="en-US" altLang="zh-CN" sz="2000"/>
              <a:t>(</a:t>
            </a:r>
            <a:r>
              <a:rPr lang="zh-CN" altLang="en-US" sz="2000"/>
              <a:t>称作格式化字段</a:t>
            </a:r>
            <a:r>
              <a:rPr lang="en-US" altLang="zh-CN" sz="2000"/>
              <a:t>) </a:t>
            </a:r>
            <a:r>
              <a:rPr lang="zh-CN" altLang="en-US" sz="2000"/>
              <a:t>将会被 </a:t>
            </a:r>
            <a:r>
              <a:rPr lang="en-US" sz="2000"/>
              <a:t>format() </a:t>
            </a:r>
            <a:r>
              <a:rPr lang="zh-CN" altLang="en-US" sz="2000"/>
              <a:t>中的参数替换。</a:t>
            </a:r>
            <a:endParaRPr lang="en-US" sz="20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0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9E3C4-0ADF-4801-9B87-19EC3925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471" y="1698171"/>
            <a:ext cx="3962061" cy="4516360"/>
          </a:xfrm>
        </p:spPr>
        <p:txBody>
          <a:bodyPr anchor="t">
            <a:normAutofit/>
          </a:bodyPr>
          <a:lstStyle/>
          <a:p>
            <a:endParaRPr lang="en-US" sz="36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AEAC6-1CFF-455E-8115-DFB4E0B58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98170"/>
            <a:ext cx="6478513" cy="4516361"/>
          </a:xfrm>
        </p:spPr>
        <p:txBody>
          <a:bodyPr>
            <a:normAutofit/>
          </a:bodyPr>
          <a:lstStyle/>
          <a:p>
            <a:r>
              <a:rPr lang="zh-CN" altLang="en-US" sz="1400"/>
              <a:t>在括号中的数字用于指向传入对象在 </a:t>
            </a:r>
            <a:r>
              <a:rPr lang="en-US" sz="1400"/>
              <a:t>format() </a:t>
            </a:r>
            <a:r>
              <a:rPr lang="zh-CN" altLang="en-US" sz="1400"/>
              <a:t>中的位置，如下所示：</a:t>
            </a:r>
          </a:p>
          <a:p>
            <a:pPr marL="0" indent="0">
              <a:buNone/>
            </a:pPr>
            <a:endParaRPr lang="zh-CN" altLang="en-US" sz="1400"/>
          </a:p>
          <a:p>
            <a:pPr marL="457200" lvl="1" indent="0">
              <a:buNone/>
            </a:pPr>
            <a:r>
              <a:rPr lang="en-US" altLang="zh-CN" sz="1400"/>
              <a:t>&gt;&gt;&gt; </a:t>
            </a:r>
            <a:r>
              <a:rPr lang="en-US" sz="1400"/>
              <a:t>print('{0} </a:t>
            </a:r>
            <a:r>
              <a:rPr lang="zh-CN" altLang="en-US" sz="1400"/>
              <a:t>和 </a:t>
            </a:r>
            <a:r>
              <a:rPr lang="en-US" altLang="zh-CN" sz="1400"/>
              <a:t>{1}'.</a:t>
            </a:r>
            <a:r>
              <a:rPr lang="en-US" sz="1400"/>
              <a:t>format('Google', 'Runoob'))</a:t>
            </a:r>
          </a:p>
          <a:p>
            <a:pPr marL="457200" lvl="1" indent="0">
              <a:buNone/>
            </a:pPr>
            <a:r>
              <a:rPr lang="en-US" sz="1400"/>
              <a:t>Google </a:t>
            </a:r>
            <a:r>
              <a:rPr lang="zh-CN" altLang="en-US" sz="1400"/>
              <a:t>和 </a:t>
            </a:r>
            <a:r>
              <a:rPr lang="en-US" sz="1400"/>
              <a:t>Runoob</a:t>
            </a:r>
          </a:p>
          <a:p>
            <a:pPr marL="457200" lvl="1" indent="0">
              <a:buNone/>
            </a:pPr>
            <a:r>
              <a:rPr lang="en-US" sz="1400"/>
              <a:t>&gt;&gt;&gt; print('{1} </a:t>
            </a:r>
            <a:r>
              <a:rPr lang="zh-CN" altLang="en-US" sz="1400"/>
              <a:t>和 </a:t>
            </a:r>
            <a:r>
              <a:rPr lang="en-US" altLang="zh-CN" sz="1400"/>
              <a:t>{0}'.</a:t>
            </a:r>
            <a:r>
              <a:rPr lang="en-US" sz="1400"/>
              <a:t>format('Google', 'Runoob'))</a:t>
            </a:r>
          </a:p>
          <a:p>
            <a:pPr marL="457200" lvl="1" indent="0">
              <a:buNone/>
            </a:pPr>
            <a:r>
              <a:rPr lang="en-US" sz="1400"/>
              <a:t>Runoob </a:t>
            </a:r>
            <a:r>
              <a:rPr lang="zh-CN" altLang="en-US" sz="1400"/>
              <a:t>和 </a:t>
            </a:r>
            <a:r>
              <a:rPr lang="en-US" sz="1400"/>
              <a:t>Google</a:t>
            </a:r>
          </a:p>
          <a:p>
            <a:pPr marL="457200" lvl="1" indent="0">
              <a:buNone/>
            </a:pPr>
            <a:endParaRPr lang="en-US" sz="1400"/>
          </a:p>
          <a:p>
            <a:r>
              <a:rPr lang="zh-CN" altLang="en-US" sz="1400"/>
              <a:t>如果在 </a:t>
            </a:r>
            <a:r>
              <a:rPr lang="en-US" sz="1400"/>
              <a:t>format() </a:t>
            </a:r>
            <a:r>
              <a:rPr lang="zh-CN" altLang="en-US" sz="1400"/>
              <a:t>中使用了关键字参数</a:t>
            </a:r>
            <a:r>
              <a:rPr lang="en-US" altLang="zh-CN" sz="1400"/>
              <a:t>, </a:t>
            </a:r>
            <a:r>
              <a:rPr lang="zh-CN" altLang="en-US" sz="1400"/>
              <a:t>那么它们的值会指向使用该名字的参数。</a:t>
            </a:r>
          </a:p>
          <a:p>
            <a:pPr marL="457200" lvl="1" indent="0">
              <a:buNone/>
            </a:pPr>
            <a:r>
              <a:rPr lang="en-US" altLang="zh-CN" sz="1400"/>
              <a:t>&gt;&gt;&gt; </a:t>
            </a:r>
            <a:r>
              <a:rPr lang="en-US" sz="1400"/>
              <a:t>print('{name}</a:t>
            </a:r>
            <a:r>
              <a:rPr lang="zh-CN" altLang="en-US" sz="1400"/>
              <a:t>网址： </a:t>
            </a:r>
            <a:r>
              <a:rPr lang="en-US" altLang="zh-CN" sz="1400"/>
              <a:t>{</a:t>
            </a:r>
            <a:r>
              <a:rPr lang="en-US" sz="1400"/>
              <a:t>site}'.format(name='</a:t>
            </a:r>
            <a:r>
              <a:rPr lang="zh-CN" altLang="en-US" sz="1400"/>
              <a:t>菜鸟教程</a:t>
            </a:r>
            <a:r>
              <a:rPr lang="en-US" altLang="zh-CN" sz="1400"/>
              <a:t>', </a:t>
            </a:r>
            <a:r>
              <a:rPr lang="en-US" sz="1400"/>
              <a:t>site='www.runoob.com'))</a:t>
            </a:r>
          </a:p>
          <a:p>
            <a:pPr marL="457200" lvl="1" indent="0">
              <a:buNone/>
            </a:pPr>
            <a:r>
              <a:rPr lang="zh-CN" altLang="en-US" sz="1400"/>
              <a:t>菜鸟教程网址： </a:t>
            </a:r>
            <a:r>
              <a:rPr lang="en-US" sz="1400">
                <a:hlinkClick r:id="rId2"/>
              </a:rPr>
              <a:t>www.runoob.com</a:t>
            </a:r>
            <a:endParaRPr lang="en-US" sz="1400"/>
          </a:p>
          <a:p>
            <a:pPr marL="457200" lvl="1" indent="0">
              <a:buNone/>
            </a:pPr>
            <a:endParaRPr lang="en-US" sz="1400"/>
          </a:p>
          <a:p>
            <a:r>
              <a:rPr lang="zh-CN" altLang="en-US" sz="1400"/>
              <a:t>位置及关键字参数可以任意的结合</a:t>
            </a:r>
            <a:r>
              <a:rPr lang="en-US" altLang="zh-CN" sz="1400"/>
              <a:t>:</a:t>
            </a:r>
          </a:p>
          <a:p>
            <a:pPr marL="457200" lvl="1" indent="0">
              <a:buNone/>
            </a:pPr>
            <a:r>
              <a:rPr lang="en-US" altLang="zh-CN" sz="1400"/>
              <a:t>&gt;&gt;&gt; </a:t>
            </a:r>
            <a:r>
              <a:rPr lang="en-US" sz="1400"/>
              <a:t>print('</a:t>
            </a:r>
            <a:r>
              <a:rPr lang="zh-CN" altLang="en-US" sz="1400"/>
              <a:t>站点列表 </a:t>
            </a:r>
            <a:r>
              <a:rPr lang="en-US" altLang="zh-CN" sz="1400"/>
              <a:t>{0}, {1}, </a:t>
            </a:r>
            <a:r>
              <a:rPr lang="zh-CN" altLang="en-US" sz="1400"/>
              <a:t>和 </a:t>
            </a:r>
            <a:r>
              <a:rPr lang="en-US" altLang="zh-CN" sz="1400"/>
              <a:t>{</a:t>
            </a:r>
            <a:r>
              <a:rPr lang="en-US" sz="1400"/>
              <a:t>other}。'.format('Google', 'Runoob', other='Taobao'))</a:t>
            </a:r>
          </a:p>
          <a:p>
            <a:pPr marL="457200" lvl="1" indent="0">
              <a:buNone/>
            </a:pPr>
            <a:r>
              <a:rPr lang="zh-CN" altLang="en-US" sz="1400"/>
              <a:t>站点列表 </a:t>
            </a:r>
            <a:r>
              <a:rPr lang="en-US" sz="1400"/>
              <a:t>Google, Runoob, </a:t>
            </a:r>
            <a:r>
              <a:rPr lang="zh-CN" altLang="en-US" sz="1400"/>
              <a:t>和 </a:t>
            </a:r>
            <a:r>
              <a:rPr lang="en-US" sz="1400"/>
              <a:t>Taobao。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8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A4AAC-E1C0-481D-BC6D-E905E0F35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471" y="1698171"/>
            <a:ext cx="3962061" cy="4516360"/>
          </a:xfrm>
        </p:spPr>
        <p:txBody>
          <a:bodyPr anchor="t">
            <a:normAutofit/>
          </a:bodyPr>
          <a:lstStyle/>
          <a:p>
            <a:endParaRPr lang="en-US" sz="36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DB01-1940-4BDD-95D3-99F82274D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sz="2000" b="1"/>
              <a:t>!a</a:t>
            </a:r>
            <a:r>
              <a:rPr lang="en-US" sz="2000"/>
              <a:t> (</a:t>
            </a:r>
            <a:r>
              <a:rPr lang="zh-CN" altLang="en-US" sz="2000"/>
              <a:t>使用 </a:t>
            </a:r>
            <a:r>
              <a:rPr lang="en-US" sz="2000" b="1"/>
              <a:t>ascii()</a:t>
            </a:r>
            <a:r>
              <a:rPr lang="en-US" sz="2000"/>
              <a:t>), </a:t>
            </a:r>
            <a:r>
              <a:rPr lang="en-US" sz="2000" b="1"/>
              <a:t>!s</a:t>
            </a:r>
            <a:r>
              <a:rPr lang="en-US" sz="2000"/>
              <a:t> (</a:t>
            </a:r>
            <a:r>
              <a:rPr lang="zh-CN" altLang="en-US" sz="2000"/>
              <a:t>使用 </a:t>
            </a:r>
            <a:r>
              <a:rPr lang="en-US" sz="2000" b="1"/>
              <a:t>str()</a:t>
            </a:r>
            <a:r>
              <a:rPr lang="en-US" sz="2000"/>
              <a:t>) </a:t>
            </a:r>
            <a:r>
              <a:rPr lang="zh-CN" altLang="en-US" sz="2000"/>
              <a:t>和 </a:t>
            </a:r>
            <a:r>
              <a:rPr lang="en-US" altLang="zh-CN" sz="2000" b="1"/>
              <a:t>!</a:t>
            </a:r>
            <a:r>
              <a:rPr lang="en-US" sz="2000" b="1"/>
              <a:t>r</a:t>
            </a:r>
            <a:r>
              <a:rPr lang="en-US" sz="2000"/>
              <a:t> (</a:t>
            </a:r>
            <a:r>
              <a:rPr lang="zh-CN" altLang="en-US" sz="2000"/>
              <a:t>使用</a:t>
            </a:r>
            <a:r>
              <a:rPr lang="zh-CN" altLang="en-US" sz="2000" b="1"/>
              <a:t> </a:t>
            </a:r>
            <a:r>
              <a:rPr lang="en-US" sz="2000" b="1"/>
              <a:t>repr()</a:t>
            </a:r>
            <a:r>
              <a:rPr lang="en-US" sz="2000"/>
              <a:t>) </a:t>
            </a:r>
            <a:r>
              <a:rPr lang="zh-CN" altLang="en-US" sz="2000"/>
              <a:t>可以用于在格式化某个值之前对其进行转化</a:t>
            </a:r>
            <a:r>
              <a:rPr lang="en-US" altLang="zh-CN" sz="2000"/>
              <a:t>: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&gt;&gt;&gt; import math</a:t>
            </a:r>
          </a:p>
          <a:p>
            <a:pPr marL="0" indent="0">
              <a:buNone/>
            </a:pPr>
            <a:r>
              <a:rPr lang="en-US" sz="2000"/>
              <a:t>&gt;&gt;&gt; print('</a:t>
            </a:r>
            <a:r>
              <a:rPr lang="zh-CN" altLang="en-US" sz="2000"/>
              <a:t>常量 </a:t>
            </a:r>
            <a:r>
              <a:rPr lang="en-US" sz="2000"/>
              <a:t>PI </a:t>
            </a:r>
            <a:r>
              <a:rPr lang="zh-CN" altLang="en-US" sz="2000"/>
              <a:t>的值近似为： </a:t>
            </a:r>
            <a:r>
              <a:rPr lang="en-US" altLang="zh-CN" sz="2000"/>
              <a:t>{}</a:t>
            </a:r>
            <a:r>
              <a:rPr lang="zh-CN" altLang="en-US" sz="2000"/>
              <a:t>。</a:t>
            </a:r>
            <a:r>
              <a:rPr lang="en-US" altLang="zh-CN" sz="2000"/>
              <a:t>'.</a:t>
            </a:r>
            <a:r>
              <a:rPr lang="en-US" sz="2000"/>
              <a:t>format(math.pi))</a:t>
            </a:r>
          </a:p>
          <a:p>
            <a:pPr marL="0" indent="0">
              <a:buNone/>
            </a:pPr>
            <a:r>
              <a:rPr lang="zh-CN" altLang="en-US" sz="2000"/>
              <a:t>常量 </a:t>
            </a:r>
            <a:r>
              <a:rPr lang="en-US" sz="2000"/>
              <a:t>PI </a:t>
            </a:r>
            <a:r>
              <a:rPr lang="zh-CN" altLang="en-US" sz="2000"/>
              <a:t>的值近似为： </a:t>
            </a:r>
            <a:r>
              <a:rPr lang="en-US" altLang="zh-CN" sz="2000"/>
              <a:t>3.141592653589793</a:t>
            </a:r>
            <a:r>
              <a:rPr lang="zh-CN" altLang="en-US" sz="2000"/>
              <a:t>。</a:t>
            </a:r>
          </a:p>
          <a:p>
            <a:pPr marL="0" indent="0">
              <a:buNone/>
            </a:pPr>
            <a:r>
              <a:rPr lang="en-US" altLang="zh-CN" sz="2000"/>
              <a:t>&gt;&gt;&gt; </a:t>
            </a:r>
            <a:r>
              <a:rPr lang="en-US" sz="2000"/>
              <a:t>print('</a:t>
            </a:r>
            <a:r>
              <a:rPr lang="zh-CN" altLang="en-US" sz="2000"/>
              <a:t>常量 </a:t>
            </a:r>
            <a:r>
              <a:rPr lang="en-US" sz="2000"/>
              <a:t>PI </a:t>
            </a:r>
            <a:r>
              <a:rPr lang="zh-CN" altLang="en-US" sz="2000"/>
              <a:t>的值近似为： </a:t>
            </a:r>
            <a:r>
              <a:rPr lang="en-US" altLang="zh-CN" sz="2000"/>
              <a:t>{!</a:t>
            </a:r>
            <a:r>
              <a:rPr lang="en-US" sz="2000"/>
              <a:t>r}。'.format(math.pi))</a:t>
            </a:r>
          </a:p>
          <a:p>
            <a:pPr marL="0" indent="0">
              <a:buNone/>
            </a:pPr>
            <a:r>
              <a:rPr lang="zh-CN" altLang="en-US" sz="2000"/>
              <a:t>常量 </a:t>
            </a:r>
            <a:r>
              <a:rPr lang="en-US" sz="2000"/>
              <a:t>PI </a:t>
            </a:r>
            <a:r>
              <a:rPr lang="zh-CN" altLang="en-US" sz="2000"/>
              <a:t>的值近似为： </a:t>
            </a:r>
            <a:r>
              <a:rPr lang="en-US" altLang="zh-CN" sz="2000"/>
              <a:t>3.141592653589793</a:t>
            </a:r>
            <a:r>
              <a:rPr lang="zh-CN" altLang="en-US" sz="2000"/>
              <a:t>。</a:t>
            </a:r>
            <a:endParaRPr lang="en-US" sz="20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5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E90CF-9CDD-4510-87C0-D128E80CD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471" y="1698171"/>
            <a:ext cx="3962061" cy="4516360"/>
          </a:xfrm>
        </p:spPr>
        <p:txBody>
          <a:bodyPr anchor="t">
            <a:normAutofit/>
          </a:bodyPr>
          <a:lstStyle/>
          <a:p>
            <a:endParaRPr lang="en-US" sz="36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C7A8A-34D5-4C6A-98F9-BDE654BAB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98170"/>
            <a:ext cx="6478513" cy="4516361"/>
          </a:xfrm>
        </p:spPr>
        <p:txBody>
          <a:bodyPr>
            <a:normAutofit/>
          </a:bodyPr>
          <a:lstStyle/>
          <a:p>
            <a:pPr latinLnBrk="1"/>
            <a:r>
              <a:rPr lang="zh-CN" altLang="en-US" sz="1900"/>
              <a:t>可选项 </a:t>
            </a:r>
            <a:r>
              <a:rPr lang="en-US" altLang="zh-CN" sz="1900" b="1"/>
              <a:t>:</a:t>
            </a:r>
            <a:r>
              <a:rPr lang="zh-CN" altLang="en-US" sz="1900"/>
              <a:t> 和格式标识符可以跟着字段名。 这就允许对值进行更好的格式化。 下面的例子将 </a:t>
            </a:r>
            <a:r>
              <a:rPr lang="en-US" sz="1900"/>
              <a:t>Pi </a:t>
            </a:r>
            <a:r>
              <a:rPr lang="zh-CN" altLang="en-US" sz="1900"/>
              <a:t>保留到小数点后三位：</a:t>
            </a:r>
          </a:p>
          <a:p>
            <a:pPr marL="457200" lvl="1" indent="0" latinLnBrk="1">
              <a:buNone/>
            </a:pPr>
            <a:r>
              <a:rPr lang="en-US" altLang="zh-CN" sz="1900"/>
              <a:t>&gt;&gt;&gt;</a:t>
            </a:r>
            <a:r>
              <a:rPr lang="zh-CN" altLang="en-US" sz="1900"/>
              <a:t> </a:t>
            </a:r>
            <a:r>
              <a:rPr lang="en-US" sz="1900" b="1"/>
              <a:t>import</a:t>
            </a:r>
            <a:r>
              <a:rPr lang="en-US" sz="1900"/>
              <a:t> math</a:t>
            </a:r>
            <a:br>
              <a:rPr lang="en-US" sz="1900"/>
            </a:br>
            <a:r>
              <a:rPr lang="en-US" sz="1900"/>
              <a:t>&gt;&gt;&gt; </a:t>
            </a:r>
            <a:r>
              <a:rPr lang="en-US" sz="1900" b="1"/>
              <a:t>print</a:t>
            </a:r>
            <a:r>
              <a:rPr lang="en-US" sz="1900"/>
              <a:t>('</a:t>
            </a:r>
            <a:r>
              <a:rPr lang="zh-CN" altLang="en-US" sz="1900"/>
              <a:t>常量 </a:t>
            </a:r>
            <a:r>
              <a:rPr lang="en-US" sz="1900"/>
              <a:t>PI </a:t>
            </a:r>
            <a:r>
              <a:rPr lang="zh-CN" altLang="en-US" sz="1900"/>
              <a:t>的值近似为 </a:t>
            </a:r>
            <a:r>
              <a:rPr lang="en-US" altLang="zh-CN" sz="1900"/>
              <a:t>{0:.3</a:t>
            </a:r>
            <a:r>
              <a:rPr lang="en-US" sz="1900"/>
              <a:t>f}。'.format(math.pi))</a:t>
            </a:r>
            <a:br>
              <a:rPr lang="en-US" sz="1900"/>
            </a:br>
            <a:r>
              <a:rPr lang="zh-CN" altLang="en-US" sz="1900"/>
              <a:t>常量 </a:t>
            </a:r>
            <a:r>
              <a:rPr lang="en-US" sz="1900"/>
              <a:t>PI </a:t>
            </a:r>
            <a:r>
              <a:rPr lang="zh-CN" altLang="en-US" sz="1900"/>
              <a:t>的值近似为 </a:t>
            </a:r>
            <a:r>
              <a:rPr lang="en-US" altLang="zh-CN" sz="1900"/>
              <a:t>3.142</a:t>
            </a:r>
            <a:r>
              <a:rPr lang="zh-CN" altLang="en-US" sz="1900"/>
              <a:t>。</a:t>
            </a:r>
            <a:br>
              <a:rPr lang="zh-CN" altLang="en-US" sz="1900"/>
            </a:br>
            <a:endParaRPr lang="zh-CN" altLang="en-US" sz="1900"/>
          </a:p>
          <a:p>
            <a:pPr latinLnBrk="1"/>
            <a:r>
              <a:rPr lang="zh-CN" altLang="en-US" sz="1900"/>
              <a:t>在 </a:t>
            </a:r>
            <a:r>
              <a:rPr lang="en-US" altLang="zh-CN" sz="1900" b="1"/>
              <a:t>:</a:t>
            </a:r>
            <a:r>
              <a:rPr lang="zh-CN" altLang="en-US" sz="1900"/>
              <a:t> 后传入一个整数</a:t>
            </a:r>
            <a:r>
              <a:rPr lang="en-US" altLang="zh-CN" sz="1900"/>
              <a:t>, </a:t>
            </a:r>
            <a:r>
              <a:rPr lang="zh-CN" altLang="en-US" sz="1900"/>
              <a:t>可以保证该域至少有这么多的宽度。 用于美化表格时很有用。</a:t>
            </a:r>
          </a:p>
          <a:p>
            <a:pPr marL="457200" lvl="1" indent="0" latinLnBrk="1">
              <a:buNone/>
            </a:pPr>
            <a:r>
              <a:rPr lang="en-US" altLang="zh-CN" sz="1900"/>
              <a:t>&gt;&gt;&gt;</a:t>
            </a:r>
            <a:r>
              <a:rPr lang="zh-CN" altLang="en-US" sz="1900"/>
              <a:t> </a:t>
            </a:r>
            <a:r>
              <a:rPr lang="en-US" sz="1900"/>
              <a:t>table = {'Google': 1, 'Runoob': 2, 'Taobao': 3}</a:t>
            </a:r>
            <a:br>
              <a:rPr lang="en-US" sz="1900"/>
            </a:br>
            <a:r>
              <a:rPr lang="en-US" sz="1900"/>
              <a:t>&gt;&gt;&gt; </a:t>
            </a:r>
            <a:r>
              <a:rPr lang="en-US" sz="1900" b="1"/>
              <a:t>for</a:t>
            </a:r>
            <a:r>
              <a:rPr lang="en-US" sz="1900"/>
              <a:t> name, number </a:t>
            </a:r>
            <a:r>
              <a:rPr lang="en-US" sz="1900" b="1"/>
              <a:t>in</a:t>
            </a:r>
            <a:r>
              <a:rPr lang="en-US" sz="1900"/>
              <a:t> table.items():</a:t>
            </a:r>
            <a:br>
              <a:rPr lang="en-US" sz="1900"/>
            </a:br>
            <a:r>
              <a:rPr lang="en-US" sz="1900"/>
              <a:t>...     </a:t>
            </a:r>
            <a:r>
              <a:rPr lang="en-US" sz="1900" b="1"/>
              <a:t>print</a:t>
            </a:r>
            <a:r>
              <a:rPr lang="en-US" sz="1900"/>
              <a:t>('{0:10} ==&gt; {1:10d}'.format(name, number))</a:t>
            </a:r>
            <a:br>
              <a:rPr lang="en-US" sz="1900"/>
            </a:br>
            <a:r>
              <a:rPr lang="en-US" sz="1900"/>
              <a:t>...</a:t>
            </a:r>
            <a:br>
              <a:rPr lang="en-US" sz="1900"/>
            </a:br>
            <a:r>
              <a:rPr lang="en-US" sz="1900"/>
              <a:t>Google     ==&gt;          1</a:t>
            </a:r>
            <a:br>
              <a:rPr lang="en-US" sz="1900"/>
            </a:br>
            <a:r>
              <a:rPr lang="en-US" sz="1900"/>
              <a:t>Runoob     ==&gt;          2</a:t>
            </a:r>
            <a:br>
              <a:rPr lang="en-US" sz="1900"/>
            </a:br>
            <a:r>
              <a:rPr lang="en-US" sz="1900"/>
              <a:t>Taobao     ==&gt;          3</a:t>
            </a:r>
          </a:p>
          <a:p>
            <a:endParaRPr lang="en-US" sz="19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6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4141</Words>
  <Application>Microsoft Office PowerPoint</Application>
  <PresentationFormat>Widescreen</PresentationFormat>
  <Paragraphs>329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输入和输出</vt:lpstr>
      <vt:lpstr>美化输出格式</vt:lpstr>
      <vt:lpstr>实例</vt:lpstr>
      <vt:lpstr>实例（两种方式输出一个平方与立方的表）</vt:lpstr>
      <vt:lpstr>实例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旧式字符串格式化</vt:lpstr>
      <vt:lpstr>读取键盘输入</vt:lpstr>
      <vt:lpstr>读和写文件</vt:lpstr>
      <vt:lpstr>不同模式打开文件的完全列表</vt:lpstr>
      <vt:lpstr>图示</vt:lpstr>
      <vt:lpstr>实例</vt:lpstr>
      <vt:lpstr>文件对象的方法</vt:lpstr>
      <vt:lpstr>f.readline()</vt:lpstr>
      <vt:lpstr>f.readlines()</vt:lpstr>
      <vt:lpstr>PowerPoint Presentation</vt:lpstr>
      <vt:lpstr>f.write()</vt:lpstr>
      <vt:lpstr>PowerPoint Presentation</vt:lpstr>
      <vt:lpstr>f.tell()</vt:lpstr>
      <vt:lpstr>f.seek()</vt:lpstr>
      <vt:lpstr>PowerPoint Presentation</vt:lpstr>
      <vt:lpstr>f.close()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输入和输出</dc:title>
  <dc:creator>Wang, HongyiX</dc:creator>
  <cp:lastModifiedBy>Wang, HongyiX</cp:lastModifiedBy>
  <cp:revision>38</cp:revision>
  <dcterms:created xsi:type="dcterms:W3CDTF">2021-05-27T05:30:14Z</dcterms:created>
  <dcterms:modified xsi:type="dcterms:W3CDTF">2021-05-27T06:30:55Z</dcterms:modified>
</cp:coreProperties>
</file>