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9A3A-0B22-44F4-A657-068AB1D58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29A159-84BE-452C-9B2A-C2B47E647D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A01C1-A0FC-4409-82D5-FDA834CED331}"/>
              </a:ext>
            </a:extLst>
          </p:cNvPr>
          <p:cNvSpPr>
            <a:spLocks noGrp="1"/>
          </p:cNvSpPr>
          <p:nvPr>
            <p:ph type="dt" sz="half" idx="10"/>
          </p:nvPr>
        </p:nvSpPr>
        <p:spPr/>
        <p:txBody>
          <a:bodyPr/>
          <a:lstStyle/>
          <a:p>
            <a:fld id="{174B30F1-084A-4EA6-B925-9CB1CA80DF34}" type="datetimeFigureOut">
              <a:rPr lang="en-US" smtClean="0"/>
              <a:t>5/27/2021</a:t>
            </a:fld>
            <a:endParaRPr lang="en-US"/>
          </a:p>
        </p:txBody>
      </p:sp>
      <p:sp>
        <p:nvSpPr>
          <p:cNvPr id="5" name="Footer Placeholder 4">
            <a:extLst>
              <a:ext uri="{FF2B5EF4-FFF2-40B4-BE49-F238E27FC236}">
                <a16:creationId xmlns:a16="http://schemas.microsoft.com/office/drawing/2014/main" id="{7EFE14D6-573A-4B54-B8AF-D98DF0024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B568C-6947-41F9-A063-1B13AEBFB142}"/>
              </a:ext>
            </a:extLst>
          </p:cNvPr>
          <p:cNvSpPr>
            <a:spLocks noGrp="1"/>
          </p:cNvSpPr>
          <p:nvPr>
            <p:ph type="sldNum" sz="quarter" idx="12"/>
          </p:nvPr>
        </p:nvSpPr>
        <p:spPr/>
        <p:txBody>
          <a:bodyPr/>
          <a:lstStyle/>
          <a:p>
            <a:fld id="{64BCD94C-A095-4C5B-8278-FA3C9855338F}" type="slidenum">
              <a:rPr lang="en-US" smtClean="0"/>
              <a:t>‹#›</a:t>
            </a:fld>
            <a:endParaRPr lang="en-US"/>
          </a:p>
        </p:txBody>
      </p:sp>
    </p:spTree>
    <p:extLst>
      <p:ext uri="{BB962C8B-B14F-4D97-AF65-F5344CB8AC3E}">
        <p14:creationId xmlns:p14="http://schemas.microsoft.com/office/powerpoint/2010/main" val="2382826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47AD-F3D9-42C4-B66F-DB0B167A9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0F7ADA-92D9-4A6C-A19B-25BCFD9903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5C2CA-F845-4EBA-88B4-1D322A290BC1}"/>
              </a:ext>
            </a:extLst>
          </p:cNvPr>
          <p:cNvSpPr>
            <a:spLocks noGrp="1"/>
          </p:cNvSpPr>
          <p:nvPr>
            <p:ph type="dt" sz="half" idx="10"/>
          </p:nvPr>
        </p:nvSpPr>
        <p:spPr/>
        <p:txBody>
          <a:bodyPr/>
          <a:lstStyle/>
          <a:p>
            <a:fld id="{174B30F1-084A-4EA6-B925-9CB1CA80DF34}" type="datetimeFigureOut">
              <a:rPr lang="en-US" smtClean="0"/>
              <a:t>5/27/2021</a:t>
            </a:fld>
            <a:endParaRPr lang="en-US"/>
          </a:p>
        </p:txBody>
      </p:sp>
      <p:sp>
        <p:nvSpPr>
          <p:cNvPr id="5" name="Footer Placeholder 4">
            <a:extLst>
              <a:ext uri="{FF2B5EF4-FFF2-40B4-BE49-F238E27FC236}">
                <a16:creationId xmlns:a16="http://schemas.microsoft.com/office/drawing/2014/main" id="{8D912396-666D-476F-944E-8A0DE4FB4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09D5E-6149-46BD-8C80-16AB602688B5}"/>
              </a:ext>
            </a:extLst>
          </p:cNvPr>
          <p:cNvSpPr>
            <a:spLocks noGrp="1"/>
          </p:cNvSpPr>
          <p:nvPr>
            <p:ph type="sldNum" sz="quarter" idx="12"/>
          </p:nvPr>
        </p:nvSpPr>
        <p:spPr/>
        <p:txBody>
          <a:bodyPr/>
          <a:lstStyle/>
          <a:p>
            <a:fld id="{64BCD94C-A095-4C5B-8278-FA3C9855338F}" type="slidenum">
              <a:rPr lang="en-US" smtClean="0"/>
              <a:t>‹#›</a:t>
            </a:fld>
            <a:endParaRPr lang="en-US"/>
          </a:p>
        </p:txBody>
      </p:sp>
    </p:spTree>
    <p:extLst>
      <p:ext uri="{BB962C8B-B14F-4D97-AF65-F5344CB8AC3E}">
        <p14:creationId xmlns:p14="http://schemas.microsoft.com/office/powerpoint/2010/main" val="752673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A8E1A-D050-43BE-B1BA-7A74B631FA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1C4B0F-4038-45C2-8CFC-F05B398A5A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62170-A377-450B-AA41-70A515443A27}"/>
              </a:ext>
            </a:extLst>
          </p:cNvPr>
          <p:cNvSpPr>
            <a:spLocks noGrp="1"/>
          </p:cNvSpPr>
          <p:nvPr>
            <p:ph type="dt" sz="half" idx="10"/>
          </p:nvPr>
        </p:nvSpPr>
        <p:spPr/>
        <p:txBody>
          <a:bodyPr/>
          <a:lstStyle/>
          <a:p>
            <a:fld id="{174B30F1-084A-4EA6-B925-9CB1CA80DF34}" type="datetimeFigureOut">
              <a:rPr lang="en-US" smtClean="0"/>
              <a:t>5/27/2021</a:t>
            </a:fld>
            <a:endParaRPr lang="en-US"/>
          </a:p>
        </p:txBody>
      </p:sp>
      <p:sp>
        <p:nvSpPr>
          <p:cNvPr id="5" name="Footer Placeholder 4">
            <a:extLst>
              <a:ext uri="{FF2B5EF4-FFF2-40B4-BE49-F238E27FC236}">
                <a16:creationId xmlns:a16="http://schemas.microsoft.com/office/drawing/2014/main" id="{ED880E5C-ED5C-4240-BAB4-93EEA491B4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25671-394B-4249-AB29-D3213545FD6C}"/>
              </a:ext>
            </a:extLst>
          </p:cNvPr>
          <p:cNvSpPr>
            <a:spLocks noGrp="1"/>
          </p:cNvSpPr>
          <p:nvPr>
            <p:ph type="sldNum" sz="quarter" idx="12"/>
          </p:nvPr>
        </p:nvSpPr>
        <p:spPr/>
        <p:txBody>
          <a:bodyPr/>
          <a:lstStyle/>
          <a:p>
            <a:fld id="{64BCD94C-A095-4C5B-8278-FA3C9855338F}" type="slidenum">
              <a:rPr lang="en-US" smtClean="0"/>
              <a:t>‹#›</a:t>
            </a:fld>
            <a:endParaRPr lang="en-US"/>
          </a:p>
        </p:txBody>
      </p:sp>
    </p:spTree>
    <p:extLst>
      <p:ext uri="{BB962C8B-B14F-4D97-AF65-F5344CB8AC3E}">
        <p14:creationId xmlns:p14="http://schemas.microsoft.com/office/powerpoint/2010/main" val="228706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B27B-19F4-4739-9BAE-5A51603F5C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97118-FAFC-4A55-AF71-C79E1DDAD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F223B-9E74-442B-AAA3-557AE158989F}"/>
              </a:ext>
            </a:extLst>
          </p:cNvPr>
          <p:cNvSpPr>
            <a:spLocks noGrp="1"/>
          </p:cNvSpPr>
          <p:nvPr>
            <p:ph type="dt" sz="half" idx="10"/>
          </p:nvPr>
        </p:nvSpPr>
        <p:spPr/>
        <p:txBody>
          <a:bodyPr/>
          <a:lstStyle/>
          <a:p>
            <a:fld id="{174B30F1-084A-4EA6-B925-9CB1CA80DF34}" type="datetimeFigureOut">
              <a:rPr lang="en-US" smtClean="0"/>
              <a:t>5/27/2021</a:t>
            </a:fld>
            <a:endParaRPr lang="en-US"/>
          </a:p>
        </p:txBody>
      </p:sp>
      <p:sp>
        <p:nvSpPr>
          <p:cNvPr id="5" name="Footer Placeholder 4">
            <a:extLst>
              <a:ext uri="{FF2B5EF4-FFF2-40B4-BE49-F238E27FC236}">
                <a16:creationId xmlns:a16="http://schemas.microsoft.com/office/drawing/2014/main" id="{84D1D97E-DB4C-4504-83A0-1A283CCDA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E7B53-E31D-4AB6-9A10-1F34E26F4C7A}"/>
              </a:ext>
            </a:extLst>
          </p:cNvPr>
          <p:cNvSpPr>
            <a:spLocks noGrp="1"/>
          </p:cNvSpPr>
          <p:nvPr>
            <p:ph type="sldNum" sz="quarter" idx="12"/>
          </p:nvPr>
        </p:nvSpPr>
        <p:spPr/>
        <p:txBody>
          <a:bodyPr/>
          <a:lstStyle/>
          <a:p>
            <a:fld id="{64BCD94C-A095-4C5B-8278-FA3C9855338F}" type="slidenum">
              <a:rPr lang="en-US" smtClean="0"/>
              <a:t>‹#›</a:t>
            </a:fld>
            <a:endParaRPr lang="en-US"/>
          </a:p>
        </p:txBody>
      </p:sp>
    </p:spTree>
    <p:extLst>
      <p:ext uri="{BB962C8B-B14F-4D97-AF65-F5344CB8AC3E}">
        <p14:creationId xmlns:p14="http://schemas.microsoft.com/office/powerpoint/2010/main" val="358117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741E-6093-4C23-97F3-3572D0A66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160C4A-F82A-4019-BC0B-EE4852708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3341B8-3B80-4425-9B1A-6591A5C16CC8}"/>
              </a:ext>
            </a:extLst>
          </p:cNvPr>
          <p:cNvSpPr>
            <a:spLocks noGrp="1"/>
          </p:cNvSpPr>
          <p:nvPr>
            <p:ph type="dt" sz="half" idx="10"/>
          </p:nvPr>
        </p:nvSpPr>
        <p:spPr/>
        <p:txBody>
          <a:bodyPr/>
          <a:lstStyle/>
          <a:p>
            <a:fld id="{174B30F1-084A-4EA6-B925-9CB1CA80DF34}" type="datetimeFigureOut">
              <a:rPr lang="en-US" smtClean="0"/>
              <a:t>5/27/2021</a:t>
            </a:fld>
            <a:endParaRPr lang="en-US"/>
          </a:p>
        </p:txBody>
      </p:sp>
      <p:sp>
        <p:nvSpPr>
          <p:cNvPr id="5" name="Footer Placeholder 4">
            <a:extLst>
              <a:ext uri="{FF2B5EF4-FFF2-40B4-BE49-F238E27FC236}">
                <a16:creationId xmlns:a16="http://schemas.microsoft.com/office/drawing/2014/main" id="{AD8F2B10-C964-4E1F-BAF5-729BAABE1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61A37-68A8-4E5F-B857-EF0ECB1E6FBF}"/>
              </a:ext>
            </a:extLst>
          </p:cNvPr>
          <p:cNvSpPr>
            <a:spLocks noGrp="1"/>
          </p:cNvSpPr>
          <p:nvPr>
            <p:ph type="sldNum" sz="quarter" idx="12"/>
          </p:nvPr>
        </p:nvSpPr>
        <p:spPr/>
        <p:txBody>
          <a:bodyPr/>
          <a:lstStyle/>
          <a:p>
            <a:fld id="{64BCD94C-A095-4C5B-8278-FA3C9855338F}" type="slidenum">
              <a:rPr lang="en-US" smtClean="0"/>
              <a:t>‹#›</a:t>
            </a:fld>
            <a:endParaRPr lang="en-US"/>
          </a:p>
        </p:txBody>
      </p:sp>
    </p:spTree>
    <p:extLst>
      <p:ext uri="{BB962C8B-B14F-4D97-AF65-F5344CB8AC3E}">
        <p14:creationId xmlns:p14="http://schemas.microsoft.com/office/powerpoint/2010/main" val="52241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09EE-7DB6-42BB-A627-E46313B234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0EFB19-0224-4CF2-B211-63A50E739A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4E46F-7FA9-46BC-A60D-B07C7C4CD4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728C4-5726-4DA1-82E3-61134B416BA4}"/>
              </a:ext>
            </a:extLst>
          </p:cNvPr>
          <p:cNvSpPr>
            <a:spLocks noGrp="1"/>
          </p:cNvSpPr>
          <p:nvPr>
            <p:ph type="dt" sz="half" idx="10"/>
          </p:nvPr>
        </p:nvSpPr>
        <p:spPr/>
        <p:txBody>
          <a:bodyPr/>
          <a:lstStyle/>
          <a:p>
            <a:fld id="{174B30F1-084A-4EA6-B925-9CB1CA80DF34}" type="datetimeFigureOut">
              <a:rPr lang="en-US" smtClean="0"/>
              <a:t>5/27/2021</a:t>
            </a:fld>
            <a:endParaRPr lang="en-US"/>
          </a:p>
        </p:txBody>
      </p:sp>
      <p:sp>
        <p:nvSpPr>
          <p:cNvPr id="6" name="Footer Placeholder 5">
            <a:extLst>
              <a:ext uri="{FF2B5EF4-FFF2-40B4-BE49-F238E27FC236}">
                <a16:creationId xmlns:a16="http://schemas.microsoft.com/office/drawing/2014/main" id="{CFF6CE46-88C4-45C0-B513-12FD4C6EA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97937-38D0-4C7D-8EBC-3DEEAD6D8405}"/>
              </a:ext>
            </a:extLst>
          </p:cNvPr>
          <p:cNvSpPr>
            <a:spLocks noGrp="1"/>
          </p:cNvSpPr>
          <p:nvPr>
            <p:ph type="sldNum" sz="quarter" idx="12"/>
          </p:nvPr>
        </p:nvSpPr>
        <p:spPr/>
        <p:txBody>
          <a:bodyPr/>
          <a:lstStyle/>
          <a:p>
            <a:fld id="{64BCD94C-A095-4C5B-8278-FA3C9855338F}" type="slidenum">
              <a:rPr lang="en-US" smtClean="0"/>
              <a:t>‹#›</a:t>
            </a:fld>
            <a:endParaRPr lang="en-US"/>
          </a:p>
        </p:txBody>
      </p:sp>
    </p:spTree>
    <p:extLst>
      <p:ext uri="{BB962C8B-B14F-4D97-AF65-F5344CB8AC3E}">
        <p14:creationId xmlns:p14="http://schemas.microsoft.com/office/powerpoint/2010/main" val="2651493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EC22-272F-487A-B4B3-86E3563A4D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79C218-C70E-4A46-A68D-0AD1D34F1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A703A-9162-47FC-8D37-B4DC415F2B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BA15AF-6D24-4BF1-B12C-07C87A1C21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AA6F91-8D3C-4842-BE91-FC60A5A255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D3D464-0825-4538-99F2-239D5AA2A3E0}"/>
              </a:ext>
            </a:extLst>
          </p:cNvPr>
          <p:cNvSpPr>
            <a:spLocks noGrp="1"/>
          </p:cNvSpPr>
          <p:nvPr>
            <p:ph type="dt" sz="half" idx="10"/>
          </p:nvPr>
        </p:nvSpPr>
        <p:spPr/>
        <p:txBody>
          <a:bodyPr/>
          <a:lstStyle/>
          <a:p>
            <a:fld id="{174B30F1-084A-4EA6-B925-9CB1CA80DF34}" type="datetimeFigureOut">
              <a:rPr lang="en-US" smtClean="0"/>
              <a:t>5/27/2021</a:t>
            </a:fld>
            <a:endParaRPr lang="en-US"/>
          </a:p>
        </p:txBody>
      </p:sp>
      <p:sp>
        <p:nvSpPr>
          <p:cNvPr id="8" name="Footer Placeholder 7">
            <a:extLst>
              <a:ext uri="{FF2B5EF4-FFF2-40B4-BE49-F238E27FC236}">
                <a16:creationId xmlns:a16="http://schemas.microsoft.com/office/drawing/2014/main" id="{6380A6CB-9FF7-4AE4-975E-E914DFE01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DF29AE-7EBF-4F65-9105-3232A68B4BD6}"/>
              </a:ext>
            </a:extLst>
          </p:cNvPr>
          <p:cNvSpPr>
            <a:spLocks noGrp="1"/>
          </p:cNvSpPr>
          <p:nvPr>
            <p:ph type="sldNum" sz="quarter" idx="12"/>
          </p:nvPr>
        </p:nvSpPr>
        <p:spPr/>
        <p:txBody>
          <a:bodyPr/>
          <a:lstStyle/>
          <a:p>
            <a:fld id="{64BCD94C-A095-4C5B-8278-FA3C9855338F}" type="slidenum">
              <a:rPr lang="en-US" smtClean="0"/>
              <a:t>‹#›</a:t>
            </a:fld>
            <a:endParaRPr lang="en-US"/>
          </a:p>
        </p:txBody>
      </p:sp>
    </p:spTree>
    <p:extLst>
      <p:ext uri="{BB962C8B-B14F-4D97-AF65-F5344CB8AC3E}">
        <p14:creationId xmlns:p14="http://schemas.microsoft.com/office/powerpoint/2010/main" val="2774431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888D-E77C-4E2D-8D4D-C49C4F6BBA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C793C2-1B54-431B-94C5-9BC5F6C2368B}"/>
              </a:ext>
            </a:extLst>
          </p:cNvPr>
          <p:cNvSpPr>
            <a:spLocks noGrp="1"/>
          </p:cNvSpPr>
          <p:nvPr>
            <p:ph type="dt" sz="half" idx="10"/>
          </p:nvPr>
        </p:nvSpPr>
        <p:spPr/>
        <p:txBody>
          <a:bodyPr/>
          <a:lstStyle/>
          <a:p>
            <a:fld id="{174B30F1-084A-4EA6-B925-9CB1CA80DF34}" type="datetimeFigureOut">
              <a:rPr lang="en-US" smtClean="0"/>
              <a:t>5/27/2021</a:t>
            </a:fld>
            <a:endParaRPr lang="en-US"/>
          </a:p>
        </p:txBody>
      </p:sp>
      <p:sp>
        <p:nvSpPr>
          <p:cNvPr id="4" name="Footer Placeholder 3">
            <a:extLst>
              <a:ext uri="{FF2B5EF4-FFF2-40B4-BE49-F238E27FC236}">
                <a16:creationId xmlns:a16="http://schemas.microsoft.com/office/drawing/2014/main" id="{258FC124-1F5C-4CCB-A3D6-2A1EBB0D73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9CA49B-F8FF-40D3-8821-3D0DDAADC399}"/>
              </a:ext>
            </a:extLst>
          </p:cNvPr>
          <p:cNvSpPr>
            <a:spLocks noGrp="1"/>
          </p:cNvSpPr>
          <p:nvPr>
            <p:ph type="sldNum" sz="quarter" idx="12"/>
          </p:nvPr>
        </p:nvSpPr>
        <p:spPr/>
        <p:txBody>
          <a:bodyPr/>
          <a:lstStyle/>
          <a:p>
            <a:fld id="{64BCD94C-A095-4C5B-8278-FA3C9855338F}" type="slidenum">
              <a:rPr lang="en-US" smtClean="0"/>
              <a:t>‹#›</a:t>
            </a:fld>
            <a:endParaRPr lang="en-US"/>
          </a:p>
        </p:txBody>
      </p:sp>
    </p:spTree>
    <p:extLst>
      <p:ext uri="{BB962C8B-B14F-4D97-AF65-F5344CB8AC3E}">
        <p14:creationId xmlns:p14="http://schemas.microsoft.com/office/powerpoint/2010/main" val="199832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E0FE9-FDFE-469E-B98F-882BC59E8AE6}"/>
              </a:ext>
            </a:extLst>
          </p:cNvPr>
          <p:cNvSpPr>
            <a:spLocks noGrp="1"/>
          </p:cNvSpPr>
          <p:nvPr>
            <p:ph type="dt" sz="half" idx="10"/>
          </p:nvPr>
        </p:nvSpPr>
        <p:spPr/>
        <p:txBody>
          <a:bodyPr/>
          <a:lstStyle/>
          <a:p>
            <a:fld id="{174B30F1-084A-4EA6-B925-9CB1CA80DF34}" type="datetimeFigureOut">
              <a:rPr lang="en-US" smtClean="0"/>
              <a:t>5/27/2021</a:t>
            </a:fld>
            <a:endParaRPr lang="en-US"/>
          </a:p>
        </p:txBody>
      </p:sp>
      <p:sp>
        <p:nvSpPr>
          <p:cNvPr id="3" name="Footer Placeholder 2">
            <a:extLst>
              <a:ext uri="{FF2B5EF4-FFF2-40B4-BE49-F238E27FC236}">
                <a16:creationId xmlns:a16="http://schemas.microsoft.com/office/drawing/2014/main" id="{58C52A08-D54B-40C4-ACEA-AB086E9FE1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6C161A-0E00-4BFF-B156-8263E0D54336}"/>
              </a:ext>
            </a:extLst>
          </p:cNvPr>
          <p:cNvSpPr>
            <a:spLocks noGrp="1"/>
          </p:cNvSpPr>
          <p:nvPr>
            <p:ph type="sldNum" sz="quarter" idx="12"/>
          </p:nvPr>
        </p:nvSpPr>
        <p:spPr/>
        <p:txBody>
          <a:bodyPr/>
          <a:lstStyle/>
          <a:p>
            <a:fld id="{64BCD94C-A095-4C5B-8278-FA3C9855338F}" type="slidenum">
              <a:rPr lang="en-US" smtClean="0"/>
              <a:t>‹#›</a:t>
            </a:fld>
            <a:endParaRPr lang="en-US"/>
          </a:p>
        </p:txBody>
      </p:sp>
    </p:spTree>
    <p:extLst>
      <p:ext uri="{BB962C8B-B14F-4D97-AF65-F5344CB8AC3E}">
        <p14:creationId xmlns:p14="http://schemas.microsoft.com/office/powerpoint/2010/main" val="198641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E7A4-3DA4-421E-B32E-631B7A129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36A7E2-A445-4A34-8202-7A01E26A2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B67775-D0B6-4DBD-A28C-9193E0DEC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7919A-0FC9-4457-8557-E63BB53C912C}"/>
              </a:ext>
            </a:extLst>
          </p:cNvPr>
          <p:cNvSpPr>
            <a:spLocks noGrp="1"/>
          </p:cNvSpPr>
          <p:nvPr>
            <p:ph type="dt" sz="half" idx="10"/>
          </p:nvPr>
        </p:nvSpPr>
        <p:spPr/>
        <p:txBody>
          <a:bodyPr/>
          <a:lstStyle/>
          <a:p>
            <a:fld id="{174B30F1-084A-4EA6-B925-9CB1CA80DF34}" type="datetimeFigureOut">
              <a:rPr lang="en-US" smtClean="0"/>
              <a:t>5/27/2021</a:t>
            </a:fld>
            <a:endParaRPr lang="en-US"/>
          </a:p>
        </p:txBody>
      </p:sp>
      <p:sp>
        <p:nvSpPr>
          <p:cNvPr id="6" name="Footer Placeholder 5">
            <a:extLst>
              <a:ext uri="{FF2B5EF4-FFF2-40B4-BE49-F238E27FC236}">
                <a16:creationId xmlns:a16="http://schemas.microsoft.com/office/drawing/2014/main" id="{B8485BB5-AA4E-452D-942F-B26DFE0A2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68FF6D-A8F8-44F1-B1CE-719C34458EF1}"/>
              </a:ext>
            </a:extLst>
          </p:cNvPr>
          <p:cNvSpPr>
            <a:spLocks noGrp="1"/>
          </p:cNvSpPr>
          <p:nvPr>
            <p:ph type="sldNum" sz="quarter" idx="12"/>
          </p:nvPr>
        </p:nvSpPr>
        <p:spPr/>
        <p:txBody>
          <a:bodyPr/>
          <a:lstStyle/>
          <a:p>
            <a:fld id="{64BCD94C-A095-4C5B-8278-FA3C9855338F}" type="slidenum">
              <a:rPr lang="en-US" smtClean="0"/>
              <a:t>‹#›</a:t>
            </a:fld>
            <a:endParaRPr lang="en-US"/>
          </a:p>
        </p:txBody>
      </p:sp>
    </p:spTree>
    <p:extLst>
      <p:ext uri="{BB962C8B-B14F-4D97-AF65-F5344CB8AC3E}">
        <p14:creationId xmlns:p14="http://schemas.microsoft.com/office/powerpoint/2010/main" val="88359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19B6-CDF4-4741-97B6-364D166159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940C95-F987-45F2-990B-CE2396C6A9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6C9E9C-C7A0-4A9D-8B5E-C27DF19A9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6E89F-56EF-47EC-9B14-35A33D91B0E3}"/>
              </a:ext>
            </a:extLst>
          </p:cNvPr>
          <p:cNvSpPr>
            <a:spLocks noGrp="1"/>
          </p:cNvSpPr>
          <p:nvPr>
            <p:ph type="dt" sz="half" idx="10"/>
          </p:nvPr>
        </p:nvSpPr>
        <p:spPr/>
        <p:txBody>
          <a:bodyPr/>
          <a:lstStyle/>
          <a:p>
            <a:fld id="{174B30F1-084A-4EA6-B925-9CB1CA80DF34}" type="datetimeFigureOut">
              <a:rPr lang="en-US" smtClean="0"/>
              <a:t>5/27/2021</a:t>
            </a:fld>
            <a:endParaRPr lang="en-US"/>
          </a:p>
        </p:txBody>
      </p:sp>
      <p:sp>
        <p:nvSpPr>
          <p:cNvPr id="6" name="Footer Placeholder 5">
            <a:extLst>
              <a:ext uri="{FF2B5EF4-FFF2-40B4-BE49-F238E27FC236}">
                <a16:creationId xmlns:a16="http://schemas.microsoft.com/office/drawing/2014/main" id="{9E9DBF30-DAFC-4F9D-85F4-2B44793C55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FB268-DF0F-44D2-8D71-67D848B26D44}"/>
              </a:ext>
            </a:extLst>
          </p:cNvPr>
          <p:cNvSpPr>
            <a:spLocks noGrp="1"/>
          </p:cNvSpPr>
          <p:nvPr>
            <p:ph type="sldNum" sz="quarter" idx="12"/>
          </p:nvPr>
        </p:nvSpPr>
        <p:spPr/>
        <p:txBody>
          <a:bodyPr/>
          <a:lstStyle/>
          <a:p>
            <a:fld id="{64BCD94C-A095-4C5B-8278-FA3C9855338F}" type="slidenum">
              <a:rPr lang="en-US" smtClean="0"/>
              <a:t>‹#›</a:t>
            </a:fld>
            <a:endParaRPr lang="en-US"/>
          </a:p>
        </p:txBody>
      </p:sp>
    </p:spTree>
    <p:extLst>
      <p:ext uri="{BB962C8B-B14F-4D97-AF65-F5344CB8AC3E}">
        <p14:creationId xmlns:p14="http://schemas.microsoft.com/office/powerpoint/2010/main" val="20564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A015B-CEAB-48D8-9176-2E3964AC8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2E4E94-E25E-4721-AC08-F122D418A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9B184-6D40-4999-B6DE-31DA19538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B30F1-084A-4EA6-B925-9CB1CA80DF34}" type="datetimeFigureOut">
              <a:rPr lang="en-US" smtClean="0"/>
              <a:t>5/27/2021</a:t>
            </a:fld>
            <a:endParaRPr lang="en-US"/>
          </a:p>
        </p:txBody>
      </p:sp>
      <p:sp>
        <p:nvSpPr>
          <p:cNvPr id="5" name="Footer Placeholder 4">
            <a:extLst>
              <a:ext uri="{FF2B5EF4-FFF2-40B4-BE49-F238E27FC236}">
                <a16:creationId xmlns:a16="http://schemas.microsoft.com/office/drawing/2014/main" id="{42894995-96CD-41AE-92F2-784B8F87E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BBE85-2484-4A78-9C57-72AB75A71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CD94C-A095-4C5B-8278-FA3C9855338F}" type="slidenum">
              <a:rPr lang="en-US" smtClean="0"/>
              <a:t>‹#›</a:t>
            </a:fld>
            <a:endParaRPr lang="en-US"/>
          </a:p>
        </p:txBody>
      </p:sp>
    </p:spTree>
    <p:extLst>
      <p:ext uri="{BB962C8B-B14F-4D97-AF65-F5344CB8AC3E}">
        <p14:creationId xmlns:p14="http://schemas.microsoft.com/office/powerpoint/2010/main" val="46442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3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AC7D865C-C56F-43BF-8A64-71B427E0098C}"/>
              </a:ext>
            </a:extLst>
          </p:cNvPr>
          <p:cNvSpPr>
            <a:spLocks noGrp="1"/>
          </p:cNvSpPr>
          <p:nvPr>
            <p:ph type="ctrTitle"/>
          </p:nvPr>
        </p:nvSpPr>
        <p:spPr>
          <a:xfrm>
            <a:off x="3045368" y="2043663"/>
            <a:ext cx="6105194" cy="2031055"/>
          </a:xfrm>
        </p:spPr>
        <p:txBody>
          <a:bodyPr>
            <a:normAutofit/>
          </a:bodyPr>
          <a:lstStyle/>
          <a:p>
            <a:r>
              <a:rPr lang="zh-CN" altLang="en-US" sz="5200" b="1">
                <a:solidFill>
                  <a:schemeClr val="tx2"/>
                </a:solidFill>
              </a:rPr>
              <a:t>错误和异常</a:t>
            </a:r>
            <a:endParaRPr lang="en-US" sz="5200">
              <a:solidFill>
                <a:schemeClr val="tx2"/>
              </a:solidFill>
            </a:endParaRPr>
          </a:p>
        </p:txBody>
      </p:sp>
      <p:sp>
        <p:nvSpPr>
          <p:cNvPr id="3" name="Subtitle 2">
            <a:extLst>
              <a:ext uri="{FF2B5EF4-FFF2-40B4-BE49-F238E27FC236}">
                <a16:creationId xmlns:a16="http://schemas.microsoft.com/office/drawing/2014/main" id="{4417DFAF-C99D-469D-A101-B431770C5289}"/>
              </a:ext>
            </a:extLst>
          </p:cNvPr>
          <p:cNvSpPr>
            <a:spLocks noGrp="1"/>
          </p:cNvSpPr>
          <p:nvPr>
            <p:ph type="subTitle" idx="1"/>
          </p:nvPr>
        </p:nvSpPr>
        <p:spPr>
          <a:xfrm>
            <a:off x="3045368" y="4160126"/>
            <a:ext cx="6105194" cy="682079"/>
          </a:xfrm>
        </p:spPr>
        <p:txBody>
          <a:bodyPr>
            <a:normAutofit/>
          </a:bodyPr>
          <a:lstStyle/>
          <a:p>
            <a:endParaRPr lang="en-US">
              <a:solidFill>
                <a:schemeClr val="tx2"/>
              </a:solidFill>
            </a:endParaRPr>
          </a:p>
        </p:txBody>
      </p:sp>
    </p:spTree>
    <p:extLst>
      <p:ext uri="{BB962C8B-B14F-4D97-AF65-F5344CB8AC3E}">
        <p14:creationId xmlns:p14="http://schemas.microsoft.com/office/powerpoint/2010/main" val="308147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25216F3-4876-4D15-A862-EB6AA20AA943}"/>
              </a:ext>
            </a:extLst>
          </p:cNvPr>
          <p:cNvSpPr>
            <a:spLocks noGrp="1"/>
          </p:cNvSpPr>
          <p:nvPr>
            <p:ph type="title"/>
          </p:nvPr>
        </p:nvSpPr>
        <p:spPr>
          <a:xfrm>
            <a:off x="640080" y="1243013"/>
            <a:ext cx="3855720" cy="4371974"/>
          </a:xfrm>
        </p:spPr>
        <p:txBody>
          <a:bodyPr>
            <a:normAutofit/>
          </a:bodyPr>
          <a:lstStyle/>
          <a:p>
            <a:endParaRPr lang="en-US" sz="3600">
              <a:solidFill>
                <a:schemeClr val="tx2"/>
              </a:solidFill>
            </a:endParaRPr>
          </a:p>
        </p:txBody>
      </p:sp>
      <p:sp>
        <p:nvSpPr>
          <p:cNvPr id="3" name="Content Placeholder 2">
            <a:extLst>
              <a:ext uri="{FF2B5EF4-FFF2-40B4-BE49-F238E27FC236}">
                <a16:creationId xmlns:a16="http://schemas.microsoft.com/office/drawing/2014/main" id="{DC73755E-3BE4-4E25-8106-8AF5DE29EA7E}"/>
              </a:ext>
            </a:extLst>
          </p:cNvPr>
          <p:cNvSpPr>
            <a:spLocks noGrp="1"/>
          </p:cNvSpPr>
          <p:nvPr>
            <p:ph idx="1"/>
          </p:nvPr>
        </p:nvSpPr>
        <p:spPr>
          <a:xfrm>
            <a:off x="6172200" y="804672"/>
            <a:ext cx="5221224" cy="5230368"/>
          </a:xfrm>
        </p:spPr>
        <p:txBody>
          <a:bodyPr anchor="ctr">
            <a:normAutofit/>
          </a:bodyPr>
          <a:lstStyle/>
          <a:p>
            <a:r>
              <a:rPr lang="zh-CN" altLang="en-US" sz="1400">
                <a:solidFill>
                  <a:schemeClr val="tx2"/>
                </a:solidFill>
              </a:rPr>
              <a:t>最后一个</a:t>
            </a:r>
            <a:r>
              <a:rPr lang="en-US" altLang="zh-CN" sz="1400">
                <a:solidFill>
                  <a:schemeClr val="tx2"/>
                </a:solidFill>
              </a:rPr>
              <a:t>except</a:t>
            </a:r>
            <a:r>
              <a:rPr lang="zh-CN" altLang="en-US" sz="1400">
                <a:solidFill>
                  <a:schemeClr val="tx2"/>
                </a:solidFill>
              </a:rPr>
              <a:t>子句可以忽略异常的名称，它将被当作通配符使用。你可以使用这种方法打印一个错误信息，然后再次把异常抛出。</a:t>
            </a:r>
            <a:endParaRPr lang="en-US" altLang="zh-CN" sz="1400">
              <a:solidFill>
                <a:schemeClr val="tx2"/>
              </a:solidFill>
            </a:endParaRPr>
          </a:p>
          <a:p>
            <a:endParaRPr lang="en-US" sz="1400">
              <a:solidFill>
                <a:schemeClr val="tx2"/>
              </a:solidFill>
            </a:endParaRPr>
          </a:p>
          <a:p>
            <a:pPr marL="0" indent="0">
              <a:buNone/>
            </a:pPr>
            <a:r>
              <a:rPr lang="en-US" sz="1400">
                <a:solidFill>
                  <a:schemeClr val="tx2"/>
                </a:solidFill>
              </a:rPr>
              <a:t>import sys</a:t>
            </a:r>
          </a:p>
          <a:p>
            <a:pPr marL="0" indent="0">
              <a:buNone/>
            </a:pPr>
            <a:endParaRPr lang="en-US" sz="1400">
              <a:solidFill>
                <a:schemeClr val="tx2"/>
              </a:solidFill>
            </a:endParaRPr>
          </a:p>
          <a:p>
            <a:pPr marL="0" indent="0">
              <a:buNone/>
            </a:pPr>
            <a:r>
              <a:rPr lang="en-US" sz="1400">
                <a:solidFill>
                  <a:schemeClr val="tx2"/>
                </a:solidFill>
              </a:rPr>
              <a:t>try:</a:t>
            </a:r>
          </a:p>
          <a:p>
            <a:pPr marL="0" indent="0">
              <a:buNone/>
            </a:pPr>
            <a:r>
              <a:rPr lang="en-US" sz="1400">
                <a:solidFill>
                  <a:schemeClr val="tx2"/>
                </a:solidFill>
              </a:rPr>
              <a:t>    f = open('myfile.txt')</a:t>
            </a:r>
          </a:p>
          <a:p>
            <a:pPr marL="0" indent="0">
              <a:buNone/>
            </a:pPr>
            <a:r>
              <a:rPr lang="en-US" sz="1400">
                <a:solidFill>
                  <a:schemeClr val="tx2"/>
                </a:solidFill>
              </a:rPr>
              <a:t>    s = f.readline()</a:t>
            </a:r>
          </a:p>
          <a:p>
            <a:pPr marL="0" indent="0">
              <a:buNone/>
            </a:pPr>
            <a:r>
              <a:rPr lang="en-US" sz="1400">
                <a:solidFill>
                  <a:schemeClr val="tx2"/>
                </a:solidFill>
              </a:rPr>
              <a:t>    i = int(s.strip())</a:t>
            </a:r>
          </a:p>
          <a:p>
            <a:pPr marL="0" indent="0">
              <a:buNone/>
            </a:pPr>
            <a:r>
              <a:rPr lang="en-US" sz="1400">
                <a:solidFill>
                  <a:schemeClr val="tx2"/>
                </a:solidFill>
              </a:rPr>
              <a:t>except OSError as err:</a:t>
            </a:r>
          </a:p>
          <a:p>
            <a:pPr marL="0" indent="0">
              <a:buNone/>
            </a:pPr>
            <a:r>
              <a:rPr lang="en-US" sz="1400">
                <a:solidFill>
                  <a:schemeClr val="tx2"/>
                </a:solidFill>
              </a:rPr>
              <a:t>    print("OS error: {0}".format(err))</a:t>
            </a:r>
          </a:p>
          <a:p>
            <a:pPr marL="0" indent="0">
              <a:buNone/>
            </a:pPr>
            <a:r>
              <a:rPr lang="en-US" sz="1400">
                <a:solidFill>
                  <a:schemeClr val="tx2"/>
                </a:solidFill>
              </a:rPr>
              <a:t>except ValueError:</a:t>
            </a:r>
          </a:p>
          <a:p>
            <a:pPr marL="0" indent="0">
              <a:buNone/>
            </a:pPr>
            <a:r>
              <a:rPr lang="en-US" sz="1400">
                <a:solidFill>
                  <a:schemeClr val="tx2"/>
                </a:solidFill>
              </a:rPr>
              <a:t>    print("Could not convert data to an integer.")</a:t>
            </a:r>
          </a:p>
          <a:p>
            <a:pPr marL="0" indent="0">
              <a:buNone/>
            </a:pPr>
            <a:r>
              <a:rPr lang="en-US" sz="1400">
                <a:solidFill>
                  <a:schemeClr val="tx2"/>
                </a:solidFill>
              </a:rPr>
              <a:t>except:</a:t>
            </a:r>
          </a:p>
          <a:p>
            <a:pPr marL="0" indent="0">
              <a:buNone/>
            </a:pPr>
            <a:r>
              <a:rPr lang="en-US" sz="1400">
                <a:solidFill>
                  <a:schemeClr val="tx2"/>
                </a:solidFill>
              </a:rPr>
              <a:t>    print("Unexpected error:", sys.exc_info()[0])</a:t>
            </a:r>
          </a:p>
          <a:p>
            <a:pPr marL="0" indent="0">
              <a:buNone/>
            </a:pPr>
            <a:r>
              <a:rPr lang="en-US" sz="1400">
                <a:solidFill>
                  <a:schemeClr val="tx2"/>
                </a:solidFill>
              </a:rPr>
              <a:t>    raise</a:t>
            </a:r>
          </a:p>
        </p:txBody>
      </p:sp>
    </p:spTree>
    <p:extLst>
      <p:ext uri="{BB962C8B-B14F-4D97-AF65-F5344CB8AC3E}">
        <p14:creationId xmlns:p14="http://schemas.microsoft.com/office/powerpoint/2010/main" val="78509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7D9D66-AF4E-4398-AA34-483B7A681C66}"/>
              </a:ext>
            </a:extLst>
          </p:cNvPr>
          <p:cNvSpPr>
            <a:spLocks noGrp="1"/>
          </p:cNvSpPr>
          <p:nvPr>
            <p:ph type="title"/>
          </p:nvPr>
        </p:nvSpPr>
        <p:spPr>
          <a:xfrm>
            <a:off x="643467" y="321734"/>
            <a:ext cx="10905066" cy="1135737"/>
          </a:xfrm>
        </p:spPr>
        <p:txBody>
          <a:bodyPr>
            <a:normAutofit/>
          </a:bodyPr>
          <a:lstStyle/>
          <a:p>
            <a:r>
              <a:rPr lang="en-US" sz="3600" b="1"/>
              <a:t>try/except...else</a:t>
            </a:r>
            <a:endParaRPr lang="en-US" sz="3600"/>
          </a:p>
        </p:txBody>
      </p:sp>
      <p:sp>
        <p:nvSpPr>
          <p:cNvPr id="3" name="Content Placeholder 2">
            <a:extLst>
              <a:ext uri="{FF2B5EF4-FFF2-40B4-BE49-F238E27FC236}">
                <a16:creationId xmlns:a16="http://schemas.microsoft.com/office/drawing/2014/main" id="{E7E69196-963F-43EF-ABB5-6C6F94C6C390}"/>
              </a:ext>
            </a:extLst>
          </p:cNvPr>
          <p:cNvSpPr>
            <a:spLocks noGrp="1"/>
          </p:cNvSpPr>
          <p:nvPr>
            <p:ph idx="1"/>
          </p:nvPr>
        </p:nvSpPr>
        <p:spPr>
          <a:xfrm>
            <a:off x="643469" y="1782981"/>
            <a:ext cx="4008384" cy="4393982"/>
          </a:xfrm>
        </p:spPr>
        <p:txBody>
          <a:bodyPr>
            <a:normAutofit/>
          </a:bodyPr>
          <a:lstStyle/>
          <a:p>
            <a:pPr latinLnBrk="1"/>
            <a:r>
              <a:rPr lang="en-US" sz="2000" b="1"/>
              <a:t>try/except</a:t>
            </a:r>
            <a:r>
              <a:rPr lang="en-US" sz="2000"/>
              <a:t> </a:t>
            </a:r>
            <a:r>
              <a:rPr lang="zh-CN" altLang="en-US" sz="2000"/>
              <a:t>语句还有一个可选的 </a:t>
            </a:r>
            <a:r>
              <a:rPr lang="en-US" sz="2000" b="1"/>
              <a:t>else</a:t>
            </a:r>
            <a:r>
              <a:rPr lang="en-US" sz="2000"/>
              <a:t> </a:t>
            </a:r>
            <a:r>
              <a:rPr lang="zh-CN" altLang="en-US" sz="2000"/>
              <a:t>子句，如果使用这个子句，那么必须放在所有的 </a:t>
            </a:r>
            <a:r>
              <a:rPr lang="en-US" sz="2000"/>
              <a:t>except </a:t>
            </a:r>
            <a:r>
              <a:rPr lang="zh-CN" altLang="en-US" sz="2000"/>
              <a:t>子句之后。</a:t>
            </a:r>
          </a:p>
          <a:p>
            <a:pPr latinLnBrk="1"/>
            <a:r>
              <a:rPr lang="en-US" sz="2000"/>
              <a:t>else </a:t>
            </a:r>
            <a:r>
              <a:rPr lang="zh-CN" altLang="en-US" sz="2000"/>
              <a:t>子句将在 </a:t>
            </a:r>
            <a:r>
              <a:rPr lang="en-US" sz="2000"/>
              <a:t>try </a:t>
            </a:r>
            <a:r>
              <a:rPr lang="zh-CN" altLang="en-US" sz="2000"/>
              <a:t>子句没有发生任何异常的时候执行。</a:t>
            </a:r>
          </a:p>
          <a:p>
            <a:endParaRPr lang="en-US" sz="200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57BB6019-5843-4182-A275-026B4927936E}"/>
              </a:ext>
            </a:extLst>
          </p:cNvPr>
          <p:cNvPicPr>
            <a:picLocks noChangeAspect="1"/>
          </p:cNvPicPr>
          <p:nvPr/>
        </p:nvPicPr>
        <p:blipFill>
          <a:blip r:embed="rId2"/>
          <a:stretch>
            <a:fillRect/>
          </a:stretch>
        </p:blipFill>
        <p:spPr>
          <a:xfrm>
            <a:off x="5295320" y="1806569"/>
            <a:ext cx="6253212" cy="4314716"/>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4393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E98A151-E63F-4608-AFD1-6F08EB0EC41D}"/>
              </a:ext>
            </a:extLst>
          </p:cNvPr>
          <p:cNvSpPr>
            <a:spLocks noGrp="1"/>
          </p:cNvSpPr>
          <p:nvPr>
            <p:ph type="title"/>
          </p:nvPr>
        </p:nvSpPr>
        <p:spPr>
          <a:xfrm>
            <a:off x="804672" y="2053641"/>
            <a:ext cx="3669161" cy="2760098"/>
          </a:xfrm>
        </p:spPr>
        <p:txBody>
          <a:bodyPr>
            <a:normAutofit/>
          </a:bodyPr>
          <a:lstStyle/>
          <a:p>
            <a:r>
              <a:rPr lang="zh-CN" altLang="en-US" sz="4000">
                <a:solidFill>
                  <a:schemeClr val="tx2"/>
                </a:solidFill>
              </a:rPr>
              <a:t>实例</a:t>
            </a:r>
            <a:endParaRPr lang="en-US" sz="4000">
              <a:solidFill>
                <a:schemeClr val="tx2"/>
              </a:solidFill>
            </a:endParaRPr>
          </a:p>
        </p:txBody>
      </p:sp>
      <p:sp>
        <p:nvSpPr>
          <p:cNvPr id="3" name="Content Placeholder 2">
            <a:extLst>
              <a:ext uri="{FF2B5EF4-FFF2-40B4-BE49-F238E27FC236}">
                <a16:creationId xmlns:a16="http://schemas.microsoft.com/office/drawing/2014/main" id="{703BA4DB-E743-426E-B710-2A9AE4830BED}"/>
              </a:ext>
            </a:extLst>
          </p:cNvPr>
          <p:cNvSpPr>
            <a:spLocks noGrp="1"/>
          </p:cNvSpPr>
          <p:nvPr>
            <p:ph idx="1"/>
          </p:nvPr>
        </p:nvSpPr>
        <p:spPr>
          <a:xfrm>
            <a:off x="6090574" y="801866"/>
            <a:ext cx="5306084" cy="5230634"/>
          </a:xfrm>
          <a:noFill/>
          <a:ln>
            <a:noFill/>
          </a:ln>
        </p:spPr>
        <p:txBody>
          <a:bodyPr anchor="ctr">
            <a:normAutofit/>
          </a:bodyPr>
          <a:lstStyle/>
          <a:p>
            <a:r>
              <a:rPr lang="zh-CN" altLang="en-US" sz="1700">
                <a:solidFill>
                  <a:schemeClr val="tx2"/>
                </a:solidFill>
              </a:rPr>
              <a:t>以下实例在 </a:t>
            </a:r>
            <a:r>
              <a:rPr lang="en-US" altLang="zh-CN" sz="1700">
                <a:solidFill>
                  <a:schemeClr val="tx2"/>
                </a:solidFill>
              </a:rPr>
              <a:t>try </a:t>
            </a:r>
            <a:r>
              <a:rPr lang="zh-CN" altLang="en-US" sz="1700">
                <a:solidFill>
                  <a:schemeClr val="tx2"/>
                </a:solidFill>
              </a:rPr>
              <a:t>语句中判断文件是否可以打开，如果打开文件时正常的没有发生异常则执行 </a:t>
            </a:r>
            <a:r>
              <a:rPr lang="en-US" altLang="zh-CN" sz="1700">
                <a:solidFill>
                  <a:schemeClr val="tx2"/>
                </a:solidFill>
              </a:rPr>
              <a:t>else </a:t>
            </a:r>
            <a:r>
              <a:rPr lang="zh-CN" altLang="en-US" sz="1700">
                <a:solidFill>
                  <a:schemeClr val="tx2"/>
                </a:solidFill>
              </a:rPr>
              <a:t>部分的语句，读取文件内容</a:t>
            </a:r>
            <a:endParaRPr lang="en-US" altLang="zh-CN" sz="1700">
              <a:solidFill>
                <a:schemeClr val="tx2"/>
              </a:solidFill>
            </a:endParaRPr>
          </a:p>
          <a:p>
            <a:pPr marL="0" indent="0">
              <a:buNone/>
            </a:pPr>
            <a:endParaRPr lang="en-US" sz="1700">
              <a:solidFill>
                <a:schemeClr val="tx2"/>
              </a:solidFill>
            </a:endParaRPr>
          </a:p>
          <a:p>
            <a:pPr marL="0" indent="0">
              <a:buNone/>
            </a:pPr>
            <a:r>
              <a:rPr lang="en-US" sz="1700">
                <a:solidFill>
                  <a:schemeClr val="tx2"/>
                </a:solidFill>
              </a:rPr>
              <a:t>for arg in sys.argv[1:]:</a:t>
            </a:r>
          </a:p>
          <a:p>
            <a:pPr marL="0" indent="0">
              <a:buNone/>
            </a:pPr>
            <a:r>
              <a:rPr lang="en-US" sz="1700">
                <a:solidFill>
                  <a:schemeClr val="tx2"/>
                </a:solidFill>
              </a:rPr>
              <a:t>    try:</a:t>
            </a:r>
          </a:p>
          <a:p>
            <a:pPr marL="0" indent="0">
              <a:buNone/>
            </a:pPr>
            <a:r>
              <a:rPr lang="en-US" sz="1700">
                <a:solidFill>
                  <a:schemeClr val="tx2"/>
                </a:solidFill>
              </a:rPr>
              <a:t>        f = open(arg, 'r')</a:t>
            </a:r>
          </a:p>
          <a:p>
            <a:pPr marL="0" indent="0">
              <a:buNone/>
            </a:pPr>
            <a:r>
              <a:rPr lang="en-US" sz="1700">
                <a:solidFill>
                  <a:schemeClr val="tx2"/>
                </a:solidFill>
              </a:rPr>
              <a:t>    except IOError:</a:t>
            </a:r>
          </a:p>
          <a:p>
            <a:pPr marL="0" indent="0">
              <a:buNone/>
            </a:pPr>
            <a:r>
              <a:rPr lang="en-US" sz="1700">
                <a:solidFill>
                  <a:schemeClr val="tx2"/>
                </a:solidFill>
              </a:rPr>
              <a:t>        print('cannot open', arg)</a:t>
            </a:r>
          </a:p>
          <a:p>
            <a:pPr marL="0" indent="0">
              <a:buNone/>
            </a:pPr>
            <a:r>
              <a:rPr lang="en-US" sz="1700">
                <a:solidFill>
                  <a:schemeClr val="tx2"/>
                </a:solidFill>
              </a:rPr>
              <a:t>    else:</a:t>
            </a:r>
          </a:p>
          <a:p>
            <a:pPr marL="0" indent="0">
              <a:buNone/>
            </a:pPr>
            <a:r>
              <a:rPr lang="en-US" sz="1700">
                <a:solidFill>
                  <a:schemeClr val="tx2"/>
                </a:solidFill>
              </a:rPr>
              <a:t>        print(arg, 'has', len(f.readlines()), 'lines')</a:t>
            </a:r>
          </a:p>
          <a:p>
            <a:pPr marL="0" indent="0">
              <a:buNone/>
            </a:pPr>
            <a:r>
              <a:rPr lang="en-US" sz="1700">
                <a:solidFill>
                  <a:schemeClr val="tx2"/>
                </a:solidFill>
              </a:rPr>
              <a:t>        f.close()</a:t>
            </a:r>
          </a:p>
          <a:p>
            <a:pPr marL="0" indent="0">
              <a:buNone/>
            </a:pPr>
            <a:endParaRPr lang="en-US" sz="1700">
              <a:solidFill>
                <a:schemeClr val="tx2"/>
              </a:solidFill>
            </a:endParaRPr>
          </a:p>
          <a:p>
            <a:r>
              <a:rPr lang="zh-CN" altLang="en-US" sz="1700">
                <a:solidFill>
                  <a:schemeClr val="tx2"/>
                </a:solidFill>
              </a:rPr>
              <a:t>使用 </a:t>
            </a:r>
            <a:r>
              <a:rPr lang="en-US" sz="1700">
                <a:solidFill>
                  <a:schemeClr val="tx2"/>
                </a:solidFill>
              </a:rPr>
              <a:t>else </a:t>
            </a:r>
            <a:r>
              <a:rPr lang="zh-CN" altLang="en-US" sz="1700">
                <a:solidFill>
                  <a:schemeClr val="tx2"/>
                </a:solidFill>
              </a:rPr>
              <a:t>子句比把所有的语句都放在 </a:t>
            </a:r>
            <a:r>
              <a:rPr lang="en-US" sz="1700">
                <a:solidFill>
                  <a:schemeClr val="tx2"/>
                </a:solidFill>
              </a:rPr>
              <a:t>try </a:t>
            </a:r>
            <a:r>
              <a:rPr lang="zh-CN" altLang="en-US" sz="1700">
                <a:solidFill>
                  <a:schemeClr val="tx2"/>
                </a:solidFill>
              </a:rPr>
              <a:t>子句里面要好，这样可以避免一些意想不到，而 </a:t>
            </a:r>
            <a:r>
              <a:rPr lang="en-US" sz="1700">
                <a:solidFill>
                  <a:schemeClr val="tx2"/>
                </a:solidFill>
              </a:rPr>
              <a:t>except </a:t>
            </a:r>
            <a:r>
              <a:rPr lang="zh-CN" altLang="en-US" sz="1700">
                <a:solidFill>
                  <a:schemeClr val="tx2"/>
                </a:solidFill>
              </a:rPr>
              <a:t>又无法捕获的异常。</a:t>
            </a:r>
            <a:endParaRPr lang="en-US" sz="1700">
              <a:solidFill>
                <a:schemeClr val="tx2"/>
              </a:solidFill>
            </a:endParaRPr>
          </a:p>
        </p:txBody>
      </p:sp>
    </p:spTree>
    <p:extLst>
      <p:ext uri="{BB962C8B-B14F-4D97-AF65-F5344CB8AC3E}">
        <p14:creationId xmlns:p14="http://schemas.microsoft.com/office/powerpoint/2010/main" val="242966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AA42378-A4FF-4315-B430-C2A25E795F0C}"/>
              </a:ext>
            </a:extLst>
          </p:cNvPr>
          <p:cNvSpPr>
            <a:spLocks noGrp="1"/>
          </p:cNvSpPr>
          <p:nvPr>
            <p:ph type="title"/>
          </p:nvPr>
        </p:nvSpPr>
        <p:spPr>
          <a:xfrm>
            <a:off x="640080" y="1243013"/>
            <a:ext cx="3855720" cy="4371974"/>
          </a:xfrm>
        </p:spPr>
        <p:txBody>
          <a:bodyPr>
            <a:normAutofit/>
          </a:bodyPr>
          <a:lstStyle/>
          <a:p>
            <a:r>
              <a:rPr lang="zh-CN" altLang="en-US" sz="3600">
                <a:solidFill>
                  <a:schemeClr val="tx2"/>
                </a:solidFill>
              </a:rPr>
              <a:t>实例</a:t>
            </a:r>
            <a:endParaRPr lang="en-US" sz="3600">
              <a:solidFill>
                <a:schemeClr val="tx2"/>
              </a:solidFill>
            </a:endParaRPr>
          </a:p>
        </p:txBody>
      </p:sp>
      <p:sp>
        <p:nvSpPr>
          <p:cNvPr id="3" name="Content Placeholder 2">
            <a:extLst>
              <a:ext uri="{FF2B5EF4-FFF2-40B4-BE49-F238E27FC236}">
                <a16:creationId xmlns:a16="http://schemas.microsoft.com/office/drawing/2014/main" id="{EE3920DE-9C90-433C-8B4D-EB65D906D9E2}"/>
              </a:ext>
            </a:extLst>
          </p:cNvPr>
          <p:cNvSpPr>
            <a:spLocks noGrp="1"/>
          </p:cNvSpPr>
          <p:nvPr>
            <p:ph idx="1"/>
          </p:nvPr>
        </p:nvSpPr>
        <p:spPr>
          <a:xfrm>
            <a:off x="6172200" y="804672"/>
            <a:ext cx="5221224" cy="5230368"/>
          </a:xfrm>
        </p:spPr>
        <p:txBody>
          <a:bodyPr anchor="ctr">
            <a:normAutofit/>
          </a:bodyPr>
          <a:lstStyle/>
          <a:p>
            <a:r>
              <a:rPr lang="zh-CN" altLang="en-US" sz="1800">
                <a:solidFill>
                  <a:schemeClr val="tx2"/>
                </a:solidFill>
              </a:rPr>
              <a:t>异常处理并不仅仅处理那些直接发生在 </a:t>
            </a:r>
            <a:r>
              <a:rPr lang="en-US" altLang="zh-CN" sz="1800">
                <a:solidFill>
                  <a:schemeClr val="tx2"/>
                </a:solidFill>
              </a:rPr>
              <a:t>try </a:t>
            </a:r>
            <a:r>
              <a:rPr lang="zh-CN" altLang="en-US" sz="1800">
                <a:solidFill>
                  <a:schemeClr val="tx2"/>
                </a:solidFill>
              </a:rPr>
              <a:t>子句中的异常，而且还能处理子句中调用的函数（甚至间接调用的函数）里抛出的异常。</a:t>
            </a:r>
            <a:endParaRPr lang="en-US" altLang="zh-CN" sz="1800">
              <a:solidFill>
                <a:schemeClr val="tx2"/>
              </a:solidFill>
            </a:endParaRPr>
          </a:p>
          <a:p>
            <a:endParaRPr lang="en-US" sz="1800">
              <a:solidFill>
                <a:schemeClr val="tx2"/>
              </a:solidFill>
            </a:endParaRPr>
          </a:p>
          <a:p>
            <a:pPr marL="0" indent="0">
              <a:buNone/>
            </a:pPr>
            <a:r>
              <a:rPr lang="en-US" sz="1800">
                <a:solidFill>
                  <a:schemeClr val="tx2"/>
                </a:solidFill>
              </a:rPr>
              <a:t>&gt;&gt;&gt; def this_fails():</a:t>
            </a:r>
          </a:p>
          <a:p>
            <a:pPr marL="0" indent="0">
              <a:buNone/>
            </a:pPr>
            <a:r>
              <a:rPr lang="en-US" sz="1800">
                <a:solidFill>
                  <a:schemeClr val="tx2"/>
                </a:solidFill>
              </a:rPr>
              <a:t>        x = 1/0</a:t>
            </a:r>
          </a:p>
          <a:p>
            <a:pPr marL="0" indent="0">
              <a:buNone/>
            </a:pPr>
            <a:r>
              <a:rPr lang="en-US" sz="1800">
                <a:solidFill>
                  <a:schemeClr val="tx2"/>
                </a:solidFill>
              </a:rPr>
              <a:t>   </a:t>
            </a:r>
          </a:p>
          <a:p>
            <a:pPr marL="0" indent="0">
              <a:buNone/>
            </a:pPr>
            <a:r>
              <a:rPr lang="en-US" sz="1800">
                <a:solidFill>
                  <a:schemeClr val="tx2"/>
                </a:solidFill>
              </a:rPr>
              <a:t>&gt;&gt;&gt; try:</a:t>
            </a:r>
          </a:p>
          <a:p>
            <a:pPr marL="0" indent="0">
              <a:buNone/>
            </a:pPr>
            <a:r>
              <a:rPr lang="en-US" sz="1800">
                <a:solidFill>
                  <a:schemeClr val="tx2"/>
                </a:solidFill>
              </a:rPr>
              <a:t>        this_fails()</a:t>
            </a:r>
          </a:p>
          <a:p>
            <a:pPr marL="0" indent="0">
              <a:buNone/>
            </a:pPr>
            <a:r>
              <a:rPr lang="en-US" sz="1800">
                <a:solidFill>
                  <a:schemeClr val="tx2"/>
                </a:solidFill>
              </a:rPr>
              <a:t>    except ZeroDivisionError as err:</a:t>
            </a:r>
          </a:p>
          <a:p>
            <a:pPr marL="0" indent="0">
              <a:buNone/>
            </a:pPr>
            <a:r>
              <a:rPr lang="en-US" sz="1800">
                <a:solidFill>
                  <a:schemeClr val="tx2"/>
                </a:solidFill>
              </a:rPr>
              <a:t>        print('Handling run-time error:', err)</a:t>
            </a:r>
          </a:p>
          <a:p>
            <a:pPr marL="0" indent="0">
              <a:buNone/>
            </a:pPr>
            <a:r>
              <a:rPr lang="en-US" sz="1800">
                <a:solidFill>
                  <a:schemeClr val="tx2"/>
                </a:solidFill>
              </a:rPr>
              <a:t>   </a:t>
            </a:r>
          </a:p>
          <a:p>
            <a:pPr marL="0" indent="0">
              <a:buNone/>
            </a:pPr>
            <a:r>
              <a:rPr lang="en-US" sz="1800">
                <a:solidFill>
                  <a:schemeClr val="tx2"/>
                </a:solidFill>
              </a:rPr>
              <a:t>Handling run-time error: int division or modulo by zero</a:t>
            </a:r>
          </a:p>
        </p:txBody>
      </p:sp>
    </p:spTree>
    <p:extLst>
      <p:ext uri="{BB962C8B-B14F-4D97-AF65-F5344CB8AC3E}">
        <p14:creationId xmlns:p14="http://schemas.microsoft.com/office/powerpoint/2010/main" val="201165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775641-A1C8-4EA4-BA4B-FB72EC679053}"/>
              </a:ext>
            </a:extLst>
          </p:cNvPr>
          <p:cNvSpPr>
            <a:spLocks noGrp="1"/>
          </p:cNvSpPr>
          <p:nvPr>
            <p:ph type="title"/>
          </p:nvPr>
        </p:nvSpPr>
        <p:spPr>
          <a:xfrm>
            <a:off x="643467" y="321734"/>
            <a:ext cx="10905066" cy="1135737"/>
          </a:xfrm>
        </p:spPr>
        <p:txBody>
          <a:bodyPr>
            <a:normAutofit/>
          </a:bodyPr>
          <a:lstStyle/>
          <a:p>
            <a:r>
              <a:rPr lang="en-US" sz="3600" b="1"/>
              <a:t>try-finally </a:t>
            </a:r>
            <a:r>
              <a:rPr lang="zh-CN" altLang="en-US" sz="3600" b="1"/>
              <a:t>语句</a:t>
            </a:r>
            <a:endParaRPr lang="en-US" sz="3600"/>
          </a:p>
        </p:txBody>
      </p:sp>
      <p:sp>
        <p:nvSpPr>
          <p:cNvPr id="3" name="Content Placeholder 2">
            <a:extLst>
              <a:ext uri="{FF2B5EF4-FFF2-40B4-BE49-F238E27FC236}">
                <a16:creationId xmlns:a16="http://schemas.microsoft.com/office/drawing/2014/main" id="{DF9B75F6-8F9F-4973-9054-5C82364EE410}"/>
              </a:ext>
            </a:extLst>
          </p:cNvPr>
          <p:cNvSpPr>
            <a:spLocks noGrp="1"/>
          </p:cNvSpPr>
          <p:nvPr>
            <p:ph idx="1"/>
          </p:nvPr>
        </p:nvSpPr>
        <p:spPr>
          <a:xfrm>
            <a:off x="643469" y="1782981"/>
            <a:ext cx="4008384" cy="4393982"/>
          </a:xfrm>
        </p:spPr>
        <p:txBody>
          <a:bodyPr>
            <a:normAutofit/>
          </a:bodyPr>
          <a:lstStyle/>
          <a:p>
            <a:r>
              <a:rPr lang="en-US" sz="2000"/>
              <a:t>try-finally </a:t>
            </a:r>
            <a:r>
              <a:rPr lang="zh-CN" altLang="en-US" sz="2000"/>
              <a:t>语句无论是否发生异常都将执行最后的代码。</a:t>
            </a:r>
            <a:endParaRPr lang="en-US" sz="200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Diagram&#10;&#10;Description automatically generated">
            <a:extLst>
              <a:ext uri="{FF2B5EF4-FFF2-40B4-BE49-F238E27FC236}">
                <a16:creationId xmlns:a16="http://schemas.microsoft.com/office/drawing/2014/main" id="{86C3D5E3-430C-442B-BAC0-8D6E892FF2EE}"/>
              </a:ext>
            </a:extLst>
          </p:cNvPr>
          <p:cNvPicPr>
            <a:picLocks noChangeAspect="1"/>
          </p:cNvPicPr>
          <p:nvPr/>
        </p:nvPicPr>
        <p:blipFill>
          <a:blip r:embed="rId2"/>
          <a:stretch>
            <a:fillRect/>
          </a:stretch>
        </p:blipFill>
        <p:spPr>
          <a:xfrm>
            <a:off x="6051332" y="1782981"/>
            <a:ext cx="4741187" cy="436189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4017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D34878A-8F74-4E17-A678-C431FC65D77D}"/>
              </a:ext>
            </a:extLst>
          </p:cNvPr>
          <p:cNvSpPr>
            <a:spLocks noGrp="1"/>
          </p:cNvSpPr>
          <p:nvPr>
            <p:ph type="title"/>
          </p:nvPr>
        </p:nvSpPr>
        <p:spPr>
          <a:xfrm>
            <a:off x="640080" y="1243013"/>
            <a:ext cx="3855720" cy="4371974"/>
          </a:xfrm>
        </p:spPr>
        <p:txBody>
          <a:bodyPr>
            <a:normAutofit/>
          </a:bodyPr>
          <a:lstStyle/>
          <a:p>
            <a:r>
              <a:rPr lang="zh-CN" altLang="en-US" sz="3600">
                <a:solidFill>
                  <a:schemeClr val="tx2"/>
                </a:solidFill>
              </a:rPr>
              <a:t>实例</a:t>
            </a:r>
            <a:endParaRPr lang="en-US" sz="3600">
              <a:solidFill>
                <a:schemeClr val="tx2"/>
              </a:solidFill>
            </a:endParaRPr>
          </a:p>
        </p:txBody>
      </p:sp>
      <p:sp>
        <p:nvSpPr>
          <p:cNvPr id="3" name="Content Placeholder 2">
            <a:extLst>
              <a:ext uri="{FF2B5EF4-FFF2-40B4-BE49-F238E27FC236}">
                <a16:creationId xmlns:a16="http://schemas.microsoft.com/office/drawing/2014/main" id="{9418E33F-D715-4E30-AD2F-EFF64D7105CF}"/>
              </a:ext>
            </a:extLst>
          </p:cNvPr>
          <p:cNvSpPr>
            <a:spLocks noGrp="1"/>
          </p:cNvSpPr>
          <p:nvPr>
            <p:ph idx="1"/>
          </p:nvPr>
        </p:nvSpPr>
        <p:spPr>
          <a:xfrm>
            <a:off x="6172200" y="804672"/>
            <a:ext cx="5221224" cy="5230368"/>
          </a:xfrm>
        </p:spPr>
        <p:txBody>
          <a:bodyPr anchor="ctr">
            <a:normAutofit/>
          </a:bodyPr>
          <a:lstStyle/>
          <a:p>
            <a:r>
              <a:rPr lang="zh-CN" altLang="en-US" sz="1700">
                <a:solidFill>
                  <a:schemeClr val="tx2"/>
                </a:solidFill>
              </a:rPr>
              <a:t>以下实例中 </a:t>
            </a:r>
            <a:r>
              <a:rPr lang="en-US" altLang="zh-CN" sz="1700">
                <a:solidFill>
                  <a:schemeClr val="tx2"/>
                </a:solidFill>
              </a:rPr>
              <a:t>finally </a:t>
            </a:r>
            <a:r>
              <a:rPr lang="zh-CN" altLang="en-US" sz="1700">
                <a:solidFill>
                  <a:schemeClr val="tx2"/>
                </a:solidFill>
              </a:rPr>
              <a:t>语句无论异常是否发生都会执行</a:t>
            </a:r>
            <a:endParaRPr lang="en-US" altLang="zh-CN" sz="1700">
              <a:solidFill>
                <a:schemeClr val="tx2"/>
              </a:solidFill>
            </a:endParaRPr>
          </a:p>
          <a:p>
            <a:endParaRPr lang="en-US" sz="1700">
              <a:solidFill>
                <a:schemeClr val="tx2"/>
              </a:solidFill>
            </a:endParaRPr>
          </a:p>
          <a:p>
            <a:pPr marL="0" indent="0">
              <a:buNone/>
            </a:pPr>
            <a:r>
              <a:rPr lang="en-US" sz="1700">
                <a:solidFill>
                  <a:schemeClr val="tx2"/>
                </a:solidFill>
              </a:rPr>
              <a:t>try:</a:t>
            </a:r>
          </a:p>
          <a:p>
            <a:pPr marL="0" indent="0">
              <a:buNone/>
            </a:pPr>
            <a:r>
              <a:rPr lang="en-US" sz="1700">
                <a:solidFill>
                  <a:schemeClr val="tx2"/>
                </a:solidFill>
              </a:rPr>
              <a:t>    runoob()</a:t>
            </a:r>
          </a:p>
          <a:p>
            <a:pPr marL="0" indent="0">
              <a:buNone/>
            </a:pPr>
            <a:r>
              <a:rPr lang="en-US" sz="1700">
                <a:solidFill>
                  <a:schemeClr val="tx2"/>
                </a:solidFill>
              </a:rPr>
              <a:t>except AssertionError as error:</a:t>
            </a:r>
          </a:p>
          <a:p>
            <a:pPr marL="0" indent="0">
              <a:buNone/>
            </a:pPr>
            <a:r>
              <a:rPr lang="en-US" sz="1700">
                <a:solidFill>
                  <a:schemeClr val="tx2"/>
                </a:solidFill>
              </a:rPr>
              <a:t>    print(error)</a:t>
            </a:r>
          </a:p>
          <a:p>
            <a:pPr marL="0" indent="0">
              <a:buNone/>
            </a:pPr>
            <a:r>
              <a:rPr lang="en-US" sz="1700">
                <a:solidFill>
                  <a:schemeClr val="tx2"/>
                </a:solidFill>
              </a:rPr>
              <a:t>else:</a:t>
            </a:r>
          </a:p>
          <a:p>
            <a:pPr marL="0" indent="0">
              <a:buNone/>
            </a:pPr>
            <a:r>
              <a:rPr lang="en-US" sz="1700">
                <a:solidFill>
                  <a:schemeClr val="tx2"/>
                </a:solidFill>
              </a:rPr>
              <a:t>    try:</a:t>
            </a:r>
          </a:p>
          <a:p>
            <a:pPr marL="0" indent="0">
              <a:buNone/>
            </a:pPr>
            <a:r>
              <a:rPr lang="en-US" sz="1700">
                <a:solidFill>
                  <a:schemeClr val="tx2"/>
                </a:solidFill>
              </a:rPr>
              <a:t>        with open('file.log') as file:</a:t>
            </a:r>
          </a:p>
          <a:p>
            <a:pPr marL="0" indent="0">
              <a:buNone/>
            </a:pPr>
            <a:r>
              <a:rPr lang="en-US" sz="1700">
                <a:solidFill>
                  <a:schemeClr val="tx2"/>
                </a:solidFill>
              </a:rPr>
              <a:t>            read_data = file.read()</a:t>
            </a:r>
          </a:p>
          <a:p>
            <a:pPr marL="0" indent="0">
              <a:buNone/>
            </a:pPr>
            <a:r>
              <a:rPr lang="en-US" sz="1700">
                <a:solidFill>
                  <a:schemeClr val="tx2"/>
                </a:solidFill>
              </a:rPr>
              <a:t>    except FileNotFoundError as fnf_error:</a:t>
            </a:r>
          </a:p>
          <a:p>
            <a:pPr marL="0" indent="0">
              <a:buNone/>
            </a:pPr>
            <a:r>
              <a:rPr lang="en-US" sz="1700">
                <a:solidFill>
                  <a:schemeClr val="tx2"/>
                </a:solidFill>
              </a:rPr>
              <a:t>        print(fnf_error)</a:t>
            </a:r>
          </a:p>
          <a:p>
            <a:pPr marL="0" indent="0">
              <a:buNone/>
            </a:pPr>
            <a:r>
              <a:rPr lang="en-US" sz="1700">
                <a:solidFill>
                  <a:schemeClr val="tx2"/>
                </a:solidFill>
              </a:rPr>
              <a:t>finally:</a:t>
            </a:r>
          </a:p>
          <a:p>
            <a:pPr marL="0" indent="0">
              <a:buNone/>
            </a:pPr>
            <a:r>
              <a:rPr lang="en-US" sz="1700">
                <a:solidFill>
                  <a:schemeClr val="tx2"/>
                </a:solidFill>
              </a:rPr>
              <a:t>    print('</a:t>
            </a:r>
            <a:r>
              <a:rPr lang="zh-CN" altLang="en-US" sz="1700">
                <a:solidFill>
                  <a:schemeClr val="tx2"/>
                </a:solidFill>
              </a:rPr>
              <a:t>这句话，无论异常是否发生都会执行。</a:t>
            </a:r>
            <a:r>
              <a:rPr lang="en-US" altLang="zh-CN" sz="1700">
                <a:solidFill>
                  <a:schemeClr val="tx2"/>
                </a:solidFill>
              </a:rPr>
              <a:t>')</a:t>
            </a:r>
            <a:endParaRPr lang="en-US" sz="1700">
              <a:solidFill>
                <a:schemeClr val="tx2"/>
              </a:solidFill>
            </a:endParaRPr>
          </a:p>
        </p:txBody>
      </p:sp>
    </p:spTree>
    <p:extLst>
      <p:ext uri="{BB962C8B-B14F-4D97-AF65-F5344CB8AC3E}">
        <p14:creationId xmlns:p14="http://schemas.microsoft.com/office/powerpoint/2010/main" val="796590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D7829D-42F9-4ED5-900C-A95ECE1332D8}"/>
              </a:ext>
            </a:extLst>
          </p:cNvPr>
          <p:cNvSpPr>
            <a:spLocks noGrp="1"/>
          </p:cNvSpPr>
          <p:nvPr>
            <p:ph type="title"/>
          </p:nvPr>
        </p:nvSpPr>
        <p:spPr>
          <a:xfrm>
            <a:off x="643467" y="321734"/>
            <a:ext cx="10905066" cy="1135737"/>
          </a:xfrm>
        </p:spPr>
        <p:txBody>
          <a:bodyPr>
            <a:normAutofit/>
          </a:bodyPr>
          <a:lstStyle/>
          <a:p>
            <a:r>
              <a:rPr lang="zh-CN" altLang="en-US" sz="3600" b="1"/>
              <a:t>抛出异常</a:t>
            </a:r>
            <a:endParaRPr lang="en-US" sz="3600"/>
          </a:p>
        </p:txBody>
      </p:sp>
      <p:sp>
        <p:nvSpPr>
          <p:cNvPr id="3" name="Content Placeholder 2">
            <a:extLst>
              <a:ext uri="{FF2B5EF4-FFF2-40B4-BE49-F238E27FC236}">
                <a16:creationId xmlns:a16="http://schemas.microsoft.com/office/drawing/2014/main" id="{00622246-1162-4CF0-B433-E841E9ED14D1}"/>
              </a:ext>
            </a:extLst>
          </p:cNvPr>
          <p:cNvSpPr>
            <a:spLocks noGrp="1"/>
          </p:cNvSpPr>
          <p:nvPr>
            <p:ph idx="1"/>
          </p:nvPr>
        </p:nvSpPr>
        <p:spPr>
          <a:xfrm>
            <a:off x="643469" y="1782981"/>
            <a:ext cx="7632784" cy="1501395"/>
          </a:xfrm>
        </p:spPr>
        <p:txBody>
          <a:bodyPr>
            <a:normAutofit lnSpcReduction="10000"/>
          </a:bodyPr>
          <a:lstStyle/>
          <a:p>
            <a:r>
              <a:rPr lang="en-US" sz="2000" dirty="0"/>
              <a:t>Python </a:t>
            </a:r>
            <a:r>
              <a:rPr lang="zh-CN" altLang="en-US" sz="2000" dirty="0"/>
              <a:t>使用 </a:t>
            </a:r>
            <a:r>
              <a:rPr lang="en-US" sz="2000" dirty="0"/>
              <a:t>raise </a:t>
            </a:r>
            <a:r>
              <a:rPr lang="zh-CN" altLang="en-US" sz="2000" dirty="0"/>
              <a:t>语句抛出一个指定的异常。</a:t>
            </a:r>
          </a:p>
          <a:p>
            <a:endParaRPr lang="zh-CN" altLang="en-US" sz="2000" dirty="0"/>
          </a:p>
          <a:p>
            <a:r>
              <a:rPr lang="en-US" sz="2000" dirty="0"/>
              <a:t>raise</a:t>
            </a:r>
            <a:r>
              <a:rPr lang="zh-CN" altLang="en-US" sz="2000" dirty="0"/>
              <a:t>语法格式如下：</a:t>
            </a:r>
          </a:p>
          <a:p>
            <a:pPr marL="457200" lvl="1" indent="0">
              <a:buNone/>
            </a:pPr>
            <a:r>
              <a:rPr lang="en-US" sz="2000" dirty="0"/>
              <a:t>raise [Exception [, </a:t>
            </a:r>
            <a:r>
              <a:rPr lang="en-US" sz="2000" dirty="0" err="1"/>
              <a:t>args</a:t>
            </a:r>
            <a:r>
              <a:rPr lang="en-US" sz="2000" dirty="0"/>
              <a:t> [, traceback]]]</a:t>
            </a:r>
          </a:p>
        </p:txBody>
      </p:sp>
      <p:grpSp>
        <p:nvGrpSpPr>
          <p:cNvPr id="21"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37428526-2C04-4098-852C-6350B783A5AB}"/>
              </a:ext>
            </a:extLst>
          </p:cNvPr>
          <p:cNvPicPr>
            <a:picLocks noChangeAspect="1"/>
          </p:cNvPicPr>
          <p:nvPr/>
        </p:nvPicPr>
        <p:blipFill>
          <a:blip r:embed="rId2"/>
          <a:stretch>
            <a:fillRect/>
          </a:stretch>
        </p:blipFill>
        <p:spPr>
          <a:xfrm>
            <a:off x="4966078" y="4072783"/>
            <a:ext cx="6253212" cy="1125578"/>
          </a:xfrm>
          <a:prstGeom prst="rect">
            <a:avLst/>
          </a:prstGeom>
        </p:spPr>
      </p:pic>
      <p:grpSp>
        <p:nvGrpSpPr>
          <p:cNvPr id="24"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5"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8176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BD55FC4-9320-42DE-AA97-FA0B339CE7C9}"/>
              </a:ext>
            </a:extLst>
          </p:cNvPr>
          <p:cNvSpPr>
            <a:spLocks noGrp="1"/>
          </p:cNvSpPr>
          <p:nvPr>
            <p:ph type="title"/>
          </p:nvPr>
        </p:nvSpPr>
        <p:spPr>
          <a:xfrm>
            <a:off x="640080" y="1243013"/>
            <a:ext cx="3855720" cy="4371974"/>
          </a:xfrm>
        </p:spPr>
        <p:txBody>
          <a:bodyPr>
            <a:normAutofit/>
          </a:bodyPr>
          <a:lstStyle/>
          <a:p>
            <a:r>
              <a:rPr lang="zh-CN" altLang="en-US" sz="3600">
                <a:solidFill>
                  <a:schemeClr val="tx2"/>
                </a:solidFill>
              </a:rPr>
              <a:t>实例</a:t>
            </a:r>
            <a:endParaRPr lang="en-US" sz="3600">
              <a:solidFill>
                <a:schemeClr val="tx2"/>
              </a:solidFill>
            </a:endParaRPr>
          </a:p>
        </p:txBody>
      </p:sp>
      <p:sp>
        <p:nvSpPr>
          <p:cNvPr id="3" name="Content Placeholder 2">
            <a:extLst>
              <a:ext uri="{FF2B5EF4-FFF2-40B4-BE49-F238E27FC236}">
                <a16:creationId xmlns:a16="http://schemas.microsoft.com/office/drawing/2014/main" id="{EDCD9886-886E-4D96-AFC2-6076A12E99E2}"/>
              </a:ext>
            </a:extLst>
          </p:cNvPr>
          <p:cNvSpPr>
            <a:spLocks noGrp="1"/>
          </p:cNvSpPr>
          <p:nvPr>
            <p:ph idx="1"/>
          </p:nvPr>
        </p:nvSpPr>
        <p:spPr>
          <a:xfrm>
            <a:off x="6172200" y="804672"/>
            <a:ext cx="5221224" cy="5230368"/>
          </a:xfrm>
        </p:spPr>
        <p:txBody>
          <a:bodyPr anchor="ctr">
            <a:normAutofit/>
          </a:bodyPr>
          <a:lstStyle/>
          <a:p>
            <a:r>
              <a:rPr lang="zh-CN" altLang="en-US" sz="1700">
                <a:solidFill>
                  <a:schemeClr val="tx2"/>
                </a:solidFill>
              </a:rPr>
              <a:t>以下实例如果 </a:t>
            </a:r>
            <a:r>
              <a:rPr lang="en-US" altLang="zh-CN" sz="1700">
                <a:solidFill>
                  <a:schemeClr val="tx2"/>
                </a:solidFill>
              </a:rPr>
              <a:t>x </a:t>
            </a:r>
            <a:r>
              <a:rPr lang="zh-CN" altLang="en-US" sz="1700">
                <a:solidFill>
                  <a:schemeClr val="tx2"/>
                </a:solidFill>
              </a:rPr>
              <a:t>大于 </a:t>
            </a:r>
            <a:r>
              <a:rPr lang="en-US" altLang="zh-CN" sz="1700">
                <a:solidFill>
                  <a:schemeClr val="tx2"/>
                </a:solidFill>
              </a:rPr>
              <a:t>5 </a:t>
            </a:r>
            <a:r>
              <a:rPr lang="zh-CN" altLang="en-US" sz="1700">
                <a:solidFill>
                  <a:schemeClr val="tx2"/>
                </a:solidFill>
              </a:rPr>
              <a:t>就触发异常</a:t>
            </a:r>
            <a:r>
              <a:rPr lang="en-US" altLang="zh-CN" sz="1700">
                <a:solidFill>
                  <a:schemeClr val="tx2"/>
                </a:solidFill>
              </a:rPr>
              <a:t>:</a:t>
            </a:r>
          </a:p>
          <a:p>
            <a:endParaRPr lang="en-US" sz="1700">
              <a:solidFill>
                <a:schemeClr val="tx2"/>
              </a:solidFill>
            </a:endParaRPr>
          </a:p>
          <a:p>
            <a:pPr marL="0" indent="0">
              <a:buNone/>
            </a:pPr>
            <a:r>
              <a:rPr lang="en-US" sz="1700">
                <a:solidFill>
                  <a:schemeClr val="tx2"/>
                </a:solidFill>
              </a:rPr>
              <a:t>x = 10</a:t>
            </a:r>
          </a:p>
          <a:p>
            <a:pPr marL="0" indent="0">
              <a:buNone/>
            </a:pPr>
            <a:r>
              <a:rPr lang="en-US" sz="1700">
                <a:solidFill>
                  <a:schemeClr val="tx2"/>
                </a:solidFill>
              </a:rPr>
              <a:t>if x &gt; 5:</a:t>
            </a:r>
          </a:p>
          <a:p>
            <a:pPr marL="0" indent="0">
              <a:buNone/>
            </a:pPr>
            <a:r>
              <a:rPr lang="en-US" sz="1700">
                <a:solidFill>
                  <a:schemeClr val="tx2"/>
                </a:solidFill>
              </a:rPr>
              <a:t>    raise Exception('x </a:t>
            </a:r>
            <a:r>
              <a:rPr lang="zh-CN" altLang="en-US" sz="1700">
                <a:solidFill>
                  <a:schemeClr val="tx2"/>
                </a:solidFill>
              </a:rPr>
              <a:t>不能大于 </a:t>
            </a:r>
            <a:r>
              <a:rPr lang="en-US" altLang="zh-CN" sz="1700">
                <a:solidFill>
                  <a:schemeClr val="tx2"/>
                </a:solidFill>
              </a:rPr>
              <a:t>5</a:t>
            </a:r>
            <a:r>
              <a:rPr lang="zh-CN" altLang="en-US" sz="1700">
                <a:solidFill>
                  <a:schemeClr val="tx2"/>
                </a:solidFill>
              </a:rPr>
              <a:t>。</a:t>
            </a:r>
            <a:r>
              <a:rPr lang="en-US" sz="1700">
                <a:solidFill>
                  <a:schemeClr val="tx2"/>
                </a:solidFill>
              </a:rPr>
              <a:t>x </a:t>
            </a:r>
            <a:r>
              <a:rPr lang="zh-CN" altLang="en-US" sz="1700">
                <a:solidFill>
                  <a:schemeClr val="tx2"/>
                </a:solidFill>
              </a:rPr>
              <a:t>的值为</a:t>
            </a:r>
            <a:r>
              <a:rPr lang="en-US" altLang="zh-CN" sz="1700">
                <a:solidFill>
                  <a:schemeClr val="tx2"/>
                </a:solidFill>
              </a:rPr>
              <a:t>: {}'.</a:t>
            </a:r>
            <a:r>
              <a:rPr lang="en-US" sz="1700">
                <a:solidFill>
                  <a:schemeClr val="tx2"/>
                </a:solidFill>
              </a:rPr>
              <a:t>format(x))</a:t>
            </a:r>
          </a:p>
          <a:p>
            <a:pPr marL="0" indent="0">
              <a:buNone/>
            </a:pPr>
            <a:endParaRPr lang="en-US" sz="1700">
              <a:solidFill>
                <a:schemeClr val="tx2"/>
              </a:solidFill>
            </a:endParaRPr>
          </a:p>
          <a:p>
            <a:r>
              <a:rPr lang="zh-CN" altLang="en-US" sz="1700">
                <a:solidFill>
                  <a:schemeClr val="tx2"/>
                </a:solidFill>
              </a:rPr>
              <a:t>执行以上代码会触发异常：</a:t>
            </a:r>
          </a:p>
          <a:p>
            <a:pPr marL="0" indent="0">
              <a:buNone/>
            </a:pPr>
            <a:r>
              <a:rPr lang="en-US" sz="1700">
                <a:solidFill>
                  <a:schemeClr val="tx2"/>
                </a:solidFill>
              </a:rPr>
              <a:t>Traceback (most recent call last):</a:t>
            </a:r>
          </a:p>
          <a:p>
            <a:pPr marL="0" indent="0">
              <a:buNone/>
            </a:pPr>
            <a:r>
              <a:rPr lang="en-US" sz="1700">
                <a:solidFill>
                  <a:schemeClr val="tx2"/>
                </a:solidFill>
              </a:rPr>
              <a:t>  File "test.py", line 3, in &lt;module&gt;</a:t>
            </a:r>
          </a:p>
          <a:p>
            <a:pPr marL="0" indent="0">
              <a:buNone/>
            </a:pPr>
            <a:r>
              <a:rPr lang="en-US" sz="1700">
                <a:solidFill>
                  <a:schemeClr val="tx2"/>
                </a:solidFill>
              </a:rPr>
              <a:t>    raise Exception('x </a:t>
            </a:r>
            <a:r>
              <a:rPr lang="zh-CN" altLang="en-US" sz="1700">
                <a:solidFill>
                  <a:schemeClr val="tx2"/>
                </a:solidFill>
              </a:rPr>
              <a:t>不能大于 </a:t>
            </a:r>
            <a:r>
              <a:rPr lang="en-US" altLang="zh-CN" sz="1700">
                <a:solidFill>
                  <a:schemeClr val="tx2"/>
                </a:solidFill>
              </a:rPr>
              <a:t>5</a:t>
            </a:r>
            <a:r>
              <a:rPr lang="zh-CN" altLang="en-US" sz="1700">
                <a:solidFill>
                  <a:schemeClr val="tx2"/>
                </a:solidFill>
              </a:rPr>
              <a:t>。</a:t>
            </a:r>
            <a:r>
              <a:rPr lang="en-US" sz="1700">
                <a:solidFill>
                  <a:schemeClr val="tx2"/>
                </a:solidFill>
              </a:rPr>
              <a:t>x </a:t>
            </a:r>
            <a:r>
              <a:rPr lang="zh-CN" altLang="en-US" sz="1700">
                <a:solidFill>
                  <a:schemeClr val="tx2"/>
                </a:solidFill>
              </a:rPr>
              <a:t>的值为</a:t>
            </a:r>
            <a:r>
              <a:rPr lang="en-US" altLang="zh-CN" sz="1700">
                <a:solidFill>
                  <a:schemeClr val="tx2"/>
                </a:solidFill>
              </a:rPr>
              <a:t>: {}'.</a:t>
            </a:r>
            <a:r>
              <a:rPr lang="en-US" sz="1700">
                <a:solidFill>
                  <a:schemeClr val="tx2"/>
                </a:solidFill>
              </a:rPr>
              <a:t>format(x))</a:t>
            </a:r>
          </a:p>
          <a:p>
            <a:pPr marL="0" indent="0">
              <a:buNone/>
            </a:pPr>
            <a:r>
              <a:rPr lang="en-US" sz="1700">
                <a:solidFill>
                  <a:schemeClr val="tx2"/>
                </a:solidFill>
              </a:rPr>
              <a:t>Exception: x </a:t>
            </a:r>
            <a:r>
              <a:rPr lang="zh-CN" altLang="en-US" sz="1700">
                <a:solidFill>
                  <a:schemeClr val="tx2"/>
                </a:solidFill>
              </a:rPr>
              <a:t>不能大于 </a:t>
            </a:r>
            <a:r>
              <a:rPr lang="en-US" altLang="zh-CN" sz="1700">
                <a:solidFill>
                  <a:schemeClr val="tx2"/>
                </a:solidFill>
              </a:rPr>
              <a:t>5</a:t>
            </a:r>
            <a:r>
              <a:rPr lang="zh-CN" altLang="en-US" sz="1700">
                <a:solidFill>
                  <a:schemeClr val="tx2"/>
                </a:solidFill>
              </a:rPr>
              <a:t>。</a:t>
            </a:r>
            <a:r>
              <a:rPr lang="en-US" sz="1700">
                <a:solidFill>
                  <a:schemeClr val="tx2"/>
                </a:solidFill>
              </a:rPr>
              <a:t>x </a:t>
            </a:r>
            <a:r>
              <a:rPr lang="zh-CN" altLang="en-US" sz="1700">
                <a:solidFill>
                  <a:schemeClr val="tx2"/>
                </a:solidFill>
              </a:rPr>
              <a:t>的值为</a:t>
            </a:r>
            <a:r>
              <a:rPr lang="en-US" altLang="zh-CN" sz="1700">
                <a:solidFill>
                  <a:schemeClr val="tx2"/>
                </a:solidFill>
              </a:rPr>
              <a:t>: 10</a:t>
            </a:r>
          </a:p>
          <a:p>
            <a:pPr marL="0" indent="0">
              <a:buNone/>
            </a:pPr>
            <a:endParaRPr lang="en-US" altLang="zh-CN" sz="1700">
              <a:solidFill>
                <a:schemeClr val="tx2"/>
              </a:solidFill>
            </a:endParaRPr>
          </a:p>
          <a:p>
            <a:r>
              <a:rPr lang="en-US" sz="1700">
                <a:solidFill>
                  <a:schemeClr val="tx2"/>
                </a:solidFill>
              </a:rPr>
              <a:t>raise </a:t>
            </a:r>
            <a:r>
              <a:rPr lang="zh-CN" altLang="en-US" sz="1700">
                <a:solidFill>
                  <a:schemeClr val="tx2"/>
                </a:solidFill>
              </a:rPr>
              <a:t>唯一的一个参数指定了要被抛出的异常。它必须是一个异常的实例或者是异常的类（也就是 </a:t>
            </a:r>
            <a:r>
              <a:rPr lang="en-US" sz="1700">
                <a:solidFill>
                  <a:schemeClr val="tx2"/>
                </a:solidFill>
              </a:rPr>
              <a:t>Exception </a:t>
            </a:r>
            <a:r>
              <a:rPr lang="zh-CN" altLang="en-US" sz="1700">
                <a:solidFill>
                  <a:schemeClr val="tx2"/>
                </a:solidFill>
              </a:rPr>
              <a:t>的子类）。</a:t>
            </a:r>
            <a:endParaRPr lang="en-US" sz="1700">
              <a:solidFill>
                <a:schemeClr val="tx2"/>
              </a:solidFill>
            </a:endParaRPr>
          </a:p>
        </p:txBody>
      </p:sp>
    </p:spTree>
    <p:extLst>
      <p:ext uri="{BB962C8B-B14F-4D97-AF65-F5344CB8AC3E}">
        <p14:creationId xmlns:p14="http://schemas.microsoft.com/office/powerpoint/2010/main" val="4202921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31AFDD1-B9CF-4115-A3B6-4F7F238E224C}"/>
              </a:ext>
            </a:extLst>
          </p:cNvPr>
          <p:cNvSpPr>
            <a:spLocks noGrp="1"/>
          </p:cNvSpPr>
          <p:nvPr>
            <p:ph type="title"/>
          </p:nvPr>
        </p:nvSpPr>
        <p:spPr>
          <a:xfrm>
            <a:off x="640080" y="1243013"/>
            <a:ext cx="3855720" cy="4371974"/>
          </a:xfrm>
        </p:spPr>
        <p:txBody>
          <a:bodyPr>
            <a:normAutofit/>
          </a:bodyPr>
          <a:lstStyle/>
          <a:p>
            <a:r>
              <a:rPr lang="zh-CN" altLang="en-US" sz="3600">
                <a:solidFill>
                  <a:schemeClr val="tx2"/>
                </a:solidFill>
              </a:rPr>
              <a:t>实例</a:t>
            </a:r>
            <a:endParaRPr lang="en-US" sz="3600">
              <a:solidFill>
                <a:schemeClr val="tx2"/>
              </a:solidFill>
            </a:endParaRPr>
          </a:p>
        </p:txBody>
      </p:sp>
      <p:sp>
        <p:nvSpPr>
          <p:cNvPr id="3" name="Content Placeholder 2">
            <a:extLst>
              <a:ext uri="{FF2B5EF4-FFF2-40B4-BE49-F238E27FC236}">
                <a16:creationId xmlns:a16="http://schemas.microsoft.com/office/drawing/2014/main" id="{7E1790C6-F079-420D-85A2-804C8C87150B}"/>
              </a:ext>
            </a:extLst>
          </p:cNvPr>
          <p:cNvSpPr>
            <a:spLocks noGrp="1"/>
          </p:cNvSpPr>
          <p:nvPr>
            <p:ph idx="1"/>
          </p:nvPr>
        </p:nvSpPr>
        <p:spPr>
          <a:xfrm>
            <a:off x="6172200" y="804672"/>
            <a:ext cx="5221224" cy="5230368"/>
          </a:xfrm>
        </p:spPr>
        <p:txBody>
          <a:bodyPr anchor="ctr">
            <a:normAutofit/>
          </a:bodyPr>
          <a:lstStyle/>
          <a:p>
            <a:r>
              <a:rPr lang="zh-CN" altLang="en-US" sz="1800">
                <a:solidFill>
                  <a:schemeClr val="tx2"/>
                </a:solidFill>
              </a:rPr>
              <a:t>如果你只想知道这是否抛出了一个异常，并不想去处理它，那么一个简单的 </a:t>
            </a:r>
            <a:r>
              <a:rPr lang="en-US" altLang="zh-CN" sz="1800">
                <a:solidFill>
                  <a:schemeClr val="tx2"/>
                </a:solidFill>
              </a:rPr>
              <a:t>raise </a:t>
            </a:r>
            <a:r>
              <a:rPr lang="zh-CN" altLang="en-US" sz="1800">
                <a:solidFill>
                  <a:schemeClr val="tx2"/>
                </a:solidFill>
              </a:rPr>
              <a:t>语句就可以再次把它抛出</a:t>
            </a:r>
            <a:endParaRPr lang="en-US" altLang="zh-CN" sz="1800">
              <a:solidFill>
                <a:schemeClr val="tx2"/>
              </a:solidFill>
            </a:endParaRPr>
          </a:p>
          <a:p>
            <a:endParaRPr lang="en-US" sz="1800">
              <a:solidFill>
                <a:schemeClr val="tx2"/>
              </a:solidFill>
            </a:endParaRPr>
          </a:p>
          <a:p>
            <a:pPr marL="0" indent="0">
              <a:buNone/>
            </a:pPr>
            <a:r>
              <a:rPr lang="en-US" sz="1800">
                <a:solidFill>
                  <a:schemeClr val="tx2"/>
                </a:solidFill>
              </a:rPr>
              <a:t>&gt;&gt;&gt; try:</a:t>
            </a:r>
          </a:p>
          <a:p>
            <a:pPr marL="0" indent="0">
              <a:buNone/>
            </a:pPr>
            <a:r>
              <a:rPr lang="en-US" sz="1800">
                <a:solidFill>
                  <a:schemeClr val="tx2"/>
                </a:solidFill>
              </a:rPr>
              <a:t>        raise NameError('HiThere')</a:t>
            </a:r>
          </a:p>
          <a:p>
            <a:pPr marL="0" indent="0">
              <a:buNone/>
            </a:pPr>
            <a:r>
              <a:rPr lang="en-US" sz="1800">
                <a:solidFill>
                  <a:schemeClr val="tx2"/>
                </a:solidFill>
              </a:rPr>
              <a:t>    except NameError:</a:t>
            </a:r>
          </a:p>
          <a:p>
            <a:pPr marL="0" indent="0">
              <a:buNone/>
            </a:pPr>
            <a:r>
              <a:rPr lang="en-US" sz="1800">
                <a:solidFill>
                  <a:schemeClr val="tx2"/>
                </a:solidFill>
              </a:rPr>
              <a:t>        print('An exception flew by!')</a:t>
            </a:r>
          </a:p>
          <a:p>
            <a:pPr marL="0" indent="0">
              <a:buNone/>
            </a:pPr>
            <a:r>
              <a:rPr lang="en-US" sz="1800">
                <a:solidFill>
                  <a:schemeClr val="tx2"/>
                </a:solidFill>
              </a:rPr>
              <a:t>        raise</a:t>
            </a:r>
          </a:p>
          <a:p>
            <a:pPr marL="0" indent="0">
              <a:buNone/>
            </a:pPr>
            <a:r>
              <a:rPr lang="en-US" sz="1800">
                <a:solidFill>
                  <a:schemeClr val="tx2"/>
                </a:solidFill>
              </a:rPr>
              <a:t>   </a:t>
            </a:r>
          </a:p>
          <a:p>
            <a:pPr marL="0" indent="0">
              <a:buNone/>
            </a:pPr>
            <a:r>
              <a:rPr lang="en-US" sz="1800">
                <a:solidFill>
                  <a:schemeClr val="tx2"/>
                </a:solidFill>
              </a:rPr>
              <a:t>An exception flew by!</a:t>
            </a:r>
          </a:p>
          <a:p>
            <a:pPr marL="0" indent="0">
              <a:buNone/>
            </a:pPr>
            <a:r>
              <a:rPr lang="en-US" sz="1800">
                <a:solidFill>
                  <a:schemeClr val="tx2"/>
                </a:solidFill>
              </a:rPr>
              <a:t>Traceback (most recent call last):</a:t>
            </a:r>
          </a:p>
          <a:p>
            <a:pPr marL="0" indent="0">
              <a:buNone/>
            </a:pPr>
            <a:r>
              <a:rPr lang="en-US" sz="1800">
                <a:solidFill>
                  <a:schemeClr val="tx2"/>
                </a:solidFill>
              </a:rPr>
              <a:t>  File "&lt;stdin&gt;", line 2, in ?</a:t>
            </a:r>
          </a:p>
          <a:p>
            <a:pPr marL="0" indent="0">
              <a:buNone/>
            </a:pPr>
            <a:r>
              <a:rPr lang="en-US" sz="1800">
                <a:solidFill>
                  <a:schemeClr val="tx2"/>
                </a:solidFill>
              </a:rPr>
              <a:t>NameError: HiThere</a:t>
            </a:r>
          </a:p>
        </p:txBody>
      </p:sp>
    </p:spTree>
    <p:extLst>
      <p:ext uri="{BB962C8B-B14F-4D97-AF65-F5344CB8AC3E}">
        <p14:creationId xmlns:p14="http://schemas.microsoft.com/office/powerpoint/2010/main" val="934102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52E0974-C36A-4499-9DEF-A4BD32E7F467}"/>
              </a:ext>
            </a:extLst>
          </p:cNvPr>
          <p:cNvSpPr>
            <a:spLocks noGrp="1"/>
          </p:cNvSpPr>
          <p:nvPr>
            <p:ph type="title"/>
          </p:nvPr>
        </p:nvSpPr>
        <p:spPr>
          <a:xfrm>
            <a:off x="640080" y="1243013"/>
            <a:ext cx="3855720" cy="4371974"/>
          </a:xfrm>
        </p:spPr>
        <p:txBody>
          <a:bodyPr>
            <a:normAutofit/>
          </a:bodyPr>
          <a:lstStyle/>
          <a:p>
            <a:r>
              <a:rPr lang="zh-CN" altLang="en-US" sz="3600" b="1">
                <a:solidFill>
                  <a:schemeClr val="tx2"/>
                </a:solidFill>
              </a:rPr>
              <a:t>用户自定义异常</a:t>
            </a:r>
            <a:endParaRPr lang="en-US" sz="3600">
              <a:solidFill>
                <a:schemeClr val="tx2"/>
              </a:solidFill>
            </a:endParaRPr>
          </a:p>
        </p:txBody>
      </p:sp>
      <p:sp>
        <p:nvSpPr>
          <p:cNvPr id="3" name="Content Placeholder 2">
            <a:extLst>
              <a:ext uri="{FF2B5EF4-FFF2-40B4-BE49-F238E27FC236}">
                <a16:creationId xmlns:a16="http://schemas.microsoft.com/office/drawing/2014/main" id="{BDDF9827-0AC8-4BA8-9AFF-1FE363BE6618}"/>
              </a:ext>
            </a:extLst>
          </p:cNvPr>
          <p:cNvSpPr>
            <a:spLocks noGrp="1"/>
          </p:cNvSpPr>
          <p:nvPr>
            <p:ph idx="1"/>
          </p:nvPr>
        </p:nvSpPr>
        <p:spPr>
          <a:xfrm>
            <a:off x="6172200" y="804672"/>
            <a:ext cx="5221224" cy="5230368"/>
          </a:xfrm>
        </p:spPr>
        <p:txBody>
          <a:bodyPr anchor="ctr">
            <a:normAutofit/>
          </a:bodyPr>
          <a:lstStyle/>
          <a:p>
            <a:r>
              <a:rPr lang="zh-CN" altLang="en-US" sz="900">
                <a:solidFill>
                  <a:schemeClr val="tx2"/>
                </a:solidFill>
              </a:rPr>
              <a:t>你可以通过创建一个新的异常类来拥有自己的异常。异常类继承自 </a:t>
            </a:r>
            <a:r>
              <a:rPr lang="en-US" altLang="zh-CN" sz="900">
                <a:solidFill>
                  <a:schemeClr val="tx2"/>
                </a:solidFill>
              </a:rPr>
              <a:t>Exception </a:t>
            </a:r>
            <a:r>
              <a:rPr lang="zh-CN" altLang="en-US" sz="900">
                <a:solidFill>
                  <a:schemeClr val="tx2"/>
                </a:solidFill>
              </a:rPr>
              <a:t>类，可以直接继承，或者间接继承</a:t>
            </a:r>
            <a:endParaRPr lang="en-US" altLang="zh-CN" sz="900">
              <a:solidFill>
                <a:schemeClr val="tx2"/>
              </a:solidFill>
            </a:endParaRPr>
          </a:p>
          <a:p>
            <a:endParaRPr lang="en-US" sz="900">
              <a:solidFill>
                <a:schemeClr val="tx2"/>
              </a:solidFill>
            </a:endParaRPr>
          </a:p>
          <a:p>
            <a:pPr marL="0" indent="0">
              <a:buNone/>
            </a:pPr>
            <a:r>
              <a:rPr lang="en-US" sz="900">
                <a:solidFill>
                  <a:schemeClr val="tx2"/>
                </a:solidFill>
              </a:rPr>
              <a:t>&gt;&gt;&gt; class MyError(Exception):</a:t>
            </a:r>
          </a:p>
          <a:p>
            <a:pPr marL="0" indent="0">
              <a:buNone/>
            </a:pPr>
            <a:r>
              <a:rPr lang="en-US" sz="900">
                <a:solidFill>
                  <a:schemeClr val="tx2"/>
                </a:solidFill>
              </a:rPr>
              <a:t>        def __init__(self, value):</a:t>
            </a:r>
          </a:p>
          <a:p>
            <a:pPr marL="0" indent="0">
              <a:buNone/>
            </a:pPr>
            <a:r>
              <a:rPr lang="en-US" sz="900">
                <a:solidFill>
                  <a:schemeClr val="tx2"/>
                </a:solidFill>
              </a:rPr>
              <a:t>            self.value = value</a:t>
            </a:r>
          </a:p>
          <a:p>
            <a:pPr marL="0" indent="0">
              <a:buNone/>
            </a:pPr>
            <a:r>
              <a:rPr lang="en-US" sz="900">
                <a:solidFill>
                  <a:schemeClr val="tx2"/>
                </a:solidFill>
              </a:rPr>
              <a:t>        def __str__(self):</a:t>
            </a:r>
          </a:p>
          <a:p>
            <a:pPr marL="0" indent="0">
              <a:buNone/>
            </a:pPr>
            <a:r>
              <a:rPr lang="en-US" sz="900">
                <a:solidFill>
                  <a:schemeClr val="tx2"/>
                </a:solidFill>
              </a:rPr>
              <a:t>            return repr(self.value)</a:t>
            </a:r>
          </a:p>
          <a:p>
            <a:pPr marL="0" indent="0">
              <a:buNone/>
            </a:pPr>
            <a:r>
              <a:rPr lang="en-US" sz="900">
                <a:solidFill>
                  <a:schemeClr val="tx2"/>
                </a:solidFill>
              </a:rPr>
              <a:t>   </a:t>
            </a:r>
          </a:p>
          <a:p>
            <a:pPr marL="0" indent="0">
              <a:buNone/>
            </a:pPr>
            <a:r>
              <a:rPr lang="en-US" sz="900">
                <a:solidFill>
                  <a:schemeClr val="tx2"/>
                </a:solidFill>
              </a:rPr>
              <a:t>&gt;&gt;&gt; try:</a:t>
            </a:r>
          </a:p>
          <a:p>
            <a:pPr marL="0" indent="0">
              <a:buNone/>
            </a:pPr>
            <a:r>
              <a:rPr lang="en-US" sz="900">
                <a:solidFill>
                  <a:schemeClr val="tx2"/>
                </a:solidFill>
              </a:rPr>
              <a:t>        raise MyError(2*2)</a:t>
            </a:r>
          </a:p>
          <a:p>
            <a:pPr marL="0" indent="0">
              <a:buNone/>
            </a:pPr>
            <a:r>
              <a:rPr lang="en-US" sz="900">
                <a:solidFill>
                  <a:schemeClr val="tx2"/>
                </a:solidFill>
              </a:rPr>
              <a:t>    except MyError as e:</a:t>
            </a:r>
          </a:p>
          <a:p>
            <a:pPr marL="0" indent="0">
              <a:buNone/>
            </a:pPr>
            <a:r>
              <a:rPr lang="en-US" sz="900">
                <a:solidFill>
                  <a:schemeClr val="tx2"/>
                </a:solidFill>
              </a:rPr>
              <a:t>        print('My exception occurred, value:', e.value)</a:t>
            </a:r>
          </a:p>
          <a:p>
            <a:pPr marL="0" indent="0">
              <a:buNone/>
            </a:pPr>
            <a:r>
              <a:rPr lang="en-US" sz="900">
                <a:solidFill>
                  <a:schemeClr val="tx2"/>
                </a:solidFill>
              </a:rPr>
              <a:t>   </a:t>
            </a:r>
          </a:p>
          <a:p>
            <a:pPr marL="0" indent="0">
              <a:buNone/>
            </a:pPr>
            <a:r>
              <a:rPr lang="en-US" sz="900">
                <a:solidFill>
                  <a:schemeClr val="tx2"/>
                </a:solidFill>
              </a:rPr>
              <a:t>My exception occurred, value: 4</a:t>
            </a:r>
          </a:p>
          <a:p>
            <a:pPr marL="0" indent="0">
              <a:buNone/>
            </a:pPr>
            <a:r>
              <a:rPr lang="en-US" sz="900">
                <a:solidFill>
                  <a:schemeClr val="tx2"/>
                </a:solidFill>
              </a:rPr>
              <a:t>&gt;&gt;&gt; raise MyError('oops!')</a:t>
            </a:r>
          </a:p>
          <a:p>
            <a:pPr marL="0" indent="0">
              <a:buNone/>
            </a:pPr>
            <a:r>
              <a:rPr lang="en-US" sz="900">
                <a:solidFill>
                  <a:schemeClr val="tx2"/>
                </a:solidFill>
              </a:rPr>
              <a:t>Traceback (most recent call last):</a:t>
            </a:r>
          </a:p>
          <a:p>
            <a:pPr marL="0" indent="0">
              <a:buNone/>
            </a:pPr>
            <a:r>
              <a:rPr lang="en-US" sz="900">
                <a:solidFill>
                  <a:schemeClr val="tx2"/>
                </a:solidFill>
              </a:rPr>
              <a:t>  File "&lt;stdin&gt;", line 1, in ?</a:t>
            </a:r>
          </a:p>
          <a:p>
            <a:pPr marL="0" indent="0">
              <a:buNone/>
            </a:pPr>
            <a:r>
              <a:rPr lang="en-US" sz="900">
                <a:solidFill>
                  <a:schemeClr val="tx2"/>
                </a:solidFill>
              </a:rPr>
              <a:t>__main__.MyError: 'oops!’</a:t>
            </a:r>
          </a:p>
          <a:p>
            <a:pPr marL="0" indent="0">
              <a:buNone/>
            </a:pPr>
            <a:endParaRPr lang="en-US" sz="900">
              <a:solidFill>
                <a:schemeClr val="tx2"/>
              </a:solidFill>
            </a:endParaRPr>
          </a:p>
          <a:p>
            <a:r>
              <a:rPr lang="zh-CN" altLang="en-US" sz="900">
                <a:solidFill>
                  <a:schemeClr val="tx2"/>
                </a:solidFill>
              </a:rPr>
              <a:t>在这个例子中，类 </a:t>
            </a:r>
            <a:r>
              <a:rPr lang="en-US" sz="900">
                <a:solidFill>
                  <a:schemeClr val="tx2"/>
                </a:solidFill>
              </a:rPr>
              <a:t>Exception </a:t>
            </a:r>
            <a:r>
              <a:rPr lang="zh-CN" altLang="en-US" sz="900">
                <a:solidFill>
                  <a:schemeClr val="tx2"/>
                </a:solidFill>
              </a:rPr>
              <a:t>默认的 </a:t>
            </a:r>
            <a:r>
              <a:rPr lang="en-US" altLang="zh-CN" sz="900">
                <a:solidFill>
                  <a:schemeClr val="tx2"/>
                </a:solidFill>
              </a:rPr>
              <a:t>__</a:t>
            </a:r>
            <a:r>
              <a:rPr lang="en-US" sz="900">
                <a:solidFill>
                  <a:schemeClr val="tx2"/>
                </a:solidFill>
              </a:rPr>
              <a:t>init__() </a:t>
            </a:r>
            <a:r>
              <a:rPr lang="zh-CN" altLang="en-US" sz="900">
                <a:solidFill>
                  <a:schemeClr val="tx2"/>
                </a:solidFill>
              </a:rPr>
              <a:t>被覆盖。</a:t>
            </a:r>
            <a:endParaRPr lang="en-US" sz="900">
              <a:solidFill>
                <a:schemeClr val="tx2"/>
              </a:solidFill>
            </a:endParaRPr>
          </a:p>
        </p:txBody>
      </p:sp>
    </p:spTree>
    <p:extLst>
      <p:ext uri="{BB962C8B-B14F-4D97-AF65-F5344CB8AC3E}">
        <p14:creationId xmlns:p14="http://schemas.microsoft.com/office/powerpoint/2010/main" val="220155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97ADA-28DA-4CC2-9017-0DBC70783010}"/>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zh-CN" altLang="en-US" sz="4000" kern="1200">
                <a:solidFill>
                  <a:schemeClr val="tx2"/>
                </a:solidFill>
                <a:latin typeface="+mj-lt"/>
                <a:ea typeface="+mj-ea"/>
                <a:cs typeface="+mj-cs"/>
              </a:rPr>
              <a:t>语法错误和异常</a:t>
            </a:r>
            <a:endParaRPr lang="en-US" sz="4000" kern="1200">
              <a:solidFill>
                <a:schemeClr val="tx2"/>
              </a:solidFill>
              <a:latin typeface="+mj-lt"/>
              <a:ea typeface="+mj-ea"/>
              <a:cs typeface="+mj-cs"/>
            </a:endParaRPr>
          </a:p>
        </p:txBody>
      </p:sp>
      <p:sp>
        <p:nvSpPr>
          <p:cNvPr id="3" name="Content Placeholder 2">
            <a:extLst>
              <a:ext uri="{FF2B5EF4-FFF2-40B4-BE49-F238E27FC236}">
                <a16:creationId xmlns:a16="http://schemas.microsoft.com/office/drawing/2014/main" id="{ACAEEE5B-A10D-4FFA-9E4B-06A2B5EFA534}"/>
              </a:ext>
            </a:extLst>
          </p:cNvPr>
          <p:cNvSpPr>
            <a:spLocks noGrp="1"/>
          </p:cNvSpPr>
          <p:nvPr>
            <p:ph idx="1"/>
          </p:nvPr>
        </p:nvSpPr>
        <p:spPr>
          <a:xfrm>
            <a:off x="1514121" y="4171528"/>
            <a:ext cx="9163757" cy="450447"/>
          </a:xfrm>
        </p:spPr>
        <p:txBody>
          <a:bodyPr vert="horz" lIns="91440" tIns="45720" rIns="91440" bIns="45720" rtlCol="0" anchor="ctr">
            <a:normAutofit/>
          </a:bodyPr>
          <a:lstStyle/>
          <a:p>
            <a:pPr marL="0" indent="0" algn="ctr">
              <a:buNone/>
            </a:pPr>
            <a:r>
              <a:rPr lang="en-US" altLang="zh-CN" sz="1900" kern="1200">
                <a:solidFill>
                  <a:schemeClr val="tx2"/>
                </a:solidFill>
                <a:latin typeface="+mn-lt"/>
                <a:ea typeface="+mn-ea"/>
                <a:cs typeface="+mn-cs"/>
              </a:rPr>
              <a:t>Python assert</a:t>
            </a:r>
            <a:r>
              <a:rPr lang="zh-CN" altLang="en-US" sz="1900" kern="1200">
                <a:solidFill>
                  <a:schemeClr val="tx2"/>
                </a:solidFill>
                <a:latin typeface="+mn-lt"/>
                <a:ea typeface="+mn-ea"/>
                <a:cs typeface="+mn-cs"/>
              </a:rPr>
              <a:t>（断言）用于判断一个表达式，在表达式条件为 </a:t>
            </a:r>
            <a:r>
              <a:rPr lang="en-US" altLang="zh-CN" sz="1900" kern="1200">
                <a:solidFill>
                  <a:schemeClr val="tx2"/>
                </a:solidFill>
                <a:latin typeface="+mn-lt"/>
                <a:ea typeface="+mn-ea"/>
                <a:cs typeface="+mn-cs"/>
              </a:rPr>
              <a:t>false </a:t>
            </a:r>
            <a:r>
              <a:rPr lang="zh-CN" altLang="en-US" sz="1900" kern="1200">
                <a:solidFill>
                  <a:schemeClr val="tx2"/>
                </a:solidFill>
                <a:latin typeface="+mn-lt"/>
                <a:ea typeface="+mn-ea"/>
                <a:cs typeface="+mn-cs"/>
              </a:rPr>
              <a:t>的时候触发异常。</a:t>
            </a:r>
            <a:endParaRPr lang="en-US" sz="1900" kern="1200">
              <a:solidFill>
                <a:schemeClr val="tx2"/>
              </a:solidFill>
              <a:latin typeface="+mn-lt"/>
              <a:ea typeface="+mn-ea"/>
              <a:cs typeface="+mn-cs"/>
            </a:endParaRPr>
          </a:p>
        </p:txBody>
      </p:sp>
      <p:grpSp>
        <p:nvGrpSpPr>
          <p:cNvPr id="15" name="Group 1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6" name="Freeform: Shape 1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9" name="Freeform: Shape 1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391C6C73-9AA1-4CAF-B661-27AC25278A8A}"/>
              </a:ext>
            </a:extLst>
          </p:cNvPr>
          <p:cNvPicPr>
            <a:picLocks noChangeAspect="1"/>
          </p:cNvPicPr>
          <p:nvPr/>
        </p:nvPicPr>
        <p:blipFill>
          <a:blip r:embed="rId2"/>
          <a:stretch>
            <a:fillRect/>
          </a:stretch>
        </p:blipFill>
        <p:spPr>
          <a:xfrm>
            <a:off x="2357342" y="320231"/>
            <a:ext cx="7415863" cy="2836567"/>
          </a:xfrm>
          <a:prstGeom prst="rect">
            <a:avLst/>
          </a:prstGeom>
        </p:spPr>
      </p:pic>
      <p:grpSp>
        <p:nvGrpSpPr>
          <p:cNvPr id="21" name="Group 2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2" name="Freeform: Shape 2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3430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E6819D0-F906-45AC-9A15-E07FCEADB24D}"/>
              </a:ext>
            </a:extLst>
          </p:cNvPr>
          <p:cNvSpPr>
            <a:spLocks noGrp="1"/>
          </p:cNvSpPr>
          <p:nvPr>
            <p:ph type="title"/>
          </p:nvPr>
        </p:nvSpPr>
        <p:spPr>
          <a:xfrm>
            <a:off x="640080" y="1243013"/>
            <a:ext cx="3855720" cy="4371974"/>
          </a:xfrm>
        </p:spPr>
        <p:txBody>
          <a:bodyPr>
            <a:normAutofit/>
          </a:bodyPr>
          <a:lstStyle/>
          <a:p>
            <a:r>
              <a:rPr lang="zh-CN" altLang="en-US" sz="3600">
                <a:solidFill>
                  <a:schemeClr val="tx2"/>
                </a:solidFill>
              </a:rPr>
              <a:t>实例</a:t>
            </a:r>
            <a:endParaRPr lang="en-US" sz="3600">
              <a:solidFill>
                <a:schemeClr val="tx2"/>
              </a:solidFill>
            </a:endParaRPr>
          </a:p>
        </p:txBody>
      </p:sp>
      <p:sp>
        <p:nvSpPr>
          <p:cNvPr id="3" name="Content Placeholder 2">
            <a:extLst>
              <a:ext uri="{FF2B5EF4-FFF2-40B4-BE49-F238E27FC236}">
                <a16:creationId xmlns:a16="http://schemas.microsoft.com/office/drawing/2014/main" id="{0EA02DAA-518C-47BD-A57A-852A49DF9B3E}"/>
              </a:ext>
            </a:extLst>
          </p:cNvPr>
          <p:cNvSpPr>
            <a:spLocks noGrp="1"/>
          </p:cNvSpPr>
          <p:nvPr>
            <p:ph idx="1"/>
          </p:nvPr>
        </p:nvSpPr>
        <p:spPr>
          <a:xfrm>
            <a:off x="5477164" y="804672"/>
            <a:ext cx="6400800" cy="5230368"/>
          </a:xfrm>
        </p:spPr>
        <p:txBody>
          <a:bodyPr numCol="2" anchor="ctr">
            <a:normAutofit lnSpcReduction="10000"/>
          </a:bodyPr>
          <a:lstStyle/>
          <a:p>
            <a:r>
              <a:rPr lang="zh-CN" altLang="en-US" sz="1200" dirty="0">
                <a:solidFill>
                  <a:schemeClr val="tx2"/>
                </a:solidFill>
              </a:rPr>
              <a:t>当创建一个模块有可能抛出多种不同的异常时，一种通常的做法是为这个包建立一个基础异常类，然后基于这个基础类为不同的错误情况创建不同的子类</a:t>
            </a:r>
            <a:endParaRPr lang="en-US" altLang="zh-CN" sz="1200" dirty="0">
              <a:solidFill>
                <a:schemeClr val="tx2"/>
              </a:solidFill>
            </a:endParaRPr>
          </a:p>
          <a:p>
            <a:r>
              <a:rPr lang="zh-CN" altLang="en-US" sz="1200" dirty="0">
                <a:solidFill>
                  <a:schemeClr val="tx2"/>
                </a:solidFill>
              </a:rPr>
              <a:t>大多数的异常的名字都以</a:t>
            </a:r>
            <a:r>
              <a:rPr lang="en-US" altLang="zh-CN" sz="1200" dirty="0">
                <a:solidFill>
                  <a:schemeClr val="tx2"/>
                </a:solidFill>
              </a:rPr>
              <a:t>"Error"</a:t>
            </a:r>
            <a:r>
              <a:rPr lang="zh-CN" altLang="en-US" sz="1200" dirty="0">
                <a:solidFill>
                  <a:schemeClr val="tx2"/>
                </a:solidFill>
              </a:rPr>
              <a:t>结尾，就跟标准的异常命名一样</a:t>
            </a:r>
            <a:endParaRPr lang="en-US" sz="1200" dirty="0">
              <a:solidFill>
                <a:schemeClr val="tx2"/>
              </a:solidFill>
            </a:endParaRPr>
          </a:p>
          <a:p>
            <a:pPr marL="0" indent="0">
              <a:buNone/>
            </a:pPr>
            <a:r>
              <a:rPr lang="en-US" sz="1200" dirty="0">
                <a:solidFill>
                  <a:schemeClr val="tx2"/>
                </a:solidFill>
              </a:rPr>
              <a:t>class Error(Exception):</a:t>
            </a:r>
          </a:p>
          <a:p>
            <a:pPr marL="0" indent="0">
              <a:buNone/>
            </a:pPr>
            <a:r>
              <a:rPr lang="en-US" sz="1200" dirty="0">
                <a:solidFill>
                  <a:schemeClr val="tx2"/>
                </a:solidFill>
              </a:rPr>
              <a:t>    """Base class for exceptions in this module."""</a:t>
            </a:r>
          </a:p>
          <a:p>
            <a:pPr marL="0" indent="0">
              <a:buNone/>
            </a:pPr>
            <a:r>
              <a:rPr lang="en-US" sz="1200" dirty="0">
                <a:solidFill>
                  <a:schemeClr val="tx2"/>
                </a:solidFill>
              </a:rPr>
              <a:t>    pass</a:t>
            </a:r>
          </a:p>
          <a:p>
            <a:pPr marL="0" indent="0">
              <a:buNone/>
            </a:pPr>
            <a:endParaRPr lang="en-US" sz="1200" dirty="0">
              <a:solidFill>
                <a:schemeClr val="tx2"/>
              </a:solidFill>
            </a:endParaRPr>
          </a:p>
          <a:p>
            <a:pPr marL="0" indent="0">
              <a:buNone/>
            </a:pPr>
            <a:r>
              <a:rPr lang="en-US" sz="1200" dirty="0">
                <a:solidFill>
                  <a:schemeClr val="tx2"/>
                </a:solidFill>
              </a:rPr>
              <a:t>class </a:t>
            </a:r>
            <a:r>
              <a:rPr lang="en-US" sz="1200" dirty="0" err="1">
                <a:solidFill>
                  <a:schemeClr val="tx2"/>
                </a:solidFill>
              </a:rPr>
              <a:t>InputError</a:t>
            </a:r>
            <a:r>
              <a:rPr lang="en-US" sz="1200" dirty="0">
                <a:solidFill>
                  <a:schemeClr val="tx2"/>
                </a:solidFill>
              </a:rPr>
              <a:t>(Error):</a:t>
            </a:r>
          </a:p>
          <a:p>
            <a:pPr marL="0" indent="0">
              <a:buNone/>
            </a:pPr>
            <a:r>
              <a:rPr lang="en-US" sz="1200" dirty="0">
                <a:solidFill>
                  <a:schemeClr val="tx2"/>
                </a:solidFill>
              </a:rPr>
              <a:t>    """Exception raised for errors in the input.</a:t>
            </a:r>
          </a:p>
          <a:p>
            <a:pPr marL="0" indent="0">
              <a:buNone/>
            </a:pPr>
            <a:endParaRPr lang="en-US" sz="1200" dirty="0">
              <a:solidFill>
                <a:schemeClr val="tx2"/>
              </a:solidFill>
            </a:endParaRPr>
          </a:p>
          <a:p>
            <a:pPr marL="0" indent="0">
              <a:buNone/>
            </a:pPr>
            <a:r>
              <a:rPr lang="en-US" sz="1200" dirty="0">
                <a:solidFill>
                  <a:schemeClr val="tx2"/>
                </a:solidFill>
              </a:rPr>
              <a:t>    Attributes:</a:t>
            </a:r>
          </a:p>
          <a:p>
            <a:pPr marL="0" indent="0">
              <a:buNone/>
            </a:pPr>
            <a:r>
              <a:rPr lang="en-US" sz="1200" dirty="0">
                <a:solidFill>
                  <a:schemeClr val="tx2"/>
                </a:solidFill>
              </a:rPr>
              <a:t>        expression -- input expression in which the error occurred</a:t>
            </a:r>
          </a:p>
          <a:p>
            <a:pPr marL="0" indent="0">
              <a:buNone/>
            </a:pPr>
            <a:r>
              <a:rPr lang="en-US" sz="1200" dirty="0">
                <a:solidFill>
                  <a:schemeClr val="tx2"/>
                </a:solidFill>
              </a:rPr>
              <a:t>        message -- explanation of the error</a:t>
            </a:r>
          </a:p>
          <a:p>
            <a:pPr marL="0" indent="0">
              <a:buNone/>
            </a:pPr>
            <a:r>
              <a:rPr lang="en-US" sz="1200" dirty="0">
                <a:solidFill>
                  <a:schemeClr val="tx2"/>
                </a:solidFill>
              </a:rPr>
              <a:t>    """</a:t>
            </a:r>
          </a:p>
          <a:p>
            <a:pPr marL="0" indent="0">
              <a:buNone/>
            </a:pPr>
            <a:endParaRPr lang="en-US" sz="1200" dirty="0">
              <a:solidFill>
                <a:schemeClr val="tx2"/>
              </a:solidFill>
            </a:endParaRPr>
          </a:p>
          <a:p>
            <a:pPr marL="0" indent="0">
              <a:buNone/>
            </a:pPr>
            <a:r>
              <a:rPr lang="en-US" sz="1200" dirty="0">
                <a:solidFill>
                  <a:schemeClr val="tx2"/>
                </a:solidFill>
              </a:rPr>
              <a:t>    def __</a:t>
            </a:r>
            <a:r>
              <a:rPr lang="en-US" sz="1200" dirty="0" err="1">
                <a:solidFill>
                  <a:schemeClr val="tx2"/>
                </a:solidFill>
              </a:rPr>
              <a:t>init</a:t>
            </a:r>
            <a:r>
              <a:rPr lang="en-US" sz="1200" dirty="0">
                <a:solidFill>
                  <a:schemeClr val="tx2"/>
                </a:solidFill>
              </a:rPr>
              <a:t>__(self, expression, message):</a:t>
            </a:r>
          </a:p>
          <a:p>
            <a:pPr marL="0" indent="0">
              <a:buNone/>
            </a:pPr>
            <a:r>
              <a:rPr lang="en-US" sz="1200" dirty="0">
                <a:solidFill>
                  <a:schemeClr val="tx2"/>
                </a:solidFill>
              </a:rPr>
              <a:t>        </a:t>
            </a:r>
            <a:r>
              <a:rPr lang="en-US" sz="1200" dirty="0" err="1">
                <a:solidFill>
                  <a:schemeClr val="tx2"/>
                </a:solidFill>
              </a:rPr>
              <a:t>self.expression</a:t>
            </a:r>
            <a:r>
              <a:rPr lang="en-US" sz="1200" dirty="0">
                <a:solidFill>
                  <a:schemeClr val="tx2"/>
                </a:solidFill>
              </a:rPr>
              <a:t> = expression</a:t>
            </a:r>
          </a:p>
          <a:p>
            <a:pPr marL="0" indent="0">
              <a:buNone/>
            </a:pPr>
            <a:r>
              <a:rPr lang="en-US" sz="1200" dirty="0">
                <a:solidFill>
                  <a:schemeClr val="tx2"/>
                </a:solidFill>
              </a:rPr>
              <a:t>        </a:t>
            </a:r>
            <a:r>
              <a:rPr lang="en-US" sz="1200" dirty="0" err="1">
                <a:solidFill>
                  <a:schemeClr val="tx2"/>
                </a:solidFill>
              </a:rPr>
              <a:t>self.message</a:t>
            </a:r>
            <a:r>
              <a:rPr lang="en-US" sz="1200" dirty="0">
                <a:solidFill>
                  <a:schemeClr val="tx2"/>
                </a:solidFill>
              </a:rPr>
              <a:t> = message</a:t>
            </a:r>
          </a:p>
          <a:p>
            <a:pPr marL="0" indent="0">
              <a:buNone/>
            </a:pPr>
            <a:endParaRPr lang="en-US" sz="1200" dirty="0">
              <a:solidFill>
                <a:schemeClr val="tx2"/>
              </a:solidFill>
            </a:endParaRPr>
          </a:p>
          <a:p>
            <a:pPr marL="0" indent="0">
              <a:buNone/>
            </a:pPr>
            <a:r>
              <a:rPr lang="en-US" sz="1200" dirty="0">
                <a:solidFill>
                  <a:schemeClr val="tx2"/>
                </a:solidFill>
              </a:rPr>
              <a:t>class </a:t>
            </a:r>
            <a:r>
              <a:rPr lang="en-US" sz="1200" dirty="0" err="1">
                <a:solidFill>
                  <a:schemeClr val="tx2"/>
                </a:solidFill>
              </a:rPr>
              <a:t>TransitionError</a:t>
            </a:r>
            <a:r>
              <a:rPr lang="en-US" sz="1200" dirty="0">
                <a:solidFill>
                  <a:schemeClr val="tx2"/>
                </a:solidFill>
              </a:rPr>
              <a:t>(Error):</a:t>
            </a:r>
          </a:p>
          <a:p>
            <a:pPr marL="0" indent="0">
              <a:buNone/>
            </a:pPr>
            <a:r>
              <a:rPr lang="en-US" sz="1200" dirty="0">
                <a:solidFill>
                  <a:schemeClr val="tx2"/>
                </a:solidFill>
              </a:rPr>
              <a:t>    """Raised when an operation attempts a state transition that's not</a:t>
            </a:r>
          </a:p>
          <a:p>
            <a:pPr marL="0" indent="0">
              <a:buNone/>
            </a:pPr>
            <a:r>
              <a:rPr lang="en-US" sz="1200" dirty="0">
                <a:solidFill>
                  <a:schemeClr val="tx2"/>
                </a:solidFill>
              </a:rPr>
              <a:t>    allowed.</a:t>
            </a:r>
          </a:p>
          <a:p>
            <a:pPr marL="0" indent="0">
              <a:buNone/>
            </a:pPr>
            <a:endParaRPr lang="en-US" sz="1200" dirty="0">
              <a:solidFill>
                <a:schemeClr val="tx2"/>
              </a:solidFill>
            </a:endParaRPr>
          </a:p>
          <a:p>
            <a:pPr marL="0" indent="0">
              <a:buNone/>
            </a:pPr>
            <a:r>
              <a:rPr lang="en-US" sz="1200" dirty="0">
                <a:solidFill>
                  <a:schemeClr val="tx2"/>
                </a:solidFill>
              </a:rPr>
              <a:t>    Attributes:</a:t>
            </a:r>
          </a:p>
          <a:p>
            <a:pPr marL="0" indent="0">
              <a:buNone/>
            </a:pPr>
            <a:r>
              <a:rPr lang="en-US" sz="1200" dirty="0">
                <a:solidFill>
                  <a:schemeClr val="tx2"/>
                </a:solidFill>
              </a:rPr>
              <a:t>        previous -- state at beginning of transition</a:t>
            </a:r>
          </a:p>
          <a:p>
            <a:pPr marL="0" indent="0">
              <a:buNone/>
            </a:pPr>
            <a:r>
              <a:rPr lang="en-US" sz="1200" dirty="0">
                <a:solidFill>
                  <a:schemeClr val="tx2"/>
                </a:solidFill>
              </a:rPr>
              <a:t>        next -- attempted new state</a:t>
            </a:r>
          </a:p>
          <a:p>
            <a:pPr marL="0" indent="0">
              <a:buNone/>
            </a:pPr>
            <a:r>
              <a:rPr lang="en-US" sz="1200" dirty="0">
                <a:solidFill>
                  <a:schemeClr val="tx2"/>
                </a:solidFill>
              </a:rPr>
              <a:t>        message -- explanation of why the specific transition is not allowed</a:t>
            </a:r>
          </a:p>
          <a:p>
            <a:pPr marL="0" indent="0">
              <a:buNone/>
            </a:pPr>
            <a:r>
              <a:rPr lang="en-US" sz="1200" dirty="0">
                <a:solidFill>
                  <a:schemeClr val="tx2"/>
                </a:solidFill>
              </a:rPr>
              <a:t>    """</a:t>
            </a:r>
          </a:p>
          <a:p>
            <a:pPr marL="0" indent="0">
              <a:buNone/>
            </a:pPr>
            <a:endParaRPr lang="en-US" sz="1200" dirty="0">
              <a:solidFill>
                <a:schemeClr val="tx2"/>
              </a:solidFill>
            </a:endParaRPr>
          </a:p>
          <a:p>
            <a:pPr marL="0" indent="0">
              <a:buNone/>
            </a:pPr>
            <a:r>
              <a:rPr lang="en-US" sz="1200" dirty="0">
                <a:solidFill>
                  <a:schemeClr val="tx2"/>
                </a:solidFill>
              </a:rPr>
              <a:t>    def __</a:t>
            </a:r>
            <a:r>
              <a:rPr lang="en-US" sz="1200" dirty="0" err="1">
                <a:solidFill>
                  <a:schemeClr val="tx2"/>
                </a:solidFill>
              </a:rPr>
              <a:t>init</a:t>
            </a:r>
            <a:r>
              <a:rPr lang="en-US" sz="1200" dirty="0">
                <a:solidFill>
                  <a:schemeClr val="tx2"/>
                </a:solidFill>
              </a:rPr>
              <a:t>__(self, previous, next, message):</a:t>
            </a:r>
          </a:p>
          <a:p>
            <a:pPr marL="0" indent="0">
              <a:buNone/>
            </a:pPr>
            <a:r>
              <a:rPr lang="en-US" sz="1200" dirty="0">
                <a:solidFill>
                  <a:schemeClr val="tx2"/>
                </a:solidFill>
              </a:rPr>
              <a:t>        </a:t>
            </a:r>
            <a:r>
              <a:rPr lang="en-US" sz="1200" dirty="0" err="1">
                <a:solidFill>
                  <a:schemeClr val="tx2"/>
                </a:solidFill>
              </a:rPr>
              <a:t>self.previous</a:t>
            </a:r>
            <a:r>
              <a:rPr lang="en-US" sz="1200" dirty="0">
                <a:solidFill>
                  <a:schemeClr val="tx2"/>
                </a:solidFill>
              </a:rPr>
              <a:t> = previous</a:t>
            </a:r>
          </a:p>
          <a:p>
            <a:pPr marL="0" indent="0">
              <a:buNone/>
            </a:pPr>
            <a:r>
              <a:rPr lang="en-US" sz="1200" dirty="0">
                <a:solidFill>
                  <a:schemeClr val="tx2"/>
                </a:solidFill>
              </a:rPr>
              <a:t>        </a:t>
            </a:r>
            <a:r>
              <a:rPr lang="en-US" sz="1200" dirty="0" err="1">
                <a:solidFill>
                  <a:schemeClr val="tx2"/>
                </a:solidFill>
              </a:rPr>
              <a:t>self.next</a:t>
            </a:r>
            <a:r>
              <a:rPr lang="en-US" sz="1200" dirty="0">
                <a:solidFill>
                  <a:schemeClr val="tx2"/>
                </a:solidFill>
              </a:rPr>
              <a:t> = next</a:t>
            </a:r>
          </a:p>
          <a:p>
            <a:pPr marL="0" indent="0">
              <a:buNone/>
            </a:pPr>
            <a:r>
              <a:rPr lang="en-US" sz="1200" dirty="0">
                <a:solidFill>
                  <a:schemeClr val="tx2"/>
                </a:solidFill>
              </a:rPr>
              <a:t>        </a:t>
            </a:r>
            <a:r>
              <a:rPr lang="en-US" sz="1200" dirty="0" err="1">
                <a:solidFill>
                  <a:schemeClr val="tx2"/>
                </a:solidFill>
              </a:rPr>
              <a:t>self.message</a:t>
            </a:r>
            <a:r>
              <a:rPr lang="en-US" sz="1200" dirty="0">
                <a:solidFill>
                  <a:schemeClr val="tx2"/>
                </a:solidFill>
              </a:rPr>
              <a:t> = message</a:t>
            </a:r>
          </a:p>
        </p:txBody>
      </p:sp>
    </p:spTree>
    <p:extLst>
      <p:ext uri="{BB962C8B-B14F-4D97-AF65-F5344CB8AC3E}">
        <p14:creationId xmlns:p14="http://schemas.microsoft.com/office/powerpoint/2010/main" val="45696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4D492E4-7106-4E42-9DC5-33BEAB19888F}"/>
              </a:ext>
            </a:extLst>
          </p:cNvPr>
          <p:cNvSpPr>
            <a:spLocks noGrp="1"/>
          </p:cNvSpPr>
          <p:nvPr>
            <p:ph type="title"/>
          </p:nvPr>
        </p:nvSpPr>
        <p:spPr>
          <a:xfrm>
            <a:off x="804672" y="1401859"/>
            <a:ext cx="4130185" cy="4054282"/>
          </a:xfrm>
        </p:spPr>
        <p:txBody>
          <a:bodyPr>
            <a:normAutofit/>
          </a:bodyPr>
          <a:lstStyle/>
          <a:p>
            <a:r>
              <a:rPr lang="zh-CN" altLang="en-US" sz="3600" b="1">
                <a:solidFill>
                  <a:schemeClr val="tx2"/>
                </a:solidFill>
              </a:rPr>
              <a:t>定义清理行为</a:t>
            </a:r>
            <a:endParaRPr lang="en-US" sz="3600">
              <a:solidFill>
                <a:schemeClr val="tx2"/>
              </a:solidFill>
            </a:endParaRPr>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5289DAF-22EE-4A57-AEA8-16B193DD11FC}"/>
              </a:ext>
            </a:extLst>
          </p:cNvPr>
          <p:cNvSpPr>
            <a:spLocks noGrp="1"/>
          </p:cNvSpPr>
          <p:nvPr>
            <p:ph idx="1"/>
          </p:nvPr>
        </p:nvSpPr>
        <p:spPr>
          <a:xfrm>
            <a:off x="5257800" y="1553134"/>
            <a:ext cx="6128539" cy="3751732"/>
          </a:xfrm>
        </p:spPr>
        <p:txBody>
          <a:bodyPr anchor="ctr">
            <a:normAutofit/>
          </a:bodyPr>
          <a:lstStyle/>
          <a:p>
            <a:r>
              <a:rPr lang="en-US" altLang="zh-CN" sz="900">
                <a:solidFill>
                  <a:schemeClr val="tx2"/>
                </a:solidFill>
              </a:rPr>
              <a:t>try </a:t>
            </a:r>
            <a:r>
              <a:rPr lang="zh-CN" altLang="en-US" sz="900">
                <a:solidFill>
                  <a:schemeClr val="tx2"/>
                </a:solidFill>
              </a:rPr>
              <a:t>语句还有另外一个可选的子句，它定义了无论在任何情况下都会执行的清理行为</a:t>
            </a:r>
            <a:endParaRPr lang="en-US" altLang="zh-CN" sz="900">
              <a:solidFill>
                <a:schemeClr val="tx2"/>
              </a:solidFill>
            </a:endParaRPr>
          </a:p>
          <a:p>
            <a:pPr marL="0" indent="0">
              <a:buNone/>
            </a:pPr>
            <a:endParaRPr lang="en-US" sz="900">
              <a:solidFill>
                <a:schemeClr val="tx2"/>
              </a:solidFill>
            </a:endParaRPr>
          </a:p>
          <a:p>
            <a:pPr marL="0" indent="0">
              <a:buNone/>
            </a:pPr>
            <a:r>
              <a:rPr lang="en-US" sz="900">
                <a:solidFill>
                  <a:schemeClr val="tx2"/>
                </a:solidFill>
              </a:rPr>
              <a:t>&gt;&gt;&gt; try:</a:t>
            </a:r>
          </a:p>
          <a:p>
            <a:pPr marL="0" indent="0">
              <a:buNone/>
            </a:pPr>
            <a:r>
              <a:rPr lang="en-US" sz="900">
                <a:solidFill>
                  <a:schemeClr val="tx2"/>
                </a:solidFill>
              </a:rPr>
              <a:t>...     raise KeyboardInterrupt</a:t>
            </a:r>
          </a:p>
          <a:p>
            <a:pPr marL="0" indent="0">
              <a:buNone/>
            </a:pPr>
            <a:r>
              <a:rPr lang="en-US" sz="900">
                <a:solidFill>
                  <a:schemeClr val="tx2"/>
                </a:solidFill>
              </a:rPr>
              <a:t>... finally:</a:t>
            </a:r>
          </a:p>
          <a:p>
            <a:pPr marL="0" indent="0">
              <a:buNone/>
            </a:pPr>
            <a:r>
              <a:rPr lang="en-US" sz="900">
                <a:solidFill>
                  <a:schemeClr val="tx2"/>
                </a:solidFill>
              </a:rPr>
              <a:t>...     print('Goodbye, world!')</a:t>
            </a:r>
          </a:p>
          <a:p>
            <a:pPr marL="0" indent="0">
              <a:buNone/>
            </a:pPr>
            <a:r>
              <a:rPr lang="en-US" sz="900">
                <a:solidFill>
                  <a:schemeClr val="tx2"/>
                </a:solidFill>
              </a:rPr>
              <a:t>...</a:t>
            </a:r>
          </a:p>
          <a:p>
            <a:pPr marL="0" indent="0">
              <a:buNone/>
            </a:pPr>
            <a:r>
              <a:rPr lang="en-US" sz="900">
                <a:solidFill>
                  <a:schemeClr val="tx2"/>
                </a:solidFill>
              </a:rPr>
              <a:t>Goodbye, world!</a:t>
            </a:r>
          </a:p>
          <a:p>
            <a:pPr marL="0" indent="0">
              <a:buNone/>
            </a:pPr>
            <a:r>
              <a:rPr lang="en-US" sz="900">
                <a:solidFill>
                  <a:schemeClr val="tx2"/>
                </a:solidFill>
              </a:rPr>
              <a:t>Traceback (most recent call last):</a:t>
            </a:r>
          </a:p>
          <a:p>
            <a:pPr marL="0" indent="0">
              <a:buNone/>
            </a:pPr>
            <a:r>
              <a:rPr lang="en-US" sz="900">
                <a:solidFill>
                  <a:schemeClr val="tx2"/>
                </a:solidFill>
              </a:rPr>
              <a:t>  File "&lt;stdin&gt;", line 2, in &lt;module&gt;</a:t>
            </a:r>
          </a:p>
          <a:p>
            <a:pPr marL="0" indent="0">
              <a:buNone/>
            </a:pPr>
            <a:r>
              <a:rPr lang="en-US" sz="900">
                <a:solidFill>
                  <a:schemeClr val="tx2"/>
                </a:solidFill>
              </a:rPr>
              <a:t>KeyboardInterrupt</a:t>
            </a:r>
          </a:p>
          <a:p>
            <a:pPr marL="0" indent="0">
              <a:buNone/>
            </a:pPr>
            <a:endParaRPr lang="en-US" sz="900">
              <a:solidFill>
                <a:schemeClr val="tx2"/>
              </a:solidFill>
            </a:endParaRPr>
          </a:p>
          <a:p>
            <a:pPr latinLnBrk="1"/>
            <a:r>
              <a:rPr lang="zh-CN" altLang="en-US" sz="900">
                <a:solidFill>
                  <a:schemeClr val="tx2"/>
                </a:solidFill>
              </a:rPr>
              <a:t>以上例子不管 </a:t>
            </a:r>
            <a:r>
              <a:rPr lang="en-US" sz="900">
                <a:solidFill>
                  <a:schemeClr val="tx2"/>
                </a:solidFill>
              </a:rPr>
              <a:t>try </a:t>
            </a:r>
            <a:r>
              <a:rPr lang="zh-CN" altLang="en-US" sz="900">
                <a:solidFill>
                  <a:schemeClr val="tx2"/>
                </a:solidFill>
              </a:rPr>
              <a:t>子句里面有没有发生异常，</a:t>
            </a:r>
            <a:r>
              <a:rPr lang="en-US" sz="900">
                <a:solidFill>
                  <a:schemeClr val="tx2"/>
                </a:solidFill>
              </a:rPr>
              <a:t>finally </a:t>
            </a:r>
            <a:r>
              <a:rPr lang="zh-CN" altLang="en-US" sz="900">
                <a:solidFill>
                  <a:schemeClr val="tx2"/>
                </a:solidFill>
              </a:rPr>
              <a:t>子句都会执行。</a:t>
            </a:r>
          </a:p>
          <a:p>
            <a:pPr latinLnBrk="1"/>
            <a:r>
              <a:rPr lang="zh-CN" altLang="en-US" sz="900">
                <a:solidFill>
                  <a:schemeClr val="tx2"/>
                </a:solidFill>
              </a:rPr>
              <a:t>如果一个异常在 </a:t>
            </a:r>
            <a:r>
              <a:rPr lang="en-US" sz="900">
                <a:solidFill>
                  <a:schemeClr val="tx2"/>
                </a:solidFill>
              </a:rPr>
              <a:t>try </a:t>
            </a:r>
            <a:r>
              <a:rPr lang="zh-CN" altLang="en-US" sz="900">
                <a:solidFill>
                  <a:schemeClr val="tx2"/>
                </a:solidFill>
              </a:rPr>
              <a:t>子句里（或者在 </a:t>
            </a:r>
            <a:r>
              <a:rPr lang="en-US" sz="900">
                <a:solidFill>
                  <a:schemeClr val="tx2"/>
                </a:solidFill>
              </a:rPr>
              <a:t>except </a:t>
            </a:r>
            <a:r>
              <a:rPr lang="zh-CN" altLang="en-US" sz="900">
                <a:solidFill>
                  <a:schemeClr val="tx2"/>
                </a:solidFill>
              </a:rPr>
              <a:t>和 </a:t>
            </a:r>
            <a:r>
              <a:rPr lang="en-US" sz="900">
                <a:solidFill>
                  <a:schemeClr val="tx2"/>
                </a:solidFill>
              </a:rPr>
              <a:t>else </a:t>
            </a:r>
            <a:r>
              <a:rPr lang="zh-CN" altLang="en-US" sz="900">
                <a:solidFill>
                  <a:schemeClr val="tx2"/>
                </a:solidFill>
              </a:rPr>
              <a:t>子句里）被抛出，而又没有任何的 </a:t>
            </a:r>
            <a:r>
              <a:rPr lang="en-US" sz="900">
                <a:solidFill>
                  <a:schemeClr val="tx2"/>
                </a:solidFill>
              </a:rPr>
              <a:t>except </a:t>
            </a:r>
            <a:r>
              <a:rPr lang="zh-CN" altLang="en-US" sz="900">
                <a:solidFill>
                  <a:schemeClr val="tx2"/>
                </a:solidFill>
              </a:rPr>
              <a:t>把它截住，那么这个异常会在 </a:t>
            </a:r>
            <a:r>
              <a:rPr lang="en-US" sz="900">
                <a:solidFill>
                  <a:schemeClr val="tx2"/>
                </a:solidFill>
              </a:rPr>
              <a:t>finally </a:t>
            </a:r>
            <a:r>
              <a:rPr lang="zh-CN" altLang="en-US" sz="900">
                <a:solidFill>
                  <a:schemeClr val="tx2"/>
                </a:solidFill>
              </a:rPr>
              <a:t>子句执行后被抛出。</a:t>
            </a: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38762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7"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EDE20C5-CDC5-420E-8961-5EDEC7D044A1}"/>
              </a:ext>
            </a:extLst>
          </p:cNvPr>
          <p:cNvSpPr>
            <a:spLocks noGrp="1"/>
          </p:cNvSpPr>
          <p:nvPr>
            <p:ph type="title"/>
          </p:nvPr>
        </p:nvSpPr>
        <p:spPr>
          <a:xfrm>
            <a:off x="640080" y="1243013"/>
            <a:ext cx="3855720" cy="4371974"/>
          </a:xfrm>
        </p:spPr>
        <p:txBody>
          <a:bodyPr>
            <a:normAutofit/>
          </a:bodyPr>
          <a:lstStyle/>
          <a:p>
            <a:r>
              <a:rPr lang="zh-CN" altLang="en-US" sz="3600">
                <a:solidFill>
                  <a:schemeClr val="tx2"/>
                </a:solidFill>
              </a:rPr>
              <a:t>实例</a:t>
            </a:r>
            <a:endParaRPr lang="en-US" sz="3600">
              <a:solidFill>
                <a:schemeClr val="tx2"/>
              </a:solidFill>
            </a:endParaRPr>
          </a:p>
        </p:txBody>
      </p:sp>
      <p:sp>
        <p:nvSpPr>
          <p:cNvPr id="3" name="Content Placeholder 2">
            <a:extLst>
              <a:ext uri="{FF2B5EF4-FFF2-40B4-BE49-F238E27FC236}">
                <a16:creationId xmlns:a16="http://schemas.microsoft.com/office/drawing/2014/main" id="{15193C03-8A7E-4E18-9F17-06F4DC6701A8}"/>
              </a:ext>
            </a:extLst>
          </p:cNvPr>
          <p:cNvSpPr>
            <a:spLocks noGrp="1"/>
          </p:cNvSpPr>
          <p:nvPr>
            <p:ph idx="1"/>
          </p:nvPr>
        </p:nvSpPr>
        <p:spPr>
          <a:xfrm>
            <a:off x="5957595" y="356802"/>
            <a:ext cx="5696339" cy="6239661"/>
          </a:xfrm>
        </p:spPr>
        <p:txBody>
          <a:bodyPr anchor="ctr">
            <a:normAutofit lnSpcReduction="10000"/>
          </a:bodyPr>
          <a:lstStyle/>
          <a:p>
            <a:r>
              <a:rPr lang="zh-CN" altLang="en-US" sz="1000" dirty="0">
                <a:solidFill>
                  <a:schemeClr val="tx2"/>
                </a:solidFill>
              </a:rPr>
              <a:t>下面是一个更加复杂的例子（在同一个 </a:t>
            </a:r>
            <a:r>
              <a:rPr lang="en-US" sz="1000" dirty="0">
                <a:solidFill>
                  <a:schemeClr val="tx2"/>
                </a:solidFill>
              </a:rPr>
              <a:t>try </a:t>
            </a:r>
            <a:r>
              <a:rPr lang="zh-CN" altLang="en-US" sz="1000" dirty="0">
                <a:solidFill>
                  <a:schemeClr val="tx2"/>
                </a:solidFill>
              </a:rPr>
              <a:t>语句里包含 </a:t>
            </a:r>
            <a:r>
              <a:rPr lang="en-US" sz="1000" dirty="0">
                <a:solidFill>
                  <a:schemeClr val="tx2"/>
                </a:solidFill>
              </a:rPr>
              <a:t>except </a:t>
            </a:r>
            <a:r>
              <a:rPr lang="zh-CN" altLang="en-US" sz="1000" dirty="0">
                <a:solidFill>
                  <a:schemeClr val="tx2"/>
                </a:solidFill>
              </a:rPr>
              <a:t>和 </a:t>
            </a:r>
            <a:r>
              <a:rPr lang="en-US" sz="1000" dirty="0">
                <a:solidFill>
                  <a:schemeClr val="tx2"/>
                </a:solidFill>
              </a:rPr>
              <a:t>finally </a:t>
            </a:r>
            <a:r>
              <a:rPr lang="zh-CN" altLang="en-US" sz="1000" dirty="0">
                <a:solidFill>
                  <a:schemeClr val="tx2"/>
                </a:solidFill>
              </a:rPr>
              <a:t>子句）</a:t>
            </a:r>
            <a:endParaRPr lang="en-US" altLang="zh-CN" sz="1000" dirty="0">
              <a:solidFill>
                <a:schemeClr val="tx2"/>
              </a:solidFill>
            </a:endParaRPr>
          </a:p>
          <a:p>
            <a:pPr marL="0" indent="0">
              <a:buNone/>
            </a:pPr>
            <a:endParaRPr lang="en-US" sz="1000" dirty="0">
              <a:solidFill>
                <a:schemeClr val="tx2"/>
              </a:solidFill>
            </a:endParaRPr>
          </a:p>
          <a:p>
            <a:pPr marL="0" indent="0">
              <a:buNone/>
            </a:pPr>
            <a:r>
              <a:rPr lang="en-US" sz="1000" dirty="0">
                <a:solidFill>
                  <a:schemeClr val="tx2"/>
                </a:solidFill>
              </a:rPr>
              <a:t>&gt;&gt;&gt; def divide(x, y):</a:t>
            </a:r>
          </a:p>
          <a:p>
            <a:pPr marL="0" indent="0">
              <a:buNone/>
            </a:pPr>
            <a:r>
              <a:rPr lang="en-US" sz="1000" dirty="0">
                <a:solidFill>
                  <a:schemeClr val="tx2"/>
                </a:solidFill>
              </a:rPr>
              <a:t>        try:</a:t>
            </a:r>
          </a:p>
          <a:p>
            <a:pPr marL="0" indent="0">
              <a:buNone/>
            </a:pPr>
            <a:r>
              <a:rPr lang="en-US" sz="1000" dirty="0">
                <a:solidFill>
                  <a:schemeClr val="tx2"/>
                </a:solidFill>
              </a:rPr>
              <a:t>            result = x / y</a:t>
            </a:r>
          </a:p>
          <a:p>
            <a:pPr marL="0" indent="0">
              <a:buNone/>
            </a:pPr>
            <a:r>
              <a:rPr lang="en-US" sz="1000" dirty="0">
                <a:solidFill>
                  <a:schemeClr val="tx2"/>
                </a:solidFill>
              </a:rPr>
              <a:t>        except </a:t>
            </a:r>
            <a:r>
              <a:rPr lang="en-US" sz="1000" dirty="0" err="1">
                <a:solidFill>
                  <a:schemeClr val="tx2"/>
                </a:solidFill>
              </a:rPr>
              <a:t>ZeroDivisionError</a:t>
            </a:r>
            <a:r>
              <a:rPr lang="en-US" sz="1000" dirty="0">
                <a:solidFill>
                  <a:schemeClr val="tx2"/>
                </a:solidFill>
              </a:rPr>
              <a:t>:</a:t>
            </a:r>
          </a:p>
          <a:p>
            <a:pPr marL="0" indent="0">
              <a:buNone/>
            </a:pPr>
            <a:r>
              <a:rPr lang="en-US" sz="1000" dirty="0">
                <a:solidFill>
                  <a:schemeClr val="tx2"/>
                </a:solidFill>
              </a:rPr>
              <a:t>            print("division by zero!")</a:t>
            </a:r>
          </a:p>
          <a:p>
            <a:pPr marL="0" indent="0">
              <a:buNone/>
            </a:pPr>
            <a:r>
              <a:rPr lang="en-US" sz="1000" dirty="0">
                <a:solidFill>
                  <a:schemeClr val="tx2"/>
                </a:solidFill>
              </a:rPr>
              <a:t>        else:</a:t>
            </a:r>
          </a:p>
          <a:p>
            <a:pPr marL="0" indent="0">
              <a:buNone/>
            </a:pPr>
            <a:r>
              <a:rPr lang="en-US" sz="1000" dirty="0">
                <a:solidFill>
                  <a:schemeClr val="tx2"/>
                </a:solidFill>
              </a:rPr>
              <a:t>            print("result is", result)</a:t>
            </a:r>
          </a:p>
          <a:p>
            <a:pPr marL="0" indent="0">
              <a:buNone/>
            </a:pPr>
            <a:r>
              <a:rPr lang="en-US" sz="1000" dirty="0">
                <a:solidFill>
                  <a:schemeClr val="tx2"/>
                </a:solidFill>
              </a:rPr>
              <a:t>        finally:</a:t>
            </a:r>
          </a:p>
          <a:p>
            <a:pPr marL="0" indent="0">
              <a:buNone/>
            </a:pPr>
            <a:r>
              <a:rPr lang="en-US" sz="1000" dirty="0">
                <a:solidFill>
                  <a:schemeClr val="tx2"/>
                </a:solidFill>
              </a:rPr>
              <a:t>            print("executing finally clause")</a:t>
            </a:r>
          </a:p>
          <a:p>
            <a:pPr marL="0" indent="0">
              <a:buNone/>
            </a:pPr>
            <a:r>
              <a:rPr lang="en-US" sz="1000" dirty="0">
                <a:solidFill>
                  <a:schemeClr val="tx2"/>
                </a:solidFill>
              </a:rPr>
              <a:t>   </a:t>
            </a:r>
          </a:p>
          <a:p>
            <a:pPr marL="0" indent="0">
              <a:buNone/>
            </a:pPr>
            <a:r>
              <a:rPr lang="en-US" sz="1000" dirty="0">
                <a:solidFill>
                  <a:schemeClr val="tx2"/>
                </a:solidFill>
              </a:rPr>
              <a:t>&gt;&gt;&gt; divide(2, 1)</a:t>
            </a:r>
          </a:p>
          <a:p>
            <a:pPr marL="0" indent="0">
              <a:buNone/>
            </a:pPr>
            <a:r>
              <a:rPr lang="en-US" sz="1000" dirty="0">
                <a:solidFill>
                  <a:schemeClr val="tx2"/>
                </a:solidFill>
              </a:rPr>
              <a:t>result is 2.0</a:t>
            </a:r>
          </a:p>
          <a:p>
            <a:pPr marL="0" indent="0">
              <a:buNone/>
            </a:pPr>
            <a:r>
              <a:rPr lang="en-US" sz="1000" dirty="0">
                <a:solidFill>
                  <a:schemeClr val="tx2"/>
                </a:solidFill>
              </a:rPr>
              <a:t>executing finally clause</a:t>
            </a:r>
          </a:p>
          <a:p>
            <a:pPr marL="0" indent="0">
              <a:buNone/>
            </a:pPr>
            <a:r>
              <a:rPr lang="en-US" sz="1000" dirty="0">
                <a:solidFill>
                  <a:schemeClr val="tx2"/>
                </a:solidFill>
              </a:rPr>
              <a:t>&gt;&gt;&gt; divide(2, 0)</a:t>
            </a:r>
          </a:p>
          <a:p>
            <a:pPr marL="0" indent="0">
              <a:buNone/>
            </a:pPr>
            <a:r>
              <a:rPr lang="en-US" sz="1000" dirty="0">
                <a:solidFill>
                  <a:schemeClr val="tx2"/>
                </a:solidFill>
              </a:rPr>
              <a:t>division by zero!</a:t>
            </a:r>
          </a:p>
          <a:p>
            <a:pPr marL="0" indent="0">
              <a:buNone/>
            </a:pPr>
            <a:r>
              <a:rPr lang="en-US" sz="1000" dirty="0">
                <a:solidFill>
                  <a:schemeClr val="tx2"/>
                </a:solidFill>
              </a:rPr>
              <a:t>executing finally clause</a:t>
            </a:r>
          </a:p>
          <a:p>
            <a:pPr marL="0" indent="0">
              <a:buNone/>
            </a:pPr>
            <a:r>
              <a:rPr lang="en-US" sz="1000" dirty="0">
                <a:solidFill>
                  <a:schemeClr val="tx2"/>
                </a:solidFill>
              </a:rPr>
              <a:t>&gt;&gt;&gt; divide("2", "1")</a:t>
            </a:r>
          </a:p>
          <a:p>
            <a:pPr marL="0" indent="0">
              <a:buNone/>
            </a:pPr>
            <a:r>
              <a:rPr lang="en-US" sz="1000" dirty="0">
                <a:solidFill>
                  <a:schemeClr val="tx2"/>
                </a:solidFill>
              </a:rPr>
              <a:t>executing finally clause</a:t>
            </a:r>
          </a:p>
          <a:p>
            <a:pPr marL="0" indent="0">
              <a:buNone/>
            </a:pPr>
            <a:r>
              <a:rPr lang="en-US" sz="1000" dirty="0">
                <a:solidFill>
                  <a:schemeClr val="tx2"/>
                </a:solidFill>
              </a:rPr>
              <a:t>Traceback (most recent call last):</a:t>
            </a:r>
          </a:p>
          <a:p>
            <a:pPr marL="0" indent="0">
              <a:buNone/>
            </a:pPr>
            <a:r>
              <a:rPr lang="en-US" sz="1000" dirty="0">
                <a:solidFill>
                  <a:schemeClr val="tx2"/>
                </a:solidFill>
              </a:rPr>
              <a:t>  File "&lt;stdin&gt;", line 1, in ?</a:t>
            </a:r>
          </a:p>
          <a:p>
            <a:pPr marL="0" indent="0">
              <a:buNone/>
            </a:pPr>
            <a:r>
              <a:rPr lang="en-US" sz="1000" dirty="0">
                <a:solidFill>
                  <a:schemeClr val="tx2"/>
                </a:solidFill>
              </a:rPr>
              <a:t>  File "&lt;stdin&gt;", line 3, in divide</a:t>
            </a:r>
          </a:p>
          <a:p>
            <a:pPr marL="0" indent="0">
              <a:buNone/>
            </a:pPr>
            <a:r>
              <a:rPr lang="en-US" sz="1000" dirty="0" err="1">
                <a:solidFill>
                  <a:schemeClr val="tx2"/>
                </a:solidFill>
              </a:rPr>
              <a:t>TypeError</a:t>
            </a:r>
            <a:r>
              <a:rPr lang="en-US" sz="1000" dirty="0">
                <a:solidFill>
                  <a:schemeClr val="tx2"/>
                </a:solidFill>
              </a:rPr>
              <a:t>: unsupported operand type(s) for /: 'str' and 'str'</a:t>
            </a:r>
          </a:p>
        </p:txBody>
      </p:sp>
    </p:spTree>
    <p:extLst>
      <p:ext uri="{BB962C8B-B14F-4D97-AF65-F5344CB8AC3E}">
        <p14:creationId xmlns:p14="http://schemas.microsoft.com/office/powerpoint/2010/main" val="313515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CF66F6F-BD22-4B25-8BD9-C7540406029F}"/>
              </a:ext>
            </a:extLst>
          </p:cNvPr>
          <p:cNvSpPr>
            <a:spLocks noGrp="1"/>
          </p:cNvSpPr>
          <p:nvPr>
            <p:ph type="title"/>
          </p:nvPr>
        </p:nvSpPr>
        <p:spPr>
          <a:xfrm>
            <a:off x="804672" y="2053641"/>
            <a:ext cx="3669161" cy="2760098"/>
          </a:xfrm>
        </p:spPr>
        <p:txBody>
          <a:bodyPr>
            <a:normAutofit/>
          </a:bodyPr>
          <a:lstStyle/>
          <a:p>
            <a:r>
              <a:rPr lang="zh-CN" altLang="en-US" sz="4000" b="1">
                <a:solidFill>
                  <a:schemeClr val="tx2"/>
                </a:solidFill>
              </a:rPr>
              <a:t>预定义的清理行为</a:t>
            </a:r>
            <a:endParaRPr lang="en-US" sz="4000">
              <a:solidFill>
                <a:schemeClr val="tx2"/>
              </a:solidFill>
            </a:endParaRPr>
          </a:p>
        </p:txBody>
      </p:sp>
      <p:sp>
        <p:nvSpPr>
          <p:cNvPr id="3" name="Content Placeholder 2">
            <a:extLst>
              <a:ext uri="{FF2B5EF4-FFF2-40B4-BE49-F238E27FC236}">
                <a16:creationId xmlns:a16="http://schemas.microsoft.com/office/drawing/2014/main" id="{97663128-8F4E-4AF2-A64C-78E0814A5CD5}"/>
              </a:ext>
            </a:extLst>
          </p:cNvPr>
          <p:cNvSpPr>
            <a:spLocks noGrp="1"/>
          </p:cNvSpPr>
          <p:nvPr>
            <p:ph idx="1"/>
          </p:nvPr>
        </p:nvSpPr>
        <p:spPr>
          <a:xfrm>
            <a:off x="6090574" y="801866"/>
            <a:ext cx="5306084" cy="5230634"/>
          </a:xfrm>
          <a:noFill/>
          <a:ln>
            <a:noFill/>
          </a:ln>
        </p:spPr>
        <p:txBody>
          <a:bodyPr anchor="ctr">
            <a:normAutofit/>
          </a:bodyPr>
          <a:lstStyle/>
          <a:p>
            <a:r>
              <a:rPr lang="zh-CN" altLang="en-US" sz="1500">
                <a:solidFill>
                  <a:schemeClr val="tx2"/>
                </a:solidFill>
              </a:rPr>
              <a:t>一些对象定义了标准的清理行为，无论系统是否成功的使用了它，一旦不需要它了，那么这个标准的清理行为就会执行。</a:t>
            </a:r>
          </a:p>
          <a:p>
            <a:endParaRPr lang="zh-CN" altLang="en-US" sz="1500">
              <a:solidFill>
                <a:schemeClr val="tx2"/>
              </a:solidFill>
            </a:endParaRPr>
          </a:p>
          <a:p>
            <a:r>
              <a:rPr lang="zh-CN" altLang="en-US" sz="1500">
                <a:solidFill>
                  <a:schemeClr val="tx2"/>
                </a:solidFill>
              </a:rPr>
              <a:t>这面这个例子展示了尝试打开一个文件，然后把内容打印到屏幕上</a:t>
            </a:r>
            <a:r>
              <a:rPr lang="en-US" altLang="zh-CN" sz="1500">
                <a:solidFill>
                  <a:schemeClr val="tx2"/>
                </a:solidFill>
              </a:rPr>
              <a:t>:</a:t>
            </a:r>
          </a:p>
          <a:p>
            <a:pPr marL="457200" lvl="1" indent="0">
              <a:buNone/>
            </a:pPr>
            <a:r>
              <a:rPr lang="en-US" sz="1500">
                <a:solidFill>
                  <a:schemeClr val="tx2"/>
                </a:solidFill>
              </a:rPr>
              <a:t>for line in open("myfile.txt"):</a:t>
            </a:r>
          </a:p>
          <a:p>
            <a:pPr marL="457200" lvl="1" indent="0">
              <a:buNone/>
            </a:pPr>
            <a:r>
              <a:rPr lang="en-US" sz="1500">
                <a:solidFill>
                  <a:schemeClr val="tx2"/>
                </a:solidFill>
              </a:rPr>
              <a:t>    print(line, end="")</a:t>
            </a:r>
          </a:p>
          <a:p>
            <a:pPr marL="457200" lvl="1" indent="0">
              <a:buNone/>
            </a:pPr>
            <a:endParaRPr lang="en-US" sz="1500">
              <a:solidFill>
                <a:schemeClr val="tx2"/>
              </a:solidFill>
            </a:endParaRPr>
          </a:p>
          <a:p>
            <a:r>
              <a:rPr lang="zh-CN" altLang="en-US" sz="1500">
                <a:solidFill>
                  <a:schemeClr val="tx2"/>
                </a:solidFill>
              </a:rPr>
              <a:t>以上这段代码的问题是，当执行完毕后，文件会保持打开状态，并没有被关闭。</a:t>
            </a:r>
          </a:p>
          <a:p>
            <a:pPr marL="0" indent="0">
              <a:buNone/>
            </a:pPr>
            <a:endParaRPr lang="zh-CN" altLang="en-US" sz="1500">
              <a:solidFill>
                <a:schemeClr val="tx2"/>
              </a:solidFill>
            </a:endParaRPr>
          </a:p>
          <a:p>
            <a:r>
              <a:rPr lang="zh-CN" altLang="en-US" sz="1500">
                <a:solidFill>
                  <a:schemeClr val="tx2"/>
                </a:solidFill>
              </a:rPr>
              <a:t>关键词 </a:t>
            </a:r>
            <a:r>
              <a:rPr lang="en-US" sz="1500">
                <a:solidFill>
                  <a:schemeClr val="tx2"/>
                </a:solidFill>
              </a:rPr>
              <a:t>with </a:t>
            </a:r>
            <a:r>
              <a:rPr lang="zh-CN" altLang="en-US" sz="1500">
                <a:solidFill>
                  <a:schemeClr val="tx2"/>
                </a:solidFill>
              </a:rPr>
              <a:t>语句就可以保证诸如文件之类的对象在使用完之后一定会正确的执行他的清理方法</a:t>
            </a:r>
            <a:r>
              <a:rPr lang="en-US" altLang="zh-CN" sz="1500">
                <a:solidFill>
                  <a:schemeClr val="tx2"/>
                </a:solidFill>
              </a:rPr>
              <a:t>:</a:t>
            </a:r>
          </a:p>
          <a:p>
            <a:pPr marL="457200" lvl="1" indent="0">
              <a:buNone/>
            </a:pPr>
            <a:r>
              <a:rPr lang="en-US" sz="1500">
                <a:solidFill>
                  <a:schemeClr val="tx2"/>
                </a:solidFill>
              </a:rPr>
              <a:t>with open("myfile.txt") as f:</a:t>
            </a:r>
          </a:p>
          <a:p>
            <a:pPr marL="457200" lvl="1" indent="0">
              <a:buNone/>
            </a:pPr>
            <a:r>
              <a:rPr lang="en-US" sz="1500">
                <a:solidFill>
                  <a:schemeClr val="tx2"/>
                </a:solidFill>
              </a:rPr>
              <a:t>    for line in f:</a:t>
            </a:r>
          </a:p>
          <a:p>
            <a:pPr marL="457200" lvl="1" indent="0">
              <a:buNone/>
            </a:pPr>
            <a:r>
              <a:rPr lang="en-US" sz="1500">
                <a:solidFill>
                  <a:schemeClr val="tx2"/>
                </a:solidFill>
              </a:rPr>
              <a:t>        print(line, end="")</a:t>
            </a:r>
          </a:p>
          <a:p>
            <a:r>
              <a:rPr lang="zh-CN" altLang="en-US" sz="1500">
                <a:solidFill>
                  <a:schemeClr val="tx2"/>
                </a:solidFill>
              </a:rPr>
              <a:t>以上这段代码执行完毕后，就算在处理过程中出问题了，文件 </a:t>
            </a:r>
            <a:r>
              <a:rPr lang="en-US" sz="1500">
                <a:solidFill>
                  <a:schemeClr val="tx2"/>
                </a:solidFill>
              </a:rPr>
              <a:t>f </a:t>
            </a:r>
            <a:r>
              <a:rPr lang="zh-CN" altLang="en-US" sz="1500">
                <a:solidFill>
                  <a:schemeClr val="tx2"/>
                </a:solidFill>
              </a:rPr>
              <a:t>总是会关闭。</a:t>
            </a:r>
            <a:endParaRPr lang="en-US" sz="1500">
              <a:solidFill>
                <a:schemeClr val="tx2"/>
              </a:solidFill>
            </a:endParaRPr>
          </a:p>
        </p:txBody>
      </p:sp>
    </p:spTree>
    <p:extLst>
      <p:ext uri="{BB962C8B-B14F-4D97-AF65-F5344CB8AC3E}">
        <p14:creationId xmlns:p14="http://schemas.microsoft.com/office/powerpoint/2010/main" val="3527974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A6E4DC-3370-437D-A889-5B38FA775D9D}"/>
              </a:ext>
            </a:extLst>
          </p:cNvPr>
          <p:cNvSpPr>
            <a:spLocks noGrp="1"/>
          </p:cNvSpPr>
          <p:nvPr>
            <p:ph type="title"/>
          </p:nvPr>
        </p:nvSpPr>
        <p:spPr>
          <a:xfrm>
            <a:off x="643467" y="321734"/>
            <a:ext cx="10905066" cy="1135737"/>
          </a:xfrm>
        </p:spPr>
        <p:txBody>
          <a:bodyPr>
            <a:normAutofit/>
          </a:bodyPr>
          <a:lstStyle/>
          <a:p>
            <a:r>
              <a:rPr lang="en-US" sz="3600" b="1"/>
              <a:t>assert（</a:t>
            </a:r>
            <a:r>
              <a:rPr lang="zh-CN" altLang="en-US" sz="3600" b="1"/>
              <a:t>断言）</a:t>
            </a:r>
            <a:endParaRPr lang="en-US" sz="3600"/>
          </a:p>
        </p:txBody>
      </p:sp>
      <p:sp>
        <p:nvSpPr>
          <p:cNvPr id="3" name="Content Placeholder 2">
            <a:extLst>
              <a:ext uri="{FF2B5EF4-FFF2-40B4-BE49-F238E27FC236}">
                <a16:creationId xmlns:a16="http://schemas.microsoft.com/office/drawing/2014/main" id="{CF799BB0-2649-495C-B9FD-E135D828741A}"/>
              </a:ext>
            </a:extLst>
          </p:cNvPr>
          <p:cNvSpPr>
            <a:spLocks noGrp="1"/>
          </p:cNvSpPr>
          <p:nvPr>
            <p:ph idx="1"/>
          </p:nvPr>
        </p:nvSpPr>
        <p:spPr>
          <a:xfrm>
            <a:off x="643469" y="1782981"/>
            <a:ext cx="4008384" cy="4393982"/>
          </a:xfrm>
        </p:spPr>
        <p:txBody>
          <a:bodyPr>
            <a:normAutofit/>
          </a:bodyPr>
          <a:lstStyle/>
          <a:p>
            <a:pPr latinLnBrk="1"/>
            <a:r>
              <a:rPr lang="en-US" altLang="zh-CN" sz="2000"/>
              <a:t>Python assert</a:t>
            </a:r>
            <a:r>
              <a:rPr lang="zh-CN" altLang="en-US" sz="2000"/>
              <a:t>（断言）用于判断一个表达式，在表达式条件为 </a:t>
            </a:r>
            <a:r>
              <a:rPr lang="en-US" altLang="zh-CN" sz="2000"/>
              <a:t>false </a:t>
            </a:r>
            <a:r>
              <a:rPr lang="zh-CN" altLang="en-US" sz="2000"/>
              <a:t>的时候触发异常。</a:t>
            </a:r>
          </a:p>
          <a:p>
            <a:pPr latinLnBrk="1"/>
            <a:r>
              <a:rPr lang="zh-CN" altLang="en-US" sz="2000"/>
              <a:t>断言可以在条件不满足程序运行的情况下直接返回错误，而不必等待程序运行后出现崩溃的情况，例如我们的代码只能在 </a:t>
            </a:r>
            <a:r>
              <a:rPr lang="en-US" altLang="zh-CN" sz="2000"/>
              <a:t>Linux </a:t>
            </a:r>
            <a:r>
              <a:rPr lang="zh-CN" altLang="en-US" sz="2000"/>
              <a:t>系统下运行，可以先判断当前系统是否符合条件。</a:t>
            </a:r>
          </a:p>
          <a:p>
            <a:endParaRPr lang="en-US" sz="200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9FED9F37-5890-48D7-A850-1BE29EA7A951}"/>
              </a:ext>
            </a:extLst>
          </p:cNvPr>
          <p:cNvPicPr>
            <a:picLocks noChangeAspect="1"/>
          </p:cNvPicPr>
          <p:nvPr/>
        </p:nvPicPr>
        <p:blipFill>
          <a:blip r:embed="rId2"/>
          <a:stretch>
            <a:fillRect/>
          </a:stretch>
        </p:blipFill>
        <p:spPr>
          <a:xfrm>
            <a:off x="5295320" y="3065028"/>
            <a:ext cx="6253212" cy="1797798"/>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77681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0BEC4E9-014E-4CBE-960C-C9D1C1D32889}"/>
              </a:ext>
            </a:extLst>
          </p:cNvPr>
          <p:cNvSpPr>
            <a:spLocks noGrp="1"/>
          </p:cNvSpPr>
          <p:nvPr>
            <p:ph type="title"/>
          </p:nvPr>
        </p:nvSpPr>
        <p:spPr>
          <a:xfrm>
            <a:off x="804672" y="2053641"/>
            <a:ext cx="3669161" cy="2760098"/>
          </a:xfrm>
        </p:spPr>
        <p:txBody>
          <a:bodyPr>
            <a:normAutofit/>
          </a:bodyPr>
          <a:lstStyle/>
          <a:p>
            <a:r>
              <a:rPr lang="zh-CN" altLang="en-US" sz="4000">
                <a:solidFill>
                  <a:schemeClr val="tx2"/>
                </a:solidFill>
              </a:rPr>
              <a:t>语法格式</a:t>
            </a:r>
            <a:endParaRPr lang="en-US" sz="4000">
              <a:solidFill>
                <a:schemeClr val="tx2"/>
              </a:solidFill>
            </a:endParaRPr>
          </a:p>
        </p:txBody>
      </p:sp>
      <p:sp>
        <p:nvSpPr>
          <p:cNvPr id="3" name="Content Placeholder 2">
            <a:extLst>
              <a:ext uri="{FF2B5EF4-FFF2-40B4-BE49-F238E27FC236}">
                <a16:creationId xmlns:a16="http://schemas.microsoft.com/office/drawing/2014/main" id="{4B2F9316-5472-4993-8199-9B4EDBC60DBA}"/>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800">
                <a:solidFill>
                  <a:schemeClr val="tx2"/>
                </a:solidFill>
              </a:rPr>
              <a:t>	assert expression</a:t>
            </a:r>
          </a:p>
          <a:p>
            <a:r>
              <a:rPr lang="zh-CN" altLang="en-US" sz="1800">
                <a:solidFill>
                  <a:schemeClr val="tx2"/>
                </a:solidFill>
              </a:rPr>
              <a:t>等价于：</a:t>
            </a:r>
          </a:p>
          <a:p>
            <a:pPr marL="457200" lvl="1" indent="0">
              <a:buNone/>
            </a:pPr>
            <a:r>
              <a:rPr lang="en-US" sz="1800">
                <a:solidFill>
                  <a:schemeClr val="tx2"/>
                </a:solidFill>
              </a:rPr>
              <a:t>if not expression:</a:t>
            </a:r>
          </a:p>
          <a:p>
            <a:pPr marL="457200" lvl="1" indent="0">
              <a:buNone/>
            </a:pPr>
            <a:r>
              <a:rPr lang="en-US" sz="1800">
                <a:solidFill>
                  <a:schemeClr val="tx2"/>
                </a:solidFill>
              </a:rPr>
              <a:t>    raise AssertionError</a:t>
            </a:r>
          </a:p>
          <a:p>
            <a:pPr marL="457200" lvl="1" indent="0">
              <a:buNone/>
            </a:pPr>
            <a:endParaRPr lang="en-US" sz="1800">
              <a:solidFill>
                <a:schemeClr val="tx2"/>
              </a:solidFill>
            </a:endParaRPr>
          </a:p>
          <a:p>
            <a:r>
              <a:rPr lang="en-US" sz="1800">
                <a:solidFill>
                  <a:schemeClr val="tx2"/>
                </a:solidFill>
              </a:rPr>
              <a:t>assert </a:t>
            </a:r>
            <a:r>
              <a:rPr lang="zh-CN" altLang="en-US" sz="1800">
                <a:solidFill>
                  <a:schemeClr val="tx2"/>
                </a:solidFill>
              </a:rPr>
              <a:t>后面也可以紧跟参数</a:t>
            </a:r>
            <a:r>
              <a:rPr lang="en-US" altLang="zh-CN" sz="1800">
                <a:solidFill>
                  <a:schemeClr val="tx2"/>
                </a:solidFill>
              </a:rPr>
              <a:t>:</a:t>
            </a:r>
          </a:p>
          <a:p>
            <a:pPr marL="457200" lvl="1" indent="0">
              <a:buNone/>
            </a:pPr>
            <a:r>
              <a:rPr lang="en-US" sz="1800">
                <a:solidFill>
                  <a:schemeClr val="tx2"/>
                </a:solidFill>
              </a:rPr>
              <a:t>assert expression [, arguments]</a:t>
            </a:r>
          </a:p>
          <a:p>
            <a:pPr marL="457200" lvl="1" indent="0">
              <a:buNone/>
            </a:pPr>
            <a:endParaRPr lang="en-US" sz="1800">
              <a:solidFill>
                <a:schemeClr val="tx2"/>
              </a:solidFill>
            </a:endParaRPr>
          </a:p>
          <a:p>
            <a:r>
              <a:rPr lang="zh-CN" altLang="en-US" sz="1800">
                <a:solidFill>
                  <a:schemeClr val="tx2"/>
                </a:solidFill>
              </a:rPr>
              <a:t>等价于：</a:t>
            </a:r>
          </a:p>
          <a:p>
            <a:pPr marL="457200" lvl="1" indent="0">
              <a:buNone/>
            </a:pPr>
            <a:r>
              <a:rPr lang="en-US" sz="1800">
                <a:solidFill>
                  <a:schemeClr val="tx2"/>
                </a:solidFill>
              </a:rPr>
              <a:t>if not expression:</a:t>
            </a:r>
          </a:p>
          <a:p>
            <a:pPr marL="457200" lvl="1" indent="0">
              <a:buNone/>
            </a:pPr>
            <a:r>
              <a:rPr lang="en-US" sz="1800">
                <a:solidFill>
                  <a:schemeClr val="tx2"/>
                </a:solidFill>
              </a:rPr>
              <a:t>    raise AssertionError(arguments)</a:t>
            </a:r>
          </a:p>
        </p:txBody>
      </p:sp>
    </p:spTree>
    <p:extLst>
      <p:ext uri="{BB962C8B-B14F-4D97-AF65-F5344CB8AC3E}">
        <p14:creationId xmlns:p14="http://schemas.microsoft.com/office/powerpoint/2010/main" val="1329055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4F50215-54B5-4C52-A7ED-6E21B376B0F1}"/>
              </a:ext>
            </a:extLst>
          </p:cNvPr>
          <p:cNvSpPr>
            <a:spLocks noGrp="1"/>
          </p:cNvSpPr>
          <p:nvPr>
            <p:ph type="title"/>
          </p:nvPr>
        </p:nvSpPr>
        <p:spPr>
          <a:xfrm>
            <a:off x="804672" y="2053641"/>
            <a:ext cx="3669161" cy="2760098"/>
          </a:xfrm>
        </p:spPr>
        <p:txBody>
          <a:bodyPr>
            <a:normAutofit/>
          </a:bodyPr>
          <a:lstStyle/>
          <a:p>
            <a:r>
              <a:rPr lang="zh-CN" altLang="en-US" sz="4000">
                <a:solidFill>
                  <a:schemeClr val="tx2"/>
                </a:solidFill>
              </a:rPr>
              <a:t>实例</a:t>
            </a:r>
            <a:endParaRPr lang="en-US" sz="4000">
              <a:solidFill>
                <a:schemeClr val="tx2"/>
              </a:solidFill>
            </a:endParaRPr>
          </a:p>
        </p:txBody>
      </p:sp>
      <p:sp>
        <p:nvSpPr>
          <p:cNvPr id="3" name="Content Placeholder 2">
            <a:extLst>
              <a:ext uri="{FF2B5EF4-FFF2-40B4-BE49-F238E27FC236}">
                <a16:creationId xmlns:a16="http://schemas.microsoft.com/office/drawing/2014/main" id="{554FF11D-15FD-420A-A8A2-0E28A6976CC9}"/>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400">
                <a:solidFill>
                  <a:schemeClr val="tx2"/>
                </a:solidFill>
              </a:rPr>
              <a:t>&gt;&gt;&gt; assert True     # </a:t>
            </a:r>
            <a:r>
              <a:rPr lang="zh-CN" altLang="en-US" sz="1400">
                <a:solidFill>
                  <a:schemeClr val="tx2"/>
                </a:solidFill>
              </a:rPr>
              <a:t>条件为 </a:t>
            </a:r>
            <a:r>
              <a:rPr lang="en-US" sz="1400">
                <a:solidFill>
                  <a:schemeClr val="tx2"/>
                </a:solidFill>
              </a:rPr>
              <a:t>true </a:t>
            </a:r>
            <a:r>
              <a:rPr lang="zh-CN" altLang="en-US" sz="1400">
                <a:solidFill>
                  <a:schemeClr val="tx2"/>
                </a:solidFill>
              </a:rPr>
              <a:t>正常执行</a:t>
            </a:r>
          </a:p>
          <a:p>
            <a:pPr marL="0" indent="0">
              <a:buNone/>
            </a:pPr>
            <a:r>
              <a:rPr lang="en-US" altLang="zh-CN" sz="1400">
                <a:solidFill>
                  <a:schemeClr val="tx2"/>
                </a:solidFill>
              </a:rPr>
              <a:t>&gt;&gt;&gt; </a:t>
            </a:r>
            <a:r>
              <a:rPr lang="en-US" sz="1400">
                <a:solidFill>
                  <a:schemeClr val="tx2"/>
                </a:solidFill>
              </a:rPr>
              <a:t>assert False    # </a:t>
            </a:r>
            <a:r>
              <a:rPr lang="zh-CN" altLang="en-US" sz="1400">
                <a:solidFill>
                  <a:schemeClr val="tx2"/>
                </a:solidFill>
              </a:rPr>
              <a:t>条件为 </a:t>
            </a:r>
            <a:r>
              <a:rPr lang="en-US" sz="1400">
                <a:solidFill>
                  <a:schemeClr val="tx2"/>
                </a:solidFill>
              </a:rPr>
              <a:t>false </a:t>
            </a:r>
            <a:r>
              <a:rPr lang="zh-CN" altLang="en-US" sz="1400">
                <a:solidFill>
                  <a:schemeClr val="tx2"/>
                </a:solidFill>
              </a:rPr>
              <a:t>触发异常</a:t>
            </a:r>
          </a:p>
          <a:p>
            <a:pPr marL="0" indent="0">
              <a:buNone/>
            </a:pPr>
            <a:r>
              <a:rPr lang="en-US" sz="1400">
                <a:solidFill>
                  <a:schemeClr val="tx2"/>
                </a:solidFill>
              </a:rPr>
              <a:t>Traceback (most recent call last):</a:t>
            </a:r>
          </a:p>
          <a:p>
            <a:pPr marL="0" indent="0">
              <a:buNone/>
            </a:pPr>
            <a:r>
              <a:rPr lang="en-US" sz="1400">
                <a:solidFill>
                  <a:schemeClr val="tx2"/>
                </a:solidFill>
              </a:rPr>
              <a:t>  File "&lt;stdin&gt;", line 1, in &lt;module&gt;</a:t>
            </a:r>
          </a:p>
          <a:p>
            <a:pPr marL="0" indent="0">
              <a:buNone/>
            </a:pPr>
            <a:r>
              <a:rPr lang="en-US" sz="1400">
                <a:solidFill>
                  <a:schemeClr val="tx2"/>
                </a:solidFill>
              </a:rPr>
              <a:t>AssertionError</a:t>
            </a:r>
          </a:p>
          <a:p>
            <a:pPr marL="0" indent="0">
              <a:buNone/>
            </a:pPr>
            <a:r>
              <a:rPr lang="en-US" sz="1400">
                <a:solidFill>
                  <a:schemeClr val="tx2"/>
                </a:solidFill>
              </a:rPr>
              <a:t>&gt;&gt;&gt; assert 1==1    # </a:t>
            </a:r>
            <a:r>
              <a:rPr lang="zh-CN" altLang="en-US" sz="1400">
                <a:solidFill>
                  <a:schemeClr val="tx2"/>
                </a:solidFill>
              </a:rPr>
              <a:t>条件为 </a:t>
            </a:r>
            <a:r>
              <a:rPr lang="en-US" sz="1400">
                <a:solidFill>
                  <a:schemeClr val="tx2"/>
                </a:solidFill>
              </a:rPr>
              <a:t>true </a:t>
            </a:r>
            <a:r>
              <a:rPr lang="zh-CN" altLang="en-US" sz="1400">
                <a:solidFill>
                  <a:schemeClr val="tx2"/>
                </a:solidFill>
              </a:rPr>
              <a:t>正常执行</a:t>
            </a:r>
          </a:p>
          <a:p>
            <a:pPr marL="0" indent="0">
              <a:buNone/>
            </a:pPr>
            <a:r>
              <a:rPr lang="en-US" altLang="zh-CN" sz="1400">
                <a:solidFill>
                  <a:schemeClr val="tx2"/>
                </a:solidFill>
              </a:rPr>
              <a:t>&gt;&gt;&gt; </a:t>
            </a:r>
            <a:r>
              <a:rPr lang="en-US" sz="1400">
                <a:solidFill>
                  <a:schemeClr val="tx2"/>
                </a:solidFill>
              </a:rPr>
              <a:t>assert 1==2    # </a:t>
            </a:r>
            <a:r>
              <a:rPr lang="zh-CN" altLang="en-US" sz="1400">
                <a:solidFill>
                  <a:schemeClr val="tx2"/>
                </a:solidFill>
              </a:rPr>
              <a:t>条件为 </a:t>
            </a:r>
            <a:r>
              <a:rPr lang="en-US" sz="1400">
                <a:solidFill>
                  <a:schemeClr val="tx2"/>
                </a:solidFill>
              </a:rPr>
              <a:t>false </a:t>
            </a:r>
            <a:r>
              <a:rPr lang="zh-CN" altLang="en-US" sz="1400">
                <a:solidFill>
                  <a:schemeClr val="tx2"/>
                </a:solidFill>
              </a:rPr>
              <a:t>触发异常</a:t>
            </a:r>
          </a:p>
          <a:p>
            <a:pPr marL="0" indent="0">
              <a:buNone/>
            </a:pPr>
            <a:r>
              <a:rPr lang="en-US" sz="1400">
                <a:solidFill>
                  <a:schemeClr val="tx2"/>
                </a:solidFill>
              </a:rPr>
              <a:t>Traceback (most recent call last):</a:t>
            </a:r>
          </a:p>
          <a:p>
            <a:pPr marL="0" indent="0">
              <a:buNone/>
            </a:pPr>
            <a:r>
              <a:rPr lang="en-US" sz="1400">
                <a:solidFill>
                  <a:schemeClr val="tx2"/>
                </a:solidFill>
              </a:rPr>
              <a:t>  File "&lt;stdin&gt;", line 1, in &lt;module&gt;</a:t>
            </a:r>
          </a:p>
          <a:p>
            <a:pPr marL="0" indent="0">
              <a:buNone/>
            </a:pPr>
            <a:r>
              <a:rPr lang="en-US" sz="1400">
                <a:solidFill>
                  <a:schemeClr val="tx2"/>
                </a:solidFill>
              </a:rPr>
              <a:t>AssertionError</a:t>
            </a:r>
          </a:p>
          <a:p>
            <a:pPr marL="0" indent="0">
              <a:buNone/>
            </a:pPr>
            <a:endParaRPr lang="en-US" sz="1400">
              <a:solidFill>
                <a:schemeClr val="tx2"/>
              </a:solidFill>
            </a:endParaRPr>
          </a:p>
          <a:p>
            <a:pPr marL="0" indent="0">
              <a:buNone/>
            </a:pPr>
            <a:r>
              <a:rPr lang="en-US" sz="1400">
                <a:solidFill>
                  <a:schemeClr val="tx2"/>
                </a:solidFill>
              </a:rPr>
              <a:t>&gt;&gt;&gt; assert 1==2, '1 </a:t>
            </a:r>
            <a:r>
              <a:rPr lang="zh-CN" altLang="en-US" sz="1400">
                <a:solidFill>
                  <a:schemeClr val="tx2"/>
                </a:solidFill>
              </a:rPr>
              <a:t>不等于 </a:t>
            </a:r>
            <a:r>
              <a:rPr lang="en-US" altLang="zh-CN" sz="1400">
                <a:solidFill>
                  <a:schemeClr val="tx2"/>
                </a:solidFill>
              </a:rPr>
              <a:t>2'</a:t>
            </a:r>
          </a:p>
          <a:p>
            <a:pPr marL="0" indent="0">
              <a:buNone/>
            </a:pPr>
            <a:r>
              <a:rPr lang="en-US" sz="1400">
                <a:solidFill>
                  <a:schemeClr val="tx2"/>
                </a:solidFill>
              </a:rPr>
              <a:t>Traceback (most recent call last):</a:t>
            </a:r>
          </a:p>
          <a:p>
            <a:pPr marL="0" indent="0">
              <a:buNone/>
            </a:pPr>
            <a:r>
              <a:rPr lang="en-US" sz="1400">
                <a:solidFill>
                  <a:schemeClr val="tx2"/>
                </a:solidFill>
              </a:rPr>
              <a:t>  File "&lt;stdin&gt;", line 1, in &lt;module&gt;</a:t>
            </a:r>
          </a:p>
          <a:p>
            <a:pPr marL="0" indent="0">
              <a:buNone/>
            </a:pPr>
            <a:r>
              <a:rPr lang="en-US" sz="1400">
                <a:solidFill>
                  <a:schemeClr val="tx2"/>
                </a:solidFill>
              </a:rPr>
              <a:t>AssertionError: 1 </a:t>
            </a:r>
            <a:r>
              <a:rPr lang="zh-CN" altLang="en-US" sz="1400">
                <a:solidFill>
                  <a:schemeClr val="tx2"/>
                </a:solidFill>
              </a:rPr>
              <a:t>不等于 </a:t>
            </a:r>
            <a:r>
              <a:rPr lang="en-US" altLang="zh-CN" sz="1400">
                <a:solidFill>
                  <a:schemeClr val="tx2"/>
                </a:solidFill>
              </a:rPr>
              <a:t>2</a:t>
            </a:r>
          </a:p>
          <a:p>
            <a:pPr marL="0" indent="0">
              <a:buNone/>
            </a:pPr>
            <a:r>
              <a:rPr lang="en-US" altLang="zh-CN" sz="1400">
                <a:solidFill>
                  <a:schemeClr val="tx2"/>
                </a:solidFill>
              </a:rPr>
              <a:t>&gt;&gt;&gt;</a:t>
            </a:r>
            <a:endParaRPr lang="en-US" sz="1400">
              <a:solidFill>
                <a:schemeClr val="tx2"/>
              </a:solidFill>
            </a:endParaRPr>
          </a:p>
        </p:txBody>
      </p:sp>
    </p:spTree>
    <p:extLst>
      <p:ext uri="{BB962C8B-B14F-4D97-AF65-F5344CB8AC3E}">
        <p14:creationId xmlns:p14="http://schemas.microsoft.com/office/powerpoint/2010/main" val="1114591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A68CF08-8AA6-46C0-B7D1-ABE73E788AEC}"/>
              </a:ext>
            </a:extLst>
          </p:cNvPr>
          <p:cNvSpPr>
            <a:spLocks noGrp="1"/>
          </p:cNvSpPr>
          <p:nvPr>
            <p:ph type="title"/>
          </p:nvPr>
        </p:nvSpPr>
        <p:spPr>
          <a:xfrm>
            <a:off x="804672" y="2053641"/>
            <a:ext cx="3669161" cy="2760098"/>
          </a:xfrm>
        </p:spPr>
        <p:txBody>
          <a:bodyPr>
            <a:normAutofit/>
          </a:bodyPr>
          <a:lstStyle/>
          <a:p>
            <a:r>
              <a:rPr lang="zh-CN" altLang="en-US" sz="4000">
                <a:solidFill>
                  <a:schemeClr val="tx2"/>
                </a:solidFill>
              </a:rPr>
              <a:t>实例</a:t>
            </a:r>
            <a:endParaRPr lang="en-US" sz="4000">
              <a:solidFill>
                <a:schemeClr val="tx2"/>
              </a:solidFill>
            </a:endParaRPr>
          </a:p>
        </p:txBody>
      </p:sp>
      <p:sp>
        <p:nvSpPr>
          <p:cNvPr id="3" name="Content Placeholder 2">
            <a:extLst>
              <a:ext uri="{FF2B5EF4-FFF2-40B4-BE49-F238E27FC236}">
                <a16:creationId xmlns:a16="http://schemas.microsoft.com/office/drawing/2014/main" id="{5EC073B5-CDCA-4DAA-90FA-4C9E638611A5}"/>
              </a:ext>
            </a:extLst>
          </p:cNvPr>
          <p:cNvSpPr>
            <a:spLocks noGrp="1"/>
          </p:cNvSpPr>
          <p:nvPr>
            <p:ph idx="1"/>
          </p:nvPr>
        </p:nvSpPr>
        <p:spPr>
          <a:xfrm>
            <a:off x="6090574" y="801866"/>
            <a:ext cx="5306084" cy="5230634"/>
          </a:xfrm>
          <a:noFill/>
          <a:ln>
            <a:noFill/>
          </a:ln>
        </p:spPr>
        <p:txBody>
          <a:bodyPr anchor="ctr">
            <a:normAutofit/>
          </a:bodyPr>
          <a:lstStyle/>
          <a:p>
            <a:r>
              <a:rPr lang="zh-CN" altLang="en-US" sz="1800">
                <a:solidFill>
                  <a:schemeClr val="tx2"/>
                </a:solidFill>
              </a:rPr>
              <a:t>以下实例判断当前系统是否为 </a:t>
            </a:r>
            <a:r>
              <a:rPr lang="en-US" altLang="zh-CN" sz="1800">
                <a:solidFill>
                  <a:schemeClr val="tx2"/>
                </a:solidFill>
              </a:rPr>
              <a:t>Linux</a:t>
            </a:r>
            <a:r>
              <a:rPr lang="zh-CN" altLang="en-US" sz="1800">
                <a:solidFill>
                  <a:schemeClr val="tx2"/>
                </a:solidFill>
              </a:rPr>
              <a:t>，如果不满足条件则直接触发异常，不必执行接下来的代码</a:t>
            </a:r>
            <a:endParaRPr lang="en-US" altLang="zh-CN" sz="1800">
              <a:solidFill>
                <a:schemeClr val="tx2"/>
              </a:solidFill>
            </a:endParaRPr>
          </a:p>
          <a:p>
            <a:endParaRPr lang="en-US" sz="1800">
              <a:solidFill>
                <a:schemeClr val="tx2"/>
              </a:solidFill>
            </a:endParaRPr>
          </a:p>
          <a:p>
            <a:pPr marL="0" indent="0">
              <a:buNone/>
            </a:pPr>
            <a:r>
              <a:rPr lang="en-US" sz="1800">
                <a:solidFill>
                  <a:schemeClr val="tx2"/>
                </a:solidFill>
              </a:rPr>
              <a:t>import sys</a:t>
            </a:r>
          </a:p>
          <a:p>
            <a:pPr marL="0" indent="0">
              <a:buNone/>
            </a:pPr>
            <a:r>
              <a:rPr lang="en-US" sz="1800">
                <a:solidFill>
                  <a:schemeClr val="tx2"/>
                </a:solidFill>
              </a:rPr>
              <a:t>assert ('linux' in sys.platform), "</a:t>
            </a:r>
            <a:r>
              <a:rPr lang="zh-CN" altLang="en-US" sz="1800">
                <a:solidFill>
                  <a:schemeClr val="tx2"/>
                </a:solidFill>
              </a:rPr>
              <a:t>该代码只能在 </a:t>
            </a:r>
            <a:r>
              <a:rPr lang="en-US" sz="1800">
                <a:solidFill>
                  <a:schemeClr val="tx2"/>
                </a:solidFill>
              </a:rPr>
              <a:t>Linux </a:t>
            </a:r>
            <a:r>
              <a:rPr lang="zh-CN" altLang="en-US" sz="1800">
                <a:solidFill>
                  <a:schemeClr val="tx2"/>
                </a:solidFill>
              </a:rPr>
              <a:t>下执行</a:t>
            </a:r>
            <a:r>
              <a:rPr lang="en-US" altLang="zh-CN" sz="1800">
                <a:solidFill>
                  <a:schemeClr val="tx2"/>
                </a:solidFill>
              </a:rPr>
              <a:t>"</a:t>
            </a:r>
          </a:p>
          <a:p>
            <a:pPr marL="0" indent="0">
              <a:buNone/>
            </a:pPr>
            <a:r>
              <a:rPr lang="en-US" altLang="zh-CN" sz="1800">
                <a:solidFill>
                  <a:schemeClr val="tx2"/>
                </a:solidFill>
              </a:rPr>
              <a:t># </a:t>
            </a:r>
            <a:r>
              <a:rPr lang="zh-CN" altLang="en-US" sz="1800">
                <a:solidFill>
                  <a:schemeClr val="tx2"/>
                </a:solidFill>
              </a:rPr>
              <a:t>接下来要执行的代码</a:t>
            </a:r>
            <a:endParaRPr lang="en-US" sz="1800">
              <a:solidFill>
                <a:schemeClr val="tx2"/>
              </a:solidFill>
            </a:endParaRPr>
          </a:p>
        </p:txBody>
      </p:sp>
    </p:spTree>
    <p:extLst>
      <p:ext uri="{BB962C8B-B14F-4D97-AF65-F5344CB8AC3E}">
        <p14:creationId xmlns:p14="http://schemas.microsoft.com/office/powerpoint/2010/main" val="339930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C522D73-8AB8-45A1-A1F2-A0FE39EB96D5}"/>
              </a:ext>
            </a:extLst>
          </p:cNvPr>
          <p:cNvSpPr>
            <a:spLocks noGrp="1"/>
          </p:cNvSpPr>
          <p:nvPr>
            <p:ph type="title"/>
          </p:nvPr>
        </p:nvSpPr>
        <p:spPr>
          <a:xfrm>
            <a:off x="1179226" y="1755073"/>
            <a:ext cx="9833548" cy="1066802"/>
          </a:xfrm>
        </p:spPr>
        <p:txBody>
          <a:bodyPr anchor="b">
            <a:normAutofit/>
          </a:bodyPr>
          <a:lstStyle/>
          <a:p>
            <a:r>
              <a:rPr lang="zh-CN" altLang="en-US" sz="3600" b="1">
                <a:solidFill>
                  <a:schemeClr val="tx2"/>
                </a:solidFill>
              </a:rPr>
              <a:t>语法错误</a:t>
            </a:r>
            <a:endParaRPr lang="en-US" sz="3600">
              <a:solidFill>
                <a:schemeClr val="tx2"/>
              </a:solidFill>
            </a:endParaRP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37B6C43-4E73-49C2-BB7F-848BE2204886}"/>
              </a:ext>
            </a:extLst>
          </p:cNvPr>
          <p:cNvSpPr>
            <a:spLocks noGrp="1"/>
          </p:cNvSpPr>
          <p:nvPr>
            <p:ph idx="1"/>
          </p:nvPr>
        </p:nvSpPr>
        <p:spPr>
          <a:xfrm>
            <a:off x="1179226" y="3049325"/>
            <a:ext cx="9833548" cy="2945574"/>
          </a:xfrm>
        </p:spPr>
        <p:txBody>
          <a:bodyPr anchor="ctr">
            <a:normAutofit/>
          </a:bodyPr>
          <a:lstStyle/>
          <a:p>
            <a:r>
              <a:rPr lang="en-US" altLang="zh-CN" sz="1000">
                <a:solidFill>
                  <a:schemeClr val="tx2"/>
                </a:solidFill>
              </a:rPr>
              <a:t>Python </a:t>
            </a:r>
            <a:r>
              <a:rPr lang="zh-CN" altLang="en-US" sz="1000">
                <a:solidFill>
                  <a:schemeClr val="tx2"/>
                </a:solidFill>
              </a:rPr>
              <a:t>的语法错误或者称之为解析错，是初学者经常碰到的</a:t>
            </a:r>
            <a:endParaRPr lang="en-US" altLang="zh-CN" sz="1000">
              <a:solidFill>
                <a:schemeClr val="tx2"/>
              </a:solidFill>
            </a:endParaRPr>
          </a:p>
          <a:p>
            <a:endParaRPr lang="en-US" sz="1000">
              <a:solidFill>
                <a:schemeClr val="tx2"/>
              </a:solidFill>
            </a:endParaRPr>
          </a:p>
          <a:p>
            <a:pPr marL="0" indent="0">
              <a:buNone/>
            </a:pPr>
            <a:r>
              <a:rPr lang="en-US" sz="1000">
                <a:solidFill>
                  <a:schemeClr val="tx2"/>
                </a:solidFill>
              </a:rPr>
              <a:t>&gt;&gt;&gt; while True print('Hello world’)</a:t>
            </a:r>
          </a:p>
          <a:p>
            <a:pPr marL="0" indent="0">
              <a:buNone/>
            </a:pPr>
            <a:endParaRPr lang="en-US" sz="1000">
              <a:solidFill>
                <a:schemeClr val="tx2"/>
              </a:solidFill>
            </a:endParaRPr>
          </a:p>
          <a:p>
            <a:pPr marL="0" indent="0">
              <a:buNone/>
            </a:pPr>
            <a:r>
              <a:rPr lang="en-US" sz="1000">
                <a:solidFill>
                  <a:schemeClr val="tx2"/>
                </a:solidFill>
              </a:rPr>
              <a:t>  File "&lt;stdin&gt;", line 1, in ?</a:t>
            </a:r>
          </a:p>
          <a:p>
            <a:pPr marL="0" indent="0">
              <a:buNone/>
            </a:pPr>
            <a:r>
              <a:rPr lang="en-US" sz="1000">
                <a:solidFill>
                  <a:schemeClr val="tx2"/>
                </a:solidFill>
              </a:rPr>
              <a:t>    while True print('Hello world')</a:t>
            </a:r>
          </a:p>
          <a:p>
            <a:pPr marL="0" indent="0">
              <a:buNone/>
            </a:pPr>
            <a:r>
              <a:rPr lang="en-US" sz="1000">
                <a:solidFill>
                  <a:schemeClr val="tx2"/>
                </a:solidFill>
              </a:rPr>
              <a:t>                   ^</a:t>
            </a:r>
          </a:p>
          <a:p>
            <a:pPr marL="0" indent="0">
              <a:buNone/>
            </a:pPr>
            <a:r>
              <a:rPr lang="en-US" sz="1000">
                <a:solidFill>
                  <a:schemeClr val="tx2"/>
                </a:solidFill>
              </a:rPr>
              <a:t>SyntaxError: invalid syntax</a:t>
            </a:r>
          </a:p>
          <a:p>
            <a:pPr marL="0" indent="0">
              <a:buNone/>
            </a:pPr>
            <a:endParaRPr lang="en-US" sz="1000">
              <a:solidFill>
                <a:schemeClr val="tx2"/>
              </a:solidFill>
            </a:endParaRPr>
          </a:p>
          <a:p>
            <a:r>
              <a:rPr lang="zh-CN" altLang="en-US" sz="1000">
                <a:solidFill>
                  <a:schemeClr val="tx2"/>
                </a:solidFill>
              </a:rPr>
              <a:t>这个例子中，函数 </a:t>
            </a:r>
            <a:r>
              <a:rPr lang="en-US" sz="1000">
                <a:solidFill>
                  <a:schemeClr val="tx2"/>
                </a:solidFill>
              </a:rPr>
              <a:t>print() </a:t>
            </a:r>
            <a:r>
              <a:rPr lang="zh-CN" altLang="en-US" sz="1000">
                <a:solidFill>
                  <a:schemeClr val="tx2"/>
                </a:solidFill>
              </a:rPr>
              <a:t>被检查到有错误，是它前面缺少了一个冒号 </a:t>
            </a:r>
            <a:r>
              <a:rPr lang="en-US" altLang="zh-CN" sz="1000">
                <a:solidFill>
                  <a:schemeClr val="tx2"/>
                </a:solidFill>
              </a:rPr>
              <a:t>: </a:t>
            </a:r>
            <a:r>
              <a:rPr lang="zh-CN" altLang="en-US" sz="1000">
                <a:solidFill>
                  <a:schemeClr val="tx2"/>
                </a:solidFill>
              </a:rPr>
              <a:t>。</a:t>
            </a:r>
          </a:p>
          <a:p>
            <a:r>
              <a:rPr lang="zh-CN" altLang="en-US" sz="1000">
                <a:solidFill>
                  <a:schemeClr val="tx2"/>
                </a:solidFill>
              </a:rPr>
              <a:t>语法分析器指出了出错的一行，并且在最先找到的错误的位置标记了一个小小的箭头。</a:t>
            </a:r>
            <a:endParaRPr lang="en-US" sz="1000">
              <a:solidFill>
                <a:schemeClr val="tx2"/>
              </a:solidFill>
            </a:endParaRPr>
          </a:p>
        </p:txBody>
      </p:sp>
    </p:spTree>
    <p:extLst>
      <p:ext uri="{BB962C8B-B14F-4D97-AF65-F5344CB8AC3E}">
        <p14:creationId xmlns:p14="http://schemas.microsoft.com/office/powerpoint/2010/main" val="317064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6432C0C-4CE1-45E7-9492-D53BD9C76A1C}"/>
              </a:ext>
            </a:extLst>
          </p:cNvPr>
          <p:cNvSpPr>
            <a:spLocks noGrp="1"/>
          </p:cNvSpPr>
          <p:nvPr>
            <p:ph type="title"/>
          </p:nvPr>
        </p:nvSpPr>
        <p:spPr>
          <a:xfrm>
            <a:off x="804672" y="2053641"/>
            <a:ext cx="3669161" cy="2760098"/>
          </a:xfrm>
        </p:spPr>
        <p:txBody>
          <a:bodyPr>
            <a:normAutofit/>
          </a:bodyPr>
          <a:lstStyle/>
          <a:p>
            <a:r>
              <a:rPr lang="zh-CN" altLang="en-US" sz="4000" b="1">
                <a:solidFill>
                  <a:schemeClr val="tx2"/>
                </a:solidFill>
              </a:rPr>
              <a:t>异常</a:t>
            </a:r>
            <a:endParaRPr lang="en-US" sz="4000">
              <a:solidFill>
                <a:schemeClr val="tx2"/>
              </a:solidFill>
            </a:endParaRPr>
          </a:p>
        </p:txBody>
      </p:sp>
      <p:sp>
        <p:nvSpPr>
          <p:cNvPr id="3" name="Content Placeholder 2">
            <a:extLst>
              <a:ext uri="{FF2B5EF4-FFF2-40B4-BE49-F238E27FC236}">
                <a16:creationId xmlns:a16="http://schemas.microsoft.com/office/drawing/2014/main" id="{AC48DD66-EF1A-48B2-A518-377B555A80B1}"/>
              </a:ext>
            </a:extLst>
          </p:cNvPr>
          <p:cNvSpPr>
            <a:spLocks noGrp="1"/>
          </p:cNvSpPr>
          <p:nvPr>
            <p:ph idx="1"/>
          </p:nvPr>
        </p:nvSpPr>
        <p:spPr>
          <a:xfrm>
            <a:off x="6090574" y="801866"/>
            <a:ext cx="5306084" cy="5230634"/>
          </a:xfrm>
          <a:noFill/>
          <a:ln>
            <a:noFill/>
          </a:ln>
        </p:spPr>
        <p:txBody>
          <a:bodyPr anchor="ctr">
            <a:normAutofit/>
          </a:bodyPr>
          <a:lstStyle/>
          <a:p>
            <a:pPr latinLnBrk="1"/>
            <a:r>
              <a:rPr lang="zh-CN" altLang="en-US" sz="1800">
                <a:solidFill>
                  <a:schemeClr val="tx2"/>
                </a:solidFill>
              </a:rPr>
              <a:t>即便 </a:t>
            </a:r>
            <a:r>
              <a:rPr lang="en-US" altLang="zh-CN" sz="1800">
                <a:solidFill>
                  <a:schemeClr val="tx2"/>
                </a:solidFill>
              </a:rPr>
              <a:t>Python </a:t>
            </a:r>
            <a:r>
              <a:rPr lang="zh-CN" altLang="en-US" sz="1800">
                <a:solidFill>
                  <a:schemeClr val="tx2"/>
                </a:solidFill>
              </a:rPr>
              <a:t>程序的语法是正确的，在运行它的时候，也有可能发生错误。运行期检测到的错误被称为异常。</a:t>
            </a:r>
          </a:p>
          <a:p>
            <a:pPr latinLnBrk="1"/>
            <a:r>
              <a:rPr lang="zh-CN" altLang="en-US" sz="1800">
                <a:solidFill>
                  <a:schemeClr val="tx2"/>
                </a:solidFill>
              </a:rPr>
              <a:t>大多数的异常都不会被程序处理，都以错误信息的形式展现在这里</a:t>
            </a:r>
            <a:endParaRPr lang="en-US" altLang="zh-CN" sz="1800">
              <a:solidFill>
                <a:schemeClr val="tx2"/>
              </a:solidFill>
            </a:endParaRPr>
          </a:p>
        </p:txBody>
      </p:sp>
    </p:spTree>
    <p:extLst>
      <p:ext uri="{BB962C8B-B14F-4D97-AF65-F5344CB8AC3E}">
        <p14:creationId xmlns:p14="http://schemas.microsoft.com/office/powerpoint/2010/main" val="424759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5D9B6CA-5E66-48D3-AE3B-A89FC13194BC}"/>
              </a:ext>
            </a:extLst>
          </p:cNvPr>
          <p:cNvSpPr>
            <a:spLocks noGrp="1"/>
          </p:cNvSpPr>
          <p:nvPr>
            <p:ph type="title"/>
          </p:nvPr>
        </p:nvSpPr>
        <p:spPr>
          <a:xfrm>
            <a:off x="640080" y="1243013"/>
            <a:ext cx="3855720" cy="4371974"/>
          </a:xfrm>
        </p:spPr>
        <p:txBody>
          <a:bodyPr>
            <a:normAutofit/>
          </a:bodyPr>
          <a:lstStyle/>
          <a:p>
            <a:r>
              <a:rPr lang="zh-CN" altLang="en-US" sz="3600">
                <a:solidFill>
                  <a:schemeClr val="tx2"/>
                </a:solidFill>
              </a:rPr>
              <a:t>实例</a:t>
            </a:r>
            <a:endParaRPr lang="en-US" sz="3600">
              <a:solidFill>
                <a:schemeClr val="tx2"/>
              </a:solidFill>
            </a:endParaRPr>
          </a:p>
        </p:txBody>
      </p:sp>
      <p:sp>
        <p:nvSpPr>
          <p:cNvPr id="3" name="Content Placeholder 2">
            <a:extLst>
              <a:ext uri="{FF2B5EF4-FFF2-40B4-BE49-F238E27FC236}">
                <a16:creationId xmlns:a16="http://schemas.microsoft.com/office/drawing/2014/main" id="{C60AF7CE-2541-4140-BC2B-CA4F83500E2D}"/>
              </a:ext>
            </a:extLst>
          </p:cNvPr>
          <p:cNvSpPr>
            <a:spLocks noGrp="1"/>
          </p:cNvSpPr>
          <p:nvPr>
            <p:ph idx="1"/>
          </p:nvPr>
        </p:nvSpPr>
        <p:spPr>
          <a:xfrm>
            <a:off x="6172200" y="804672"/>
            <a:ext cx="5221224" cy="5230368"/>
          </a:xfrm>
        </p:spPr>
        <p:txBody>
          <a:bodyPr anchor="ctr">
            <a:normAutofit/>
          </a:bodyPr>
          <a:lstStyle/>
          <a:p>
            <a:pPr marL="0" indent="0">
              <a:buNone/>
            </a:pPr>
            <a:r>
              <a:rPr lang="en-US" altLang="zh-CN" sz="1400">
                <a:solidFill>
                  <a:schemeClr val="tx2"/>
                </a:solidFill>
              </a:rPr>
              <a:t>&gt;&gt;&gt; 10 * (1/0)             # 0 </a:t>
            </a:r>
            <a:r>
              <a:rPr lang="zh-CN" altLang="en-US" sz="1400">
                <a:solidFill>
                  <a:schemeClr val="tx2"/>
                </a:solidFill>
              </a:rPr>
              <a:t>不能作为除数，触发异常</a:t>
            </a:r>
          </a:p>
          <a:p>
            <a:pPr marL="0" indent="0">
              <a:buNone/>
            </a:pPr>
            <a:r>
              <a:rPr lang="en-US" sz="1400">
                <a:solidFill>
                  <a:schemeClr val="tx2"/>
                </a:solidFill>
              </a:rPr>
              <a:t>Traceback (most recent call last):</a:t>
            </a:r>
          </a:p>
          <a:p>
            <a:pPr marL="0" indent="0">
              <a:buNone/>
            </a:pPr>
            <a:r>
              <a:rPr lang="en-US" sz="1400">
                <a:solidFill>
                  <a:schemeClr val="tx2"/>
                </a:solidFill>
              </a:rPr>
              <a:t>  File "&lt;stdin&gt;", line 1, in ?</a:t>
            </a:r>
          </a:p>
          <a:p>
            <a:pPr marL="0" indent="0">
              <a:buNone/>
            </a:pPr>
            <a:r>
              <a:rPr lang="en-US" sz="1400">
                <a:solidFill>
                  <a:schemeClr val="tx2"/>
                </a:solidFill>
              </a:rPr>
              <a:t>ZeroDivisionError: division by zero</a:t>
            </a:r>
          </a:p>
          <a:p>
            <a:pPr marL="0" indent="0">
              <a:buNone/>
            </a:pPr>
            <a:r>
              <a:rPr lang="en-US" sz="1400">
                <a:solidFill>
                  <a:schemeClr val="tx2"/>
                </a:solidFill>
              </a:rPr>
              <a:t>&gt;&gt;&gt; 4 + spam*3             # spam </a:t>
            </a:r>
            <a:r>
              <a:rPr lang="zh-CN" altLang="en-US" sz="1400">
                <a:solidFill>
                  <a:schemeClr val="tx2"/>
                </a:solidFill>
              </a:rPr>
              <a:t>未定义，触发异常</a:t>
            </a:r>
          </a:p>
          <a:p>
            <a:pPr marL="0" indent="0">
              <a:buNone/>
            </a:pPr>
            <a:r>
              <a:rPr lang="en-US" sz="1400">
                <a:solidFill>
                  <a:schemeClr val="tx2"/>
                </a:solidFill>
              </a:rPr>
              <a:t>Traceback (most recent call last):</a:t>
            </a:r>
          </a:p>
          <a:p>
            <a:pPr marL="0" indent="0">
              <a:buNone/>
            </a:pPr>
            <a:r>
              <a:rPr lang="en-US" sz="1400">
                <a:solidFill>
                  <a:schemeClr val="tx2"/>
                </a:solidFill>
              </a:rPr>
              <a:t>  File "&lt;stdin&gt;", line 1, in ?</a:t>
            </a:r>
          </a:p>
          <a:p>
            <a:pPr marL="0" indent="0">
              <a:buNone/>
            </a:pPr>
            <a:r>
              <a:rPr lang="en-US" sz="1400">
                <a:solidFill>
                  <a:schemeClr val="tx2"/>
                </a:solidFill>
              </a:rPr>
              <a:t>NameError: name 'spam' is not defined</a:t>
            </a:r>
          </a:p>
          <a:p>
            <a:pPr marL="0" indent="0">
              <a:buNone/>
            </a:pPr>
            <a:r>
              <a:rPr lang="en-US" sz="1400">
                <a:solidFill>
                  <a:schemeClr val="tx2"/>
                </a:solidFill>
              </a:rPr>
              <a:t>&gt;&gt;&gt; '2' + 2               # int </a:t>
            </a:r>
            <a:r>
              <a:rPr lang="zh-CN" altLang="en-US" sz="1400">
                <a:solidFill>
                  <a:schemeClr val="tx2"/>
                </a:solidFill>
              </a:rPr>
              <a:t>不能与 </a:t>
            </a:r>
            <a:r>
              <a:rPr lang="en-US" sz="1400">
                <a:solidFill>
                  <a:schemeClr val="tx2"/>
                </a:solidFill>
              </a:rPr>
              <a:t>str </a:t>
            </a:r>
            <a:r>
              <a:rPr lang="zh-CN" altLang="en-US" sz="1400">
                <a:solidFill>
                  <a:schemeClr val="tx2"/>
                </a:solidFill>
              </a:rPr>
              <a:t>相加，触发异常</a:t>
            </a:r>
          </a:p>
          <a:p>
            <a:pPr marL="0" indent="0">
              <a:buNone/>
            </a:pPr>
            <a:r>
              <a:rPr lang="en-US" sz="1400">
                <a:solidFill>
                  <a:schemeClr val="tx2"/>
                </a:solidFill>
              </a:rPr>
              <a:t>Traceback (most recent call last):</a:t>
            </a:r>
          </a:p>
          <a:p>
            <a:pPr marL="0" indent="0">
              <a:buNone/>
            </a:pPr>
            <a:r>
              <a:rPr lang="en-US" sz="1400">
                <a:solidFill>
                  <a:schemeClr val="tx2"/>
                </a:solidFill>
              </a:rPr>
              <a:t>  File "&lt;stdin&gt;", line 1, in &lt;module&gt;</a:t>
            </a:r>
          </a:p>
          <a:p>
            <a:pPr marL="0" indent="0">
              <a:buNone/>
            </a:pPr>
            <a:r>
              <a:rPr lang="en-US" sz="1400">
                <a:solidFill>
                  <a:schemeClr val="tx2"/>
                </a:solidFill>
              </a:rPr>
              <a:t>TypeError: can only concatenate str (not "int") to str</a:t>
            </a:r>
          </a:p>
          <a:p>
            <a:pPr marL="0" indent="0">
              <a:buNone/>
            </a:pPr>
            <a:endParaRPr lang="en-US" sz="1400">
              <a:solidFill>
                <a:schemeClr val="tx2"/>
              </a:solidFill>
            </a:endParaRPr>
          </a:p>
          <a:p>
            <a:pPr latinLnBrk="1"/>
            <a:r>
              <a:rPr lang="zh-CN" altLang="en-US" sz="1400">
                <a:solidFill>
                  <a:schemeClr val="tx2"/>
                </a:solidFill>
              </a:rPr>
              <a:t>异常以不同的类型出现，这些类型都作为信息的一部分打印出来</a:t>
            </a:r>
            <a:r>
              <a:rPr lang="en-US" altLang="zh-CN" sz="1400">
                <a:solidFill>
                  <a:schemeClr val="tx2"/>
                </a:solidFill>
              </a:rPr>
              <a:t>: </a:t>
            </a:r>
            <a:r>
              <a:rPr lang="zh-CN" altLang="en-US" sz="1400">
                <a:solidFill>
                  <a:schemeClr val="tx2"/>
                </a:solidFill>
              </a:rPr>
              <a:t>例子中的类型有 </a:t>
            </a:r>
            <a:r>
              <a:rPr lang="en-US" altLang="zh-CN" sz="1400">
                <a:solidFill>
                  <a:schemeClr val="tx2"/>
                </a:solidFill>
              </a:rPr>
              <a:t>ZeroDivisionError</a:t>
            </a:r>
            <a:r>
              <a:rPr lang="zh-CN" altLang="en-US" sz="1400">
                <a:solidFill>
                  <a:schemeClr val="tx2"/>
                </a:solidFill>
              </a:rPr>
              <a:t>，</a:t>
            </a:r>
            <a:r>
              <a:rPr lang="en-US" altLang="zh-CN" sz="1400">
                <a:solidFill>
                  <a:schemeClr val="tx2"/>
                </a:solidFill>
              </a:rPr>
              <a:t>NameError </a:t>
            </a:r>
            <a:r>
              <a:rPr lang="zh-CN" altLang="en-US" sz="1400">
                <a:solidFill>
                  <a:schemeClr val="tx2"/>
                </a:solidFill>
              </a:rPr>
              <a:t>和 </a:t>
            </a:r>
            <a:r>
              <a:rPr lang="en-US" altLang="zh-CN" sz="1400">
                <a:solidFill>
                  <a:schemeClr val="tx2"/>
                </a:solidFill>
              </a:rPr>
              <a:t>TypeError</a:t>
            </a:r>
            <a:r>
              <a:rPr lang="zh-CN" altLang="en-US" sz="1400">
                <a:solidFill>
                  <a:schemeClr val="tx2"/>
                </a:solidFill>
              </a:rPr>
              <a:t>。</a:t>
            </a:r>
          </a:p>
          <a:p>
            <a:pPr latinLnBrk="1"/>
            <a:r>
              <a:rPr lang="zh-CN" altLang="en-US" sz="1400">
                <a:solidFill>
                  <a:schemeClr val="tx2"/>
                </a:solidFill>
              </a:rPr>
              <a:t>错误信息的前面部分显示了异常发生的上下文，并以调用栈的形式显示具体信息。</a:t>
            </a:r>
          </a:p>
        </p:txBody>
      </p:sp>
    </p:spTree>
    <p:extLst>
      <p:ext uri="{BB962C8B-B14F-4D97-AF65-F5344CB8AC3E}">
        <p14:creationId xmlns:p14="http://schemas.microsoft.com/office/powerpoint/2010/main" val="355304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7FF96-DDE4-4518-BF06-182D8DD136E3}"/>
              </a:ext>
            </a:extLst>
          </p:cNvPr>
          <p:cNvSpPr>
            <a:spLocks noGrp="1"/>
          </p:cNvSpPr>
          <p:nvPr>
            <p:ph type="title"/>
          </p:nvPr>
        </p:nvSpPr>
        <p:spPr>
          <a:xfrm>
            <a:off x="1179576" y="1261423"/>
            <a:ext cx="9829800" cy="1325880"/>
          </a:xfrm>
        </p:spPr>
        <p:txBody>
          <a:bodyPr anchor="b">
            <a:normAutofit/>
          </a:bodyPr>
          <a:lstStyle/>
          <a:p>
            <a:pPr algn="ctr"/>
            <a:r>
              <a:rPr lang="zh-CN" altLang="en-US" sz="3600" b="1">
                <a:solidFill>
                  <a:schemeClr val="tx2"/>
                </a:solidFill>
              </a:rPr>
              <a:t>异常处理</a:t>
            </a:r>
            <a:endParaRPr lang="en-US" sz="3600">
              <a:solidFill>
                <a:schemeClr val="tx2"/>
              </a:solidFill>
            </a:endParaRPr>
          </a:p>
        </p:txBody>
      </p:sp>
      <p:grpSp>
        <p:nvGrpSpPr>
          <p:cNvPr id="26" name="Group 1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4" name="Freeform: Shape 1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1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1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CB6FDDF-56FE-477C-BED8-7B3C325C006C}"/>
              </a:ext>
            </a:extLst>
          </p:cNvPr>
          <p:cNvSpPr>
            <a:spLocks noGrp="1"/>
          </p:cNvSpPr>
          <p:nvPr>
            <p:ph idx="1"/>
          </p:nvPr>
        </p:nvSpPr>
        <p:spPr>
          <a:xfrm>
            <a:off x="804672" y="2827419"/>
            <a:ext cx="5126896" cy="3227626"/>
          </a:xfrm>
        </p:spPr>
        <p:txBody>
          <a:bodyPr anchor="ctr">
            <a:normAutofit/>
          </a:bodyPr>
          <a:lstStyle/>
          <a:p>
            <a:r>
              <a:rPr lang="en-US" sz="1800" b="1">
                <a:solidFill>
                  <a:schemeClr val="tx2"/>
                </a:solidFill>
              </a:rPr>
              <a:t>try/except</a:t>
            </a:r>
          </a:p>
          <a:p>
            <a:pPr latinLnBrk="1"/>
            <a:r>
              <a:rPr lang="zh-CN" altLang="en-US" sz="1800">
                <a:solidFill>
                  <a:schemeClr val="tx2"/>
                </a:solidFill>
              </a:rPr>
              <a:t>异常捕捉可以使用 </a:t>
            </a:r>
            <a:r>
              <a:rPr lang="en-US" sz="1800" b="1">
                <a:solidFill>
                  <a:schemeClr val="tx2"/>
                </a:solidFill>
              </a:rPr>
              <a:t>try/except</a:t>
            </a:r>
            <a:r>
              <a:rPr lang="en-US" sz="1800">
                <a:solidFill>
                  <a:schemeClr val="tx2"/>
                </a:solidFill>
              </a:rPr>
              <a:t> </a:t>
            </a:r>
            <a:r>
              <a:rPr lang="zh-CN" altLang="en-US" sz="1800">
                <a:solidFill>
                  <a:schemeClr val="tx2"/>
                </a:solidFill>
              </a:rPr>
              <a:t>语句。</a:t>
            </a:r>
          </a:p>
          <a:p>
            <a:endParaRPr lang="en-US" sz="1800">
              <a:solidFill>
                <a:schemeClr val="tx2"/>
              </a:solidFill>
            </a:endParaRPr>
          </a:p>
        </p:txBody>
      </p:sp>
      <p:grpSp>
        <p:nvGrpSpPr>
          <p:cNvPr id="19" name="Group 1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0" name="Freeform: Shape 1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B043FD84-4AFD-4B4F-B624-F084D3E7BBE1}"/>
              </a:ext>
            </a:extLst>
          </p:cNvPr>
          <p:cNvPicPr>
            <a:picLocks noChangeAspect="1"/>
          </p:cNvPicPr>
          <p:nvPr/>
        </p:nvPicPr>
        <p:blipFill>
          <a:blip r:embed="rId2"/>
          <a:stretch>
            <a:fillRect/>
          </a:stretch>
        </p:blipFill>
        <p:spPr>
          <a:xfrm>
            <a:off x="5735626" y="3276879"/>
            <a:ext cx="4954693" cy="2328705"/>
          </a:xfrm>
          <a:prstGeom prst="rect">
            <a:avLst/>
          </a:prstGeom>
        </p:spPr>
      </p:pic>
    </p:spTree>
    <p:extLst>
      <p:ext uri="{BB962C8B-B14F-4D97-AF65-F5344CB8AC3E}">
        <p14:creationId xmlns:p14="http://schemas.microsoft.com/office/powerpoint/2010/main" val="377372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9"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0"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6B348AA-441A-4423-9EBB-0C4679EB3C01}"/>
              </a:ext>
            </a:extLst>
          </p:cNvPr>
          <p:cNvSpPr>
            <a:spLocks noGrp="1"/>
          </p:cNvSpPr>
          <p:nvPr>
            <p:ph type="title"/>
          </p:nvPr>
        </p:nvSpPr>
        <p:spPr>
          <a:xfrm>
            <a:off x="640080" y="1243013"/>
            <a:ext cx="3855720" cy="4371974"/>
          </a:xfrm>
        </p:spPr>
        <p:txBody>
          <a:bodyPr>
            <a:normAutofit/>
          </a:bodyPr>
          <a:lstStyle/>
          <a:p>
            <a:r>
              <a:rPr lang="zh-CN" altLang="en-US" sz="3600">
                <a:solidFill>
                  <a:schemeClr val="tx2"/>
                </a:solidFill>
              </a:rPr>
              <a:t>实例</a:t>
            </a:r>
            <a:endParaRPr lang="en-US" sz="3600">
              <a:solidFill>
                <a:schemeClr val="tx2"/>
              </a:solidFill>
            </a:endParaRPr>
          </a:p>
        </p:txBody>
      </p:sp>
      <p:sp>
        <p:nvSpPr>
          <p:cNvPr id="3" name="Content Placeholder 2">
            <a:extLst>
              <a:ext uri="{FF2B5EF4-FFF2-40B4-BE49-F238E27FC236}">
                <a16:creationId xmlns:a16="http://schemas.microsoft.com/office/drawing/2014/main" id="{1B40C499-9F41-4761-88D1-7F9E4CB8A171}"/>
              </a:ext>
            </a:extLst>
          </p:cNvPr>
          <p:cNvSpPr>
            <a:spLocks noGrp="1"/>
          </p:cNvSpPr>
          <p:nvPr>
            <p:ph idx="1"/>
          </p:nvPr>
        </p:nvSpPr>
        <p:spPr>
          <a:xfrm>
            <a:off x="6172200" y="804672"/>
            <a:ext cx="5221224" cy="5230368"/>
          </a:xfrm>
        </p:spPr>
        <p:txBody>
          <a:bodyPr anchor="ctr">
            <a:normAutofit/>
          </a:bodyPr>
          <a:lstStyle/>
          <a:p>
            <a:r>
              <a:rPr lang="zh-CN" altLang="en-US" sz="1800">
                <a:solidFill>
                  <a:schemeClr val="tx2"/>
                </a:solidFill>
              </a:rPr>
              <a:t>以下例子中，让用户输入一个合法的整数，但是允许用户中断这个程序（使用 </a:t>
            </a:r>
            <a:r>
              <a:rPr lang="en-US" altLang="zh-CN" sz="1800">
                <a:solidFill>
                  <a:schemeClr val="tx2"/>
                </a:solidFill>
              </a:rPr>
              <a:t>Control-C </a:t>
            </a:r>
            <a:r>
              <a:rPr lang="zh-CN" altLang="en-US" sz="1800">
                <a:solidFill>
                  <a:schemeClr val="tx2"/>
                </a:solidFill>
              </a:rPr>
              <a:t>或者操作系统提供的方法）。用户中断的信息会引发一个 </a:t>
            </a:r>
            <a:r>
              <a:rPr lang="en-US" altLang="zh-CN" sz="1800">
                <a:solidFill>
                  <a:schemeClr val="tx2"/>
                </a:solidFill>
              </a:rPr>
              <a:t>KeyboardInterrupt </a:t>
            </a:r>
            <a:r>
              <a:rPr lang="zh-CN" altLang="en-US" sz="1800">
                <a:solidFill>
                  <a:schemeClr val="tx2"/>
                </a:solidFill>
              </a:rPr>
              <a:t>异常。</a:t>
            </a:r>
            <a:endParaRPr lang="en-US" altLang="zh-CN" sz="1800">
              <a:solidFill>
                <a:schemeClr val="tx2"/>
              </a:solidFill>
            </a:endParaRPr>
          </a:p>
          <a:p>
            <a:pPr marL="0" indent="0">
              <a:buNone/>
            </a:pPr>
            <a:endParaRPr lang="en-US" sz="1800">
              <a:solidFill>
                <a:schemeClr val="tx2"/>
              </a:solidFill>
            </a:endParaRPr>
          </a:p>
          <a:p>
            <a:pPr marL="0" indent="0">
              <a:buNone/>
            </a:pPr>
            <a:r>
              <a:rPr lang="en-US" sz="1800">
                <a:solidFill>
                  <a:schemeClr val="tx2"/>
                </a:solidFill>
              </a:rPr>
              <a:t>while True:</a:t>
            </a:r>
          </a:p>
          <a:p>
            <a:pPr marL="0" indent="0">
              <a:buNone/>
            </a:pPr>
            <a:r>
              <a:rPr lang="en-US" sz="1800">
                <a:solidFill>
                  <a:schemeClr val="tx2"/>
                </a:solidFill>
              </a:rPr>
              <a:t>    try:</a:t>
            </a:r>
          </a:p>
          <a:p>
            <a:pPr marL="0" indent="0">
              <a:buNone/>
            </a:pPr>
            <a:r>
              <a:rPr lang="en-US" sz="1800">
                <a:solidFill>
                  <a:schemeClr val="tx2"/>
                </a:solidFill>
              </a:rPr>
              <a:t>        x = int(input("</a:t>
            </a:r>
            <a:r>
              <a:rPr lang="zh-CN" altLang="en-US" sz="1800">
                <a:solidFill>
                  <a:schemeClr val="tx2"/>
                </a:solidFill>
              </a:rPr>
              <a:t>请输入一个数字</a:t>
            </a:r>
            <a:r>
              <a:rPr lang="en-US" altLang="zh-CN" sz="1800">
                <a:solidFill>
                  <a:schemeClr val="tx2"/>
                </a:solidFill>
              </a:rPr>
              <a:t>: "))</a:t>
            </a:r>
          </a:p>
          <a:p>
            <a:pPr marL="0" indent="0">
              <a:buNone/>
            </a:pPr>
            <a:r>
              <a:rPr lang="en-US" altLang="zh-CN" sz="1800">
                <a:solidFill>
                  <a:schemeClr val="tx2"/>
                </a:solidFill>
              </a:rPr>
              <a:t>        </a:t>
            </a:r>
            <a:r>
              <a:rPr lang="en-US" sz="1800">
                <a:solidFill>
                  <a:schemeClr val="tx2"/>
                </a:solidFill>
              </a:rPr>
              <a:t>break</a:t>
            </a:r>
          </a:p>
          <a:p>
            <a:pPr marL="0" indent="0">
              <a:buNone/>
            </a:pPr>
            <a:r>
              <a:rPr lang="en-US" sz="1800">
                <a:solidFill>
                  <a:schemeClr val="tx2"/>
                </a:solidFill>
              </a:rPr>
              <a:t>    except ValueError:</a:t>
            </a:r>
          </a:p>
          <a:p>
            <a:pPr marL="0" indent="0">
              <a:buNone/>
            </a:pPr>
            <a:r>
              <a:rPr lang="en-US" sz="1800">
                <a:solidFill>
                  <a:schemeClr val="tx2"/>
                </a:solidFill>
              </a:rPr>
              <a:t>        print("</a:t>
            </a:r>
            <a:r>
              <a:rPr lang="zh-CN" altLang="en-US" sz="1800">
                <a:solidFill>
                  <a:schemeClr val="tx2"/>
                </a:solidFill>
              </a:rPr>
              <a:t>您输入的不是数字，请再次尝试输入！</a:t>
            </a:r>
            <a:r>
              <a:rPr lang="en-US" altLang="zh-CN" sz="1800">
                <a:solidFill>
                  <a:schemeClr val="tx2"/>
                </a:solidFill>
              </a:rPr>
              <a:t>")</a:t>
            </a:r>
            <a:endParaRPr lang="en-US" sz="1800">
              <a:solidFill>
                <a:schemeClr val="tx2"/>
              </a:solidFill>
            </a:endParaRPr>
          </a:p>
        </p:txBody>
      </p:sp>
    </p:spTree>
    <p:extLst>
      <p:ext uri="{BB962C8B-B14F-4D97-AF65-F5344CB8AC3E}">
        <p14:creationId xmlns:p14="http://schemas.microsoft.com/office/powerpoint/2010/main" val="226514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B30B514-2A6D-4FDA-9E4D-C33C6206C48D}"/>
              </a:ext>
            </a:extLst>
          </p:cNvPr>
          <p:cNvSpPr>
            <a:spLocks noGrp="1"/>
          </p:cNvSpPr>
          <p:nvPr>
            <p:ph type="title"/>
          </p:nvPr>
        </p:nvSpPr>
        <p:spPr>
          <a:xfrm>
            <a:off x="804672" y="1401859"/>
            <a:ext cx="4130185" cy="4054282"/>
          </a:xfrm>
        </p:spPr>
        <p:txBody>
          <a:bodyPr>
            <a:normAutofit/>
          </a:bodyPr>
          <a:lstStyle/>
          <a:p>
            <a:r>
              <a:rPr lang="en-US" sz="3600">
                <a:solidFill>
                  <a:schemeClr val="tx2"/>
                </a:solidFill>
              </a:rPr>
              <a:t>try </a:t>
            </a:r>
            <a:r>
              <a:rPr lang="zh-CN" altLang="en-US" sz="3600">
                <a:solidFill>
                  <a:schemeClr val="tx2"/>
                </a:solidFill>
              </a:rPr>
              <a:t>语句按照如下方式工作</a:t>
            </a:r>
            <a:endParaRPr lang="en-US" sz="3600">
              <a:solidFill>
                <a:schemeClr val="tx2"/>
              </a:solidFill>
            </a:endParaRPr>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29B49AA-5B4F-4D03-B154-2C348AE68882}"/>
              </a:ext>
            </a:extLst>
          </p:cNvPr>
          <p:cNvSpPr>
            <a:spLocks noGrp="1"/>
          </p:cNvSpPr>
          <p:nvPr>
            <p:ph idx="1"/>
          </p:nvPr>
        </p:nvSpPr>
        <p:spPr>
          <a:xfrm>
            <a:off x="5257800" y="1553134"/>
            <a:ext cx="6128539" cy="3751732"/>
          </a:xfrm>
        </p:spPr>
        <p:txBody>
          <a:bodyPr anchor="ctr">
            <a:normAutofit/>
          </a:bodyPr>
          <a:lstStyle/>
          <a:p>
            <a:pPr latinLnBrk="1"/>
            <a:r>
              <a:rPr lang="zh-CN" altLang="en-US" sz="1800">
                <a:solidFill>
                  <a:schemeClr val="tx2"/>
                </a:solidFill>
              </a:rPr>
              <a:t>首先，执行 </a:t>
            </a:r>
            <a:r>
              <a:rPr lang="en-US" sz="1800">
                <a:solidFill>
                  <a:schemeClr val="tx2"/>
                </a:solidFill>
              </a:rPr>
              <a:t>try </a:t>
            </a:r>
            <a:r>
              <a:rPr lang="zh-CN" altLang="en-US" sz="1800">
                <a:solidFill>
                  <a:schemeClr val="tx2"/>
                </a:solidFill>
              </a:rPr>
              <a:t>子句（在关键字 </a:t>
            </a:r>
            <a:r>
              <a:rPr lang="en-US" sz="1800">
                <a:solidFill>
                  <a:schemeClr val="tx2"/>
                </a:solidFill>
              </a:rPr>
              <a:t>try </a:t>
            </a:r>
            <a:r>
              <a:rPr lang="zh-CN" altLang="en-US" sz="1800">
                <a:solidFill>
                  <a:schemeClr val="tx2"/>
                </a:solidFill>
              </a:rPr>
              <a:t>和关键字 </a:t>
            </a:r>
            <a:r>
              <a:rPr lang="en-US" sz="1800">
                <a:solidFill>
                  <a:schemeClr val="tx2"/>
                </a:solidFill>
              </a:rPr>
              <a:t>except </a:t>
            </a:r>
            <a:r>
              <a:rPr lang="zh-CN" altLang="en-US" sz="1800">
                <a:solidFill>
                  <a:schemeClr val="tx2"/>
                </a:solidFill>
              </a:rPr>
              <a:t>之间的语句）。</a:t>
            </a:r>
          </a:p>
          <a:p>
            <a:pPr latinLnBrk="1"/>
            <a:r>
              <a:rPr lang="zh-CN" altLang="en-US" sz="1800">
                <a:solidFill>
                  <a:schemeClr val="tx2"/>
                </a:solidFill>
              </a:rPr>
              <a:t>如果没有异常发生，忽略 </a:t>
            </a:r>
            <a:r>
              <a:rPr lang="en-US" sz="1800">
                <a:solidFill>
                  <a:schemeClr val="tx2"/>
                </a:solidFill>
              </a:rPr>
              <a:t>except </a:t>
            </a:r>
            <a:r>
              <a:rPr lang="zh-CN" altLang="en-US" sz="1800">
                <a:solidFill>
                  <a:schemeClr val="tx2"/>
                </a:solidFill>
              </a:rPr>
              <a:t>子句，</a:t>
            </a:r>
            <a:r>
              <a:rPr lang="en-US" sz="1800">
                <a:solidFill>
                  <a:schemeClr val="tx2"/>
                </a:solidFill>
              </a:rPr>
              <a:t>try </a:t>
            </a:r>
            <a:r>
              <a:rPr lang="zh-CN" altLang="en-US" sz="1800">
                <a:solidFill>
                  <a:schemeClr val="tx2"/>
                </a:solidFill>
              </a:rPr>
              <a:t>子句执行后结束。</a:t>
            </a:r>
          </a:p>
          <a:p>
            <a:pPr latinLnBrk="1"/>
            <a:r>
              <a:rPr lang="zh-CN" altLang="en-US" sz="1800">
                <a:solidFill>
                  <a:schemeClr val="tx2"/>
                </a:solidFill>
              </a:rPr>
              <a:t>如果在执行 </a:t>
            </a:r>
            <a:r>
              <a:rPr lang="en-US" sz="1800">
                <a:solidFill>
                  <a:schemeClr val="tx2"/>
                </a:solidFill>
              </a:rPr>
              <a:t>try </a:t>
            </a:r>
            <a:r>
              <a:rPr lang="zh-CN" altLang="en-US" sz="1800">
                <a:solidFill>
                  <a:schemeClr val="tx2"/>
                </a:solidFill>
              </a:rPr>
              <a:t>子句的过程中发生了异常，那么 </a:t>
            </a:r>
            <a:r>
              <a:rPr lang="en-US" sz="1800">
                <a:solidFill>
                  <a:schemeClr val="tx2"/>
                </a:solidFill>
              </a:rPr>
              <a:t>try </a:t>
            </a:r>
            <a:r>
              <a:rPr lang="zh-CN" altLang="en-US" sz="1800">
                <a:solidFill>
                  <a:schemeClr val="tx2"/>
                </a:solidFill>
              </a:rPr>
              <a:t>子句余下的部分将被忽略。如果异常的类型和 </a:t>
            </a:r>
            <a:r>
              <a:rPr lang="en-US" sz="1800">
                <a:solidFill>
                  <a:schemeClr val="tx2"/>
                </a:solidFill>
              </a:rPr>
              <a:t>except </a:t>
            </a:r>
            <a:r>
              <a:rPr lang="zh-CN" altLang="en-US" sz="1800">
                <a:solidFill>
                  <a:schemeClr val="tx2"/>
                </a:solidFill>
              </a:rPr>
              <a:t>之后的名称相符，那么对应的 </a:t>
            </a:r>
            <a:r>
              <a:rPr lang="en-US" sz="1800">
                <a:solidFill>
                  <a:schemeClr val="tx2"/>
                </a:solidFill>
              </a:rPr>
              <a:t>except </a:t>
            </a:r>
            <a:r>
              <a:rPr lang="zh-CN" altLang="en-US" sz="1800">
                <a:solidFill>
                  <a:schemeClr val="tx2"/>
                </a:solidFill>
              </a:rPr>
              <a:t>子句将被执行。</a:t>
            </a:r>
          </a:p>
          <a:p>
            <a:pPr latinLnBrk="1"/>
            <a:r>
              <a:rPr lang="zh-CN" altLang="en-US" sz="1800">
                <a:solidFill>
                  <a:schemeClr val="tx2"/>
                </a:solidFill>
              </a:rPr>
              <a:t>如果一个异常没有与任何的 </a:t>
            </a:r>
            <a:r>
              <a:rPr lang="en-US" sz="1800">
                <a:solidFill>
                  <a:schemeClr val="tx2"/>
                </a:solidFill>
              </a:rPr>
              <a:t>except </a:t>
            </a:r>
            <a:r>
              <a:rPr lang="zh-CN" altLang="en-US" sz="1800">
                <a:solidFill>
                  <a:schemeClr val="tx2"/>
                </a:solidFill>
              </a:rPr>
              <a:t>匹配，那么这个异常将会传递给上层的 </a:t>
            </a:r>
            <a:r>
              <a:rPr lang="en-US" sz="1800">
                <a:solidFill>
                  <a:schemeClr val="tx2"/>
                </a:solidFill>
              </a:rPr>
              <a:t>try </a:t>
            </a:r>
            <a:r>
              <a:rPr lang="zh-CN" altLang="en-US" sz="1800">
                <a:solidFill>
                  <a:schemeClr val="tx2"/>
                </a:solidFill>
              </a:rPr>
              <a:t>中。</a:t>
            </a: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257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BB17C98-4242-4A3C-B4EF-674874F1D7A5}"/>
              </a:ext>
            </a:extLst>
          </p:cNvPr>
          <p:cNvSpPr>
            <a:spLocks noGrp="1"/>
          </p:cNvSpPr>
          <p:nvPr>
            <p:ph type="title"/>
          </p:nvPr>
        </p:nvSpPr>
        <p:spPr>
          <a:xfrm>
            <a:off x="640080" y="1243013"/>
            <a:ext cx="3855720" cy="4371974"/>
          </a:xfrm>
        </p:spPr>
        <p:txBody>
          <a:bodyPr>
            <a:normAutofit/>
          </a:bodyPr>
          <a:lstStyle/>
          <a:p>
            <a:endParaRPr lang="en-US" sz="3600">
              <a:solidFill>
                <a:schemeClr val="tx2"/>
              </a:solidFill>
            </a:endParaRPr>
          </a:p>
        </p:txBody>
      </p:sp>
      <p:sp>
        <p:nvSpPr>
          <p:cNvPr id="3" name="Content Placeholder 2">
            <a:extLst>
              <a:ext uri="{FF2B5EF4-FFF2-40B4-BE49-F238E27FC236}">
                <a16:creationId xmlns:a16="http://schemas.microsoft.com/office/drawing/2014/main" id="{C2F91EF7-CAA7-416C-B31A-6393520FC117}"/>
              </a:ext>
            </a:extLst>
          </p:cNvPr>
          <p:cNvSpPr>
            <a:spLocks noGrp="1"/>
          </p:cNvSpPr>
          <p:nvPr>
            <p:ph idx="1"/>
          </p:nvPr>
        </p:nvSpPr>
        <p:spPr>
          <a:xfrm>
            <a:off x="6172200" y="804672"/>
            <a:ext cx="5221224" cy="5230368"/>
          </a:xfrm>
        </p:spPr>
        <p:txBody>
          <a:bodyPr anchor="ctr">
            <a:normAutofit/>
          </a:bodyPr>
          <a:lstStyle/>
          <a:p>
            <a:pPr latinLnBrk="1"/>
            <a:r>
              <a:rPr lang="zh-CN" altLang="en-US" sz="1800">
                <a:solidFill>
                  <a:schemeClr val="tx2"/>
                </a:solidFill>
              </a:rPr>
              <a:t>一个 </a:t>
            </a:r>
            <a:r>
              <a:rPr lang="en-US" altLang="zh-CN" sz="1800">
                <a:solidFill>
                  <a:schemeClr val="tx2"/>
                </a:solidFill>
              </a:rPr>
              <a:t>try </a:t>
            </a:r>
            <a:r>
              <a:rPr lang="zh-CN" altLang="en-US" sz="1800">
                <a:solidFill>
                  <a:schemeClr val="tx2"/>
                </a:solidFill>
              </a:rPr>
              <a:t>语句可能包含多个</a:t>
            </a:r>
            <a:r>
              <a:rPr lang="en-US" altLang="zh-CN" sz="1800">
                <a:solidFill>
                  <a:schemeClr val="tx2"/>
                </a:solidFill>
              </a:rPr>
              <a:t>except</a:t>
            </a:r>
            <a:r>
              <a:rPr lang="zh-CN" altLang="en-US" sz="1800">
                <a:solidFill>
                  <a:schemeClr val="tx2"/>
                </a:solidFill>
              </a:rPr>
              <a:t>子句，分别来处理不同的特定的异常。最多只有一个分支会被执行。</a:t>
            </a:r>
          </a:p>
          <a:p>
            <a:pPr latinLnBrk="1"/>
            <a:r>
              <a:rPr lang="zh-CN" altLang="en-US" sz="1800">
                <a:solidFill>
                  <a:schemeClr val="tx2"/>
                </a:solidFill>
              </a:rPr>
              <a:t>处理程序将只针对对应的 </a:t>
            </a:r>
            <a:r>
              <a:rPr lang="en-US" altLang="zh-CN" sz="1800">
                <a:solidFill>
                  <a:schemeClr val="tx2"/>
                </a:solidFill>
              </a:rPr>
              <a:t>try </a:t>
            </a:r>
            <a:r>
              <a:rPr lang="zh-CN" altLang="en-US" sz="1800">
                <a:solidFill>
                  <a:schemeClr val="tx2"/>
                </a:solidFill>
              </a:rPr>
              <a:t>子句中的异常进行处理，而不是其他的 </a:t>
            </a:r>
            <a:r>
              <a:rPr lang="en-US" altLang="zh-CN" sz="1800">
                <a:solidFill>
                  <a:schemeClr val="tx2"/>
                </a:solidFill>
              </a:rPr>
              <a:t>try </a:t>
            </a:r>
            <a:r>
              <a:rPr lang="zh-CN" altLang="en-US" sz="1800">
                <a:solidFill>
                  <a:schemeClr val="tx2"/>
                </a:solidFill>
              </a:rPr>
              <a:t>的处理程序中的异常。</a:t>
            </a:r>
          </a:p>
          <a:p>
            <a:r>
              <a:rPr lang="zh-CN" altLang="en-US" sz="1800">
                <a:solidFill>
                  <a:schemeClr val="tx2"/>
                </a:solidFill>
              </a:rPr>
              <a:t>一个</a:t>
            </a:r>
            <a:r>
              <a:rPr lang="en-US" altLang="zh-CN" sz="1800">
                <a:solidFill>
                  <a:schemeClr val="tx2"/>
                </a:solidFill>
              </a:rPr>
              <a:t>except</a:t>
            </a:r>
            <a:r>
              <a:rPr lang="zh-CN" altLang="en-US" sz="1800">
                <a:solidFill>
                  <a:schemeClr val="tx2"/>
                </a:solidFill>
              </a:rPr>
              <a:t>子句可以同时处理多个异常，这些异常将被放在一个括号里成为一个元组，如：</a:t>
            </a:r>
            <a:endParaRPr lang="en-US" altLang="zh-CN" sz="1800">
              <a:solidFill>
                <a:schemeClr val="tx2"/>
              </a:solidFill>
            </a:endParaRPr>
          </a:p>
          <a:p>
            <a:pPr marL="457200" lvl="1" indent="0">
              <a:buNone/>
            </a:pPr>
            <a:r>
              <a:rPr lang="en-US" sz="1800" b="1">
                <a:solidFill>
                  <a:schemeClr val="tx2"/>
                </a:solidFill>
              </a:rPr>
              <a:t>except</a:t>
            </a:r>
            <a:r>
              <a:rPr lang="en-US" sz="1800">
                <a:solidFill>
                  <a:schemeClr val="tx2"/>
                </a:solidFill>
              </a:rPr>
              <a:t> (RuntimeError, TypeError, NameError):</a:t>
            </a:r>
            <a:br>
              <a:rPr lang="en-US" sz="1800">
                <a:solidFill>
                  <a:schemeClr val="tx2"/>
                </a:solidFill>
              </a:rPr>
            </a:br>
            <a:r>
              <a:rPr lang="en-US" sz="1800">
                <a:solidFill>
                  <a:schemeClr val="tx2"/>
                </a:solidFill>
              </a:rPr>
              <a:t>    </a:t>
            </a:r>
            <a:r>
              <a:rPr lang="en-US" sz="1800" b="1">
                <a:solidFill>
                  <a:schemeClr val="tx2"/>
                </a:solidFill>
              </a:rPr>
              <a:t>pass</a:t>
            </a:r>
            <a:endParaRPr lang="en-US" altLang="zh-CN" sz="1800">
              <a:solidFill>
                <a:schemeClr val="tx2"/>
              </a:solidFill>
            </a:endParaRPr>
          </a:p>
        </p:txBody>
      </p:sp>
    </p:spTree>
    <p:extLst>
      <p:ext uri="{BB962C8B-B14F-4D97-AF65-F5344CB8AC3E}">
        <p14:creationId xmlns:p14="http://schemas.microsoft.com/office/powerpoint/2010/main" val="2768184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3137</Words>
  <Application>Microsoft Office PowerPoint</Application>
  <PresentationFormat>Widescreen</PresentationFormat>
  <Paragraphs>293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错误和异常</vt:lpstr>
      <vt:lpstr>语法错误和异常</vt:lpstr>
      <vt:lpstr>语法错误</vt:lpstr>
      <vt:lpstr>异常</vt:lpstr>
      <vt:lpstr>实例</vt:lpstr>
      <vt:lpstr>异常处理</vt:lpstr>
      <vt:lpstr>实例</vt:lpstr>
      <vt:lpstr>try 语句按照如下方式工作</vt:lpstr>
      <vt:lpstr>PowerPoint Presentation</vt:lpstr>
      <vt:lpstr>PowerPoint Presentation</vt:lpstr>
      <vt:lpstr>try/except...else</vt:lpstr>
      <vt:lpstr>实例</vt:lpstr>
      <vt:lpstr>实例</vt:lpstr>
      <vt:lpstr>try-finally 语句</vt:lpstr>
      <vt:lpstr>实例</vt:lpstr>
      <vt:lpstr>抛出异常</vt:lpstr>
      <vt:lpstr>实例</vt:lpstr>
      <vt:lpstr>实例</vt:lpstr>
      <vt:lpstr>用户自定义异常</vt:lpstr>
      <vt:lpstr>实例</vt:lpstr>
      <vt:lpstr>定义清理行为</vt:lpstr>
      <vt:lpstr>实例</vt:lpstr>
      <vt:lpstr>预定义的清理行为</vt:lpstr>
      <vt:lpstr>assert（断言）</vt:lpstr>
      <vt:lpstr>语法格式</vt:lpstr>
      <vt:lpstr>实例</vt:lpstr>
      <vt:lpstr>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错误和异常</dc:title>
  <dc:creator>Wang, HongyiX</dc:creator>
  <cp:lastModifiedBy>Wang, HongyiX</cp:lastModifiedBy>
  <cp:revision>31</cp:revision>
  <dcterms:created xsi:type="dcterms:W3CDTF">2021-05-27T01:38:14Z</dcterms:created>
  <dcterms:modified xsi:type="dcterms:W3CDTF">2021-05-27T02:02:20Z</dcterms:modified>
</cp:coreProperties>
</file>