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5C05-3B74-4936-B128-D843AE768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1D79C-625B-48A1-9E5F-F9D2DA91A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E92EE-B922-4E89-97D5-1AF0B67C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00BA-9DC9-4224-9F60-422E3415621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D7C9-C68F-469B-AEA8-6A990179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8424-AC32-4E0A-9324-731C261B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40FA-FEE3-496F-925E-5B882B80F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CA37-BB31-4E88-8C3E-F7980107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3B172-1F14-4563-B767-85DDAB031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E256A-ADE2-4D0E-8E8B-82744444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00BA-9DC9-4224-9F60-422E3415621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7BC5-E0EC-4E2E-9A6F-09805CCD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1FA67-B095-487F-A425-68B31C21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40FA-FEE3-496F-925E-5B882B80F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1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E2451-8DF1-4855-912B-27E32DB89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BCA7D-A787-4845-9511-11ED09D63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8725-9334-4066-A7F8-76B01CAA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00BA-9DC9-4224-9F60-422E3415621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6073C-6FAD-4CC2-9901-531FB884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5D956-9839-497F-B46E-2C815679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40FA-FEE3-496F-925E-5B882B80F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5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8B20-62D9-423C-957D-5D98C29A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3A6F-CD44-454E-B426-854608F9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1EC22-B22D-4EF4-A63E-9647231E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00BA-9DC9-4224-9F60-422E3415621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E373F-A7A4-41D4-B99A-20641D31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C9DCF-315F-4839-ABD8-74E5041C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40FA-FEE3-496F-925E-5B882B80F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2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8D48-FEB3-4A4F-90AB-AFB25B0E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E2B8C-7901-44DF-9134-AD8D97F4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5348-A001-4E44-AC33-6B4DB959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00BA-9DC9-4224-9F60-422E3415621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FEAFA-D1C3-4BB7-BB6A-D8DC50B7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E86AE-3618-4AB2-92BA-971BFD61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40FA-FEE3-496F-925E-5B882B80F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349B-03F6-4487-B7F4-BB908F1D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228F-76B2-4CCA-8079-82FE53574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15E10-8CBD-4453-B25F-4AAD5BB37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B2FA2-3A31-4B5A-AE68-15B80959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00BA-9DC9-4224-9F60-422E3415621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AC048-F7E3-4267-AF92-A2D26000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F4C41-33E5-40F7-B2BC-627B30D5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40FA-FEE3-496F-925E-5B882B80F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4846-B143-46BF-96A6-F0DDF37B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B9F1E-27A2-4029-A096-E743BCDF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5E167-FDF0-47DD-B7E2-A8F0E5793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1A4A4-CC81-43E8-8B60-5DFE0B51B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9044A-9718-4ED7-9FB4-3CED36072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4506E-3D1A-4BD4-81DC-5F436442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00BA-9DC9-4224-9F60-422E3415621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38F67-B59D-416D-BFD4-64234F3A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C8A3F-4915-41ED-884A-B205982F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40FA-FEE3-496F-925E-5B882B80F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7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1667-C765-4195-B044-9DF75AEF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4E71D-9C1D-4A28-8E19-C313207E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00BA-9DC9-4224-9F60-422E3415621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71F21-4329-444B-BAFE-4109DBB6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B09CD-4419-4BB8-B557-6EF28913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40FA-FEE3-496F-925E-5B882B80F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3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F3C0F-709D-42D0-89F8-AFFE24AF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00BA-9DC9-4224-9F60-422E3415621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BB386-A584-43E0-A3E6-2700F235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5D927-9A3C-4A8A-951E-C1210689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40FA-FEE3-496F-925E-5B882B80F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2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48F1-F083-4785-B0C0-6E26BA23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F6AF-7EFC-40E4-B087-021AA428D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05DE5-8A15-4C83-9266-B27E4EC1F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548FC-3C41-45A4-93AF-D290C0E1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00BA-9DC9-4224-9F60-422E3415621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8CFAC-5F0E-4734-8D48-0B7232A5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C67CD-B7D8-42FE-A225-46291C48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40FA-FEE3-496F-925E-5B882B80F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1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C95E-4897-4CF5-8238-4AB6D6B5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6D890-1773-465D-B56B-5CFF251AD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0328E-2B10-4458-BBC5-759D32E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41C7-4BCC-490A-A3C8-6A0E2337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00BA-9DC9-4224-9F60-422E3415621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393B0-0F84-4454-8CB2-8A3CEC0F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CF887-4353-4A94-B9B5-2303C867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40FA-FEE3-496F-925E-5B882B80F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361BD-85D4-47FD-A1F7-96E888A6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58CA-9023-4899-9DF8-2D14D291B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68824-9CC1-4F28-B9FA-01D8F54EF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00BA-9DC9-4224-9F60-422E3415621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4F8D-0577-45C4-8ABF-BA1A7DFD3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8150C-76FB-4836-97CD-C3DD0B3AC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B40FA-FEE3-496F-925E-5B882B80F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1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python3/python3-file-readline.html" TargetMode="External"/><Relationship Id="rId13" Type="http://schemas.openxmlformats.org/officeDocument/2006/relationships/hyperlink" Target="https://www.runoob.com/python3/python3-file-write.html" TargetMode="External"/><Relationship Id="rId3" Type="http://schemas.openxmlformats.org/officeDocument/2006/relationships/hyperlink" Target="https://www.runoob.com/python3/python3-file-flush.html" TargetMode="External"/><Relationship Id="rId7" Type="http://schemas.openxmlformats.org/officeDocument/2006/relationships/hyperlink" Target="https://www.runoob.com/python3/python3-file-read.html" TargetMode="External"/><Relationship Id="rId12" Type="http://schemas.openxmlformats.org/officeDocument/2006/relationships/hyperlink" Target="https://www.runoob.com/python3/python3-file-truncate.html" TargetMode="External"/><Relationship Id="rId2" Type="http://schemas.openxmlformats.org/officeDocument/2006/relationships/hyperlink" Target="https://www.runoob.com/python3/python3-file-clos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python3/python3-file-next.html" TargetMode="External"/><Relationship Id="rId11" Type="http://schemas.openxmlformats.org/officeDocument/2006/relationships/hyperlink" Target="https://www.runoob.com/python3/python3-file-tell.html" TargetMode="External"/><Relationship Id="rId5" Type="http://schemas.openxmlformats.org/officeDocument/2006/relationships/hyperlink" Target="https://www.runoob.com/python3/python3-file-isatty.html" TargetMode="External"/><Relationship Id="rId10" Type="http://schemas.openxmlformats.org/officeDocument/2006/relationships/hyperlink" Target="https://www.runoob.com/python3/python3-file-seek.html" TargetMode="External"/><Relationship Id="rId4" Type="http://schemas.openxmlformats.org/officeDocument/2006/relationships/hyperlink" Target="https://www.runoob.com/python3/python3-file-fileno.html" TargetMode="External"/><Relationship Id="rId9" Type="http://schemas.openxmlformats.org/officeDocument/2006/relationships/hyperlink" Target="https://www.runoob.com/python3/python3-file-readlines.html" TargetMode="External"/><Relationship Id="rId14" Type="http://schemas.openxmlformats.org/officeDocument/2006/relationships/hyperlink" Target="https://www.runoob.com/python3/python3-file-writelin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23ADE-FA8D-4069-9F50-986D9FD43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</a:rPr>
              <a:t>File(</a:t>
            </a:r>
            <a:r>
              <a:rPr lang="zh-CN" altLang="en-US" sz="4800" b="1">
                <a:solidFill>
                  <a:srgbClr val="FFFFFF"/>
                </a:solidFill>
              </a:rPr>
              <a:t>文件</a:t>
            </a:r>
            <a:r>
              <a:rPr lang="en-US" altLang="zh-CN" sz="4800" b="1">
                <a:solidFill>
                  <a:srgbClr val="FFFFFF"/>
                </a:solidFill>
              </a:rPr>
              <a:t>) </a:t>
            </a:r>
            <a:r>
              <a:rPr lang="zh-CN" altLang="en-US" sz="4800" b="1">
                <a:solidFill>
                  <a:srgbClr val="FFFFFF"/>
                </a:solidFill>
              </a:rPr>
              <a:t>方法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2AF53-EE1A-438A-83AD-760BB567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72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612A8-702C-4FDE-8869-CDC6B6BC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open() </a:t>
            </a:r>
            <a:r>
              <a:rPr lang="zh-CN" altLang="en-US" sz="4000" b="1">
                <a:solidFill>
                  <a:srgbClr val="FFFFFF"/>
                </a:solidFill>
              </a:rPr>
              <a:t>方法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BBE0-27DE-49CF-87D1-6571475E0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Python open() </a:t>
            </a:r>
            <a:r>
              <a:rPr lang="zh-CN" altLang="en-US" sz="2000"/>
              <a:t>方法用于打开一个文件，并返回文件对象，在对文件进行处理过程都需要使用到这个函数，如果该文件无法被打开，会抛出 </a:t>
            </a:r>
            <a:r>
              <a:rPr lang="en-US" sz="2000"/>
              <a:t>OSError。</a:t>
            </a:r>
          </a:p>
          <a:p>
            <a:endParaRPr lang="en-US" sz="2000"/>
          </a:p>
          <a:p>
            <a:r>
              <a:rPr lang="zh-CN" altLang="en-US" sz="2000"/>
              <a:t>注意：使用 </a:t>
            </a:r>
            <a:r>
              <a:rPr lang="en-US" sz="2000"/>
              <a:t>open() </a:t>
            </a:r>
            <a:r>
              <a:rPr lang="zh-CN" altLang="en-US" sz="2000"/>
              <a:t>方法一定要保证关闭文件对象，即调用 </a:t>
            </a:r>
            <a:r>
              <a:rPr lang="en-US" sz="2000"/>
              <a:t>close() </a:t>
            </a:r>
            <a:r>
              <a:rPr lang="zh-CN" altLang="en-US" sz="2000"/>
              <a:t>方法。</a:t>
            </a:r>
          </a:p>
          <a:p>
            <a:endParaRPr lang="zh-CN" altLang="en-US" sz="2000"/>
          </a:p>
          <a:p>
            <a:r>
              <a:rPr lang="en-US" sz="2000"/>
              <a:t>open() </a:t>
            </a:r>
            <a:r>
              <a:rPr lang="zh-CN" altLang="en-US" sz="2000"/>
              <a:t>函数常用形式是接收两个参数：文件名</a:t>
            </a:r>
            <a:r>
              <a:rPr lang="en-US" altLang="zh-CN" sz="2000"/>
              <a:t>(</a:t>
            </a:r>
            <a:r>
              <a:rPr lang="en-US" sz="2000"/>
              <a:t>file)</a:t>
            </a:r>
            <a:r>
              <a:rPr lang="zh-CN" altLang="en-US" sz="2000"/>
              <a:t>和模式</a:t>
            </a:r>
            <a:r>
              <a:rPr lang="en-US" altLang="zh-CN" sz="2000"/>
              <a:t>(</a:t>
            </a:r>
            <a:r>
              <a:rPr lang="en-US" sz="2000"/>
              <a:t>mode)。</a:t>
            </a:r>
          </a:p>
          <a:p>
            <a:pPr marL="457200" lvl="1" indent="0">
              <a:buNone/>
            </a:pPr>
            <a:r>
              <a:rPr lang="en-US" sz="2000"/>
              <a:t>open(file, mode='r’)</a:t>
            </a:r>
          </a:p>
          <a:p>
            <a:pPr marL="457200" lvl="1" indent="0">
              <a:buNone/>
            </a:pPr>
            <a:endParaRPr lang="en-US" sz="2000"/>
          </a:p>
          <a:p>
            <a:r>
              <a:rPr lang="zh-CN" altLang="en-US" sz="2000"/>
              <a:t>完整的语法格式为：</a:t>
            </a:r>
          </a:p>
          <a:p>
            <a:pPr marL="457200" lvl="1" indent="0">
              <a:buNone/>
            </a:pPr>
            <a:r>
              <a:rPr lang="en-US" sz="2000"/>
              <a:t>open(file, mode='r', buffering=-1, encoding=None, errors=None, newline=None, closefd=True, opener=None)</a:t>
            </a:r>
          </a:p>
        </p:txBody>
      </p:sp>
    </p:spTree>
    <p:extLst>
      <p:ext uri="{BB962C8B-B14F-4D97-AF65-F5344CB8AC3E}">
        <p14:creationId xmlns:p14="http://schemas.microsoft.com/office/powerpoint/2010/main" val="373059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B27A6-3E96-4954-A661-B41E8DDE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zh-CN" altLang="en-US" sz="4000">
                <a:solidFill>
                  <a:srgbClr val="FFFFFF"/>
                </a:solidFill>
              </a:rPr>
              <a:t>参数说明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F1C0-DECD-4BE9-BFB2-107A3E29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atinLnBrk="1"/>
            <a:r>
              <a:rPr lang="en-US" altLang="zh-CN" sz="2000"/>
              <a:t>file: </a:t>
            </a:r>
            <a:r>
              <a:rPr lang="zh-CN" altLang="en-US" sz="2000"/>
              <a:t>必需，文件路径（相对或者绝对路径）。</a:t>
            </a:r>
          </a:p>
          <a:p>
            <a:pPr latinLnBrk="1"/>
            <a:r>
              <a:rPr lang="en-US" altLang="zh-CN" sz="2000"/>
              <a:t>mode: </a:t>
            </a:r>
            <a:r>
              <a:rPr lang="zh-CN" altLang="en-US" sz="2000"/>
              <a:t>可选，文件打开模式</a:t>
            </a:r>
          </a:p>
          <a:p>
            <a:pPr latinLnBrk="1"/>
            <a:r>
              <a:rPr lang="en-US" altLang="zh-CN" sz="2000"/>
              <a:t>buffering: </a:t>
            </a:r>
            <a:r>
              <a:rPr lang="zh-CN" altLang="en-US" sz="2000"/>
              <a:t>设置缓冲</a:t>
            </a:r>
          </a:p>
          <a:p>
            <a:pPr latinLnBrk="1"/>
            <a:r>
              <a:rPr lang="en-US" altLang="zh-CN" sz="2000"/>
              <a:t>encoding: </a:t>
            </a:r>
            <a:r>
              <a:rPr lang="zh-CN" altLang="en-US" sz="2000"/>
              <a:t>一般使用</a:t>
            </a:r>
            <a:r>
              <a:rPr lang="en-US" altLang="zh-CN" sz="2000"/>
              <a:t>utf8</a:t>
            </a:r>
          </a:p>
          <a:p>
            <a:pPr latinLnBrk="1"/>
            <a:r>
              <a:rPr lang="en-US" altLang="zh-CN" sz="2000"/>
              <a:t>errors: </a:t>
            </a:r>
            <a:r>
              <a:rPr lang="zh-CN" altLang="en-US" sz="2000"/>
              <a:t>报错级别</a:t>
            </a:r>
          </a:p>
          <a:p>
            <a:pPr latinLnBrk="1"/>
            <a:r>
              <a:rPr lang="en-US" altLang="zh-CN" sz="2000"/>
              <a:t>newline: </a:t>
            </a:r>
            <a:r>
              <a:rPr lang="zh-CN" altLang="en-US" sz="2000"/>
              <a:t>区分换行符</a:t>
            </a:r>
          </a:p>
          <a:p>
            <a:pPr latinLnBrk="1"/>
            <a:r>
              <a:rPr lang="en-US" altLang="zh-CN" sz="2000"/>
              <a:t>closefd: </a:t>
            </a:r>
            <a:r>
              <a:rPr lang="zh-CN" altLang="en-US" sz="2000"/>
              <a:t>传入的</a:t>
            </a:r>
            <a:r>
              <a:rPr lang="en-US" altLang="zh-CN" sz="2000"/>
              <a:t>file</a:t>
            </a:r>
            <a:r>
              <a:rPr lang="zh-CN" altLang="en-US" sz="2000"/>
              <a:t>参数类型</a:t>
            </a:r>
          </a:p>
          <a:p>
            <a:pPr latinLnBrk="1"/>
            <a:r>
              <a:rPr lang="en-US" altLang="zh-CN" sz="2000"/>
              <a:t>opener: </a:t>
            </a:r>
            <a:r>
              <a:rPr lang="zh-CN" altLang="en-US" sz="2000"/>
              <a:t>设置自定义开启器，开启器的返回值必须是一个打开的文件描述符。</a:t>
            </a:r>
          </a:p>
        </p:txBody>
      </p:sp>
    </p:spTree>
    <p:extLst>
      <p:ext uri="{BB962C8B-B14F-4D97-AF65-F5344CB8AC3E}">
        <p14:creationId xmlns:p14="http://schemas.microsoft.com/office/powerpoint/2010/main" val="175945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47F2-B9B0-4F3D-9129-E589BE76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 </a:t>
            </a:r>
            <a:r>
              <a:rPr lang="zh-CN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参数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1C5C-F532-48F5-B208-71330D47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默认为文本模式，如果要以二进制模式打开，加上 </a:t>
            </a:r>
            <a:r>
              <a:rPr lang="en-US" altLang="zh-CN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alt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396EB87-0C1D-4B57-B65A-A36B05741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3945D7-E3D5-4C84-A6CF-0E221F98C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376178"/>
              </p:ext>
            </p:extLst>
          </p:nvPr>
        </p:nvGraphicFramePr>
        <p:xfrm>
          <a:off x="2063448" y="1863801"/>
          <a:ext cx="8065105" cy="4440754"/>
        </p:xfrm>
        <a:graphic>
          <a:graphicData uri="http://schemas.openxmlformats.org/drawingml/2006/table">
            <a:tbl>
              <a:tblPr firstRow="1" bandRow="1"/>
              <a:tblGrid>
                <a:gridCol w="582409">
                  <a:extLst>
                    <a:ext uri="{9D8B030D-6E8A-4147-A177-3AD203B41FA5}">
                      <a16:colId xmlns:a16="http://schemas.microsoft.com/office/drawing/2014/main" val="1086009596"/>
                    </a:ext>
                  </a:extLst>
                </a:gridCol>
                <a:gridCol w="7482696">
                  <a:extLst>
                    <a:ext uri="{9D8B030D-6E8A-4147-A177-3AD203B41FA5}">
                      <a16:colId xmlns:a16="http://schemas.microsoft.com/office/drawing/2014/main" val="1453392985"/>
                    </a:ext>
                  </a:extLst>
                </a:gridCol>
              </a:tblGrid>
              <a:tr h="19107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>
                          <a:solidFill>
                            <a:srgbClr val="FFFFFF"/>
                          </a:solidFill>
                          <a:effectLst/>
                        </a:rPr>
                        <a:t>模式</a:t>
                      </a:r>
                    </a:p>
                  </a:txBody>
                  <a:tcPr marL="9904" marR="9904" marT="9904" marB="990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9904" marR="9904" marT="9904" marB="990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92088"/>
                  </a:ext>
                </a:extLst>
              </a:tr>
              <a:tr h="217484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t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文本模式 </a:t>
                      </a:r>
                      <a:r>
                        <a:rPr lang="en-US" altLang="zh-CN" sz="900">
                          <a:effectLst/>
                        </a:rPr>
                        <a:t>(</a:t>
                      </a:r>
                      <a:r>
                        <a:rPr lang="zh-CN" altLang="en-US" sz="900">
                          <a:effectLst/>
                        </a:rPr>
                        <a:t>默认</a:t>
                      </a:r>
                      <a:r>
                        <a:rPr lang="en-US" altLang="zh-CN" sz="900">
                          <a:effectLst/>
                        </a:rPr>
                        <a:t>)</a:t>
                      </a:r>
                      <a:r>
                        <a:rPr lang="zh-CN" altLang="en-US" sz="900">
                          <a:effectLst/>
                        </a:rPr>
                        <a:t>。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761952"/>
                  </a:ext>
                </a:extLst>
              </a:tr>
              <a:tr h="217484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x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写模式，新建一个文件，如果该文件已存在则会报错。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862268"/>
                  </a:ext>
                </a:extLst>
              </a:tr>
              <a:tr h="217484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b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二进制模式。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018860"/>
                  </a:ext>
                </a:extLst>
              </a:tr>
              <a:tr h="217484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+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打开一个文件进行更新</a:t>
                      </a:r>
                      <a:r>
                        <a:rPr lang="en-US" altLang="zh-CN" sz="900">
                          <a:effectLst/>
                        </a:rPr>
                        <a:t>(</a:t>
                      </a:r>
                      <a:r>
                        <a:rPr lang="zh-CN" altLang="en-US" sz="900">
                          <a:effectLst/>
                        </a:rPr>
                        <a:t>可读可写</a:t>
                      </a:r>
                      <a:r>
                        <a:rPr lang="en-US" altLang="zh-CN" sz="900">
                          <a:effectLst/>
                        </a:rPr>
                        <a:t>)</a:t>
                      </a:r>
                      <a:r>
                        <a:rPr lang="zh-CN" altLang="en-US" sz="900">
                          <a:effectLst/>
                        </a:rPr>
                        <a:t>。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81578"/>
                  </a:ext>
                </a:extLst>
              </a:tr>
              <a:tr h="217484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U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通用换行模式（</a:t>
                      </a:r>
                      <a:r>
                        <a:rPr lang="en-US" sz="900" b="1">
                          <a:solidFill>
                            <a:srgbClr val="FF0000"/>
                          </a:solidFill>
                          <a:effectLst/>
                        </a:rPr>
                        <a:t>Python 3 </a:t>
                      </a:r>
                      <a:r>
                        <a:rPr lang="zh-CN" altLang="en-US" sz="900" b="1">
                          <a:solidFill>
                            <a:srgbClr val="FF0000"/>
                          </a:solidFill>
                          <a:effectLst/>
                        </a:rPr>
                        <a:t>不支持</a:t>
                      </a:r>
                      <a:r>
                        <a:rPr lang="zh-CN" altLang="en-US" sz="900">
                          <a:effectLst/>
                        </a:rPr>
                        <a:t>）。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00363"/>
                  </a:ext>
                </a:extLst>
              </a:tr>
              <a:tr h="217484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r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以只读方式打开文件。文件的指针将会放在文件的开头。这是默认模式。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444825"/>
                  </a:ext>
                </a:extLst>
              </a:tr>
              <a:tr h="217484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rb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以二进制格式打开一个文件用于只读。文件指针将会放在文件的开头。这是默认模式。一般用于非文本文件如图片等。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956516"/>
                  </a:ext>
                </a:extLst>
              </a:tr>
              <a:tr h="217484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r+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打开一个文件用于读写。文件指针将会放在文件的开头。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6025"/>
                  </a:ext>
                </a:extLst>
              </a:tr>
              <a:tr h="217484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rb+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以二进制格式打开一个文件用于读写。文件指针将会放在文件的开头。一般用于非文本文件如图片等。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685872"/>
                  </a:ext>
                </a:extLst>
              </a:tr>
              <a:tr h="217484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w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打开一个文件只用于写入。如果该文件已存在则打开文件，并从开头开始编辑，即原有内容会被删除。如果该文件不存在，创建新文件。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785651"/>
                  </a:ext>
                </a:extLst>
              </a:tr>
              <a:tr h="355598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wb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以二进制格式打开一个文件只用于写入。如果该文件已存在则打开文件，并从开头开始编辑，即原有内容会被删除。如果该文件不存在，创建新文件。一般用于非文本文件如图片等。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512613"/>
                  </a:ext>
                </a:extLst>
              </a:tr>
              <a:tr h="217484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w+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打开一个文件用于读写。如果该文件已存在则打开文件，并从开头开始编辑，即原有内容会被删除。如果该文件不存在，创建新文件。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366996"/>
                  </a:ext>
                </a:extLst>
              </a:tr>
              <a:tr h="355598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wb+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以二进制格式打开一个文件用于读写。如果该文件已存在则打开文件，并从开头开始编辑，即原有内容会被删除。如果该文件不存在，创建新文件。一般用于非文本文件如图片等。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393122"/>
                  </a:ext>
                </a:extLst>
              </a:tr>
              <a:tr h="355598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a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打开一个文件用于追加。如果该文件已存在，文件指针将会放在文件的结尾。也就是说，新的内容将会被写入到已有内容之后。如果该文件不存在，创建新文件进行写入。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027841"/>
                  </a:ext>
                </a:extLst>
              </a:tr>
              <a:tr h="355598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ab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以二进制格式打开一个文件用于追加。如果该文件已存在，文件指针将会放在文件的结尾。也就是说，新的内容将会被写入到已有内容之后。如果该文件不存在，创建新文件进行写入。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139835"/>
                  </a:ext>
                </a:extLst>
              </a:tr>
              <a:tr h="217484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a+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打开一个文件用于读写。如果该文件已存在，文件指针将会放在文件的结尾。文件打开时会是追加模式。如果该文件不存在，创建新文件用于读写。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252537"/>
                  </a:ext>
                </a:extLst>
              </a:tr>
              <a:tr h="217484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ab+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以二进制格式打开一个文件用于追加。如果该文件已存在，文件指针将会放在文件的结尾。如果该文件不存在，创建新文件用于读写。</a:t>
                      </a:r>
                    </a:p>
                  </a:txBody>
                  <a:tcPr marL="16508" marR="16508" marT="23111" marB="2311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09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44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E7817-B0BE-4409-AC11-B7A225E7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</a:t>
            </a:r>
            <a:r>
              <a:rPr lang="zh-CN" alt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对象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3168-4A94-40B0-A5A5-F7BEDDBC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file </a:t>
            </a:r>
            <a:r>
              <a:rPr lang="zh-CN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对象使用 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open </a:t>
            </a:r>
            <a:r>
              <a:rPr lang="zh-CN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函数来创建，下表列出了 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file </a:t>
            </a:r>
            <a:r>
              <a:rPr lang="zh-CN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对象常用的函数：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244FDF-815E-43FD-82FE-42F171393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926806"/>
              </p:ext>
            </p:extLst>
          </p:nvPr>
        </p:nvGraphicFramePr>
        <p:xfrm>
          <a:off x="4557364" y="467208"/>
          <a:ext cx="7115877" cy="5923587"/>
        </p:xfrm>
        <a:graphic>
          <a:graphicData uri="http://schemas.openxmlformats.org/drawingml/2006/table">
            <a:tbl>
              <a:tblPr firstRow="1" bandRow="1"/>
              <a:tblGrid>
                <a:gridCol w="524924">
                  <a:extLst>
                    <a:ext uri="{9D8B030D-6E8A-4147-A177-3AD203B41FA5}">
                      <a16:colId xmlns:a16="http://schemas.microsoft.com/office/drawing/2014/main" val="38590916"/>
                    </a:ext>
                  </a:extLst>
                </a:gridCol>
                <a:gridCol w="6590953">
                  <a:extLst>
                    <a:ext uri="{9D8B030D-6E8A-4147-A177-3AD203B41FA5}">
                      <a16:colId xmlns:a16="http://schemas.microsoft.com/office/drawing/2014/main" val="3166642126"/>
                    </a:ext>
                  </a:extLst>
                </a:gridCol>
              </a:tblGrid>
              <a:tr h="21649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11209" marR="11209" marT="11209" marB="1120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solidFill>
                            <a:srgbClr val="FFFFFF"/>
                          </a:solidFill>
                          <a:effectLst/>
                        </a:rPr>
                        <a:t>方法及描述</a:t>
                      </a:r>
                    </a:p>
                  </a:txBody>
                  <a:tcPr marL="11209" marR="11209" marT="11209" marB="1120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537878"/>
                  </a:ext>
                </a:extLst>
              </a:tr>
              <a:tr h="40289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0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"/>
                        </a:rPr>
                        <a:t>file.close()</a:t>
                      </a:r>
                      <a:endParaRPr lang="zh-CN" altLang="en-US" sz="1000">
                        <a:effectLst/>
                        <a:latin typeface="Helvetica Neue"/>
                      </a:endParaRPr>
                    </a:p>
                    <a:p>
                      <a:pPr fontAlgn="t" latinLnBrk="1"/>
                      <a:r>
                        <a:rPr lang="zh-CN" altLang="en-US" sz="1000">
                          <a:effectLst/>
                          <a:latin typeface="Helvetica Neue"/>
                        </a:rPr>
                        <a:t>关闭文件。关闭后文件不能再进行读写操作。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856035"/>
                  </a:ext>
                </a:extLst>
              </a:tr>
              <a:tr h="40289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0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"/>
                        </a:rPr>
                        <a:t>file.flush()</a:t>
                      </a:r>
                      <a:endParaRPr lang="zh-CN" altLang="en-US" sz="1000">
                        <a:effectLst/>
                        <a:latin typeface="Helvetica Neue"/>
                      </a:endParaRPr>
                    </a:p>
                    <a:p>
                      <a:pPr fontAlgn="t" latinLnBrk="1"/>
                      <a:r>
                        <a:rPr lang="zh-CN" altLang="en-US" sz="1000">
                          <a:effectLst/>
                          <a:latin typeface="Helvetica Neue"/>
                        </a:rPr>
                        <a:t>刷新文件内部缓冲，直接把内部缓冲区的数据立刻写入文件</a:t>
                      </a:r>
                      <a:r>
                        <a:rPr lang="en-US" altLang="zh-CN" sz="1000">
                          <a:effectLst/>
                          <a:latin typeface="Helvetica Neue"/>
                        </a:rPr>
                        <a:t>, </a:t>
                      </a:r>
                      <a:r>
                        <a:rPr lang="zh-CN" altLang="en-US" sz="1000">
                          <a:effectLst/>
                          <a:latin typeface="Helvetica Neue"/>
                        </a:rPr>
                        <a:t>而不是被动的等待输出缓冲区写入。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271532"/>
                  </a:ext>
                </a:extLst>
              </a:tr>
              <a:tr h="40289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0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4"/>
                        </a:rPr>
                        <a:t>file.fileno()</a:t>
                      </a:r>
                      <a:endParaRPr lang="en-US" sz="1000">
                        <a:effectLst/>
                        <a:latin typeface="Helvetica Neue"/>
                      </a:endParaRPr>
                    </a:p>
                    <a:p>
                      <a:pPr fontAlgn="t" latinLnBrk="1"/>
                      <a:r>
                        <a:rPr lang="zh-CN" altLang="en-US" sz="1000">
                          <a:effectLst/>
                          <a:latin typeface="Helvetica Neue"/>
                        </a:rPr>
                        <a:t>返回一个整型的文件描述符</a:t>
                      </a:r>
                      <a:r>
                        <a:rPr lang="en-US" altLang="zh-CN" sz="1000">
                          <a:effectLst/>
                          <a:latin typeface="Helvetica Neue"/>
                        </a:rPr>
                        <a:t>(</a:t>
                      </a:r>
                      <a:r>
                        <a:rPr lang="en-US" sz="1000">
                          <a:effectLst/>
                          <a:latin typeface="Helvetica Neue"/>
                        </a:rPr>
                        <a:t>file descriptor FD </a:t>
                      </a:r>
                      <a:r>
                        <a:rPr lang="zh-CN" altLang="en-US" sz="1000">
                          <a:effectLst/>
                          <a:latin typeface="Helvetica Neue"/>
                        </a:rPr>
                        <a:t>整型</a:t>
                      </a:r>
                      <a:r>
                        <a:rPr lang="en-US" altLang="zh-CN" sz="1000">
                          <a:effectLst/>
                          <a:latin typeface="Helvetica Neue"/>
                        </a:rPr>
                        <a:t>), </a:t>
                      </a:r>
                      <a:r>
                        <a:rPr lang="zh-CN" altLang="en-US" sz="1000">
                          <a:effectLst/>
                          <a:latin typeface="Helvetica Neue"/>
                        </a:rPr>
                        <a:t>可以用在如</a:t>
                      </a:r>
                      <a:r>
                        <a:rPr lang="en-US" sz="1000">
                          <a:effectLst/>
                          <a:latin typeface="Helvetica Neue"/>
                        </a:rPr>
                        <a:t>os</a:t>
                      </a:r>
                      <a:r>
                        <a:rPr lang="zh-CN" altLang="en-US" sz="1000">
                          <a:effectLst/>
                          <a:latin typeface="Helvetica Neue"/>
                        </a:rPr>
                        <a:t>模块的</a:t>
                      </a:r>
                      <a:r>
                        <a:rPr lang="en-US" sz="1000">
                          <a:effectLst/>
                          <a:latin typeface="Helvetica Neue"/>
                        </a:rPr>
                        <a:t>read</a:t>
                      </a:r>
                      <a:r>
                        <a:rPr lang="zh-CN" altLang="en-US" sz="1000">
                          <a:effectLst/>
                          <a:latin typeface="Helvetica Neue"/>
                        </a:rPr>
                        <a:t>方法等一些底层操作上。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34305"/>
                  </a:ext>
                </a:extLst>
              </a:tr>
              <a:tr h="40289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0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5"/>
                        </a:rPr>
                        <a:t>file.isatty()</a:t>
                      </a:r>
                      <a:endParaRPr lang="zh-CN" altLang="en-US" sz="1000">
                        <a:effectLst/>
                        <a:latin typeface="Helvetica Neue"/>
                      </a:endParaRPr>
                    </a:p>
                    <a:p>
                      <a:pPr fontAlgn="t" latinLnBrk="1"/>
                      <a:r>
                        <a:rPr lang="zh-CN" altLang="en-US" sz="1000">
                          <a:effectLst/>
                          <a:latin typeface="Helvetica Neue"/>
                        </a:rPr>
                        <a:t>如果文件连接到一个终端设备返回 </a:t>
                      </a:r>
                      <a:r>
                        <a:rPr lang="en-US" altLang="zh-CN" sz="1000">
                          <a:effectLst/>
                          <a:latin typeface="Helvetica Neue"/>
                        </a:rPr>
                        <a:t>True</a:t>
                      </a:r>
                      <a:r>
                        <a:rPr lang="zh-CN" altLang="en-US" sz="1000">
                          <a:effectLst/>
                          <a:latin typeface="Helvetica Neue"/>
                        </a:rPr>
                        <a:t>，否则返回 </a:t>
                      </a:r>
                      <a:r>
                        <a:rPr lang="en-US" altLang="zh-CN" sz="1000">
                          <a:effectLst/>
                          <a:latin typeface="Helvetica Neue"/>
                        </a:rPr>
                        <a:t>False</a:t>
                      </a:r>
                      <a:r>
                        <a:rPr lang="zh-CN" altLang="en-US" sz="1000">
                          <a:effectLst/>
                          <a:latin typeface="Helvetica Neue"/>
                        </a:rPr>
                        <a:t>。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1904"/>
                  </a:ext>
                </a:extLst>
              </a:tr>
              <a:tr h="559399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5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0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6"/>
                        </a:rPr>
                        <a:t>file.next()</a:t>
                      </a:r>
                      <a:endParaRPr lang="en-US" sz="1000">
                        <a:effectLst/>
                        <a:latin typeface="Helvetica Neue"/>
                      </a:endParaRPr>
                    </a:p>
                    <a:p>
                      <a:pPr fontAlgn="t" latinLnBrk="1"/>
                      <a:r>
                        <a:rPr lang="en-US" sz="1000" b="1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Python 3 </a:t>
                      </a:r>
                      <a:r>
                        <a:rPr lang="zh-CN" altLang="en-US" sz="1000" b="1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中的 </a:t>
                      </a:r>
                      <a:r>
                        <a:rPr lang="en-US" sz="1000" b="1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File </a:t>
                      </a:r>
                      <a:r>
                        <a:rPr lang="zh-CN" altLang="en-US" sz="1000" b="1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对象不支持 </a:t>
                      </a:r>
                      <a:r>
                        <a:rPr lang="en-US" sz="1000" b="1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next() </a:t>
                      </a:r>
                      <a:r>
                        <a:rPr lang="zh-CN" altLang="en-US" sz="1000" b="1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方法。</a:t>
                      </a:r>
                      <a:endParaRPr lang="zh-CN" altLang="en-US" sz="1000">
                        <a:effectLst/>
                        <a:latin typeface="Helvetica Neue"/>
                      </a:endParaRPr>
                    </a:p>
                    <a:p>
                      <a:pPr fontAlgn="t" latinLnBrk="1"/>
                      <a:r>
                        <a:rPr lang="zh-CN" altLang="en-US" sz="1000">
                          <a:effectLst/>
                          <a:latin typeface="Helvetica Neue"/>
                        </a:rPr>
                        <a:t>返回文件下一行。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156385"/>
                  </a:ext>
                </a:extLst>
              </a:tr>
              <a:tr h="40289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6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0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7"/>
                        </a:rPr>
                        <a:t>file.read([size])</a:t>
                      </a:r>
                      <a:endParaRPr lang="zh-CN" altLang="en-US" sz="1000">
                        <a:effectLst/>
                        <a:latin typeface="Helvetica Neue"/>
                      </a:endParaRPr>
                    </a:p>
                    <a:p>
                      <a:pPr fontAlgn="t" latinLnBrk="1"/>
                      <a:r>
                        <a:rPr lang="zh-CN" altLang="en-US" sz="1000">
                          <a:effectLst/>
                          <a:latin typeface="Helvetica Neue"/>
                        </a:rPr>
                        <a:t>从文件读取指定的字节数，如果未给定或为负则读取所有。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922996"/>
                  </a:ext>
                </a:extLst>
              </a:tr>
              <a:tr h="40289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7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0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8"/>
                        </a:rPr>
                        <a:t>file.readline([size])</a:t>
                      </a:r>
                      <a:endParaRPr lang="en-US" sz="1000">
                        <a:effectLst/>
                        <a:latin typeface="Helvetica Neue"/>
                      </a:endParaRPr>
                    </a:p>
                    <a:p>
                      <a:pPr fontAlgn="t" latinLnBrk="1"/>
                      <a:r>
                        <a:rPr lang="zh-CN" altLang="en-US" sz="1000">
                          <a:effectLst/>
                          <a:latin typeface="Helvetica Neue"/>
                        </a:rPr>
                        <a:t>读取整行，包括 </a:t>
                      </a:r>
                      <a:r>
                        <a:rPr lang="en-US" altLang="zh-CN" sz="1000">
                          <a:effectLst/>
                          <a:latin typeface="Helvetica Neue"/>
                        </a:rPr>
                        <a:t>"\</a:t>
                      </a:r>
                      <a:r>
                        <a:rPr lang="en-US" sz="1000">
                          <a:effectLst/>
                          <a:latin typeface="Helvetica Neue"/>
                        </a:rPr>
                        <a:t>n" </a:t>
                      </a:r>
                      <a:r>
                        <a:rPr lang="zh-CN" altLang="en-US" sz="1000">
                          <a:effectLst/>
                          <a:latin typeface="Helvetica Neue"/>
                        </a:rPr>
                        <a:t>字符。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71710"/>
                  </a:ext>
                </a:extLst>
              </a:tr>
              <a:tr h="559399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8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0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9"/>
                        </a:rPr>
                        <a:t>file.readlines([sizeint])</a:t>
                      </a:r>
                      <a:endParaRPr lang="en-US" sz="1000">
                        <a:effectLst/>
                        <a:latin typeface="Helvetica Neue"/>
                      </a:endParaRPr>
                    </a:p>
                    <a:p>
                      <a:pPr fontAlgn="t" latinLnBrk="1"/>
                      <a:r>
                        <a:rPr lang="zh-CN" altLang="en-US" sz="1000">
                          <a:effectLst/>
                          <a:latin typeface="Helvetica Neue"/>
                        </a:rPr>
                        <a:t>读取所有行并返回列表，若给定</a:t>
                      </a:r>
                      <a:r>
                        <a:rPr lang="en-US" sz="1000">
                          <a:effectLst/>
                          <a:latin typeface="Helvetica Neue"/>
                        </a:rPr>
                        <a:t>sizeint&gt;0，</a:t>
                      </a:r>
                      <a:r>
                        <a:rPr lang="zh-CN" altLang="en-US" sz="1000">
                          <a:effectLst/>
                          <a:latin typeface="Helvetica Neue"/>
                        </a:rPr>
                        <a:t>返回总和大约为</a:t>
                      </a:r>
                      <a:r>
                        <a:rPr lang="en-US" sz="1000">
                          <a:effectLst/>
                          <a:latin typeface="Helvetica Neue"/>
                        </a:rPr>
                        <a:t>sizeint</a:t>
                      </a:r>
                      <a:r>
                        <a:rPr lang="zh-CN" altLang="en-US" sz="1000">
                          <a:effectLst/>
                          <a:latin typeface="Helvetica Neue"/>
                        </a:rPr>
                        <a:t>字节的行</a:t>
                      </a:r>
                      <a:r>
                        <a:rPr lang="en-US" altLang="zh-CN" sz="1000">
                          <a:effectLst/>
                          <a:latin typeface="Helvetica Neue"/>
                        </a:rPr>
                        <a:t>, </a:t>
                      </a:r>
                      <a:r>
                        <a:rPr lang="zh-CN" altLang="en-US" sz="1000">
                          <a:effectLst/>
                          <a:latin typeface="Helvetica Neue"/>
                        </a:rPr>
                        <a:t>实际读取值可能比 </a:t>
                      </a:r>
                      <a:r>
                        <a:rPr lang="en-US" sz="1000">
                          <a:effectLst/>
                          <a:latin typeface="Helvetica Neue"/>
                        </a:rPr>
                        <a:t>sizeint </a:t>
                      </a:r>
                      <a:r>
                        <a:rPr lang="zh-CN" altLang="en-US" sz="1000">
                          <a:effectLst/>
                          <a:latin typeface="Helvetica Neue"/>
                        </a:rPr>
                        <a:t>较大</a:t>
                      </a:r>
                      <a:r>
                        <a:rPr lang="en-US" altLang="zh-CN" sz="1000">
                          <a:effectLst/>
                          <a:latin typeface="Helvetica Neue"/>
                        </a:rPr>
                        <a:t>, </a:t>
                      </a:r>
                      <a:r>
                        <a:rPr lang="zh-CN" altLang="en-US" sz="1000">
                          <a:effectLst/>
                          <a:latin typeface="Helvetica Neue"/>
                        </a:rPr>
                        <a:t>因为需要填充缓冲区。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49265"/>
                  </a:ext>
                </a:extLst>
              </a:tr>
              <a:tr h="40289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9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0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0"/>
                        </a:rPr>
                        <a:t>file.seek(offset[, whence])</a:t>
                      </a:r>
                      <a:endParaRPr lang="en-US" sz="1000">
                        <a:effectLst/>
                        <a:latin typeface="Helvetica Neue"/>
                      </a:endParaRPr>
                    </a:p>
                    <a:p>
                      <a:pPr fontAlgn="t" latinLnBrk="1"/>
                      <a:r>
                        <a:rPr lang="zh-CN" altLang="en-US" sz="1000">
                          <a:effectLst/>
                          <a:latin typeface="Helvetica Neue"/>
                        </a:rPr>
                        <a:t>移动文件读取指针到指定位置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847467"/>
                  </a:ext>
                </a:extLst>
              </a:tr>
              <a:tr h="40289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10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0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1"/>
                        </a:rPr>
                        <a:t>file.tell()</a:t>
                      </a:r>
                      <a:endParaRPr lang="en-US" sz="1000">
                        <a:effectLst/>
                        <a:latin typeface="Helvetica Neue"/>
                      </a:endParaRPr>
                    </a:p>
                    <a:p>
                      <a:pPr fontAlgn="t" latinLnBrk="1"/>
                      <a:r>
                        <a:rPr lang="zh-CN" altLang="en-US" sz="1000">
                          <a:effectLst/>
                          <a:latin typeface="Helvetica Neue"/>
                        </a:rPr>
                        <a:t>返回文件当前位置。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6456"/>
                  </a:ext>
                </a:extLst>
              </a:tr>
              <a:tr h="559399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11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0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2"/>
                        </a:rPr>
                        <a:t>file.truncate([size])</a:t>
                      </a:r>
                      <a:endParaRPr lang="en-US" sz="1000">
                        <a:effectLst/>
                        <a:latin typeface="Helvetica Neue"/>
                      </a:endParaRPr>
                    </a:p>
                    <a:p>
                      <a:pPr fontAlgn="t" latinLnBrk="1"/>
                      <a:r>
                        <a:rPr lang="zh-CN" altLang="en-US" sz="1000">
                          <a:effectLst/>
                          <a:latin typeface="Helvetica Neue"/>
                        </a:rPr>
                        <a:t>从文件的首行首字符开始截断，截断文件为 </a:t>
                      </a:r>
                      <a:r>
                        <a:rPr lang="en-US" sz="1000">
                          <a:effectLst/>
                          <a:latin typeface="Helvetica Neue"/>
                        </a:rPr>
                        <a:t>size </a:t>
                      </a:r>
                      <a:r>
                        <a:rPr lang="zh-CN" altLang="en-US" sz="1000">
                          <a:effectLst/>
                          <a:latin typeface="Helvetica Neue"/>
                        </a:rPr>
                        <a:t>个字符，无 </a:t>
                      </a:r>
                      <a:r>
                        <a:rPr lang="en-US" sz="1000">
                          <a:effectLst/>
                          <a:latin typeface="Helvetica Neue"/>
                        </a:rPr>
                        <a:t>size </a:t>
                      </a:r>
                      <a:r>
                        <a:rPr lang="zh-CN" altLang="en-US" sz="1000">
                          <a:effectLst/>
                          <a:latin typeface="Helvetica Neue"/>
                        </a:rPr>
                        <a:t>表示从当前位置截断；截断之后后面的所有字符被删除，其中 </a:t>
                      </a:r>
                      <a:r>
                        <a:rPr lang="en-US" sz="1000">
                          <a:effectLst/>
                          <a:latin typeface="Helvetica Neue"/>
                        </a:rPr>
                        <a:t>windows </a:t>
                      </a:r>
                      <a:r>
                        <a:rPr lang="zh-CN" altLang="en-US" sz="1000">
                          <a:effectLst/>
                          <a:latin typeface="Helvetica Neue"/>
                        </a:rPr>
                        <a:t>系统下的换行代表</a:t>
                      </a:r>
                      <a:r>
                        <a:rPr lang="en-US" altLang="zh-CN" sz="1000">
                          <a:effectLst/>
                          <a:latin typeface="Helvetica Neue"/>
                        </a:rPr>
                        <a:t>2</a:t>
                      </a:r>
                      <a:r>
                        <a:rPr lang="zh-CN" altLang="en-US" sz="1000">
                          <a:effectLst/>
                          <a:latin typeface="Helvetica Neue"/>
                        </a:rPr>
                        <a:t>个字符大小。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710984"/>
                  </a:ext>
                </a:extLst>
              </a:tr>
              <a:tr h="40289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12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0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3"/>
                        </a:rPr>
                        <a:t>file.write(str)</a:t>
                      </a:r>
                      <a:endParaRPr lang="en-US" sz="1000">
                        <a:effectLst/>
                        <a:latin typeface="Helvetica Neue"/>
                      </a:endParaRPr>
                    </a:p>
                    <a:p>
                      <a:pPr fontAlgn="t" latinLnBrk="1"/>
                      <a:r>
                        <a:rPr lang="zh-CN" altLang="en-US" sz="1000">
                          <a:effectLst/>
                          <a:latin typeface="Helvetica Neue"/>
                        </a:rPr>
                        <a:t>将字符串写入文件，返回的是写入的字符长度。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53545"/>
                  </a:ext>
                </a:extLst>
              </a:tr>
              <a:tr h="40289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13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0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4"/>
                        </a:rPr>
                        <a:t>file.writelines(sequence)</a:t>
                      </a:r>
                      <a:endParaRPr lang="en-US" sz="1000">
                        <a:effectLst/>
                        <a:latin typeface="Helvetica Neue"/>
                      </a:endParaRPr>
                    </a:p>
                    <a:p>
                      <a:pPr fontAlgn="t" latinLnBrk="1"/>
                      <a:r>
                        <a:rPr lang="zh-CN" altLang="en-US" sz="1000">
                          <a:effectLst/>
                          <a:latin typeface="Helvetica Neue"/>
                        </a:rPr>
                        <a:t>向文件写入一个序列字符串列表，如果需要换行则要自己加入每行的换行符。</a:t>
                      </a:r>
                    </a:p>
                  </a:txBody>
                  <a:tcPr marL="18681" marR="18681" marT="26155" marB="261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8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24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1619</Words>
  <Application>Microsoft Office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 Neue</vt:lpstr>
      <vt:lpstr>Arial</vt:lpstr>
      <vt:lpstr>Calibri</vt:lpstr>
      <vt:lpstr>Calibri Light</vt:lpstr>
      <vt:lpstr>Office Theme</vt:lpstr>
      <vt:lpstr>File(文件) 方法</vt:lpstr>
      <vt:lpstr>open() 方法</vt:lpstr>
      <vt:lpstr>参数说明</vt:lpstr>
      <vt:lpstr>mode 参数</vt:lpstr>
      <vt:lpstr>file 对象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File(文件) 方法</dc:title>
  <dc:creator>Wang, HongyiX</dc:creator>
  <cp:lastModifiedBy>Wang, HongyiX</cp:lastModifiedBy>
  <cp:revision>5</cp:revision>
  <dcterms:created xsi:type="dcterms:W3CDTF">2021-05-27T01:23:28Z</dcterms:created>
  <dcterms:modified xsi:type="dcterms:W3CDTF">2021-05-27T01:31:17Z</dcterms:modified>
</cp:coreProperties>
</file>