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0E73-A78A-47AB-91D9-F9605B9E3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F1148-8652-4731-B7E7-3249E8026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D994-A55F-4A9A-B0DF-14153629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D327-1904-495A-B519-0F08679F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411B-B765-4874-8F4E-72179F3C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73D9-0344-408F-9DDD-48E063CC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AE19-03BF-4170-81C1-C3EE244D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7728-E1DB-4805-9883-EBC8A680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AA72-0E6B-4909-930C-5E28E7A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A598-AFB2-4A10-8C61-5704AC0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63E1F-F357-4AF3-BD20-AAC01F078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2A539-FBB4-4F03-BE56-8F2BAFE0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E75A-921A-41A1-9561-A2B4B000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CF51-3F24-4A92-A931-1CCF1F9D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FB16-01F7-465B-A387-121AAE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C94-741E-495B-AF26-2A34C7CC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FA60-A72C-4916-9F57-FC869360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506E-64DA-4F2D-8000-171F2664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E723-5B34-4AE7-8377-DB9FD60C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806F-6B2A-4875-AF18-C8103459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5668-119E-4763-A525-158E5121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A754-B175-4D3F-8822-A4833402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7C52-7950-431D-81EA-A35FAB07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5BE7-B355-46D4-9CD9-5D9EB51C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2F63-975C-4C1D-A1BA-DE23641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0C18-E7A0-4986-A356-40D437F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353A-3E4E-4E77-BBFF-BA39CCB5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0DC0C-B4A7-47B5-9378-B6D59340E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1677-3CE8-4238-99A5-866A312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2C015-84E4-449C-9C3F-5943B4C3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F0B6B-28B4-4B25-B115-F052AA5F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F328-A6B6-4DB3-B508-3BE6CDE8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0D49-7D29-4545-B52F-1FF08E3D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AAE0-2B7B-4D08-9637-9D6B31DF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D312A-E04B-4FD0-A31F-B803FE8C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96302-38B9-4304-8DE6-746D4688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D0632-BA71-4B05-AE3D-81488ECD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6FBA6-35D4-4B9B-9BE3-28AD5672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5E974-5F30-42FE-9E7A-96602485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9F3C-209E-491B-AFE8-65831B48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04401-8E1B-4F33-98A2-3E38C4A8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03205-577C-4900-9A44-3E91F777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207DC-E6AF-4769-B656-B731E3D2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2CDE6-DB41-4FCB-B027-C6F11CC6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33660-0AAC-4DC5-A5B9-2E5A4A05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B21D-4A00-4F7B-96D3-298B6B17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C03C-60A7-4F92-9A16-A4C3F53A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A266-8EA2-410A-8041-DEA8E230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EE47E-C55A-4A23-9166-5917AC87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7BC5-85DA-4860-AD10-FA86EA7C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0E95D-3E45-4C24-8BA3-FB2EBB81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FAB3-9FC1-400D-A97A-4655FEC5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F274-B56B-46BC-B393-F2A53E1F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6C1C9-A11E-46EE-9C69-4F64B50D8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49FD8-0753-424A-A71D-53BBB888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044B-6E20-4012-9FF5-2DF8747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59C4F-E073-46F8-A781-734F7363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DA13-DDD0-4928-AC03-CDF3D763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F5305-71BD-4A2B-9D2F-AC73E44E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7DCF3-60C2-4BBA-979F-9ED13D48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91C8-75E9-455D-81EA-04FE8F1AF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AAD7-1FCD-4545-BF98-8251171CA97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76E5-4342-4716-936F-FD473A1DD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9910-C40B-46D4-B429-35FA88B95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3C76-FC32-4578-B507-7A9F5B95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os-close.html" TargetMode="External"/><Relationship Id="rId3" Type="http://schemas.openxmlformats.org/officeDocument/2006/relationships/hyperlink" Target="https://www.runoob.com/python3/python3-os-chdir.html" TargetMode="External"/><Relationship Id="rId7" Type="http://schemas.openxmlformats.org/officeDocument/2006/relationships/hyperlink" Target="https://www.runoob.com/python3/python3-os-chroot.html" TargetMode="External"/><Relationship Id="rId2" Type="http://schemas.openxmlformats.org/officeDocument/2006/relationships/hyperlink" Target="https://www.runoob.com/python3/python3-os-acce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os-chown.html" TargetMode="External"/><Relationship Id="rId11" Type="http://schemas.openxmlformats.org/officeDocument/2006/relationships/hyperlink" Target="https://www.runoob.com/python3/python3-os-dup2.html" TargetMode="External"/><Relationship Id="rId5" Type="http://schemas.openxmlformats.org/officeDocument/2006/relationships/hyperlink" Target="https://www.runoob.com/python3/python3-os-chmod.html" TargetMode="External"/><Relationship Id="rId10" Type="http://schemas.openxmlformats.org/officeDocument/2006/relationships/hyperlink" Target="https://www.runoob.com/python3/python3-os-dup.html" TargetMode="External"/><Relationship Id="rId4" Type="http://schemas.openxmlformats.org/officeDocument/2006/relationships/hyperlink" Target="https://www.runoob.com/python3/python3-os-chflags.html" TargetMode="External"/><Relationship Id="rId9" Type="http://schemas.openxmlformats.org/officeDocument/2006/relationships/hyperlink" Target="https://www.runoob.com/python3/python3-os-closerang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os-fstat.html" TargetMode="External"/><Relationship Id="rId3" Type="http://schemas.openxmlformats.org/officeDocument/2006/relationships/hyperlink" Target="https://www.runoob.com/python3/python3-os-fchmod.html" TargetMode="External"/><Relationship Id="rId7" Type="http://schemas.openxmlformats.org/officeDocument/2006/relationships/hyperlink" Target="https://www.runoob.com/python3/python3-os-fpathconf.html" TargetMode="External"/><Relationship Id="rId2" Type="http://schemas.openxmlformats.org/officeDocument/2006/relationships/hyperlink" Target="https://www.runoob.com/python3/python3-os-fchdi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os-fdopen.html" TargetMode="External"/><Relationship Id="rId11" Type="http://schemas.openxmlformats.org/officeDocument/2006/relationships/hyperlink" Target="https://www.runoob.com/python3/python3-os-ftruncate.html" TargetMode="External"/><Relationship Id="rId5" Type="http://schemas.openxmlformats.org/officeDocument/2006/relationships/hyperlink" Target="https://www.runoob.com/python3/python3-os-fdatasync.html" TargetMode="External"/><Relationship Id="rId10" Type="http://schemas.openxmlformats.org/officeDocument/2006/relationships/hyperlink" Target="https://www.runoob.com/python3/python3-os-fsync.html" TargetMode="External"/><Relationship Id="rId4" Type="http://schemas.openxmlformats.org/officeDocument/2006/relationships/hyperlink" Target="https://www.runoob.com/python3/python3-os-fchown.html" TargetMode="External"/><Relationship Id="rId9" Type="http://schemas.openxmlformats.org/officeDocument/2006/relationships/hyperlink" Target="https://www.runoob.com/python3/python3-os-fstatvfs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os-link.html" TargetMode="External"/><Relationship Id="rId3" Type="http://schemas.openxmlformats.org/officeDocument/2006/relationships/hyperlink" Target="https://www.runoob.com/python3/python3-os-getcwdb.html" TargetMode="External"/><Relationship Id="rId7" Type="http://schemas.openxmlformats.org/officeDocument/2006/relationships/hyperlink" Target="https://www.runoob.com/python3/python3-os-lchown.html" TargetMode="External"/><Relationship Id="rId2" Type="http://schemas.openxmlformats.org/officeDocument/2006/relationships/hyperlink" Target="https://www.runoob.com/python3/python3-os-getcw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os-lchmod.html" TargetMode="External"/><Relationship Id="rId11" Type="http://schemas.openxmlformats.org/officeDocument/2006/relationships/hyperlink" Target="https://www.runoob.com/python3/python3-os-lstat.html" TargetMode="External"/><Relationship Id="rId5" Type="http://schemas.openxmlformats.org/officeDocument/2006/relationships/hyperlink" Target="https://www.runoob.com/python3/python3-os-lchflags.html" TargetMode="External"/><Relationship Id="rId10" Type="http://schemas.openxmlformats.org/officeDocument/2006/relationships/hyperlink" Target="https://www.runoob.com/python3/python3-os-lseek.html" TargetMode="External"/><Relationship Id="rId4" Type="http://schemas.openxmlformats.org/officeDocument/2006/relationships/hyperlink" Target="https://www.runoob.com/python3/python3-os-isatty.html" TargetMode="External"/><Relationship Id="rId9" Type="http://schemas.openxmlformats.org/officeDocument/2006/relationships/hyperlink" Target="https://www.runoob.com/python3/python3-os-listdir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os-mknod.html" TargetMode="External"/><Relationship Id="rId3" Type="http://schemas.openxmlformats.org/officeDocument/2006/relationships/hyperlink" Target="https://www.runoob.com/python3/python3-os-makedev.html" TargetMode="External"/><Relationship Id="rId7" Type="http://schemas.openxmlformats.org/officeDocument/2006/relationships/hyperlink" Target="https://www.runoob.com/python3/python3-os-mkfifo.html" TargetMode="External"/><Relationship Id="rId2" Type="http://schemas.openxmlformats.org/officeDocument/2006/relationships/hyperlink" Target="https://www.runoob.com/python3/python3-os-maj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os-mkdir.html" TargetMode="External"/><Relationship Id="rId11" Type="http://schemas.openxmlformats.org/officeDocument/2006/relationships/hyperlink" Target="https://www.runoob.com/python3/python3-os-pathconf.html" TargetMode="External"/><Relationship Id="rId5" Type="http://schemas.openxmlformats.org/officeDocument/2006/relationships/hyperlink" Target="https://www.runoob.com/python3/python3-os-minor.html" TargetMode="External"/><Relationship Id="rId10" Type="http://schemas.openxmlformats.org/officeDocument/2006/relationships/hyperlink" Target="https://www.runoob.com/python3/python3-os-openpty.html" TargetMode="External"/><Relationship Id="rId4" Type="http://schemas.openxmlformats.org/officeDocument/2006/relationships/hyperlink" Target="https://www.runoob.com/python3/python3-os-makedirs.html" TargetMode="External"/><Relationship Id="rId9" Type="http://schemas.openxmlformats.org/officeDocument/2006/relationships/hyperlink" Target="https://www.runoob.com/python3/python3-os-open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os-rename.html" TargetMode="External"/><Relationship Id="rId3" Type="http://schemas.openxmlformats.org/officeDocument/2006/relationships/hyperlink" Target="https://www.runoob.com/python3/python3-os-popen.html" TargetMode="External"/><Relationship Id="rId7" Type="http://schemas.openxmlformats.org/officeDocument/2006/relationships/hyperlink" Target="https://www.runoob.com/python3/python3-os-removedirs.html" TargetMode="External"/><Relationship Id="rId2" Type="http://schemas.openxmlformats.org/officeDocument/2006/relationships/hyperlink" Target="https://www.runoob.com/python3/python3-os-pip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os-remove.html" TargetMode="External"/><Relationship Id="rId11" Type="http://schemas.openxmlformats.org/officeDocument/2006/relationships/hyperlink" Target="https://www.runoob.com/python3/python3-os-stat.html" TargetMode="External"/><Relationship Id="rId5" Type="http://schemas.openxmlformats.org/officeDocument/2006/relationships/hyperlink" Target="https://www.runoob.com/python3/python3-os-readlink.html" TargetMode="External"/><Relationship Id="rId10" Type="http://schemas.openxmlformats.org/officeDocument/2006/relationships/hyperlink" Target="https://www.runoob.com/python3/python3-os-rmdir.html" TargetMode="External"/><Relationship Id="rId4" Type="http://schemas.openxmlformats.org/officeDocument/2006/relationships/hyperlink" Target="https://www.runoob.com/python3/python3-os-read.html" TargetMode="External"/><Relationship Id="rId9" Type="http://schemas.openxmlformats.org/officeDocument/2006/relationships/hyperlink" Target="https://www.runoob.com/python3/python3-os-renames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os-unlink.html" TargetMode="External"/><Relationship Id="rId3" Type="http://schemas.openxmlformats.org/officeDocument/2006/relationships/hyperlink" Target="https://www.runoob.com/python3/python3-os-statvfs.html" TargetMode="External"/><Relationship Id="rId7" Type="http://schemas.openxmlformats.org/officeDocument/2006/relationships/hyperlink" Target="https://www.runoob.com/python3/python3-os-ttyname.html" TargetMode="External"/><Relationship Id="rId2" Type="http://schemas.openxmlformats.org/officeDocument/2006/relationships/hyperlink" Target="https://www.runoob.com/python3/python3-os-stat_float_tim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os-tcsetpgrp.html" TargetMode="External"/><Relationship Id="rId5" Type="http://schemas.openxmlformats.org/officeDocument/2006/relationships/hyperlink" Target="https://www.runoob.com/python3/python3-os-tcgetpgrp.html" TargetMode="External"/><Relationship Id="rId4" Type="http://schemas.openxmlformats.org/officeDocument/2006/relationships/hyperlink" Target="https://www.runoob.com/python3/python3-os-symlink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os-walk.html" TargetMode="External"/><Relationship Id="rId2" Type="http://schemas.openxmlformats.org/officeDocument/2006/relationships/hyperlink" Target="https://www.runoob.com/python3/python3-os-uti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os-pardir.html" TargetMode="External"/><Relationship Id="rId5" Type="http://schemas.openxmlformats.org/officeDocument/2006/relationships/hyperlink" Target="https://www.runoob.com/python3/python3-os-path.html" TargetMode="External"/><Relationship Id="rId4" Type="http://schemas.openxmlformats.org/officeDocument/2006/relationships/hyperlink" Target="https://www.runoob.com/python3/python3-os-wri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A7CE-3E0F-4711-8AA3-E8B83B7DE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OS </a:t>
            </a:r>
            <a:r>
              <a:rPr lang="zh-CN" altLang="en-US" b="1" dirty="0"/>
              <a:t>文件</a:t>
            </a:r>
            <a:r>
              <a:rPr lang="en-US" altLang="zh-CN" b="1" dirty="0"/>
              <a:t>/</a:t>
            </a:r>
            <a:r>
              <a:rPr lang="zh-CN" altLang="en-US" b="1" dirty="0"/>
              <a:t>目录方法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00282-DDCB-4BA9-9B5F-018D6737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09068-E1CA-4CC5-B416-10D90033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常用方法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399C-78AD-4B09-852E-75346CCC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altLang="zh-CN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altLang="zh-CN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模块提供了非常丰富的方法用来处理文件和目录。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731AAD8-144C-4035-9E63-FED5DEB94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99029"/>
              </p:ext>
            </p:extLst>
          </p:nvPr>
        </p:nvGraphicFramePr>
        <p:xfrm>
          <a:off x="4867951" y="467208"/>
          <a:ext cx="6494702" cy="5923590"/>
        </p:xfrm>
        <a:graphic>
          <a:graphicData uri="http://schemas.openxmlformats.org/drawingml/2006/table">
            <a:tbl>
              <a:tblPr firstRow="1" bandRow="1"/>
              <a:tblGrid>
                <a:gridCol w="669898">
                  <a:extLst>
                    <a:ext uri="{9D8B030D-6E8A-4147-A177-3AD203B41FA5}">
                      <a16:colId xmlns:a16="http://schemas.microsoft.com/office/drawing/2014/main" val="3654426573"/>
                    </a:ext>
                  </a:extLst>
                </a:gridCol>
                <a:gridCol w="5824804">
                  <a:extLst>
                    <a:ext uri="{9D8B030D-6E8A-4147-A177-3AD203B41FA5}">
                      <a16:colId xmlns:a16="http://schemas.microsoft.com/office/drawing/2014/main" val="1187972884"/>
                    </a:ext>
                  </a:extLst>
                </a:gridCol>
              </a:tblGrid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os.access(path, mode)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检验权限模式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65733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os.chdir(path)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改变当前工作目录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48031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os.chflags(path, flags)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设置路径的标记为数字标记。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66054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os.chmod(path, mode)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更改权限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56725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os.chown(path, uid, gid)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更改文件所有者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9321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os.chroot(path)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改变当前进程的根目录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8276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os.close(fd)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关闭文件描述符 </a:t>
                      </a:r>
                      <a:r>
                        <a:rPr lang="en-US" sz="1100">
                          <a:effectLst/>
                        </a:rPr>
                        <a:t>fd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73544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9"/>
                        </a:rPr>
                        <a:t>os.closerange(fd_low, fd_high)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关闭所有文件描述符，从 </a:t>
                      </a:r>
                      <a:r>
                        <a:rPr lang="en-US" sz="1100">
                          <a:effectLst/>
                        </a:rPr>
                        <a:t>fd_low (</a:t>
                      </a:r>
                      <a:r>
                        <a:rPr lang="zh-CN" altLang="en-US" sz="1100">
                          <a:effectLst/>
                        </a:rPr>
                        <a:t>包含</a:t>
                      </a:r>
                      <a:r>
                        <a:rPr lang="en-US" altLang="zh-CN" sz="1100">
                          <a:effectLst/>
                        </a:rPr>
                        <a:t>) </a:t>
                      </a:r>
                      <a:r>
                        <a:rPr lang="zh-CN" altLang="en-US" sz="1100">
                          <a:effectLst/>
                        </a:rPr>
                        <a:t>到 </a:t>
                      </a:r>
                      <a:r>
                        <a:rPr lang="en-US" sz="1100">
                          <a:effectLst/>
                        </a:rPr>
                        <a:t>fd_high (</a:t>
                      </a:r>
                      <a:r>
                        <a:rPr lang="zh-CN" altLang="en-US" sz="1100">
                          <a:effectLst/>
                        </a:rPr>
                        <a:t>不包含</a:t>
                      </a:r>
                      <a:r>
                        <a:rPr lang="en-US" altLang="zh-CN" sz="1100">
                          <a:effectLst/>
                        </a:rPr>
                        <a:t>), </a:t>
                      </a:r>
                      <a:r>
                        <a:rPr lang="zh-CN" altLang="en-US" sz="1100">
                          <a:effectLst/>
                        </a:rPr>
                        <a:t>错误会忽略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125523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9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0"/>
                        </a:rPr>
                        <a:t>os.dup(fd)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复制文件描述符 </a:t>
                      </a:r>
                      <a:r>
                        <a:rPr lang="en-US" sz="1100">
                          <a:effectLst/>
                        </a:rPr>
                        <a:t>fd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57534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os.dup2(fd, fd2)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将一个文件描述符 </a:t>
                      </a:r>
                      <a:r>
                        <a:rPr lang="en-US" altLang="zh-CN" sz="1100">
                          <a:effectLst/>
                        </a:rPr>
                        <a:t>fd </a:t>
                      </a:r>
                      <a:r>
                        <a:rPr lang="zh-CN" altLang="en-US" sz="1100">
                          <a:effectLst/>
                        </a:rPr>
                        <a:t>复制到另一个 </a:t>
                      </a:r>
                      <a:r>
                        <a:rPr lang="en-US" altLang="zh-CN" sz="1100">
                          <a:effectLst/>
                        </a:rPr>
                        <a:t>fd2</a:t>
                      </a:r>
                    </a:p>
                  </a:txBody>
                  <a:tcPr marL="22575" marR="22575" marT="31605" marB="3160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4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90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F9D-D3AA-48C8-B2BC-D2B07F1E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常用方法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C1975A-0CA5-48BA-9525-2593663F7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90142"/>
              </p:ext>
            </p:extLst>
          </p:nvPr>
        </p:nvGraphicFramePr>
        <p:xfrm>
          <a:off x="4555945" y="467208"/>
          <a:ext cx="7118714" cy="5923591"/>
        </p:xfrm>
        <a:graphic>
          <a:graphicData uri="http://schemas.openxmlformats.org/drawingml/2006/table">
            <a:tbl>
              <a:tblPr firstRow="1" bandRow="1"/>
              <a:tblGrid>
                <a:gridCol w="581730">
                  <a:extLst>
                    <a:ext uri="{9D8B030D-6E8A-4147-A177-3AD203B41FA5}">
                      <a16:colId xmlns:a16="http://schemas.microsoft.com/office/drawing/2014/main" val="1849881705"/>
                    </a:ext>
                  </a:extLst>
                </a:gridCol>
                <a:gridCol w="6536984">
                  <a:extLst>
                    <a:ext uri="{9D8B030D-6E8A-4147-A177-3AD203B41FA5}">
                      <a16:colId xmlns:a16="http://schemas.microsoft.com/office/drawing/2014/main" val="3706210405"/>
                    </a:ext>
                  </a:extLst>
                </a:gridCol>
              </a:tblGrid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11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os.fchdir(fd)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通过文件描述符改变当前工作目录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52385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12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os.fchmod(fd, mode)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改变一个文件的访问权限，该文件由参数</a:t>
                      </a:r>
                      <a:r>
                        <a:rPr lang="en-US" altLang="zh-CN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指定，参数</a:t>
                      </a:r>
                      <a:r>
                        <a:rPr lang="en-US" altLang="zh-CN" sz="1100">
                          <a:effectLst/>
                        </a:rPr>
                        <a:t>mode</a:t>
                      </a:r>
                      <a:r>
                        <a:rPr lang="zh-CN" altLang="en-US" sz="1100">
                          <a:effectLst/>
                        </a:rPr>
                        <a:t>是</a:t>
                      </a:r>
                      <a:r>
                        <a:rPr lang="en-US" altLang="zh-CN" sz="1100">
                          <a:effectLst/>
                        </a:rPr>
                        <a:t>Unix</a:t>
                      </a:r>
                      <a:r>
                        <a:rPr lang="zh-CN" altLang="en-US" sz="1100">
                          <a:effectLst/>
                        </a:rPr>
                        <a:t>下的文件访问权限。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11996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13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os.fchown(fd, uid, gid)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修改一个文件的所有权，这个函数修改一个文件的用户</a:t>
                      </a:r>
                      <a:r>
                        <a:rPr lang="en-US" altLang="zh-CN" sz="1100">
                          <a:effectLst/>
                        </a:rPr>
                        <a:t>ID</a:t>
                      </a:r>
                      <a:r>
                        <a:rPr lang="zh-CN" altLang="en-US" sz="1100">
                          <a:effectLst/>
                        </a:rPr>
                        <a:t>和用户组</a:t>
                      </a:r>
                      <a:r>
                        <a:rPr lang="en-US" altLang="zh-CN" sz="1100">
                          <a:effectLst/>
                        </a:rPr>
                        <a:t>ID</a:t>
                      </a:r>
                      <a:r>
                        <a:rPr lang="zh-CN" altLang="en-US" sz="1100">
                          <a:effectLst/>
                        </a:rPr>
                        <a:t>，该文件由文件描述符</a:t>
                      </a:r>
                      <a:r>
                        <a:rPr lang="en-US" altLang="zh-CN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指定。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42528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14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os.fdatasync(fd)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强制将文件写入磁盘，该文件由文件描述符</a:t>
                      </a:r>
                      <a:r>
                        <a:rPr lang="en-US" altLang="zh-CN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指定，但是不强制更新文件的状态信息。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79478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15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os.fdopen(fd[, mode[, bufsize]])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通过文件描述符 </a:t>
                      </a:r>
                      <a:r>
                        <a:rPr lang="en-US" altLang="zh-CN" sz="1100">
                          <a:effectLst/>
                        </a:rPr>
                        <a:t>fd </a:t>
                      </a:r>
                      <a:r>
                        <a:rPr lang="zh-CN" altLang="en-US" sz="1100">
                          <a:effectLst/>
                        </a:rPr>
                        <a:t>创建一个文件对象，并返回这个文件对象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6508"/>
                  </a:ext>
                </a:extLst>
              </a:tr>
              <a:tr h="73946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os.fpathconf(fd, name)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返回一个打开的文件的系统配置信息。</a:t>
                      </a:r>
                      <a:r>
                        <a:rPr lang="en-US" altLang="zh-CN" sz="1100">
                          <a:effectLst/>
                        </a:rPr>
                        <a:t>name</a:t>
                      </a:r>
                      <a:r>
                        <a:rPr lang="zh-CN" altLang="en-US" sz="1100">
                          <a:effectLst/>
                        </a:rPr>
                        <a:t>为检索的系统配置的值，它也许是一个定义系统值的字符串，这些名字在很多标准中指定（</a:t>
                      </a:r>
                      <a:r>
                        <a:rPr lang="en-US" altLang="zh-CN" sz="1100">
                          <a:effectLst/>
                        </a:rPr>
                        <a:t>POSIX.1, Unix 95, Unix 98, </a:t>
                      </a:r>
                      <a:r>
                        <a:rPr lang="zh-CN" altLang="en-US" sz="1100">
                          <a:effectLst/>
                        </a:rPr>
                        <a:t>和其它）。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04245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17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os.fstat(fd)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返回文件描述符</a:t>
                      </a:r>
                      <a:r>
                        <a:rPr lang="en-US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的状态，像</a:t>
                      </a:r>
                      <a:r>
                        <a:rPr lang="en-US" sz="1100">
                          <a:effectLst/>
                        </a:rPr>
                        <a:t>stat()。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107959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18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9"/>
                        </a:rPr>
                        <a:t>os.fstatvfs(fd)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返回包含文件描述符</a:t>
                      </a:r>
                      <a:r>
                        <a:rPr lang="en-US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的文件的文件系统的信息，</a:t>
                      </a:r>
                      <a:r>
                        <a:rPr lang="en-US" sz="1100">
                          <a:effectLst/>
                        </a:rPr>
                        <a:t>Python 3.3 </a:t>
                      </a:r>
                      <a:r>
                        <a:rPr lang="zh-CN" altLang="en-US" sz="1100">
                          <a:effectLst/>
                        </a:rPr>
                        <a:t>相等于 </a:t>
                      </a:r>
                      <a:r>
                        <a:rPr lang="en-US" sz="1100">
                          <a:effectLst/>
                        </a:rPr>
                        <a:t>statvfs()。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04826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19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0"/>
                        </a:rPr>
                        <a:t>os.fsync(fd)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强制将文件描述符为</a:t>
                      </a:r>
                      <a:r>
                        <a:rPr lang="en-US" altLang="zh-CN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的文件写入硬盘。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40268"/>
                  </a:ext>
                </a:extLst>
              </a:tr>
              <a:tr h="5760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20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os.ftruncate(fd, length)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裁剪文件描述符</a:t>
                      </a:r>
                      <a:r>
                        <a:rPr lang="en-US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对应的文件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所以它最大不能超过文件大小。</a:t>
                      </a:r>
                    </a:p>
                  </a:txBody>
                  <a:tcPr marL="16582" marR="16582" marT="23215" marB="232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24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3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F9D-D3AA-48C8-B2BC-D2B07F1E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常用方法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D8BD5-8475-4DAD-9F6F-0F95D8119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014193"/>
              </p:ext>
            </p:extLst>
          </p:nvPr>
        </p:nvGraphicFramePr>
        <p:xfrm>
          <a:off x="4589149" y="467208"/>
          <a:ext cx="7052307" cy="5923588"/>
        </p:xfrm>
        <a:graphic>
          <a:graphicData uri="http://schemas.openxmlformats.org/drawingml/2006/table">
            <a:tbl>
              <a:tblPr firstRow="1" bandRow="1"/>
              <a:tblGrid>
                <a:gridCol w="594171">
                  <a:extLst>
                    <a:ext uri="{9D8B030D-6E8A-4147-A177-3AD203B41FA5}">
                      <a16:colId xmlns:a16="http://schemas.microsoft.com/office/drawing/2014/main" val="3294214849"/>
                    </a:ext>
                  </a:extLst>
                </a:gridCol>
                <a:gridCol w="6458136">
                  <a:extLst>
                    <a:ext uri="{9D8B030D-6E8A-4147-A177-3AD203B41FA5}">
                      <a16:colId xmlns:a16="http://schemas.microsoft.com/office/drawing/2014/main" val="3500475584"/>
                    </a:ext>
                  </a:extLst>
                </a:gridCol>
              </a:tblGrid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21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os.getcwd()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返回当前工作目录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4824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22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os.getcwdb()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返回一个当前工作目录的</a:t>
                      </a:r>
                      <a:r>
                        <a:rPr lang="en-US" altLang="zh-CN" sz="1100">
                          <a:effectLst/>
                        </a:rPr>
                        <a:t>Unicode</a:t>
                      </a:r>
                      <a:r>
                        <a:rPr lang="zh-CN" altLang="en-US" sz="1100">
                          <a:effectLst/>
                        </a:rPr>
                        <a:t>对象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42014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23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os.isatty(fd)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如果文件描述符</a:t>
                      </a:r>
                      <a:r>
                        <a:rPr lang="en-US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是打开的，同时与</a:t>
                      </a:r>
                      <a:r>
                        <a:rPr lang="en-US" sz="1100">
                          <a:effectLst/>
                        </a:rPr>
                        <a:t>tty(-like)</a:t>
                      </a:r>
                      <a:r>
                        <a:rPr lang="zh-CN" altLang="en-US" sz="1100">
                          <a:effectLst/>
                        </a:rPr>
                        <a:t>设备相连，则返回</a:t>
                      </a:r>
                      <a:r>
                        <a:rPr lang="en-US" sz="1100">
                          <a:effectLst/>
                        </a:rPr>
                        <a:t>true, </a:t>
                      </a:r>
                      <a:r>
                        <a:rPr lang="zh-CN" altLang="en-US" sz="1100">
                          <a:effectLst/>
                        </a:rPr>
                        <a:t>否则</a:t>
                      </a:r>
                      <a:r>
                        <a:rPr lang="en-US" sz="1100">
                          <a:effectLst/>
                        </a:rPr>
                        <a:t>False。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48452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24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os.lchflags(path, flags)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设置路径的标记为数字标记，类似 </a:t>
                      </a:r>
                      <a:r>
                        <a:rPr lang="en-US" altLang="zh-CN" sz="1100">
                          <a:effectLst/>
                        </a:rPr>
                        <a:t>chflags()</a:t>
                      </a:r>
                      <a:r>
                        <a:rPr lang="zh-CN" altLang="en-US" sz="1100">
                          <a:effectLst/>
                        </a:rPr>
                        <a:t>，但是没有软链接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53986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os.lchmod(path, mode)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修改连接文件权限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01717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26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os.lchown(path, uid, gid)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更改文件所有者，类似 </a:t>
                      </a:r>
                      <a:r>
                        <a:rPr lang="en-US" sz="1100">
                          <a:effectLst/>
                        </a:rPr>
                        <a:t>chown，</a:t>
                      </a:r>
                      <a:r>
                        <a:rPr lang="zh-CN" altLang="en-US" sz="1100">
                          <a:effectLst/>
                        </a:rPr>
                        <a:t>但是不追踪链接。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05193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27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os.link(src, dst)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创建硬链接，名为参数 </a:t>
                      </a:r>
                      <a:r>
                        <a:rPr lang="en-US" altLang="zh-CN" sz="1100">
                          <a:effectLst/>
                        </a:rPr>
                        <a:t>dst</a:t>
                      </a:r>
                      <a:r>
                        <a:rPr lang="zh-CN" altLang="en-US" sz="1100">
                          <a:effectLst/>
                        </a:rPr>
                        <a:t>，指向参数 </a:t>
                      </a:r>
                      <a:r>
                        <a:rPr lang="en-US" altLang="zh-CN" sz="1100">
                          <a:effectLst/>
                        </a:rPr>
                        <a:t>src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57927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28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9"/>
                        </a:rPr>
                        <a:t>os.listdir(path)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</a:t>
                      </a:r>
                      <a:r>
                        <a:rPr lang="en-US" sz="1100">
                          <a:effectLst/>
                        </a:rPr>
                        <a:t>path</a:t>
                      </a:r>
                      <a:r>
                        <a:rPr lang="zh-CN" altLang="en-US" sz="1100">
                          <a:effectLst/>
                        </a:rPr>
                        <a:t>指定的文件夹包含的文件或文件夹的名字的列表。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42739"/>
                  </a:ext>
                </a:extLst>
              </a:tr>
              <a:tr h="73871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29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0"/>
                        </a:rPr>
                        <a:t>os.lseek(fd, pos, how)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设置文件描述符 </a:t>
                      </a:r>
                      <a:r>
                        <a:rPr lang="en-US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当前位置为</a:t>
                      </a:r>
                      <a:r>
                        <a:rPr lang="en-US" sz="1100">
                          <a:effectLst/>
                        </a:rPr>
                        <a:t>pos, how</a:t>
                      </a:r>
                      <a:r>
                        <a:rPr lang="zh-CN" altLang="en-US" sz="1100">
                          <a:effectLst/>
                        </a:rPr>
                        <a:t>方式修改</a:t>
                      </a:r>
                      <a:r>
                        <a:rPr lang="en-US" altLang="zh-CN" sz="1100">
                          <a:effectLst/>
                        </a:rPr>
                        <a:t>: </a:t>
                      </a:r>
                      <a:r>
                        <a:rPr lang="en-US" sz="1100">
                          <a:effectLst/>
                        </a:rPr>
                        <a:t>SEEK_SET </a:t>
                      </a:r>
                      <a:r>
                        <a:rPr lang="zh-CN" altLang="en-US" sz="1100">
                          <a:effectLst/>
                        </a:rPr>
                        <a:t>或者 </a:t>
                      </a:r>
                      <a:r>
                        <a:rPr lang="en-US" altLang="zh-CN" sz="1100">
                          <a:effectLst/>
                        </a:rPr>
                        <a:t>0 </a:t>
                      </a:r>
                      <a:r>
                        <a:rPr lang="zh-CN" altLang="en-US" sz="1100">
                          <a:effectLst/>
                        </a:rPr>
                        <a:t>设置从文件开始的计算的</a:t>
                      </a:r>
                      <a:r>
                        <a:rPr lang="en-US" sz="1100">
                          <a:effectLst/>
                        </a:rPr>
                        <a:t>pos; SEEK_CUR</a:t>
                      </a:r>
                      <a:r>
                        <a:rPr lang="zh-CN" altLang="en-US" sz="1100">
                          <a:effectLst/>
                        </a:rPr>
                        <a:t>或者 </a:t>
                      </a:r>
                      <a:r>
                        <a:rPr lang="en-US" altLang="zh-CN" sz="1100">
                          <a:effectLst/>
                        </a:rPr>
                        <a:t>1 </a:t>
                      </a:r>
                      <a:r>
                        <a:rPr lang="zh-CN" altLang="en-US" sz="1100">
                          <a:effectLst/>
                        </a:rPr>
                        <a:t>则从当前位置计算</a:t>
                      </a:r>
                      <a:r>
                        <a:rPr lang="en-US" altLang="zh-CN" sz="1100">
                          <a:effectLst/>
                        </a:rPr>
                        <a:t>; </a:t>
                      </a:r>
                      <a:r>
                        <a:rPr lang="en-US" sz="1100">
                          <a:effectLst/>
                        </a:rPr>
                        <a:t>os.SEEK_END</a:t>
                      </a:r>
                      <a:r>
                        <a:rPr lang="zh-CN" altLang="en-US" sz="1100">
                          <a:effectLst/>
                        </a:rPr>
                        <a:t>或者</a:t>
                      </a:r>
                      <a:r>
                        <a:rPr lang="en-US" altLang="zh-CN" sz="1100">
                          <a:effectLst/>
                        </a:rPr>
                        <a:t>2</a:t>
                      </a:r>
                      <a:r>
                        <a:rPr lang="zh-CN" altLang="en-US" sz="1100">
                          <a:effectLst/>
                        </a:rPr>
                        <a:t>则从文件尾部开始</a:t>
                      </a:r>
                      <a:r>
                        <a:rPr lang="en-US" altLang="zh-CN" sz="1100">
                          <a:effectLst/>
                        </a:rPr>
                        <a:t>. </a:t>
                      </a:r>
                      <a:r>
                        <a:rPr lang="zh-CN" altLang="en-US" sz="1100">
                          <a:effectLst/>
                        </a:rPr>
                        <a:t>在</a:t>
                      </a:r>
                      <a:r>
                        <a:rPr lang="en-US" sz="1100">
                          <a:effectLst/>
                        </a:rPr>
                        <a:t>unix，Windows</a:t>
                      </a:r>
                      <a:r>
                        <a:rPr lang="zh-CN" altLang="en-US" sz="1100">
                          <a:effectLst/>
                        </a:rPr>
                        <a:t>中有效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13932"/>
                  </a:ext>
                </a:extLst>
              </a:tr>
              <a:tr h="5760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30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os.lstat(path)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像</a:t>
                      </a:r>
                      <a:r>
                        <a:rPr lang="en-US" sz="1100">
                          <a:effectLst/>
                        </a:rPr>
                        <a:t>stat(),</a:t>
                      </a:r>
                      <a:r>
                        <a:rPr lang="zh-CN" altLang="en-US" sz="1100">
                          <a:effectLst/>
                        </a:rPr>
                        <a:t>但是没有软链接</a:t>
                      </a:r>
                    </a:p>
                  </a:txBody>
                  <a:tcPr marL="17576" marR="17576" marT="24607" marB="2460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3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F9D-D3AA-48C8-B2BC-D2B07F1E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常用方法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516D82-7017-4390-82D1-D73453DE5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702090"/>
              </p:ext>
            </p:extLst>
          </p:nvPr>
        </p:nvGraphicFramePr>
        <p:xfrm>
          <a:off x="5177844" y="467208"/>
          <a:ext cx="5874916" cy="5923590"/>
        </p:xfrm>
        <a:graphic>
          <a:graphicData uri="http://schemas.openxmlformats.org/drawingml/2006/table">
            <a:tbl>
              <a:tblPr firstRow="1" bandRow="1"/>
              <a:tblGrid>
                <a:gridCol w="461246">
                  <a:extLst>
                    <a:ext uri="{9D8B030D-6E8A-4147-A177-3AD203B41FA5}">
                      <a16:colId xmlns:a16="http://schemas.microsoft.com/office/drawing/2014/main" val="796876908"/>
                    </a:ext>
                  </a:extLst>
                </a:gridCol>
                <a:gridCol w="5413670">
                  <a:extLst>
                    <a:ext uri="{9D8B030D-6E8A-4147-A177-3AD203B41FA5}">
                      <a16:colId xmlns:a16="http://schemas.microsoft.com/office/drawing/2014/main" val="2096437227"/>
                    </a:ext>
                  </a:extLst>
                </a:gridCol>
              </a:tblGrid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31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os.major(device)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从原始的设备号中提取设备</a:t>
                      </a:r>
                      <a:r>
                        <a:rPr lang="en-US" sz="1100">
                          <a:effectLst/>
                        </a:rPr>
                        <a:t>major</a:t>
                      </a:r>
                      <a:r>
                        <a:rPr lang="zh-CN" altLang="en-US" sz="1100">
                          <a:effectLst/>
                        </a:rPr>
                        <a:t>号码 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使用</a:t>
                      </a:r>
                      <a:r>
                        <a:rPr lang="en-US" sz="1100">
                          <a:effectLst/>
                        </a:rPr>
                        <a:t>stat</a:t>
                      </a:r>
                      <a:r>
                        <a:rPr lang="zh-CN" altLang="en-US" sz="1100">
                          <a:effectLst/>
                        </a:rPr>
                        <a:t>中的</a:t>
                      </a:r>
                      <a:r>
                        <a:rPr lang="en-US" sz="1100">
                          <a:effectLst/>
                        </a:rPr>
                        <a:t>st_dev</a:t>
                      </a:r>
                      <a:r>
                        <a:rPr lang="zh-CN" altLang="en-US" sz="1100">
                          <a:effectLst/>
                        </a:rPr>
                        <a:t>或者</a:t>
                      </a:r>
                      <a:r>
                        <a:rPr lang="en-US" sz="1100">
                          <a:effectLst/>
                        </a:rPr>
                        <a:t>st_rdev field)。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299846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os.makedev(major, minor)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以</a:t>
                      </a:r>
                      <a:r>
                        <a:rPr lang="en-US" sz="1100">
                          <a:effectLst/>
                        </a:rPr>
                        <a:t>major</a:t>
                      </a:r>
                      <a:r>
                        <a:rPr lang="zh-CN" altLang="en-US" sz="1100">
                          <a:effectLst/>
                        </a:rPr>
                        <a:t>和</a:t>
                      </a:r>
                      <a:r>
                        <a:rPr lang="en-US" sz="1100">
                          <a:effectLst/>
                        </a:rPr>
                        <a:t>minor</a:t>
                      </a:r>
                      <a:r>
                        <a:rPr lang="zh-CN" altLang="en-US" sz="1100">
                          <a:effectLst/>
                        </a:rPr>
                        <a:t>设备号组成一个原始设备号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32602"/>
                  </a:ext>
                </a:extLst>
              </a:tr>
              <a:tr h="76016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33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os.makedirs(path[, mode])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递归文件夹创建函数。像</a:t>
                      </a:r>
                      <a:r>
                        <a:rPr lang="en-US" sz="1100">
                          <a:effectLst/>
                        </a:rPr>
                        <a:t>mkdir(), </a:t>
                      </a:r>
                      <a:r>
                        <a:rPr lang="zh-CN" altLang="en-US" sz="1100">
                          <a:effectLst/>
                        </a:rPr>
                        <a:t>但创建的所有</a:t>
                      </a:r>
                      <a:r>
                        <a:rPr lang="en-US" sz="1100">
                          <a:effectLst/>
                        </a:rPr>
                        <a:t>intermediate-level</a:t>
                      </a:r>
                      <a:r>
                        <a:rPr lang="zh-CN" altLang="en-US" sz="1100">
                          <a:effectLst/>
                        </a:rPr>
                        <a:t>文件夹需要包含子文件夹。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89879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34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os.minor(device)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从原始的设备号中提取设备</a:t>
                      </a:r>
                      <a:r>
                        <a:rPr lang="en-US" sz="1100">
                          <a:effectLst/>
                        </a:rPr>
                        <a:t>minor</a:t>
                      </a:r>
                      <a:r>
                        <a:rPr lang="zh-CN" altLang="en-US" sz="1100">
                          <a:effectLst/>
                        </a:rPr>
                        <a:t>号码 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使用</a:t>
                      </a:r>
                      <a:r>
                        <a:rPr lang="en-US" sz="1100">
                          <a:effectLst/>
                        </a:rPr>
                        <a:t>stat</a:t>
                      </a:r>
                      <a:r>
                        <a:rPr lang="zh-CN" altLang="en-US" sz="1100">
                          <a:effectLst/>
                        </a:rPr>
                        <a:t>中的</a:t>
                      </a:r>
                      <a:r>
                        <a:rPr lang="en-US" sz="1100">
                          <a:effectLst/>
                        </a:rPr>
                        <a:t>st_dev</a:t>
                      </a:r>
                      <a:r>
                        <a:rPr lang="zh-CN" altLang="en-US" sz="1100">
                          <a:effectLst/>
                        </a:rPr>
                        <a:t>或者</a:t>
                      </a:r>
                      <a:r>
                        <a:rPr lang="en-US" sz="1100">
                          <a:effectLst/>
                        </a:rPr>
                        <a:t>st_rdev field )。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96576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35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os.mkdir(path[, mode])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以数字</a:t>
                      </a:r>
                      <a:r>
                        <a:rPr lang="en-US" sz="1100">
                          <a:effectLst/>
                        </a:rPr>
                        <a:t>mode</a:t>
                      </a:r>
                      <a:r>
                        <a:rPr lang="zh-CN" altLang="en-US" sz="1100">
                          <a:effectLst/>
                        </a:rPr>
                        <a:t>的</a:t>
                      </a:r>
                      <a:r>
                        <a:rPr lang="en-US" sz="1100">
                          <a:effectLst/>
                        </a:rPr>
                        <a:t>mode</a:t>
                      </a:r>
                      <a:r>
                        <a:rPr lang="zh-CN" altLang="en-US" sz="1100">
                          <a:effectLst/>
                        </a:rPr>
                        <a:t>创建一个名为</a:t>
                      </a:r>
                      <a:r>
                        <a:rPr lang="en-US" sz="1100">
                          <a:effectLst/>
                        </a:rPr>
                        <a:t>path</a:t>
                      </a:r>
                      <a:r>
                        <a:rPr lang="zh-CN" altLang="en-US" sz="1100">
                          <a:effectLst/>
                        </a:rPr>
                        <a:t>的文件夹</a:t>
                      </a:r>
                      <a:r>
                        <a:rPr lang="en-US" altLang="zh-CN" sz="1100">
                          <a:effectLst/>
                        </a:rPr>
                        <a:t>.</a:t>
                      </a:r>
                      <a:r>
                        <a:rPr lang="zh-CN" altLang="en-US" sz="1100">
                          <a:effectLst/>
                        </a:rPr>
                        <a:t>默认的 </a:t>
                      </a:r>
                      <a:r>
                        <a:rPr lang="en-US" sz="1100">
                          <a:effectLst/>
                        </a:rPr>
                        <a:t>mode </a:t>
                      </a:r>
                      <a:r>
                        <a:rPr lang="zh-CN" altLang="en-US" sz="1100">
                          <a:effectLst/>
                        </a:rPr>
                        <a:t>是 </a:t>
                      </a:r>
                      <a:r>
                        <a:rPr lang="en-US" altLang="zh-CN" sz="1100">
                          <a:effectLst/>
                        </a:rPr>
                        <a:t>0777 (</a:t>
                      </a:r>
                      <a:r>
                        <a:rPr lang="zh-CN" altLang="en-US" sz="1100">
                          <a:effectLst/>
                        </a:rPr>
                        <a:t>八进制</a:t>
                      </a:r>
                      <a:r>
                        <a:rPr lang="en-US" altLang="zh-CN" sz="1100">
                          <a:effectLst/>
                        </a:rPr>
                        <a:t>)</a:t>
                      </a:r>
                      <a:r>
                        <a:rPr lang="zh-CN" altLang="en-US" sz="1100">
                          <a:effectLst/>
                        </a:rPr>
                        <a:t>。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54860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36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os.mkfifo(path[, mode])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创建命名管道，</a:t>
                      </a:r>
                      <a:r>
                        <a:rPr lang="en-US" sz="1100">
                          <a:effectLst/>
                        </a:rPr>
                        <a:t>mode </a:t>
                      </a:r>
                      <a:r>
                        <a:rPr lang="zh-CN" altLang="en-US" sz="1100">
                          <a:effectLst/>
                        </a:rPr>
                        <a:t>为数字，默认为 </a:t>
                      </a:r>
                      <a:r>
                        <a:rPr lang="en-US" altLang="zh-CN" sz="1100">
                          <a:effectLst/>
                        </a:rPr>
                        <a:t>0666 (</a:t>
                      </a:r>
                      <a:r>
                        <a:rPr lang="zh-CN" altLang="en-US" sz="1100">
                          <a:effectLst/>
                        </a:rPr>
                        <a:t>八进制</a:t>
                      </a:r>
                      <a:r>
                        <a:rPr lang="en-US" altLang="zh-CN" sz="1100">
                          <a:effectLst/>
                        </a:rPr>
                        <a:t>)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63337"/>
                  </a:ext>
                </a:extLst>
              </a:tr>
              <a:tr h="42455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37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os.mknod(filename[, mode=0600, device])</a:t>
                      </a:r>
                      <a:br>
                        <a:rPr lang="en-US" sz="1100">
                          <a:effectLst/>
                          <a:latin typeface="Helvetica Neue"/>
                        </a:rPr>
                      </a:br>
                      <a:r>
                        <a:rPr lang="zh-CN" altLang="en-US" sz="1100">
                          <a:effectLst/>
                          <a:latin typeface="Helvetica Neue"/>
                        </a:rPr>
                        <a:t>创建一个名为</a:t>
                      </a:r>
                      <a:r>
                        <a:rPr lang="en-US" sz="1100">
                          <a:effectLst/>
                          <a:latin typeface="Helvetica Neue"/>
                        </a:rPr>
                        <a:t>filename</a:t>
                      </a:r>
                      <a:r>
                        <a:rPr lang="zh-CN" altLang="en-US" sz="1100">
                          <a:effectLst/>
                          <a:latin typeface="Helvetica Neue"/>
                        </a:rPr>
                        <a:t>文件系统节点（文件，设备特别文件或者命名</a:t>
                      </a:r>
                      <a:r>
                        <a:rPr lang="en-US" sz="1100">
                          <a:effectLst/>
                          <a:latin typeface="Helvetica Neue"/>
                        </a:rPr>
                        <a:t>pipe）。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75020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38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9"/>
                        </a:rPr>
                        <a:t>os.open(file, flags[, mode])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打开一个文件，并且设置需要的打开选项，</a:t>
                      </a:r>
                      <a:r>
                        <a:rPr lang="en-US" sz="1100">
                          <a:effectLst/>
                        </a:rPr>
                        <a:t>mode</a:t>
                      </a:r>
                      <a:r>
                        <a:rPr lang="zh-CN" altLang="en-US" sz="1100">
                          <a:effectLst/>
                        </a:rPr>
                        <a:t>参数是可选的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86773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39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0"/>
                        </a:rPr>
                        <a:t>os.openpty()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打开一个新的伪终端对。返回 </a:t>
                      </a:r>
                      <a:r>
                        <a:rPr lang="en-US" altLang="zh-CN" sz="1100">
                          <a:effectLst/>
                        </a:rPr>
                        <a:t>pty </a:t>
                      </a:r>
                      <a:r>
                        <a:rPr lang="zh-CN" altLang="en-US" sz="1100">
                          <a:effectLst/>
                        </a:rPr>
                        <a:t>和 </a:t>
                      </a:r>
                      <a:r>
                        <a:rPr lang="en-US" altLang="zh-CN" sz="1100">
                          <a:effectLst/>
                        </a:rPr>
                        <a:t>tty</a:t>
                      </a:r>
                      <a:r>
                        <a:rPr lang="zh-CN" altLang="en-US" sz="1100">
                          <a:effectLst/>
                        </a:rPr>
                        <a:t>的文件描述符。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49887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40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os.pathconf(path, name)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返回相关文件的系统配置信息。</a:t>
                      </a:r>
                    </a:p>
                  </a:txBody>
                  <a:tcPr marL="17380" marR="17380" marT="24332" marB="243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96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F9D-D3AA-48C8-B2BC-D2B07F1E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常用方法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61804A-0132-4608-9216-06BADCE75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88658"/>
              </p:ext>
            </p:extLst>
          </p:nvPr>
        </p:nvGraphicFramePr>
        <p:xfrm>
          <a:off x="4584805" y="467208"/>
          <a:ext cx="7060994" cy="5923588"/>
        </p:xfrm>
        <a:graphic>
          <a:graphicData uri="http://schemas.openxmlformats.org/drawingml/2006/table">
            <a:tbl>
              <a:tblPr firstRow="1" bandRow="1"/>
              <a:tblGrid>
                <a:gridCol w="594488">
                  <a:extLst>
                    <a:ext uri="{9D8B030D-6E8A-4147-A177-3AD203B41FA5}">
                      <a16:colId xmlns:a16="http://schemas.microsoft.com/office/drawing/2014/main" val="709492026"/>
                    </a:ext>
                  </a:extLst>
                </a:gridCol>
                <a:gridCol w="6466506">
                  <a:extLst>
                    <a:ext uri="{9D8B030D-6E8A-4147-A177-3AD203B41FA5}">
                      <a16:colId xmlns:a16="http://schemas.microsoft.com/office/drawing/2014/main" val="456856925"/>
                    </a:ext>
                  </a:extLst>
                </a:gridCol>
              </a:tblGrid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41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os.pipe()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创建一个管道</a:t>
                      </a:r>
                      <a:r>
                        <a:rPr lang="en-US" altLang="zh-CN" sz="1100">
                          <a:effectLst/>
                        </a:rPr>
                        <a:t>. </a:t>
                      </a:r>
                      <a:r>
                        <a:rPr lang="zh-CN" altLang="en-US" sz="1100">
                          <a:effectLst/>
                        </a:rPr>
                        <a:t>返回一对文件描述符</a:t>
                      </a:r>
                      <a:r>
                        <a:rPr lang="en-US" altLang="zh-CN" sz="1100">
                          <a:effectLst/>
                        </a:rPr>
                        <a:t>(r, w) </a:t>
                      </a:r>
                      <a:r>
                        <a:rPr lang="zh-CN" altLang="en-US" sz="1100">
                          <a:effectLst/>
                        </a:rPr>
                        <a:t>分别为读和写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15702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42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os.popen(command[, mode[, bufsize]])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从一个 </a:t>
                      </a:r>
                      <a:r>
                        <a:rPr lang="en-US" sz="1100">
                          <a:effectLst/>
                        </a:rPr>
                        <a:t>command </a:t>
                      </a:r>
                      <a:r>
                        <a:rPr lang="zh-CN" altLang="en-US" sz="1100">
                          <a:effectLst/>
                        </a:rPr>
                        <a:t>打开一个管道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89759"/>
                  </a:ext>
                </a:extLst>
              </a:tr>
              <a:tr h="73844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43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os.read(fd, n)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从文件描述符 </a:t>
                      </a:r>
                      <a:r>
                        <a:rPr lang="en-US" altLang="zh-CN" sz="1100">
                          <a:effectLst/>
                        </a:rPr>
                        <a:t>fd </a:t>
                      </a:r>
                      <a:r>
                        <a:rPr lang="zh-CN" altLang="en-US" sz="1100">
                          <a:effectLst/>
                        </a:rPr>
                        <a:t>中读取最多 </a:t>
                      </a:r>
                      <a:r>
                        <a:rPr lang="en-US" altLang="zh-CN" sz="1100">
                          <a:effectLst/>
                        </a:rPr>
                        <a:t>n </a:t>
                      </a:r>
                      <a:r>
                        <a:rPr lang="zh-CN" altLang="en-US" sz="1100">
                          <a:effectLst/>
                        </a:rPr>
                        <a:t>个字节，返回包含读取字节的字符串，文件描述符 </a:t>
                      </a:r>
                      <a:r>
                        <a:rPr lang="en-US" altLang="zh-CN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对应文件已达到结尾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返回一个空字符串。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8836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44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os.readlink(path)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返回软链接所指向的文件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84776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45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os.remove(path)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删除路径为</a:t>
                      </a:r>
                      <a:r>
                        <a:rPr lang="en-US" sz="1100">
                          <a:effectLst/>
                        </a:rPr>
                        <a:t>path</a:t>
                      </a:r>
                      <a:r>
                        <a:rPr lang="zh-CN" altLang="en-US" sz="1100">
                          <a:effectLst/>
                        </a:rPr>
                        <a:t>的文件。如果</a:t>
                      </a:r>
                      <a:r>
                        <a:rPr lang="en-US" sz="1100">
                          <a:effectLst/>
                        </a:rPr>
                        <a:t>path </a:t>
                      </a:r>
                      <a:r>
                        <a:rPr lang="zh-CN" altLang="en-US" sz="1100">
                          <a:effectLst/>
                        </a:rPr>
                        <a:t>是一个文件夹，将抛出</a:t>
                      </a:r>
                      <a:r>
                        <a:rPr lang="en-US" sz="1100">
                          <a:effectLst/>
                        </a:rPr>
                        <a:t>OSError; </a:t>
                      </a:r>
                      <a:r>
                        <a:rPr lang="zh-CN" altLang="en-US" sz="1100">
                          <a:effectLst/>
                        </a:rPr>
                        <a:t>查看下面的</a:t>
                      </a:r>
                      <a:r>
                        <a:rPr lang="en-US" sz="1100">
                          <a:effectLst/>
                        </a:rPr>
                        <a:t>rmdir()</a:t>
                      </a:r>
                      <a:r>
                        <a:rPr lang="zh-CN" altLang="en-US" sz="1100">
                          <a:effectLst/>
                        </a:rPr>
                        <a:t>删除一个 </a:t>
                      </a:r>
                      <a:r>
                        <a:rPr lang="en-US" sz="1100">
                          <a:effectLst/>
                        </a:rPr>
                        <a:t>directory。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11837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46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os.removedirs(path)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递归删除目录。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38338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47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os.rename(src, dst)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重命名文件或目录，从 </a:t>
                      </a:r>
                      <a:r>
                        <a:rPr lang="en-US" sz="1100">
                          <a:effectLst/>
                        </a:rPr>
                        <a:t>src </a:t>
                      </a:r>
                      <a:r>
                        <a:rPr lang="zh-CN" altLang="en-US" sz="1100">
                          <a:effectLst/>
                        </a:rPr>
                        <a:t>到 </a:t>
                      </a:r>
                      <a:r>
                        <a:rPr lang="en-US" sz="1100">
                          <a:effectLst/>
                        </a:rPr>
                        <a:t>dst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33327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48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9"/>
                        </a:rPr>
                        <a:t>os.renames(old, new)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递归地对目录进行更名，也可以对文件进行更名。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4952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49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0"/>
                        </a:rPr>
                        <a:t>os.rmdir(path)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删除</a:t>
                      </a:r>
                      <a:r>
                        <a:rPr lang="en-US" altLang="zh-CN" sz="1100">
                          <a:effectLst/>
                        </a:rPr>
                        <a:t>path</a:t>
                      </a:r>
                      <a:r>
                        <a:rPr lang="zh-CN" altLang="en-US" sz="1100">
                          <a:effectLst/>
                        </a:rPr>
                        <a:t>指定的空目录，如果目录非空，则抛出一个</a:t>
                      </a:r>
                      <a:r>
                        <a:rPr lang="en-US" altLang="zh-CN" sz="1100">
                          <a:effectLst/>
                        </a:rPr>
                        <a:t>OSError</a:t>
                      </a:r>
                      <a:r>
                        <a:rPr lang="zh-CN" altLang="en-US" sz="1100">
                          <a:effectLst/>
                        </a:rPr>
                        <a:t>异常。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26683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50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os.stat(path)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获取</a:t>
                      </a:r>
                      <a:r>
                        <a:rPr lang="en-US" sz="1100">
                          <a:effectLst/>
                        </a:rPr>
                        <a:t>path</a:t>
                      </a:r>
                      <a:r>
                        <a:rPr lang="zh-CN" altLang="en-US" sz="1100">
                          <a:effectLst/>
                        </a:rPr>
                        <a:t>指定的路径的信息，功能等同于</a:t>
                      </a:r>
                      <a:r>
                        <a:rPr lang="en-US" sz="1100">
                          <a:effectLst/>
                        </a:rPr>
                        <a:t>C API</a:t>
                      </a:r>
                      <a:r>
                        <a:rPr lang="zh-CN" altLang="en-US" sz="1100">
                          <a:effectLst/>
                        </a:rPr>
                        <a:t>中的</a:t>
                      </a:r>
                      <a:r>
                        <a:rPr lang="en-US" sz="1100">
                          <a:effectLst/>
                        </a:rPr>
                        <a:t>stat()</a:t>
                      </a:r>
                      <a:r>
                        <a:rPr lang="zh-CN" altLang="en-US" sz="1100">
                          <a:effectLst/>
                        </a:rPr>
                        <a:t>系统调用。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7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0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F9D-D3AA-48C8-B2BC-D2B07F1E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常用方法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388F60-B3C4-4F6B-93DD-F1C54C036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57237"/>
              </p:ext>
            </p:extLst>
          </p:nvPr>
        </p:nvGraphicFramePr>
        <p:xfrm>
          <a:off x="5191525" y="467208"/>
          <a:ext cx="5847554" cy="5923589"/>
        </p:xfrm>
        <a:graphic>
          <a:graphicData uri="http://schemas.openxmlformats.org/drawingml/2006/table">
            <a:tbl>
              <a:tblPr firstRow="1" bandRow="1"/>
              <a:tblGrid>
                <a:gridCol w="449797">
                  <a:extLst>
                    <a:ext uri="{9D8B030D-6E8A-4147-A177-3AD203B41FA5}">
                      <a16:colId xmlns:a16="http://schemas.microsoft.com/office/drawing/2014/main" val="1353131423"/>
                    </a:ext>
                  </a:extLst>
                </a:gridCol>
                <a:gridCol w="5397757">
                  <a:extLst>
                    <a:ext uri="{9D8B030D-6E8A-4147-A177-3AD203B41FA5}">
                      <a16:colId xmlns:a16="http://schemas.microsoft.com/office/drawing/2014/main" val="3831219419"/>
                    </a:ext>
                  </a:extLst>
                </a:gridCol>
              </a:tblGrid>
              <a:tr h="4138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51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os.stat_float_times([newvalue])</a:t>
                      </a:r>
                      <a:br>
                        <a:rPr lang="en-US" sz="1100">
                          <a:effectLst/>
                          <a:latin typeface="Helvetica Neue"/>
                        </a:rPr>
                      </a:br>
                      <a:r>
                        <a:rPr lang="zh-CN" altLang="en-US" sz="1100">
                          <a:effectLst/>
                          <a:latin typeface="Helvetica Neue"/>
                        </a:rPr>
                        <a:t>决定</a:t>
                      </a:r>
                      <a:r>
                        <a:rPr lang="en-US" sz="1100">
                          <a:effectLst/>
                          <a:latin typeface="Helvetica Neue"/>
                        </a:rPr>
                        <a:t>stat_result</a:t>
                      </a:r>
                      <a:r>
                        <a:rPr lang="zh-CN" altLang="en-US" sz="1100">
                          <a:effectLst/>
                          <a:latin typeface="Helvetica Neue"/>
                        </a:rPr>
                        <a:t>是否以</a:t>
                      </a:r>
                      <a:r>
                        <a:rPr lang="en-US" sz="1100">
                          <a:effectLst/>
                          <a:latin typeface="Helvetica Neue"/>
                        </a:rPr>
                        <a:t>float</a:t>
                      </a:r>
                      <a:r>
                        <a:rPr lang="zh-CN" altLang="en-US" sz="1100">
                          <a:effectLst/>
                          <a:latin typeface="Helvetica Neue"/>
                        </a:rPr>
                        <a:t>对象显示时间戳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86180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52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os.statvfs(path)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获取指定路径的文件系统统计信息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30187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53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os.symlink(src, dst)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创建一个软链接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58024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os.tcgetpgrp(fd)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返回与终端</a:t>
                      </a:r>
                      <a:r>
                        <a:rPr lang="en-US" altLang="zh-CN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（一个由</a:t>
                      </a:r>
                      <a:r>
                        <a:rPr lang="en-US" altLang="zh-CN" sz="1100">
                          <a:effectLst/>
                        </a:rPr>
                        <a:t>os.open()</a:t>
                      </a:r>
                      <a:r>
                        <a:rPr lang="zh-CN" altLang="en-US" sz="1100">
                          <a:effectLst/>
                        </a:rPr>
                        <a:t>返回的打开的文件描述符）关联的进程组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77793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os.tcsetpgrp(fd, pg)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设置与终端</a:t>
                      </a:r>
                      <a:r>
                        <a:rPr lang="en-US" altLang="zh-CN" sz="1100">
                          <a:effectLst/>
                        </a:rPr>
                        <a:t>fd</a:t>
                      </a:r>
                      <a:r>
                        <a:rPr lang="zh-CN" altLang="en-US" sz="1100">
                          <a:effectLst/>
                        </a:rPr>
                        <a:t>（一个由</a:t>
                      </a:r>
                      <a:r>
                        <a:rPr lang="en-US" altLang="zh-CN" sz="1100">
                          <a:effectLst/>
                        </a:rPr>
                        <a:t>os.open()</a:t>
                      </a:r>
                      <a:r>
                        <a:rPr lang="zh-CN" altLang="en-US" sz="1100">
                          <a:effectLst/>
                        </a:rPr>
                        <a:t>返回的打开的文件描述符）关联的进程组为</a:t>
                      </a:r>
                      <a:r>
                        <a:rPr lang="en-US" altLang="zh-CN" sz="1100">
                          <a:effectLst/>
                        </a:rPr>
                        <a:t>pg</a:t>
                      </a:r>
                      <a:r>
                        <a:rPr lang="zh-CN" altLang="en-US" sz="1100">
                          <a:effectLst/>
                        </a:rPr>
                        <a:t>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12395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56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>
                          <a:effectLst/>
                          <a:latin typeface="Helvetica Neue"/>
                        </a:rPr>
                        <a:t>os.tempnam([dir[, prefix]])</a:t>
                      </a: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</a:rPr>
                        <a:t>Python3 </a:t>
                      </a:r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</a:rPr>
                        <a:t>中已删除。</a:t>
                      </a:r>
                      <a:r>
                        <a:rPr lang="zh-CN" altLang="en-US" sz="1100">
                          <a:effectLst/>
                        </a:rPr>
                        <a:t>返回唯一的路径名用于创建临时文件。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96629"/>
                  </a:ext>
                </a:extLst>
              </a:tr>
              <a:tr h="73844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57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>
                          <a:effectLst/>
                          <a:latin typeface="Helvetica Neue"/>
                        </a:rPr>
                        <a:t>os.tmpfile()</a:t>
                      </a: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en-US" altLang="zh-CN" sz="1100" b="1">
                          <a:solidFill>
                            <a:srgbClr val="FF0000"/>
                          </a:solidFill>
                          <a:effectLst/>
                        </a:rPr>
                        <a:t>Python3 </a:t>
                      </a:r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</a:rPr>
                        <a:t>中已删除。</a:t>
                      </a:r>
                      <a:r>
                        <a:rPr lang="zh-CN" altLang="en-US" sz="1100">
                          <a:effectLst/>
                        </a:rPr>
                        <a:t>返回一个打开的模式为</a:t>
                      </a:r>
                      <a:r>
                        <a:rPr lang="en-US" altLang="zh-CN" sz="1100">
                          <a:effectLst/>
                        </a:rPr>
                        <a:t>(w+b)</a:t>
                      </a:r>
                      <a:r>
                        <a:rPr lang="zh-CN" altLang="en-US" sz="1100">
                          <a:effectLst/>
                        </a:rPr>
                        <a:t>的文件对象 </a:t>
                      </a:r>
                      <a:r>
                        <a:rPr lang="en-US" altLang="zh-CN" sz="1100">
                          <a:effectLst/>
                        </a:rPr>
                        <a:t>.</a:t>
                      </a:r>
                      <a:r>
                        <a:rPr lang="zh-CN" altLang="en-US" sz="1100">
                          <a:effectLst/>
                        </a:rPr>
                        <a:t>这文件对象没有文件夹入口，没有文件描述符，将会自动删除。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90817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58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>
                          <a:effectLst/>
                          <a:latin typeface="Helvetica Neue"/>
                        </a:rPr>
                        <a:t>os.tmpnam()</a:t>
                      </a: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en-US" altLang="zh-CN" sz="1100" b="1">
                          <a:solidFill>
                            <a:srgbClr val="FF0000"/>
                          </a:solidFill>
                          <a:effectLst/>
                        </a:rPr>
                        <a:t>Python3 </a:t>
                      </a:r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</a:rPr>
                        <a:t>中已删除。</a:t>
                      </a:r>
                      <a:r>
                        <a:rPr lang="zh-CN" altLang="en-US" sz="1100">
                          <a:effectLst/>
                        </a:rPr>
                        <a:t>为创建一个临时文件返回一个唯一的路径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2126"/>
                  </a:ext>
                </a:extLst>
              </a:tr>
              <a:tr h="73844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59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os.ttyname(fd)</a:t>
                      </a:r>
                      <a:endParaRPr lang="zh-CN" alt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返回一个字符串，它表示与文件描述符</a:t>
                      </a:r>
                      <a:r>
                        <a:rPr lang="en-US" altLang="zh-CN" sz="1100">
                          <a:effectLst/>
                        </a:rPr>
                        <a:t>fd </a:t>
                      </a:r>
                      <a:r>
                        <a:rPr lang="zh-CN" altLang="en-US" sz="1100">
                          <a:effectLst/>
                        </a:rPr>
                        <a:t>关联的终端设备。如果</a:t>
                      </a:r>
                      <a:r>
                        <a:rPr lang="en-US" altLang="zh-CN" sz="1100">
                          <a:effectLst/>
                        </a:rPr>
                        <a:t>fd </a:t>
                      </a:r>
                      <a:r>
                        <a:rPr lang="zh-CN" altLang="en-US" sz="1100">
                          <a:effectLst/>
                        </a:rPr>
                        <a:t>没有与终端设备关联，则引发一个异常。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59255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60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1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os.unlink(path)</a:t>
                      </a:r>
                      <a:endParaRPr lang="en-US" sz="11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zh-CN" altLang="en-US" sz="1100">
                          <a:effectLst/>
                        </a:rPr>
                        <a:t>删除文件路径</a:t>
                      </a:r>
                    </a:p>
                  </a:txBody>
                  <a:tcPr marL="17936" marR="17936" marT="25109" marB="251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5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53F9D-D3AA-48C8-B2BC-D2B07F1E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常用方法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377A84-CC2C-4309-875E-CEA1F2FA1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7941"/>
              </p:ext>
            </p:extLst>
          </p:nvPr>
        </p:nvGraphicFramePr>
        <p:xfrm>
          <a:off x="4679532" y="467208"/>
          <a:ext cx="7263651" cy="5923586"/>
        </p:xfrm>
        <a:graphic>
          <a:graphicData uri="http://schemas.openxmlformats.org/drawingml/2006/table">
            <a:tbl>
              <a:tblPr firstRow="1" bandRow="1"/>
              <a:tblGrid>
                <a:gridCol w="648248">
                  <a:extLst>
                    <a:ext uri="{9D8B030D-6E8A-4147-A177-3AD203B41FA5}">
                      <a16:colId xmlns:a16="http://schemas.microsoft.com/office/drawing/2014/main" val="1570897930"/>
                    </a:ext>
                  </a:extLst>
                </a:gridCol>
                <a:gridCol w="6615403">
                  <a:extLst>
                    <a:ext uri="{9D8B030D-6E8A-4147-A177-3AD203B41FA5}">
                      <a16:colId xmlns:a16="http://schemas.microsoft.com/office/drawing/2014/main" val="618150497"/>
                    </a:ext>
                  </a:extLst>
                </a:gridCol>
              </a:tblGrid>
              <a:tr h="101787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61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os.utime</a:t>
                      </a:r>
                      <a:r>
                        <a:rPr lang="en-US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(path, times)</a:t>
                      </a:r>
                      <a:endParaRPr lang="en-US" sz="16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600" dirty="0">
                          <a:effectLst/>
                        </a:rPr>
                      </a:br>
                      <a:r>
                        <a:rPr lang="zh-CN" altLang="en-US" sz="1600" dirty="0">
                          <a:effectLst/>
                        </a:rPr>
                        <a:t>返回指定的</a:t>
                      </a:r>
                      <a:r>
                        <a:rPr lang="en-US" sz="1600" dirty="0">
                          <a:effectLst/>
                        </a:rPr>
                        <a:t>path</a:t>
                      </a:r>
                      <a:r>
                        <a:rPr lang="zh-CN" altLang="en-US" sz="1600" dirty="0">
                          <a:effectLst/>
                        </a:rPr>
                        <a:t>文件的访问和修改的时间。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10975"/>
                  </a:ext>
                </a:extLst>
              </a:tr>
              <a:tr h="157400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62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os.walk</a:t>
                      </a:r>
                      <a:r>
                        <a:rPr lang="en-US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(top[, </a:t>
                      </a:r>
                      <a:r>
                        <a:rPr lang="en-US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topdown</a:t>
                      </a:r>
                      <a:r>
                        <a:rPr lang="en-US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=True[, </a:t>
                      </a:r>
                      <a:r>
                        <a:rPr lang="en-US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onerror</a:t>
                      </a:r>
                      <a:r>
                        <a:rPr lang="en-US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=None[, </a:t>
                      </a:r>
                      <a:r>
                        <a:rPr lang="en-US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followlinks</a:t>
                      </a:r>
                      <a:r>
                        <a:rPr lang="en-US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=False]]])</a:t>
                      </a:r>
                      <a:endParaRPr lang="en-US" sz="16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1600" dirty="0">
                          <a:effectLst/>
                        </a:rPr>
                      </a:br>
                      <a:r>
                        <a:rPr lang="zh-CN" altLang="en-US" sz="1600" dirty="0">
                          <a:effectLst/>
                        </a:rPr>
                        <a:t>输出在文件夹中的文件名通过在树中游走，向上或者向下。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60294"/>
                  </a:ext>
                </a:extLst>
              </a:tr>
              <a:tr h="129594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63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os.write</a:t>
                      </a:r>
                      <a:r>
                        <a:rPr lang="en-US" altLang="zh-CN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(</a:t>
                      </a:r>
                      <a:r>
                        <a:rPr lang="en-US" altLang="zh-CN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fd</a:t>
                      </a:r>
                      <a:r>
                        <a:rPr lang="en-US" altLang="zh-CN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, str)</a:t>
                      </a:r>
                      <a:endParaRPr lang="zh-CN" altLang="en-US" sz="16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600" dirty="0">
                          <a:effectLst/>
                        </a:rPr>
                      </a:br>
                      <a:r>
                        <a:rPr lang="zh-CN" altLang="en-US" sz="1600" dirty="0">
                          <a:effectLst/>
                        </a:rPr>
                        <a:t>写入字符串到文件描述符 </a:t>
                      </a:r>
                      <a:r>
                        <a:rPr lang="en-US" altLang="zh-CN" sz="1600" dirty="0" err="1">
                          <a:effectLst/>
                        </a:rPr>
                        <a:t>fd</a:t>
                      </a:r>
                      <a:r>
                        <a:rPr lang="zh-CN" altLang="en-US" sz="1600" dirty="0">
                          <a:effectLst/>
                        </a:rPr>
                        <a:t>中</a:t>
                      </a:r>
                      <a:r>
                        <a:rPr lang="en-US" altLang="zh-CN" sz="1600" dirty="0">
                          <a:effectLst/>
                        </a:rPr>
                        <a:t>. </a:t>
                      </a:r>
                      <a:r>
                        <a:rPr lang="zh-CN" altLang="en-US" sz="1600" dirty="0">
                          <a:effectLst/>
                        </a:rPr>
                        <a:t>返回实际写入的字符串长度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45873"/>
                  </a:ext>
                </a:extLst>
              </a:tr>
              <a:tr h="101787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64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os.path </a:t>
                      </a:r>
                      <a:r>
                        <a:rPr lang="zh-CN" altLang="en-US" sz="1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模块</a:t>
                      </a:r>
                      <a:endParaRPr lang="zh-CN" altLang="en-US" sz="16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600">
                          <a:effectLst/>
                        </a:rPr>
                      </a:br>
                      <a:r>
                        <a:rPr lang="zh-CN" altLang="en-US" sz="1600">
                          <a:effectLst/>
                        </a:rPr>
                        <a:t>获取文件的属性信息。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40312"/>
                  </a:ext>
                </a:extLst>
              </a:tr>
              <a:tr h="101787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65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1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os.pardir</a:t>
                      </a:r>
                      <a:r>
                        <a:rPr lang="en-US" altLang="zh-CN" sz="1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()</a:t>
                      </a:r>
                      <a:endParaRPr lang="zh-CN" altLang="en-US" sz="16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1600" dirty="0">
                          <a:effectLst/>
                        </a:rPr>
                      </a:br>
                      <a:r>
                        <a:rPr lang="zh-CN" altLang="en-US" sz="1600" dirty="0">
                          <a:effectLst/>
                        </a:rPr>
                        <a:t>获取当前目录的父目录，以字符串形式显示目录名。</a:t>
                      </a:r>
                    </a:p>
                  </a:txBody>
                  <a:tcPr marL="47269" marR="47269" marT="66177" marB="6617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3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2193</Words>
  <Application>Microsoft Office PowerPoint</Application>
  <PresentationFormat>Widescreen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Calibri</vt:lpstr>
      <vt:lpstr>Calibri Light</vt:lpstr>
      <vt:lpstr>Office Theme</vt:lpstr>
      <vt:lpstr>OS 文件/目录方法</vt:lpstr>
      <vt:lpstr>常用方法</vt:lpstr>
      <vt:lpstr>常用方法</vt:lpstr>
      <vt:lpstr>常用方法</vt:lpstr>
      <vt:lpstr>常用方法</vt:lpstr>
      <vt:lpstr>常用方法</vt:lpstr>
      <vt:lpstr>常用方法</vt:lpstr>
      <vt:lpstr>常用方法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文件/目录方法</dc:title>
  <dc:creator>Wang, HongyiX</dc:creator>
  <cp:lastModifiedBy>Wang, HongyiX</cp:lastModifiedBy>
  <cp:revision>3</cp:revision>
  <dcterms:created xsi:type="dcterms:W3CDTF">2021-05-27T01:31:24Z</dcterms:created>
  <dcterms:modified xsi:type="dcterms:W3CDTF">2021-05-27T01:37:50Z</dcterms:modified>
</cp:coreProperties>
</file>