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7D13AC-9C8A-47EE-A8FB-EB8D433DFC56}">
          <p14:sldIdLst>
            <p14:sldId id="256"/>
            <p14:sldId id="257"/>
            <p14:sldId id="258"/>
            <p14:sldId id="27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190D-5318-4690-A802-8B841A462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45C78-DA43-472B-BE90-7944A713A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163B9-CF21-421D-AC7A-873100BF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14C6-CD39-48F3-8C28-283E007B53F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7FD06-4E43-441B-ABAB-393AC7F4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4C4B5-09F3-417A-850A-12D92DF2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7AB-FA3D-467B-BFD8-172D27A4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2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C380-3577-4AF1-A190-910F59DF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ED7A0-2EFE-49EA-8FB5-262FC6B30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C4DC2-8891-49C0-98B2-F52A1C3D4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14C6-CD39-48F3-8C28-283E007B53F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46837-86A9-4FB4-AAD7-766CE3AA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ED819-4C14-48A5-8CBF-2C060EE9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7AB-FA3D-467B-BFD8-172D27A4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8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D72CF1-891D-4411-B506-3785835E4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6332F-220F-45FC-A643-2FAAB8AA2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3E947-E2D5-4125-AACB-6C35EC02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14C6-CD39-48F3-8C28-283E007B53F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41ABC-5F83-4028-9748-BD2522C6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7C58-D1F5-4EBA-8475-843D3EE2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7AB-FA3D-467B-BFD8-172D27A4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2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856E-4396-4077-A989-2A7C180A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2C52-E673-454C-9590-292757659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4CAFD-BE96-44C0-B213-1C66F3FB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14C6-CD39-48F3-8C28-283E007B53F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57506-460E-4D66-BE1E-4E669B52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4D69A-F9A2-440A-8B2C-9C0ED91E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7AB-FA3D-467B-BFD8-172D27A4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6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98E9-5B2C-4F45-80E7-C6D45B71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99755-B4D5-437D-8383-D5806678B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2FBA-5374-434B-8A63-2EC809F4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14C6-CD39-48F3-8C28-283E007B53F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E04E5-BDEA-4565-A906-2808CC70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BEB0B-3DF1-41D6-90FD-A656F6E1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7AB-FA3D-467B-BFD8-172D27A4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5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FA90-6AC7-4E6D-80BC-13173587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D7899-0097-4CE6-B78E-56834988F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31749-2378-4DCE-8D2D-05027E334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0959A-D54E-4D0B-A07E-DB6B633B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14C6-CD39-48F3-8C28-283E007B53F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927E1-A642-441A-AAF3-05596DA9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0620E-034E-4534-98E4-A0C89E20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7AB-FA3D-467B-BFD8-172D27A4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0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6481-F135-483C-BB82-46E55728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7AE8A-F479-48E3-BCB4-6BFB37D61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B4C2B-237A-42B5-98E5-CACC90729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A3C18-4460-4B6A-B227-0A7AE29C2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84546-A328-4F0E-99CC-077E52E21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72A96-0D3B-4B73-B617-DEABE26D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14C6-CD39-48F3-8C28-283E007B53F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D8008-3852-4FBE-BB43-2381D8FB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17250-0D76-4568-AD2A-72B3B0D7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7AB-FA3D-467B-BFD8-172D27A4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0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F580-9A63-483C-8770-0C9BE8CE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69A30-5F00-4A5F-B03B-CDA3570A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14C6-CD39-48F3-8C28-283E007B53F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AEB89-4951-415C-8D22-AE6E3ADF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862DB-B0BB-4CD6-B6D9-03767E5C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7AB-FA3D-467B-BFD8-172D27A4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4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15845-DC7D-447E-827E-01051331E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14C6-CD39-48F3-8C28-283E007B53F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574CAF-802D-4894-B1D1-E985452E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927F3-4B4F-48C1-8961-25E33160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7AB-FA3D-467B-BFD8-172D27A4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3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39E1-6829-46C3-BED6-41EBE32B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98DF7-62FC-417B-8102-4B731CD1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D9A3C-FB27-436C-B01F-846D9C427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70906-25A4-45B8-97DD-98E72C2D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14C6-CD39-48F3-8C28-283E007B53F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8F6E6-D875-4703-8149-2C8DDB19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89EF9-0FC9-4CD0-8D8A-DF134B78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7AB-FA3D-467B-BFD8-172D27A4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7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E7C1-6BD7-45F2-873C-B6CB0244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0A2C8-16D0-4B18-BB1C-DBB553E75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67CE1-79E3-4152-BE10-3B84F0E37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E7C0-E361-40E6-9B94-6493E4D1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14C6-CD39-48F3-8C28-283E007B53F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1644C-8510-4FD9-993D-9C6ECC73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5A74A-AD52-4D28-8370-08497C39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37AB-FA3D-467B-BFD8-172D27A4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24021-552E-4CF0-A630-A069E7A3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5C354-E38B-40A0-853C-9C7DAB761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55AF9-38D8-4241-AD6A-3BF88441D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314C6-CD39-48F3-8C28-283E007B53F2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CC33-413F-49CD-8C21-D77CC5F21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465C6-4EFA-4BB9-8B2F-99C82F51A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937AB-FA3D-467B-BFD8-172D27A4F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7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A722AB-4C10-483F-B236-C599972C0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安装</a:t>
            </a:r>
            <a:r>
              <a:rPr lang="en-US" altLang="zh-CN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Pycharm</a:t>
            </a:r>
            <a:endParaRPr lang="en-US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3FBEB-F081-4D29-8921-0FC55CF8C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Pycharm</a:t>
            </a:r>
            <a:r>
              <a:rPr lang="zh-CN" altLang="en-US" sz="2000">
                <a:solidFill>
                  <a:srgbClr val="FFFFFF"/>
                </a:solidFill>
              </a:rPr>
              <a:t>是用来编辑运行代码的工具，以后我们接触最多的就是这个软件了</a:t>
            </a: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347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58600-69FA-4FAD-B7A1-5864027A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点击“</a:t>
            </a:r>
            <a:r>
              <a:rPr lang="en-US" sz="4000">
                <a:solidFill>
                  <a:srgbClr val="FFFFFF"/>
                </a:solidFill>
              </a:rPr>
              <a:t>continue”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C7DDABBD-8F8A-4317-B373-49D002E284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109" y="2490788"/>
            <a:ext cx="4596607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23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3A9F7-0B78-4CE7-B01A-5ADBDFBC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点</a:t>
            </a:r>
            <a:r>
              <a:rPr lang="en-US" altLang="zh-CN" sz="4000">
                <a:solidFill>
                  <a:srgbClr val="FFFFFF"/>
                </a:solidFill>
              </a:rPr>
              <a:t>Don’t Send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AF817BCA-657A-4CAA-AFD6-5654CB0AC0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88" y="2969419"/>
            <a:ext cx="63436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038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1F363-9781-44BD-885A-E3A764B9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选择界面主题，选择自己喜欢的颜色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9CFC7264-BDDD-421E-A790-54146772C4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750" y="2490788"/>
            <a:ext cx="4275326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979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EAF4B-249E-4832-B9B5-B8E2A417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左下角：</a:t>
            </a:r>
            <a:r>
              <a:rPr lang="en-US" sz="4000">
                <a:solidFill>
                  <a:srgbClr val="FFFFFF"/>
                </a:solidFill>
              </a:rPr>
              <a:t>skip remaining and set defaults（</a:t>
            </a:r>
            <a:r>
              <a:rPr lang="zh-CN" altLang="en-US" sz="4000">
                <a:solidFill>
                  <a:srgbClr val="FFFFFF"/>
                </a:solidFill>
              </a:rPr>
              <a:t>跳过其余和设置默认值）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41D4A6B0-377B-428F-919A-CFCE318080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750" y="2490788"/>
            <a:ext cx="4275326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942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AD3CDF-03D5-42D2-91BC-CE14B753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安装</a:t>
            </a:r>
            <a:r>
              <a:rPr lang="en-US" altLang="zh-CN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Anaconda</a:t>
            </a:r>
            <a:endParaRPr lang="en-US" sz="6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BCD9-DAB3-43F1-BAA0-E663323C8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zh-CN" sz="13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zh-CN" altLang="en-US" sz="13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的运行依赖于各种各样的库，我们一个一个去安装很麻烦，所以就产生了</a:t>
            </a:r>
            <a:r>
              <a:rPr lang="en-US" altLang="zh-CN" sz="13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Anaconda</a:t>
            </a:r>
            <a:r>
              <a:rPr lang="zh-CN" altLang="en-US" sz="13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这个软件，它打包好了常用的库，一次安装就能省下我们很多的精力。</a:t>
            </a:r>
            <a:endParaRPr lang="en-US" sz="13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739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9CEE2-A225-47B8-984E-0F431D33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打开软件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17" name="Picture 12">
            <a:extLst>
              <a:ext uri="{FF2B5EF4-FFF2-40B4-BE49-F238E27FC236}">
                <a16:creationId xmlns:a16="http://schemas.microsoft.com/office/drawing/2014/main" id="{2BF69321-9838-4D6B-B62E-56229A4E34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2" y="2490788"/>
            <a:ext cx="4625981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336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64C21-7068-45D4-B56E-1011630E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选择</a:t>
            </a:r>
            <a:r>
              <a:rPr lang="en-US" sz="4000">
                <a:solidFill>
                  <a:srgbClr val="FFFFFF"/>
                </a:solidFill>
              </a:rPr>
              <a:t>“All Users”</a:t>
            </a:r>
            <a:r>
              <a:rPr lang="zh-CN" altLang="en-US" sz="4000">
                <a:solidFill>
                  <a:srgbClr val="FFFFFF"/>
                </a:solidFill>
              </a:rPr>
              <a:t>，然后点击</a:t>
            </a:r>
            <a:r>
              <a:rPr lang="en-US" altLang="zh-CN" sz="4000">
                <a:solidFill>
                  <a:srgbClr val="FFFFFF"/>
                </a:solidFill>
              </a:rPr>
              <a:t>Next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A4D09B3-17E9-4BA5-B859-2244A1A03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510" y="2490788"/>
            <a:ext cx="4563805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490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8836-DC51-4BBC-93DC-DF16491A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安装路径不要选择</a:t>
            </a:r>
            <a:r>
              <a:rPr lang="en-US" altLang="zh-CN" sz="4000">
                <a:solidFill>
                  <a:srgbClr val="FFFFFF"/>
                </a:solidFill>
              </a:rPr>
              <a:t>C</a:t>
            </a:r>
            <a:r>
              <a:rPr lang="zh-CN" altLang="en-US" sz="4000">
                <a:solidFill>
                  <a:srgbClr val="FFFFFF"/>
                </a:solidFill>
              </a:rPr>
              <a:t>盘！！！简单一点，就选择</a:t>
            </a:r>
            <a:r>
              <a:rPr lang="en-US" altLang="zh-CN" sz="4000">
                <a:solidFill>
                  <a:srgbClr val="FFFFFF"/>
                </a:solidFill>
              </a:rPr>
              <a:t>E:\Anaconda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6267D74-73C4-43CA-BC59-29DA874671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172" y="2490788"/>
            <a:ext cx="4602481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99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19903-0A26-4577-A43B-69C4CBF1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第一个一定不要选择，点击</a:t>
            </a:r>
            <a:r>
              <a:rPr lang="en-US" altLang="zh-CN" sz="4000">
                <a:solidFill>
                  <a:srgbClr val="FFFFFF"/>
                </a:solidFill>
              </a:rPr>
              <a:t>Install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1A8B166-5500-4DDE-88F0-B1BE2C2D0C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038" y="2490788"/>
            <a:ext cx="4592750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401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C9BF6-0BB9-4943-B4BC-E833CC06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等待安装完成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F5AA44A-2D9E-4D72-8EFD-CF71EB848B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510" y="2490788"/>
            <a:ext cx="4563805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25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8BBFF2-68C6-4003-B10B-C08D2700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双击已下载的</a:t>
            </a:r>
            <a:r>
              <a:rPr lang="en-US" altLang="zh-CN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PyCharm</a:t>
            </a:r>
            <a:r>
              <a:rPr lang="zh-CN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安装包，出现如下图所示的界面，点击“</a:t>
            </a:r>
            <a:r>
              <a:rPr lang="en-US" altLang="zh-CN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next”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6" name="Content Placeholder 2055">
            <a:extLst>
              <a:ext uri="{FF2B5EF4-FFF2-40B4-BE49-F238E27FC236}">
                <a16:creationId xmlns:a16="http://schemas.microsoft.com/office/drawing/2014/main" id="{3F0CEEDC-EBA3-400B-AFC1-A35D286BC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39F9936-715B-4771-A3B0-CF031FA6C2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4060"/>
          <a:stretch/>
        </p:blipFill>
        <p:spPr bwMode="auto">
          <a:xfrm>
            <a:off x="3799338" y="2494237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736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82A31-1A16-4F36-82A8-C0865CC62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提示安装成功，点击</a:t>
            </a:r>
            <a:r>
              <a:rPr lang="en-US" altLang="zh-CN" sz="4000" dirty="0">
                <a:solidFill>
                  <a:srgbClr val="FFFFFF"/>
                </a:solidFill>
              </a:rPr>
              <a:t>next 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8453E10-BAE4-44DD-970A-53F2371C3B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500" y="2490788"/>
            <a:ext cx="4647826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500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7675E-9AE0-4221-B982-88D66386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提示安装</a:t>
            </a:r>
            <a:r>
              <a:rPr lang="en-US" altLang="zh-CN" sz="4000">
                <a:solidFill>
                  <a:srgbClr val="FFFFFF"/>
                </a:solidFill>
              </a:rPr>
              <a:t>VScode</a:t>
            </a:r>
            <a:r>
              <a:rPr lang="zh-CN" altLang="en-US" sz="4000">
                <a:solidFill>
                  <a:srgbClr val="FFFFFF"/>
                </a:solidFill>
              </a:rPr>
              <a:t>，选择点击“</a:t>
            </a:r>
            <a:r>
              <a:rPr lang="en-US" altLang="zh-CN" sz="4000">
                <a:solidFill>
                  <a:srgbClr val="FFFFFF"/>
                </a:solidFill>
              </a:rPr>
              <a:t>skip”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ACAA2CDC-9491-4150-BBAD-51DB3B2C61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69" y="2490788"/>
            <a:ext cx="4606887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378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22A39-DA24-444F-AF41-78D34B6E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两个“</a:t>
            </a:r>
            <a:r>
              <a:rPr lang="en-US" sz="4000" dirty="0">
                <a:solidFill>
                  <a:srgbClr val="FFFFFF"/>
                </a:solidFill>
              </a:rPr>
              <a:t>learn”，</a:t>
            </a:r>
            <a:r>
              <a:rPr lang="zh-CN" altLang="en-US" sz="4000" dirty="0">
                <a:solidFill>
                  <a:srgbClr val="FFFFFF"/>
                </a:solidFill>
              </a:rPr>
              <a:t>都取消打勾</a:t>
            </a:r>
            <a:r>
              <a:rPr lang="en-US" altLang="zh-CN" sz="4000" dirty="0">
                <a:solidFill>
                  <a:srgbClr val="FFFFFF"/>
                </a:solidFill>
              </a:rPr>
              <a:t>,</a:t>
            </a:r>
            <a:r>
              <a:rPr lang="zh-CN" altLang="en-US" sz="4000" dirty="0">
                <a:solidFill>
                  <a:srgbClr val="FFFFFF"/>
                </a:solidFill>
              </a:rPr>
              <a:t>然后点击</a:t>
            </a:r>
            <a:r>
              <a:rPr lang="en-US" altLang="zh-CN" sz="4000" dirty="0">
                <a:solidFill>
                  <a:srgbClr val="FFFFFF"/>
                </a:solidFill>
              </a:rPr>
              <a:t>Finish</a:t>
            </a:r>
            <a:r>
              <a:rPr lang="zh-CN" altLang="en-US" sz="4000" dirty="0">
                <a:solidFill>
                  <a:srgbClr val="FFFFFF"/>
                </a:solidFill>
              </a:rPr>
              <a:t>就安装完成了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56BCC91-B57C-44C9-A2CD-CCD6DCE8E3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430" y="2490788"/>
            <a:ext cx="4569965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766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8ADE5-BC99-45B8-A1C7-BBEEFDFB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</a:rPr>
              <a:t>配置</a:t>
            </a:r>
            <a:r>
              <a:rPr lang="en-US" altLang="zh-CN" sz="2400" dirty="0" err="1">
                <a:solidFill>
                  <a:srgbClr val="FFFFFF"/>
                </a:solidFill>
              </a:rPr>
              <a:t>Conda</a:t>
            </a:r>
            <a:r>
              <a:rPr lang="zh-CN" altLang="en-US" sz="2400" dirty="0">
                <a:solidFill>
                  <a:srgbClr val="FFFFFF"/>
                </a:solidFill>
              </a:rPr>
              <a:t>的环境变量（可以不做）</a:t>
            </a:r>
            <a:br>
              <a:rPr lang="en-US" altLang="zh-CN" sz="2400" dirty="0">
                <a:solidFill>
                  <a:srgbClr val="FFFFFF"/>
                </a:solidFill>
              </a:rPr>
            </a:br>
            <a:r>
              <a:rPr lang="zh-CN" altLang="en-US" sz="2400" dirty="0">
                <a:solidFill>
                  <a:srgbClr val="FFFFFF"/>
                </a:solidFill>
              </a:rPr>
              <a:t>右击电脑</a:t>
            </a:r>
            <a:r>
              <a:rPr lang="en-US" altLang="zh-CN" sz="2400" dirty="0">
                <a:solidFill>
                  <a:srgbClr val="FFFFFF"/>
                </a:solidFill>
              </a:rPr>
              <a:t>——</a:t>
            </a:r>
            <a:r>
              <a:rPr lang="zh-CN" altLang="en-US" sz="2400" dirty="0">
                <a:solidFill>
                  <a:srgbClr val="FFFFFF"/>
                </a:solidFill>
              </a:rPr>
              <a:t>属性</a:t>
            </a:r>
            <a:r>
              <a:rPr lang="en-US" altLang="zh-CN" sz="2400" dirty="0">
                <a:solidFill>
                  <a:srgbClr val="FFFFFF"/>
                </a:solidFill>
              </a:rPr>
              <a:t>——</a:t>
            </a:r>
            <a:r>
              <a:rPr lang="zh-CN" altLang="en-US" sz="2400" dirty="0">
                <a:solidFill>
                  <a:srgbClr val="FFFFFF"/>
                </a:solidFill>
              </a:rPr>
              <a:t>高级系统设置</a:t>
            </a:r>
            <a:r>
              <a:rPr lang="en-US" altLang="zh-CN" sz="2400" dirty="0">
                <a:solidFill>
                  <a:srgbClr val="FFFFFF"/>
                </a:solidFill>
              </a:rPr>
              <a:t>——</a:t>
            </a:r>
            <a:r>
              <a:rPr lang="zh-CN" altLang="en-US" sz="2400" dirty="0">
                <a:solidFill>
                  <a:srgbClr val="FFFFFF"/>
                </a:solidFill>
              </a:rPr>
              <a:t>环境变量</a:t>
            </a:r>
            <a:r>
              <a:rPr lang="en-US" altLang="zh-CN" sz="2400" dirty="0">
                <a:solidFill>
                  <a:srgbClr val="FFFFFF"/>
                </a:solidFill>
              </a:rPr>
              <a:t>——path——</a:t>
            </a:r>
            <a:r>
              <a:rPr lang="zh-CN" altLang="en-US" sz="2400" dirty="0">
                <a:solidFill>
                  <a:srgbClr val="FFFFFF"/>
                </a:solidFill>
              </a:rPr>
              <a:t>编辑</a:t>
            </a:r>
            <a:r>
              <a:rPr lang="en-US" altLang="zh-CN" sz="2400" dirty="0">
                <a:solidFill>
                  <a:srgbClr val="FFFFFF"/>
                </a:solidFill>
              </a:rPr>
              <a:t>——</a:t>
            </a:r>
            <a:r>
              <a:rPr lang="zh-CN" altLang="en-US" sz="2400" dirty="0">
                <a:solidFill>
                  <a:srgbClr val="FFFFFF"/>
                </a:solidFill>
              </a:rPr>
              <a:t>新建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CEBDE-2675-4D7E-AAF3-8B34061A6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06" y="2490436"/>
            <a:ext cx="5137495" cy="3567173"/>
          </a:xfrm>
        </p:spPr>
        <p:txBody>
          <a:bodyPr anchor="ctr">
            <a:normAutofit/>
          </a:bodyPr>
          <a:lstStyle/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新建如下：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E:\Anaconda（Python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需要）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E:\Anaconda\Scripts（conda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自带脚本）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E:\Anaconda\Library\mingw-w64\bin（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使用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 with python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的时候）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E:\Anaconda\Library\usr\bin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E:\Anaconda\Library\bin（jupyter notebook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动态库）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591A93A-137B-4B6D-85B9-D2BEF0D6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304" y="2490436"/>
            <a:ext cx="38004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302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FE1EA88-E24D-4E4A-B599-BE51FFC45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zh-CN" altLang="en-US" sz="5600">
                <a:solidFill>
                  <a:srgbClr val="FFFFFF"/>
                </a:solidFill>
              </a:rPr>
              <a:t>如何在</a:t>
            </a:r>
            <a:r>
              <a:rPr lang="en-US" altLang="zh-CN" sz="5600">
                <a:solidFill>
                  <a:srgbClr val="FFFFFF"/>
                </a:solidFill>
              </a:rPr>
              <a:t>Pycharm</a:t>
            </a:r>
            <a:r>
              <a:rPr lang="zh-CN" altLang="en-US" sz="5600">
                <a:solidFill>
                  <a:srgbClr val="FFFFFF"/>
                </a:solidFill>
              </a:rPr>
              <a:t>中使用</a:t>
            </a:r>
            <a:r>
              <a:rPr lang="en-US" altLang="zh-CN" sz="5600">
                <a:solidFill>
                  <a:srgbClr val="FFFFFF"/>
                </a:solidFill>
              </a:rPr>
              <a:t>Anaconda</a:t>
            </a:r>
            <a:r>
              <a:rPr lang="zh-CN" altLang="en-US" sz="5600">
                <a:solidFill>
                  <a:srgbClr val="FFFFFF"/>
                </a:solidFill>
              </a:rPr>
              <a:t>环境</a:t>
            </a:r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C5D4CBA-9CB9-484E-ADC0-627EE671D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348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6B68FF-CEEA-4D58-A604-A201CF77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1" y="321734"/>
            <a:ext cx="10148941" cy="1135737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打开设置菜单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B41B0-2CDC-49FB-8C3A-5FA069675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597" y="1794922"/>
            <a:ext cx="6842935" cy="439398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打开</a:t>
            </a:r>
            <a:r>
              <a:rPr lang="en-US" altLang="zh-CN" sz="2000" dirty="0" err="1"/>
              <a:t>Pycharm</a:t>
            </a:r>
            <a:endParaRPr lang="en-US" altLang="zh-CN" sz="2000" dirty="0"/>
          </a:p>
          <a:p>
            <a:r>
              <a:rPr lang="zh-CN" altLang="en-US" sz="2000" dirty="0"/>
              <a:t>点击左上角的</a:t>
            </a:r>
            <a:r>
              <a:rPr lang="en-US" altLang="zh-CN" sz="2000" dirty="0"/>
              <a:t>File</a:t>
            </a:r>
          </a:p>
          <a:p>
            <a:r>
              <a:rPr lang="zh-CN" altLang="en-US" sz="2000" dirty="0"/>
              <a:t>选择</a:t>
            </a:r>
            <a:r>
              <a:rPr lang="en-US" altLang="zh-CN" sz="2000" dirty="0"/>
              <a:t>Settings</a:t>
            </a:r>
            <a:endParaRPr lang="en-US" sz="2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81F5842-569E-4039-BD4B-7B69E3BD9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416" y="1670241"/>
            <a:ext cx="2802072" cy="43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19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D7EF1-32A5-4C65-99A0-390B834F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查看</a:t>
            </a:r>
            <a:r>
              <a:rPr lang="en-US" altLang="zh-CN" sz="3600" dirty="0"/>
              <a:t>Python interpreter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B9D34-8DDB-47F6-B705-A9564593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在左边侧栏中选择</a:t>
            </a:r>
            <a:r>
              <a:rPr lang="en-US" altLang="zh-CN" sz="2000" dirty="0"/>
              <a:t>Project</a:t>
            </a:r>
          </a:p>
          <a:p>
            <a:r>
              <a:rPr lang="zh-CN" altLang="en-US" sz="2000" dirty="0"/>
              <a:t>再选择</a:t>
            </a:r>
            <a:r>
              <a:rPr lang="en-US" altLang="zh-CN" sz="2000" dirty="0"/>
              <a:t>Python Interpreter</a:t>
            </a:r>
          </a:p>
          <a:p>
            <a:r>
              <a:rPr lang="zh-CN" altLang="en-US" sz="2000" dirty="0"/>
              <a:t>在右边上方的</a:t>
            </a:r>
            <a:r>
              <a:rPr lang="en-US" altLang="zh-CN" sz="2000" dirty="0"/>
              <a:t>Python Interpreter</a:t>
            </a:r>
            <a:r>
              <a:rPr lang="zh-CN" altLang="en-US" sz="2000" dirty="0"/>
              <a:t>一栏中，有可能显示如图的</a:t>
            </a:r>
            <a:r>
              <a:rPr lang="en-US" altLang="zh-CN" sz="2000" dirty="0"/>
              <a:t>No Interpreter</a:t>
            </a:r>
            <a:r>
              <a:rPr lang="zh-CN" altLang="en-US" sz="2000" dirty="0"/>
              <a:t>，也有可能显示其他已经配置好的</a:t>
            </a:r>
            <a:r>
              <a:rPr lang="en-US" altLang="zh-CN" sz="2000" dirty="0"/>
              <a:t>Interpreter</a:t>
            </a:r>
          </a:p>
          <a:p>
            <a:r>
              <a:rPr lang="zh-CN" altLang="en-US" sz="2000" dirty="0"/>
              <a:t>我们这边学习如何配置我们安装好的</a:t>
            </a:r>
            <a:r>
              <a:rPr lang="en-US" altLang="zh-CN" sz="2000" dirty="0"/>
              <a:t>Anaconda</a:t>
            </a:r>
            <a:r>
              <a:rPr lang="zh-CN" altLang="en-US" sz="2000" dirty="0"/>
              <a:t>环境</a:t>
            </a:r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1DD341F-FB1C-4D08-AAB7-4DD6EC97A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682" y="1782981"/>
            <a:ext cx="6751998" cy="436189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580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1C15B-2B47-491B-926D-8E15D08C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CN" altLang="en-US" sz="3600"/>
              <a:t>进行添加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65BF-54DA-4D86-8F3B-9A06D8095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zh-CN" altLang="en-US" sz="2000"/>
              <a:t>点击右上方的小齿轮图标</a:t>
            </a:r>
            <a:endParaRPr lang="en-US" altLang="zh-CN" sz="2000"/>
          </a:p>
          <a:p>
            <a:r>
              <a:rPr lang="zh-CN" altLang="en-US" sz="2000"/>
              <a:t>然后选择</a:t>
            </a:r>
            <a:r>
              <a:rPr lang="en-US" altLang="zh-CN" sz="2000"/>
              <a:t>Add</a:t>
            </a:r>
            <a:endParaRPr lang="en-US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3F7D312-C893-4DB3-8A09-E84351EA4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1853468"/>
            <a:ext cx="6253212" cy="422091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9411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9E9EC-5234-4566-A824-1A108D67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CN" altLang="en-US" sz="3600"/>
              <a:t>打开了</a:t>
            </a:r>
            <a:r>
              <a:rPr lang="en-US" altLang="zh-CN" sz="3600"/>
              <a:t>Interpreter</a:t>
            </a:r>
            <a:r>
              <a:rPr lang="zh-CN" altLang="en-US" sz="3600"/>
              <a:t>界面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F568-ACE2-4926-B6E0-B0D6D29A9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在左边侧栏中选择</a:t>
            </a:r>
            <a:r>
              <a:rPr lang="en-US" altLang="zh-CN" sz="2000" dirty="0" err="1"/>
              <a:t>Conda</a:t>
            </a:r>
            <a:r>
              <a:rPr lang="en-US" altLang="zh-CN" sz="2000" dirty="0"/>
              <a:t> Environment</a:t>
            </a:r>
          </a:p>
          <a:p>
            <a:r>
              <a:rPr lang="zh-CN" altLang="en-US" sz="2000" dirty="0"/>
              <a:t>在右边选择</a:t>
            </a:r>
            <a:r>
              <a:rPr lang="en-US" altLang="zh-CN" sz="2000" dirty="0"/>
              <a:t>Existing Environment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 err="1"/>
              <a:t>Conda</a:t>
            </a:r>
            <a:r>
              <a:rPr lang="en-US" altLang="zh-CN" sz="2000" dirty="0"/>
              <a:t> executable</a:t>
            </a:r>
            <a:r>
              <a:rPr lang="zh-CN" altLang="en-US" sz="2000" dirty="0"/>
              <a:t>中选择你之前安装好的</a:t>
            </a:r>
            <a:r>
              <a:rPr lang="en-US" altLang="zh-CN" sz="2000" dirty="0"/>
              <a:t>Anaconda</a:t>
            </a:r>
            <a:r>
              <a:rPr lang="zh-CN" altLang="en-US" sz="2000" dirty="0"/>
              <a:t>的</a:t>
            </a:r>
            <a:r>
              <a:rPr lang="en-US" altLang="zh-CN" sz="2000" dirty="0"/>
              <a:t>Conda.exe</a:t>
            </a:r>
            <a:r>
              <a:rPr lang="zh-CN" altLang="en-US" sz="2000" dirty="0"/>
              <a:t>程序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Interpreter</a:t>
            </a:r>
            <a:r>
              <a:rPr lang="zh-CN" altLang="en-US" sz="2000" dirty="0"/>
              <a:t>中选择你安装好的</a:t>
            </a:r>
            <a:r>
              <a:rPr lang="en-US" altLang="zh-CN" sz="2000" dirty="0"/>
              <a:t>Anaconda</a:t>
            </a:r>
            <a:r>
              <a:rPr lang="zh-CN" altLang="en-US" sz="2000" dirty="0"/>
              <a:t>的</a:t>
            </a:r>
            <a:r>
              <a:rPr lang="en-US" altLang="zh-CN" sz="2000" dirty="0"/>
              <a:t>Python.exe</a:t>
            </a:r>
            <a:r>
              <a:rPr lang="zh-CN" altLang="en-US" sz="2000" dirty="0"/>
              <a:t>程序</a:t>
            </a:r>
            <a:endParaRPr lang="en-US" altLang="zh-CN" sz="2000" dirty="0"/>
          </a:p>
          <a:p>
            <a:r>
              <a:rPr lang="zh-CN" altLang="en-US" sz="2000" dirty="0"/>
              <a:t>可以查看下一张例子</a:t>
            </a:r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2685FB7-0BEA-4D0A-8780-FD337977A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651" y="1782981"/>
            <a:ext cx="6100549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696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8B7DD-1900-4654-AE5C-7360B740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CN" altLang="en-US" sz="3600"/>
              <a:t>选择</a:t>
            </a:r>
            <a:r>
              <a:rPr lang="en-US" altLang="zh-CN" sz="3600"/>
              <a:t>Interpreter</a:t>
            </a:r>
            <a:r>
              <a:rPr lang="zh-CN" altLang="en-US" sz="3600"/>
              <a:t>完毕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7C83A-AF45-41EB-9D96-EEB6803F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zh-CN" altLang="en-US" sz="2000"/>
              <a:t>如图所示</a:t>
            </a:r>
            <a:endParaRPr lang="en-US" altLang="zh-CN" sz="2000"/>
          </a:p>
          <a:p>
            <a:r>
              <a:rPr lang="zh-CN" altLang="en-US" sz="2000"/>
              <a:t>然后点击</a:t>
            </a:r>
            <a:r>
              <a:rPr lang="en-US" altLang="zh-CN" sz="2000"/>
              <a:t>OK</a:t>
            </a:r>
            <a:endParaRPr lang="en-US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DB1A397-2BD8-4346-B57F-20B78BC1D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1869101"/>
            <a:ext cx="6253212" cy="418965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563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0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76650A-598F-42B9-BC9F-43ABCAA7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选择安装目录，</a:t>
            </a:r>
            <a:r>
              <a:rPr lang="en-US" altLang="zh-CN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Pycharm</a:t>
            </a:r>
            <a:r>
              <a:rPr lang="zh-CN" alt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需要的内存较多，建议将其安装在</a:t>
            </a:r>
            <a:r>
              <a:rPr lang="en-US" altLang="zh-CN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</a:t>
            </a:r>
            <a:r>
              <a:rPr lang="zh-CN" alt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盘或者</a:t>
            </a:r>
            <a:r>
              <a:rPr lang="en-US" altLang="zh-CN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</a:t>
            </a:r>
            <a:r>
              <a:rPr lang="zh-CN" alt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盘，不建议放在系统盘</a:t>
            </a:r>
            <a:r>
              <a:rPr lang="en-US" altLang="zh-CN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</a:t>
            </a:r>
            <a:r>
              <a:rPr lang="zh-CN" alt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盘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ECB6154B-D6A8-4155-BBA1-FF8FB130F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650EAC7-0277-46C6-AB83-7EA6AFCCAB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4060"/>
          <a:stretch/>
        </p:blipFill>
        <p:spPr bwMode="auto">
          <a:xfrm>
            <a:off x="3799338" y="2494237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492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29E3D-FBF7-4233-82A0-B348D507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CN" altLang="en-US" sz="3600"/>
              <a:t>设置完毕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1D57D-9AE1-4A37-85A0-E577103B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我们就可以在</a:t>
            </a:r>
            <a:r>
              <a:rPr lang="en-US" altLang="zh-CN" sz="2000" dirty="0"/>
              <a:t>python Interpreter</a:t>
            </a:r>
            <a:r>
              <a:rPr lang="zh-CN" altLang="en-US" sz="2000" dirty="0"/>
              <a:t>这一栏看到我们设置的</a:t>
            </a:r>
            <a:r>
              <a:rPr lang="en-US" altLang="zh-CN" sz="2000" dirty="0"/>
              <a:t>Interpreter</a:t>
            </a:r>
            <a:r>
              <a:rPr lang="zh-CN" altLang="en-US" sz="2000" dirty="0"/>
              <a:t>了，下面框中，也显示了我们安装了哪些第三方库</a:t>
            </a:r>
            <a:endParaRPr lang="en-US" altLang="zh-CN" sz="2000" dirty="0"/>
          </a:p>
          <a:p>
            <a:r>
              <a:rPr lang="zh-CN" altLang="en-US" sz="2000" dirty="0"/>
              <a:t>点击</a:t>
            </a:r>
            <a:r>
              <a:rPr lang="en-US" altLang="zh-CN" sz="2000" dirty="0"/>
              <a:t>OK</a:t>
            </a:r>
            <a:r>
              <a:rPr lang="zh-CN" altLang="en-US" sz="2000" dirty="0"/>
              <a:t>，等待</a:t>
            </a:r>
            <a:r>
              <a:rPr lang="en-US" altLang="zh-CN" sz="2000" dirty="0" err="1"/>
              <a:t>Pycharm</a:t>
            </a:r>
            <a:r>
              <a:rPr lang="zh-CN" altLang="en-US" sz="2000" dirty="0"/>
              <a:t>页面右下角的进度条（这是</a:t>
            </a:r>
            <a:r>
              <a:rPr lang="en-US" altLang="zh-CN" sz="2000" dirty="0" err="1"/>
              <a:t>Pycharm</a:t>
            </a:r>
            <a:r>
              <a:rPr lang="zh-CN" altLang="en-US" sz="2000"/>
              <a:t>在加载我们的配置）</a:t>
            </a:r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BCA4660-A942-46E1-8AB5-BF6F4A158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171" y="1782981"/>
            <a:ext cx="6143509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408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0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76650A-598F-42B9-BC9F-43ABCAA7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700" dirty="0">
                <a:solidFill>
                  <a:srgbClr val="FFFFFF"/>
                </a:solidFill>
              </a:rPr>
              <a:t>点击</a:t>
            </a:r>
            <a:r>
              <a:rPr lang="en-US" altLang="zh-CN" sz="3700" dirty="0">
                <a:solidFill>
                  <a:srgbClr val="FFFFFF"/>
                </a:solidFill>
              </a:rPr>
              <a:t>Next</a:t>
            </a:r>
            <a:r>
              <a:rPr lang="zh-CN" altLang="en-US" sz="3700" dirty="0">
                <a:solidFill>
                  <a:srgbClr val="FFFFFF"/>
                </a:solidFill>
              </a:rPr>
              <a:t>，进入下图的界面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ECB6154B-D6A8-4155-BBA1-FF8FB130F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Autofit/>
          </a:bodyPr>
          <a:lstStyle/>
          <a:p>
            <a:r>
              <a:rPr lang="zh-CN" altLang="en-US" sz="1100" dirty="0">
                <a:latin typeface="Bahnschrift" panose="020B0502040204020203" pitchFamily="34" charset="0"/>
              </a:rPr>
              <a:t>数字</a:t>
            </a:r>
            <a:r>
              <a:rPr lang="en-US" altLang="zh-CN" sz="1100" dirty="0">
                <a:latin typeface="Bahnschrift" panose="020B0502040204020203" pitchFamily="34" charset="0"/>
              </a:rPr>
              <a:t>1</a:t>
            </a:r>
            <a:r>
              <a:rPr lang="zh-CN" altLang="en-US" sz="1100" dirty="0">
                <a:latin typeface="Bahnschrift" panose="020B0502040204020203" pitchFamily="34" charset="0"/>
              </a:rPr>
              <a:t>：</a:t>
            </a:r>
            <a:r>
              <a:rPr lang="en-US" sz="1100" dirty="0">
                <a:latin typeface="Bahnschrift" panose="020B0502040204020203" pitchFamily="34" charset="0"/>
              </a:rPr>
              <a:t>create desktop shortcut（</a:t>
            </a:r>
            <a:r>
              <a:rPr lang="zh-CN" altLang="en-US" sz="1100" dirty="0">
                <a:latin typeface="Bahnschrift" panose="020B0502040204020203" pitchFamily="34" charset="0"/>
              </a:rPr>
              <a:t>创建桌面快捷方式），系统</a:t>
            </a:r>
            <a:r>
              <a:rPr lang="en-US" altLang="zh-CN" sz="1100" dirty="0">
                <a:latin typeface="Bahnschrift" panose="020B0502040204020203" pitchFamily="34" charset="0"/>
              </a:rPr>
              <a:t>32</a:t>
            </a:r>
            <a:r>
              <a:rPr lang="zh-CN" altLang="en-US" sz="1100" dirty="0">
                <a:latin typeface="Bahnschrift" panose="020B0502040204020203" pitchFamily="34" charset="0"/>
              </a:rPr>
              <a:t>位就选</a:t>
            </a:r>
            <a:r>
              <a:rPr lang="en-US" altLang="zh-CN" sz="1100" dirty="0">
                <a:latin typeface="Bahnschrift" panose="020B0502040204020203" pitchFamily="34" charset="0"/>
              </a:rPr>
              <a:t>32-</a:t>
            </a:r>
            <a:r>
              <a:rPr lang="en-US" sz="1100" dirty="0">
                <a:latin typeface="Bahnschrift" panose="020B0502040204020203" pitchFamily="34" charset="0"/>
              </a:rPr>
              <a:t>bit,</a:t>
            </a:r>
            <a:r>
              <a:rPr lang="zh-CN" altLang="en-US" sz="1100" dirty="0">
                <a:latin typeface="Bahnschrift" panose="020B0502040204020203" pitchFamily="34" charset="0"/>
              </a:rPr>
              <a:t>系统</a:t>
            </a:r>
            <a:r>
              <a:rPr lang="en-US" altLang="zh-CN" sz="1100" dirty="0">
                <a:latin typeface="Bahnschrift" panose="020B0502040204020203" pitchFamily="34" charset="0"/>
              </a:rPr>
              <a:t>64</a:t>
            </a:r>
            <a:r>
              <a:rPr lang="zh-CN" altLang="en-US" sz="1100" dirty="0">
                <a:latin typeface="Bahnschrift" panose="020B0502040204020203" pitchFamily="34" charset="0"/>
              </a:rPr>
              <a:t>位就选</a:t>
            </a:r>
            <a:r>
              <a:rPr lang="en-US" altLang="zh-CN" sz="1100" dirty="0">
                <a:latin typeface="Bahnschrift" panose="020B0502040204020203" pitchFamily="34" charset="0"/>
              </a:rPr>
              <a:t>64-</a:t>
            </a:r>
            <a:r>
              <a:rPr lang="en-US" sz="1100" dirty="0">
                <a:latin typeface="Bahnschrift" panose="020B0502040204020203" pitchFamily="34" charset="0"/>
              </a:rPr>
              <a:t>bit。</a:t>
            </a:r>
            <a:r>
              <a:rPr lang="zh-CN" altLang="en-US" sz="1100" dirty="0">
                <a:latin typeface="Bahnschrift" panose="020B0502040204020203" pitchFamily="34" charset="0"/>
              </a:rPr>
              <a:t>现在大多数都是</a:t>
            </a:r>
            <a:r>
              <a:rPr lang="en-US" altLang="zh-CN" sz="1100" dirty="0">
                <a:latin typeface="Bahnschrift" panose="020B0502040204020203" pitchFamily="34" charset="0"/>
              </a:rPr>
              <a:t>64</a:t>
            </a:r>
            <a:r>
              <a:rPr lang="zh-CN" altLang="en-US" sz="1100" dirty="0">
                <a:latin typeface="Bahnschrift" panose="020B0502040204020203" pitchFamily="34" charset="0"/>
              </a:rPr>
              <a:t>位了，不清楚系统类型：我的电脑</a:t>
            </a:r>
            <a:r>
              <a:rPr lang="en-US" altLang="zh-CN" sz="1100" dirty="0">
                <a:latin typeface="Bahnschrift" panose="020B0502040204020203" pitchFamily="34" charset="0"/>
              </a:rPr>
              <a:t>=》</a:t>
            </a:r>
            <a:r>
              <a:rPr lang="zh-CN" altLang="en-US" sz="1100" dirty="0">
                <a:latin typeface="Bahnschrift" panose="020B0502040204020203" pitchFamily="34" charset="0"/>
              </a:rPr>
              <a:t>右键</a:t>
            </a:r>
            <a:r>
              <a:rPr lang="en-US" altLang="zh-CN" sz="1100" dirty="0">
                <a:latin typeface="Bahnschrift" panose="020B0502040204020203" pitchFamily="34" charset="0"/>
              </a:rPr>
              <a:t>=》</a:t>
            </a:r>
            <a:r>
              <a:rPr lang="zh-CN" altLang="en-US" sz="1100" dirty="0">
                <a:latin typeface="Bahnschrift" panose="020B0502040204020203" pitchFamily="34" charset="0"/>
              </a:rPr>
              <a:t>属性</a:t>
            </a:r>
          </a:p>
          <a:p>
            <a:r>
              <a:rPr lang="zh-CN" altLang="en-US" sz="1100" dirty="0">
                <a:latin typeface="Bahnschrift" panose="020B0502040204020203" pitchFamily="34" charset="0"/>
              </a:rPr>
              <a:t>笔者的电脑是</a:t>
            </a:r>
            <a:r>
              <a:rPr lang="en-US" altLang="zh-CN" sz="1100" dirty="0">
                <a:latin typeface="Bahnschrift" panose="020B0502040204020203" pitchFamily="34" charset="0"/>
              </a:rPr>
              <a:t>64</a:t>
            </a:r>
            <a:r>
              <a:rPr lang="zh-CN" altLang="en-US" sz="1100" dirty="0">
                <a:latin typeface="Bahnschrift" panose="020B0502040204020203" pitchFamily="34" charset="0"/>
              </a:rPr>
              <a:t>位系统，所以选择</a:t>
            </a:r>
            <a:r>
              <a:rPr lang="en-US" altLang="zh-CN" sz="1100" dirty="0">
                <a:latin typeface="Bahnschrift" panose="020B0502040204020203" pitchFamily="34" charset="0"/>
              </a:rPr>
              <a:t>64</a:t>
            </a:r>
            <a:r>
              <a:rPr lang="zh-CN" altLang="en-US" sz="1100" dirty="0">
                <a:latin typeface="Bahnschrift" panose="020B0502040204020203" pitchFamily="34" charset="0"/>
              </a:rPr>
              <a:t>位。</a:t>
            </a:r>
          </a:p>
          <a:p>
            <a:r>
              <a:rPr lang="zh-CN" altLang="en-US" sz="1100" dirty="0">
                <a:latin typeface="Bahnschrift" panose="020B0502040204020203" pitchFamily="34" charset="0"/>
              </a:rPr>
              <a:t>数字</a:t>
            </a:r>
            <a:r>
              <a:rPr lang="en-US" altLang="zh-CN" sz="1100" dirty="0">
                <a:latin typeface="Bahnschrift" panose="020B0502040204020203" pitchFamily="34" charset="0"/>
              </a:rPr>
              <a:t>2</a:t>
            </a:r>
            <a:r>
              <a:rPr lang="zh-CN" altLang="en-US" sz="1100" dirty="0">
                <a:latin typeface="Bahnschrift" panose="020B0502040204020203" pitchFamily="34" charset="0"/>
              </a:rPr>
              <a:t>：</a:t>
            </a:r>
            <a:r>
              <a:rPr lang="en-US" sz="1100" dirty="0">
                <a:latin typeface="Bahnschrift" panose="020B0502040204020203" pitchFamily="34" charset="0"/>
              </a:rPr>
              <a:t>update path variable(restart needed)</a:t>
            </a:r>
            <a:r>
              <a:rPr lang="zh-CN" altLang="en-US" sz="1100" dirty="0">
                <a:latin typeface="Bahnschrift" panose="020B0502040204020203" pitchFamily="34" charset="0"/>
              </a:rPr>
              <a:t>更新路径变量</a:t>
            </a:r>
            <a:r>
              <a:rPr lang="en-US" altLang="zh-CN" sz="1100" dirty="0">
                <a:latin typeface="Bahnschrift" panose="020B0502040204020203" pitchFamily="34" charset="0"/>
              </a:rPr>
              <a:t>(</a:t>
            </a:r>
            <a:r>
              <a:rPr lang="zh-CN" altLang="en-US" sz="1100" dirty="0">
                <a:latin typeface="Bahnschrift" panose="020B0502040204020203" pitchFamily="34" charset="0"/>
              </a:rPr>
              <a:t>需要重新启动</a:t>
            </a:r>
            <a:r>
              <a:rPr lang="en-US" altLang="zh-CN" sz="1100" dirty="0">
                <a:latin typeface="Bahnschrift" panose="020B0502040204020203" pitchFamily="34" charset="0"/>
              </a:rPr>
              <a:t>)</a:t>
            </a:r>
            <a:r>
              <a:rPr lang="zh-CN" altLang="en-US" sz="1100" dirty="0">
                <a:latin typeface="Bahnschrift" panose="020B0502040204020203" pitchFamily="34" charset="0"/>
              </a:rPr>
              <a:t>，</a:t>
            </a:r>
            <a:r>
              <a:rPr lang="en-US" sz="1100" dirty="0">
                <a:latin typeface="Bahnschrift" panose="020B0502040204020203" pitchFamily="34" charset="0"/>
              </a:rPr>
              <a:t>add launchers </a:t>
            </a:r>
            <a:r>
              <a:rPr lang="en-US" sz="1100" dirty="0" err="1">
                <a:latin typeface="Bahnschrift" panose="020B0502040204020203" pitchFamily="34" charset="0"/>
              </a:rPr>
              <a:t>dir</a:t>
            </a:r>
            <a:r>
              <a:rPr lang="en-US" sz="1100" dirty="0">
                <a:latin typeface="Bahnschrift" panose="020B0502040204020203" pitchFamily="34" charset="0"/>
              </a:rPr>
              <a:t> to the path（</a:t>
            </a:r>
            <a:r>
              <a:rPr lang="zh-CN" altLang="en-US" sz="1100" dirty="0">
                <a:latin typeface="Bahnschrift" panose="020B0502040204020203" pitchFamily="34" charset="0"/>
              </a:rPr>
              <a:t>将启动器目录添加到路径中）。上一个</a:t>
            </a:r>
            <a:r>
              <a:rPr lang="en-US" sz="1100" dirty="0">
                <a:latin typeface="Bahnschrift" panose="020B0502040204020203" pitchFamily="34" charset="0"/>
              </a:rPr>
              <a:t>PyCharm</a:t>
            </a:r>
            <a:r>
              <a:rPr lang="zh-CN" altLang="en-US" sz="1100" dirty="0">
                <a:latin typeface="Bahnschrift" panose="020B0502040204020203" pitchFamily="34" charset="0"/>
              </a:rPr>
              <a:t>版本没有的，所以没有选择。</a:t>
            </a:r>
          </a:p>
          <a:p>
            <a:r>
              <a:rPr lang="zh-CN" altLang="en-US" sz="1100" dirty="0">
                <a:latin typeface="Bahnschrift" panose="020B0502040204020203" pitchFamily="34" charset="0"/>
              </a:rPr>
              <a:t>数字</a:t>
            </a:r>
            <a:r>
              <a:rPr lang="en-US" altLang="zh-CN" sz="1100" dirty="0">
                <a:latin typeface="Bahnschrift" panose="020B0502040204020203" pitchFamily="34" charset="0"/>
              </a:rPr>
              <a:t>3</a:t>
            </a:r>
            <a:r>
              <a:rPr lang="zh-CN" altLang="en-US" sz="1100" dirty="0">
                <a:latin typeface="Bahnschrift" panose="020B0502040204020203" pitchFamily="34" charset="0"/>
              </a:rPr>
              <a:t>：</a:t>
            </a:r>
            <a:r>
              <a:rPr lang="en-US" sz="1100" dirty="0">
                <a:latin typeface="Bahnschrift" panose="020B0502040204020203" pitchFamily="34" charset="0"/>
              </a:rPr>
              <a:t>update context menu（</a:t>
            </a:r>
            <a:r>
              <a:rPr lang="zh-CN" altLang="en-US" sz="1100" dirty="0">
                <a:latin typeface="Bahnschrift" panose="020B0502040204020203" pitchFamily="34" charset="0"/>
              </a:rPr>
              <a:t>更新上下文菜单），</a:t>
            </a:r>
            <a:r>
              <a:rPr lang="en-US" sz="1100" dirty="0">
                <a:latin typeface="Bahnschrift" panose="020B0502040204020203" pitchFamily="34" charset="0"/>
              </a:rPr>
              <a:t>add open folder as project（</a:t>
            </a:r>
            <a:r>
              <a:rPr lang="zh-CN" altLang="en-US" sz="1100" dirty="0">
                <a:latin typeface="Bahnschrift" panose="020B0502040204020203" pitchFamily="34" charset="0"/>
              </a:rPr>
              <a:t>添加打开文件夹作为项目）。上一个</a:t>
            </a:r>
            <a:r>
              <a:rPr lang="en-US" sz="1100" dirty="0">
                <a:latin typeface="Bahnschrift" panose="020B0502040204020203" pitchFamily="34" charset="0"/>
              </a:rPr>
              <a:t>PyCharm</a:t>
            </a:r>
            <a:r>
              <a:rPr lang="zh-CN" altLang="en-US" sz="1100" dirty="0">
                <a:latin typeface="Bahnschrift" panose="020B0502040204020203" pitchFamily="34" charset="0"/>
              </a:rPr>
              <a:t>版本没有的，所以没有选择。</a:t>
            </a:r>
          </a:p>
          <a:p>
            <a:r>
              <a:rPr lang="zh-CN" altLang="en-US" sz="1100" dirty="0">
                <a:latin typeface="Bahnschrift" panose="020B0502040204020203" pitchFamily="34" charset="0"/>
              </a:rPr>
              <a:t>数字</a:t>
            </a:r>
            <a:r>
              <a:rPr lang="en-US" altLang="zh-CN" sz="1100" dirty="0">
                <a:latin typeface="Bahnschrift" panose="020B0502040204020203" pitchFamily="34" charset="0"/>
              </a:rPr>
              <a:t>4</a:t>
            </a:r>
            <a:r>
              <a:rPr lang="zh-CN" altLang="en-US" sz="1100" dirty="0">
                <a:latin typeface="Bahnschrift" panose="020B0502040204020203" pitchFamily="34" charset="0"/>
              </a:rPr>
              <a:t>：</a:t>
            </a:r>
            <a:r>
              <a:rPr lang="en-US" sz="1100" dirty="0">
                <a:latin typeface="Bahnschrift" panose="020B0502040204020203" pitchFamily="34" charset="0"/>
              </a:rPr>
              <a:t>create associations </a:t>
            </a:r>
            <a:r>
              <a:rPr lang="zh-CN" altLang="en-US" sz="1100" dirty="0">
                <a:latin typeface="Bahnschrift" panose="020B0502040204020203" pitchFamily="34" charset="0"/>
              </a:rPr>
              <a:t>创建关联，关联</a:t>
            </a:r>
            <a:r>
              <a:rPr lang="en-US" altLang="zh-CN" sz="1100" dirty="0">
                <a:latin typeface="Bahnschrift" panose="020B0502040204020203" pitchFamily="34" charset="0"/>
              </a:rPr>
              <a:t>.</a:t>
            </a:r>
            <a:r>
              <a:rPr lang="en-US" sz="1100" dirty="0" err="1">
                <a:latin typeface="Bahnschrift" panose="020B0502040204020203" pitchFamily="34" charset="0"/>
              </a:rPr>
              <a:t>py</a:t>
            </a:r>
            <a:r>
              <a:rPr lang="zh-CN" altLang="en-US" sz="1100" dirty="0">
                <a:latin typeface="Bahnschrift" panose="020B0502040204020203" pitchFamily="34" charset="0"/>
              </a:rPr>
              <a:t>文件，双击都是以</a:t>
            </a:r>
            <a:r>
              <a:rPr lang="en-US" sz="1100" dirty="0" err="1">
                <a:latin typeface="Bahnschrift" panose="020B0502040204020203" pitchFamily="34" charset="0"/>
              </a:rPr>
              <a:t>pycharm</a:t>
            </a:r>
            <a:r>
              <a:rPr lang="zh-CN" altLang="en-US" sz="1100" dirty="0">
                <a:latin typeface="Bahnschrift" panose="020B0502040204020203" pitchFamily="34" charset="0"/>
              </a:rPr>
              <a:t>打开。</a:t>
            </a:r>
          </a:p>
          <a:p>
            <a:r>
              <a:rPr lang="zh-CN" altLang="en-US" sz="1100" dirty="0">
                <a:latin typeface="Bahnschrift" panose="020B0502040204020203" pitchFamily="34" charset="0"/>
              </a:rPr>
              <a:t>数字</a:t>
            </a:r>
            <a:r>
              <a:rPr lang="en-US" altLang="zh-CN" sz="1100" dirty="0">
                <a:latin typeface="Bahnschrift" panose="020B0502040204020203" pitchFamily="34" charset="0"/>
              </a:rPr>
              <a:t>5</a:t>
            </a:r>
            <a:r>
              <a:rPr lang="zh-CN" altLang="en-US" sz="1100" dirty="0">
                <a:latin typeface="Bahnschrift" panose="020B0502040204020203" pitchFamily="34" charset="0"/>
              </a:rPr>
              <a:t>：不要选，我第一次安装的时候就是勾选了，差点放弃。</a:t>
            </a:r>
            <a:r>
              <a:rPr lang="en-US" sz="1100" dirty="0">
                <a:latin typeface="Bahnschrift" panose="020B0502040204020203" pitchFamily="34" charset="0"/>
              </a:rPr>
              <a:t> </a:t>
            </a:r>
            <a:r>
              <a:rPr lang="en-US" sz="1100" dirty="0" err="1">
                <a:latin typeface="Bahnschrift" panose="020B0502040204020203" pitchFamily="34" charset="0"/>
              </a:rPr>
              <a:t>pycharm</a:t>
            </a:r>
            <a:r>
              <a:rPr lang="zh-CN" altLang="en-US" sz="1100" dirty="0">
                <a:latin typeface="Bahnschrift" panose="020B0502040204020203" pitchFamily="34" charset="0"/>
              </a:rPr>
              <a:t>是国外的软件，网站就是国外，下载速度很慢。有人选上等一两个小时，我等半小时，直接强制关掉。没勾选安装很快完成。把数字</a:t>
            </a:r>
            <a:r>
              <a:rPr lang="en-US" altLang="zh-CN" sz="1100" dirty="0">
                <a:latin typeface="Bahnschrift" panose="020B0502040204020203" pitchFamily="34" charset="0"/>
              </a:rPr>
              <a:t>1</a:t>
            </a:r>
            <a:r>
              <a:rPr lang="zh-CN" altLang="en-US" sz="1100" dirty="0">
                <a:latin typeface="Bahnschrift" panose="020B0502040204020203" pitchFamily="34" charset="0"/>
              </a:rPr>
              <a:t>和数字</a:t>
            </a:r>
            <a:r>
              <a:rPr lang="en-US" altLang="zh-CN" sz="1100" dirty="0">
                <a:latin typeface="Bahnschrift" panose="020B0502040204020203" pitchFamily="34" charset="0"/>
              </a:rPr>
              <a:t>4</a:t>
            </a:r>
            <a:r>
              <a:rPr lang="zh-CN" altLang="en-US" sz="1100" dirty="0">
                <a:latin typeface="Bahnschrift" panose="020B0502040204020203" pitchFamily="34" charset="0"/>
              </a:rPr>
              <a:t>勾选就好，数字</a:t>
            </a:r>
            <a:r>
              <a:rPr lang="en-US" altLang="zh-CN" sz="1100" dirty="0">
                <a:latin typeface="Bahnschrift" panose="020B0502040204020203" pitchFamily="34" charset="0"/>
              </a:rPr>
              <a:t>2</a:t>
            </a:r>
            <a:r>
              <a:rPr lang="zh-CN" altLang="en-US" sz="1100" dirty="0">
                <a:latin typeface="Bahnschrift" panose="020B0502040204020203" pitchFamily="34" charset="0"/>
              </a:rPr>
              <a:t>和数字</a:t>
            </a:r>
            <a:r>
              <a:rPr lang="en-US" altLang="zh-CN" sz="1100" dirty="0">
                <a:latin typeface="Bahnschrift" panose="020B0502040204020203" pitchFamily="34" charset="0"/>
              </a:rPr>
              <a:t>3</a:t>
            </a:r>
            <a:r>
              <a:rPr lang="zh-CN" altLang="en-US" sz="1100" dirty="0">
                <a:latin typeface="Bahnschrift" panose="020B0502040204020203" pitchFamily="34" charset="0"/>
              </a:rPr>
              <a:t>看你自己需求。（数字</a:t>
            </a:r>
            <a:r>
              <a:rPr lang="en-US" altLang="zh-CN" sz="1100" dirty="0">
                <a:latin typeface="Bahnschrift" panose="020B0502040204020203" pitchFamily="34" charset="0"/>
              </a:rPr>
              <a:t>5</a:t>
            </a:r>
            <a:r>
              <a:rPr lang="zh-CN" altLang="en-US" sz="1100" dirty="0">
                <a:latin typeface="Bahnschrift" panose="020B0502040204020203" pitchFamily="34" charset="0"/>
              </a:rPr>
              <a:t>如果有需求，自己可以单独去官网下载安装</a:t>
            </a:r>
            <a:r>
              <a:rPr lang="en-US" sz="1100" dirty="0">
                <a:latin typeface="Bahnschrift" panose="020B0502040204020203" pitchFamily="34" charset="0"/>
              </a:rPr>
              <a:t>JRE）</a:t>
            </a:r>
          </a:p>
          <a:p>
            <a:endParaRPr lang="en-US" sz="1100" dirty="0">
              <a:latin typeface="Bahnschrift" panose="020B0502040204020203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314ADFC-036E-477B-9642-49B94C3B5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40" y="2517060"/>
            <a:ext cx="47910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9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55920FE-8104-4129-BAD6-949005328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点击</a:t>
            </a:r>
            <a:r>
              <a:rPr lang="en-US" altLang="zh-CN" sz="4000">
                <a:solidFill>
                  <a:srgbClr val="FFFFFF"/>
                </a:solidFill>
              </a:rPr>
              <a:t>Next</a:t>
            </a:r>
            <a:r>
              <a:rPr lang="zh-CN" altLang="en-US" sz="4000">
                <a:solidFill>
                  <a:srgbClr val="FFFFFF"/>
                </a:solidFill>
              </a:rPr>
              <a:t>，进入下图界面，默认安装即可，直接点击</a:t>
            </a:r>
            <a:r>
              <a:rPr lang="en-US" altLang="zh-CN" sz="4000">
                <a:solidFill>
                  <a:srgbClr val="FFFFFF"/>
                </a:solidFill>
              </a:rPr>
              <a:t>Install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3CF5E026-8EA2-4396-B6CF-A5B0C862D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E890028-1A7A-4518-A1AA-BE56D0FD8B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4060"/>
          <a:stretch/>
        </p:blipFill>
        <p:spPr bwMode="auto">
          <a:xfrm>
            <a:off x="3799338" y="2494237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24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CC704A-C6F6-450C-97E6-2DE7F464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耐心的等待两分钟左右，如下图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CE687956-AA7D-4116-9069-EE174026F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013659A-798E-4F35-A5EE-FDB644E0E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8"/>
          <a:stretch/>
        </p:blipFill>
        <p:spPr bwMode="auto">
          <a:xfrm>
            <a:off x="3799338" y="2494237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71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ED0E85-28B2-48F3-BE51-F381344E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之后就会得到下面的安装完成的界面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7174" name="Content Placeholder 7173">
            <a:extLst>
              <a:ext uri="{FF2B5EF4-FFF2-40B4-BE49-F238E27FC236}">
                <a16:creationId xmlns:a16="http://schemas.microsoft.com/office/drawing/2014/main" id="{AADFE44A-6671-46EE-B65B-A51CBFD00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9E1BBB3-1626-4C2C-BC93-9936574C76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3" b="1846"/>
          <a:stretch/>
        </p:blipFill>
        <p:spPr bwMode="auto">
          <a:xfrm>
            <a:off x="3799338" y="2494237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64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73FF6-79D5-49A1-86E7-663B8932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2500">
                <a:solidFill>
                  <a:srgbClr val="FFFFFF"/>
                </a:solidFill>
              </a:rPr>
              <a:t>点击</a:t>
            </a:r>
            <a:r>
              <a:rPr lang="en-US" altLang="zh-CN" sz="2500">
                <a:solidFill>
                  <a:srgbClr val="FFFFFF"/>
                </a:solidFill>
              </a:rPr>
              <a:t>Finish</a:t>
            </a:r>
            <a:r>
              <a:rPr lang="zh-CN" altLang="en-US" sz="2500">
                <a:solidFill>
                  <a:srgbClr val="FFFFFF"/>
                </a:solidFill>
              </a:rPr>
              <a:t>，</a:t>
            </a:r>
            <a:r>
              <a:rPr lang="en-US" altLang="zh-CN" sz="2500">
                <a:solidFill>
                  <a:srgbClr val="FFFFFF"/>
                </a:solidFill>
              </a:rPr>
              <a:t>Pycharm</a:t>
            </a:r>
            <a:r>
              <a:rPr lang="zh-CN" altLang="en-US" sz="2500">
                <a:solidFill>
                  <a:srgbClr val="FFFFFF"/>
                </a:solidFill>
              </a:rPr>
              <a:t>安装完成。接下来对</a:t>
            </a:r>
            <a:r>
              <a:rPr lang="en-US" altLang="zh-CN" sz="2500">
                <a:solidFill>
                  <a:srgbClr val="FFFFFF"/>
                </a:solidFill>
              </a:rPr>
              <a:t>Pycharm</a:t>
            </a:r>
            <a:r>
              <a:rPr lang="zh-CN" altLang="en-US" sz="2500">
                <a:solidFill>
                  <a:srgbClr val="FFFFFF"/>
                </a:solidFill>
              </a:rPr>
              <a:t>进行配置，双击运行桌面上的</a:t>
            </a:r>
            <a:r>
              <a:rPr lang="en-US" altLang="zh-CN" sz="2500">
                <a:solidFill>
                  <a:srgbClr val="FFFFFF"/>
                </a:solidFill>
              </a:rPr>
              <a:t>Pycharm</a:t>
            </a:r>
            <a:r>
              <a:rPr lang="zh-CN" altLang="en-US" sz="2500">
                <a:solidFill>
                  <a:srgbClr val="FFFFFF"/>
                </a:solidFill>
              </a:rPr>
              <a:t>图标，进入下图界面，选择</a:t>
            </a:r>
            <a:r>
              <a:rPr lang="en-US" sz="2500">
                <a:solidFill>
                  <a:srgbClr val="FFFFFF"/>
                </a:solidFill>
              </a:rPr>
              <a:t>Do not import settings，</a:t>
            </a:r>
            <a:r>
              <a:rPr lang="zh-CN" altLang="en-US" sz="2500">
                <a:solidFill>
                  <a:srgbClr val="FFFFFF"/>
                </a:solidFill>
              </a:rPr>
              <a:t>之后选择</a:t>
            </a:r>
            <a:r>
              <a:rPr lang="en-US" sz="2500">
                <a:solidFill>
                  <a:srgbClr val="FFFFFF"/>
                </a:solidFill>
              </a:rPr>
              <a:t>OK，</a:t>
            </a:r>
            <a:r>
              <a:rPr lang="zh-CN" altLang="en-US" sz="2500">
                <a:solidFill>
                  <a:srgbClr val="FFFFFF"/>
                </a:solidFill>
              </a:rPr>
              <a:t>进入下一步。</a:t>
            </a:r>
            <a:endParaRPr lang="en-US" sz="2500">
              <a:solidFill>
                <a:srgbClr val="FFFFFF"/>
              </a:solidFill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1D0A4960-EC87-417F-9910-80AA02CCB8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3402806"/>
            <a:ext cx="492442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055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48F06-FA5D-46EC-AF9A-8A7A6B0E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勾选</a:t>
            </a:r>
            <a:r>
              <a:rPr lang="en-US" sz="4000" dirty="0">
                <a:solidFill>
                  <a:srgbClr val="FFFFFF"/>
                </a:solidFill>
              </a:rPr>
              <a:t>I confirm that....... </a:t>
            </a:r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C4F4C039-9999-49A2-B1A8-B077B9673C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109" y="2490788"/>
            <a:ext cx="4596607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22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</TotalTime>
  <Words>1196</Words>
  <Application>Microsoft Office PowerPoint</Application>
  <PresentationFormat>Widescreen</PresentationFormat>
  <Paragraphs>62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Bahnschrift</vt:lpstr>
      <vt:lpstr>Calibri</vt:lpstr>
      <vt:lpstr>Calibri Light</vt:lpstr>
      <vt:lpstr>Office Theme</vt:lpstr>
      <vt:lpstr>安装Pycharm</vt:lpstr>
      <vt:lpstr>双击已下载的PyCharm安装包，出现如下图所示的界面，点击“next”</vt:lpstr>
      <vt:lpstr>选择安装目录，Pycharm需要的内存较多，建议将其安装在D盘或者E盘，不建议放在系统盘C盘</vt:lpstr>
      <vt:lpstr>点击Next，进入下图的界面</vt:lpstr>
      <vt:lpstr>点击Next，进入下图界面，默认安装即可，直接点击Install</vt:lpstr>
      <vt:lpstr>耐心的等待两分钟左右，如下图</vt:lpstr>
      <vt:lpstr>之后就会得到下面的安装完成的界面</vt:lpstr>
      <vt:lpstr>点击Finish，Pycharm安装完成。接下来对Pycharm进行配置，双击运行桌面上的Pycharm图标，进入下图界面，选择Do not import settings，之后选择OK，进入下一步。</vt:lpstr>
      <vt:lpstr>勾选I confirm that....... </vt:lpstr>
      <vt:lpstr>点击“continue”</vt:lpstr>
      <vt:lpstr>点Don’t Send</vt:lpstr>
      <vt:lpstr>选择界面主题，选择自己喜欢的颜色</vt:lpstr>
      <vt:lpstr>左下角：skip remaining and set defaults（跳过其余和设置默认值）</vt:lpstr>
      <vt:lpstr>安装Anaconda</vt:lpstr>
      <vt:lpstr>打开软件</vt:lpstr>
      <vt:lpstr>选择“All Users”，然后点击Next</vt:lpstr>
      <vt:lpstr>安装路径不要选择C盘！！！简单一点，就选择E:\Anaconda</vt:lpstr>
      <vt:lpstr>第一个一定不要选择，点击Install</vt:lpstr>
      <vt:lpstr>等待安装完成</vt:lpstr>
      <vt:lpstr>提示安装成功，点击next </vt:lpstr>
      <vt:lpstr>提示安装VScode，选择点击“skip”</vt:lpstr>
      <vt:lpstr>两个“learn”，都取消打勾,然后点击Finish就安装完成了</vt:lpstr>
      <vt:lpstr>配置Conda的环境变量（可以不做） 右击电脑——属性——高级系统设置——环境变量——path——编辑——新建</vt:lpstr>
      <vt:lpstr>如何在Pycharm中使用Anaconda环境</vt:lpstr>
      <vt:lpstr>打开设置菜单</vt:lpstr>
      <vt:lpstr>查看Python interpreter</vt:lpstr>
      <vt:lpstr>进行添加</vt:lpstr>
      <vt:lpstr>打开了Interpreter界面</vt:lpstr>
      <vt:lpstr>选择Interpreter完毕</vt:lpstr>
      <vt:lpstr>设置完毕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安装Pycharm</dc:title>
  <dc:creator>Wang, HongyiX</dc:creator>
  <cp:lastModifiedBy>Wang, HongyiX</cp:lastModifiedBy>
  <cp:revision>12</cp:revision>
  <dcterms:created xsi:type="dcterms:W3CDTF">2021-03-04T08:16:26Z</dcterms:created>
  <dcterms:modified xsi:type="dcterms:W3CDTF">2021-05-18T05:57:46Z</dcterms:modified>
</cp:coreProperties>
</file>