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1F5-FAAE-4608-9C65-074B9111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BF62-3419-423A-AAE5-A432EDB7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37D8-0854-433D-A552-13A958E5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6AD7-2708-41E4-A635-23877FF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E25E-FCC1-47D5-A8BE-C7EA31D4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9F00-DF54-4808-BEFF-89CB59E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03CF-0044-453F-9439-93E0F2BE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756B-5BEC-4DB6-98C2-E35C1641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D6E1-2F94-49A1-9E49-EBA110F1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C08B-0F3D-40EB-85B8-4D16B2A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1117-A04F-47B7-81B1-799D02903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5165E-DC40-42E3-84FB-12C2D393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01FC-3918-45E7-99AB-3D139E82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FC4E-54A4-4E56-95AB-ABFB1B36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1CAC-332E-4586-A1BA-8F838657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8BC-C88A-492D-A06E-B864D479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C8E-B66E-4009-AADE-82511166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3708-6F5D-45C6-B055-E2210F7C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04EC-5BFC-4782-89CE-B9FF61AE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049B-1301-4BFE-9B1C-0C905E04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0C7E-299F-4036-9BE9-88C1B90B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F9C4-F1E1-489C-8EEA-1EB6A5C5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CFAF-4ACF-4D69-8604-D27F35C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760F-3278-471E-B854-A7B368FF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EE33-D7B0-4F9C-A3E8-42AFE2CE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B97-5D37-45BB-8869-2D147D98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EEB7-7835-49BC-AF5E-B53E4C1D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5BB40-ACD5-4BD7-A7B5-ACFFA56E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C133-8775-4F72-A079-1BFE6CC8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02E8-B5B2-4304-A3F4-8E7C51B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8C66-9A06-4E67-9F71-7D851555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CA5-2EB6-4069-8C2C-15B4DAC8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1F83-0CAA-4F3A-8C76-29306B49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2337C-DB65-48D0-AA1B-398F950F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BD1A0-3479-4F17-878B-4B89EC204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15C60-0442-4C61-8305-96CFEB53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3A2FB-2890-4B71-8C46-62040248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9BC93-1467-425A-ADEF-D4C8DD8E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9CCA1-2193-4F45-A715-9E582AB2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173-21BC-45BF-A9D8-8A62AA9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FCCDF-CD60-4DE2-9B31-CE8898DE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B6AB5-578F-4AD6-A8AB-E40066BF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563-B905-4DB0-9CC5-B928F62F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AC274-3298-434B-ADFE-DB5369C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A4F62-390C-44BA-91D3-192C34BB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F126E-07EF-4985-A383-F2F9E13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3F-7313-4700-8FB5-F678A3CE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BEB9-9FA1-4CE0-896A-B6AAB7A0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40A5C-1F21-4095-B18F-4EF41CD3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5E4C-4713-4394-A955-D4864CD5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12F6-E04F-4161-B79C-C7479BB4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BBB0-0743-4E45-A549-3FF47FE5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3CD9-DA4E-44D5-AA85-4EA3FD68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0B54-7F3A-43D8-83C9-CF39052B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8089-B37D-4837-AB67-500F57F5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3243-D2AC-4F6B-A146-6F029BB3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43A-49D7-4FCC-8F9D-42EB074C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A4EF-7A49-4368-A5C2-92210306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CD59E-4940-43ED-A170-B9315604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AAA2-C4B2-42F9-B630-4C9F2E8A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9AD3-5163-4BB3-B70F-7FA0FCE91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7F35-9802-4206-A586-F8C43FB621A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1538-8042-45A3-9615-9ABFD54ED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D747-E64C-495E-8653-956A66F9A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BBAF-F4A6-473E-8D3A-C28DD38B1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72B6-0B98-4509-ACCA-79E621B7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zh-CN" altLang="en-US" sz="6600" b="1">
                <a:solidFill>
                  <a:srgbClr val="FFFFFF"/>
                </a:solidFill>
              </a:rPr>
              <a:t>函数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5C3CA-19AD-43F2-8CD0-9BE1D049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2A17-E7AE-4E7B-883C-B2A25C49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参数传递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D624-F908-4831-9C3B-AB19EB3C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2200">
                <a:solidFill>
                  <a:srgbClr val="FFFFFF"/>
                </a:solidFill>
              </a:rPr>
              <a:t>在 </a:t>
            </a:r>
            <a:r>
              <a:rPr lang="en-US" altLang="zh-CN" sz="2200">
                <a:solidFill>
                  <a:srgbClr val="FFFFFF"/>
                </a:solidFill>
              </a:rPr>
              <a:t>python </a:t>
            </a:r>
            <a:r>
              <a:rPr lang="zh-CN" altLang="en-US" sz="2200">
                <a:solidFill>
                  <a:srgbClr val="FFFFFF"/>
                </a:solidFill>
              </a:rPr>
              <a:t>中，类型属于对象，变量是没有类型的：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	a=[1,2,3]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	a="Runoob"</a:t>
            </a:r>
          </a:p>
          <a:p>
            <a:r>
              <a:rPr lang="zh-CN" altLang="en-US" sz="2200">
                <a:solidFill>
                  <a:srgbClr val="FFFFFF"/>
                </a:solidFill>
              </a:rPr>
              <a:t>以上代码中，</a:t>
            </a:r>
            <a:r>
              <a:rPr lang="en-US" altLang="zh-CN" sz="2200">
                <a:solidFill>
                  <a:srgbClr val="FFFFFF"/>
                </a:solidFill>
              </a:rPr>
              <a:t>[1,2,3] </a:t>
            </a:r>
            <a:r>
              <a:rPr lang="zh-CN" altLang="en-US" sz="2200">
                <a:solidFill>
                  <a:srgbClr val="FFFFFF"/>
                </a:solidFill>
              </a:rPr>
              <a:t>是 </a:t>
            </a:r>
            <a:r>
              <a:rPr lang="en-US" altLang="zh-CN" sz="2200">
                <a:solidFill>
                  <a:srgbClr val="FFFFFF"/>
                </a:solidFill>
              </a:rPr>
              <a:t>List </a:t>
            </a:r>
            <a:r>
              <a:rPr lang="zh-CN" altLang="en-US" sz="2200">
                <a:solidFill>
                  <a:srgbClr val="FFFFFF"/>
                </a:solidFill>
              </a:rPr>
              <a:t>类型，</a:t>
            </a:r>
            <a:r>
              <a:rPr lang="en-US" altLang="zh-CN" sz="2200">
                <a:solidFill>
                  <a:srgbClr val="FFFFFF"/>
                </a:solidFill>
              </a:rPr>
              <a:t>"Runoob" </a:t>
            </a:r>
            <a:r>
              <a:rPr lang="zh-CN" altLang="en-US" sz="2200">
                <a:solidFill>
                  <a:srgbClr val="FFFFFF"/>
                </a:solidFill>
              </a:rPr>
              <a:t>是 </a:t>
            </a:r>
            <a:r>
              <a:rPr lang="en-US" altLang="zh-CN" sz="2200">
                <a:solidFill>
                  <a:srgbClr val="FFFFFF"/>
                </a:solidFill>
              </a:rPr>
              <a:t>String </a:t>
            </a:r>
            <a:r>
              <a:rPr lang="zh-CN" altLang="en-US" sz="2200">
                <a:solidFill>
                  <a:srgbClr val="FFFFFF"/>
                </a:solidFill>
              </a:rPr>
              <a:t>类型，而变量 </a:t>
            </a:r>
            <a:r>
              <a:rPr lang="en-US" altLang="zh-CN" sz="2200">
                <a:solidFill>
                  <a:srgbClr val="FFFFFF"/>
                </a:solidFill>
              </a:rPr>
              <a:t>a </a:t>
            </a:r>
            <a:r>
              <a:rPr lang="zh-CN" altLang="en-US" sz="2200">
                <a:solidFill>
                  <a:srgbClr val="FFFFFF"/>
                </a:solidFill>
              </a:rPr>
              <a:t>是没有类型，她仅仅是一个对象的引用（一个指针），可以是指向 </a:t>
            </a:r>
            <a:r>
              <a:rPr lang="en-US" altLang="zh-CN" sz="2200">
                <a:solidFill>
                  <a:srgbClr val="FFFFFF"/>
                </a:solidFill>
              </a:rPr>
              <a:t>List </a:t>
            </a:r>
            <a:r>
              <a:rPr lang="zh-CN" altLang="en-US" sz="2200">
                <a:solidFill>
                  <a:srgbClr val="FFFFFF"/>
                </a:solidFill>
              </a:rPr>
              <a:t>类型对象，也可以是指向 </a:t>
            </a:r>
            <a:r>
              <a:rPr lang="en-US" altLang="zh-CN" sz="2200">
                <a:solidFill>
                  <a:srgbClr val="FFFFFF"/>
                </a:solidFill>
              </a:rPr>
              <a:t>String </a:t>
            </a:r>
            <a:r>
              <a:rPr lang="zh-CN" altLang="en-US" sz="2200">
                <a:solidFill>
                  <a:srgbClr val="FFFFFF"/>
                </a:solidFill>
              </a:rPr>
              <a:t>类型对象。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58BC3-863F-45C7-90E6-1CD72F96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CN" altLang="en-US" sz="4200" b="1">
                <a:solidFill>
                  <a:srgbClr val="FFFFFF"/>
                </a:solidFill>
              </a:rPr>
              <a:t>可更改</a:t>
            </a:r>
            <a:r>
              <a:rPr lang="en-US" altLang="zh-CN" sz="4200" b="1">
                <a:solidFill>
                  <a:srgbClr val="FFFFFF"/>
                </a:solidFill>
              </a:rPr>
              <a:t>(</a:t>
            </a:r>
            <a:r>
              <a:rPr lang="en-US" sz="4200" b="1">
                <a:solidFill>
                  <a:srgbClr val="FFFFFF"/>
                </a:solidFill>
              </a:rPr>
              <a:t>mutable)</a:t>
            </a:r>
            <a:r>
              <a:rPr lang="zh-CN" altLang="en-US" sz="4200" b="1">
                <a:solidFill>
                  <a:srgbClr val="FFFFFF"/>
                </a:solidFill>
              </a:rPr>
              <a:t>与不可更改</a:t>
            </a:r>
            <a:r>
              <a:rPr lang="en-US" altLang="zh-CN" sz="4200" b="1">
                <a:solidFill>
                  <a:srgbClr val="FFFFFF"/>
                </a:solidFill>
              </a:rPr>
              <a:t>(</a:t>
            </a:r>
            <a:r>
              <a:rPr lang="en-US" sz="4200" b="1">
                <a:solidFill>
                  <a:srgbClr val="FFFFFF"/>
                </a:solidFill>
              </a:rPr>
              <a:t>immutable)</a:t>
            </a:r>
            <a:r>
              <a:rPr lang="zh-CN" altLang="en-US" sz="4200" b="1">
                <a:solidFill>
                  <a:srgbClr val="FFFFFF"/>
                </a:solidFill>
              </a:rPr>
              <a:t>对象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6CD6-4F4F-4467-9E10-083BD42C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zh-CN" altLang="en-US" sz="1000"/>
              <a:t>在 </a:t>
            </a:r>
            <a:r>
              <a:rPr lang="en-US" altLang="zh-CN" sz="1000"/>
              <a:t>python </a:t>
            </a:r>
            <a:r>
              <a:rPr lang="zh-CN" altLang="en-US" sz="1000"/>
              <a:t>中，</a:t>
            </a:r>
            <a:r>
              <a:rPr lang="en-US" altLang="zh-CN" sz="1000"/>
              <a:t>strings, tuples, </a:t>
            </a:r>
            <a:r>
              <a:rPr lang="zh-CN" altLang="en-US" sz="1000"/>
              <a:t>和 </a:t>
            </a:r>
            <a:r>
              <a:rPr lang="en-US" altLang="zh-CN" sz="1000"/>
              <a:t>numbers </a:t>
            </a:r>
            <a:r>
              <a:rPr lang="zh-CN" altLang="en-US" sz="1000"/>
              <a:t>是不可更改的对象，而 </a:t>
            </a:r>
            <a:r>
              <a:rPr lang="en-US" altLang="zh-CN" sz="1000"/>
              <a:t>list, dict </a:t>
            </a:r>
            <a:r>
              <a:rPr lang="zh-CN" altLang="en-US" sz="1000"/>
              <a:t>等则是可以修改的对象。</a:t>
            </a:r>
          </a:p>
          <a:p>
            <a:endParaRPr lang="zh-CN" altLang="en-US" sz="1000"/>
          </a:p>
          <a:p>
            <a:pPr lvl="1"/>
            <a:r>
              <a:rPr lang="zh-CN" altLang="en-US" sz="1000"/>
              <a:t>不可变类型：变量赋值 </a:t>
            </a:r>
            <a:r>
              <a:rPr lang="en-US" altLang="zh-CN" sz="1000"/>
              <a:t>a=5 </a:t>
            </a:r>
            <a:r>
              <a:rPr lang="zh-CN" altLang="en-US" sz="1000"/>
              <a:t>后再赋值 </a:t>
            </a:r>
            <a:r>
              <a:rPr lang="en-US" altLang="zh-CN" sz="1000"/>
              <a:t>a=10</a:t>
            </a:r>
            <a:r>
              <a:rPr lang="zh-CN" altLang="en-US" sz="1000"/>
              <a:t>，这里实际是新生成一个 </a:t>
            </a:r>
            <a:r>
              <a:rPr lang="en-US" altLang="zh-CN" sz="1000"/>
              <a:t>int </a:t>
            </a:r>
            <a:r>
              <a:rPr lang="zh-CN" altLang="en-US" sz="1000"/>
              <a:t>值对象 </a:t>
            </a:r>
            <a:r>
              <a:rPr lang="en-US" altLang="zh-CN" sz="1000"/>
              <a:t>10</a:t>
            </a:r>
            <a:r>
              <a:rPr lang="zh-CN" altLang="en-US" sz="1000"/>
              <a:t>，再让 </a:t>
            </a:r>
            <a:r>
              <a:rPr lang="en-US" altLang="zh-CN" sz="1000"/>
              <a:t>a </a:t>
            </a:r>
            <a:r>
              <a:rPr lang="zh-CN" altLang="en-US" sz="1000"/>
              <a:t>指向它，而 </a:t>
            </a:r>
            <a:r>
              <a:rPr lang="en-US" altLang="zh-CN" sz="1000"/>
              <a:t>5 </a:t>
            </a:r>
            <a:r>
              <a:rPr lang="zh-CN" altLang="en-US" sz="1000"/>
              <a:t>被丢弃，不是改变 </a:t>
            </a:r>
            <a:r>
              <a:rPr lang="en-US" altLang="zh-CN" sz="1000"/>
              <a:t>a </a:t>
            </a:r>
            <a:r>
              <a:rPr lang="zh-CN" altLang="en-US" sz="1000"/>
              <a:t>的值，相当于新生成了 </a:t>
            </a:r>
            <a:r>
              <a:rPr lang="en-US" altLang="zh-CN" sz="1000"/>
              <a:t>a</a:t>
            </a:r>
            <a:r>
              <a:rPr lang="zh-CN" altLang="en-US" sz="1000"/>
              <a:t>。</a:t>
            </a:r>
          </a:p>
          <a:p>
            <a:pPr lvl="1"/>
            <a:endParaRPr lang="zh-CN" altLang="en-US" sz="1000"/>
          </a:p>
          <a:p>
            <a:pPr lvl="1"/>
            <a:r>
              <a:rPr lang="zh-CN" altLang="en-US" sz="1000"/>
              <a:t>可变类型：变量赋值 </a:t>
            </a:r>
            <a:r>
              <a:rPr lang="en-US" altLang="zh-CN" sz="1000"/>
              <a:t>la=[1,2,3,4] </a:t>
            </a:r>
            <a:r>
              <a:rPr lang="zh-CN" altLang="en-US" sz="1000"/>
              <a:t>后再赋值 </a:t>
            </a:r>
            <a:r>
              <a:rPr lang="en-US" altLang="zh-CN" sz="1000"/>
              <a:t>la[2]=5 </a:t>
            </a:r>
            <a:r>
              <a:rPr lang="zh-CN" altLang="en-US" sz="1000"/>
              <a:t>则是将 </a:t>
            </a:r>
            <a:r>
              <a:rPr lang="en-US" altLang="zh-CN" sz="1000"/>
              <a:t>list la </a:t>
            </a:r>
            <a:r>
              <a:rPr lang="zh-CN" altLang="en-US" sz="1000"/>
              <a:t>的第三个元素值更改，本身</a:t>
            </a:r>
            <a:r>
              <a:rPr lang="en-US" altLang="zh-CN" sz="1000"/>
              <a:t>la</a:t>
            </a:r>
            <a:r>
              <a:rPr lang="zh-CN" altLang="en-US" sz="1000"/>
              <a:t>没有动，只是其内部的一部分值被修改了。</a:t>
            </a:r>
          </a:p>
          <a:p>
            <a:endParaRPr lang="zh-CN" altLang="en-US" sz="1000"/>
          </a:p>
          <a:p>
            <a:r>
              <a:rPr lang="en-US" altLang="zh-CN" sz="1000"/>
              <a:t>python </a:t>
            </a:r>
            <a:r>
              <a:rPr lang="zh-CN" altLang="en-US" sz="1000"/>
              <a:t>函数的参数传递：</a:t>
            </a:r>
          </a:p>
          <a:p>
            <a:endParaRPr lang="zh-CN" altLang="en-US" sz="1000"/>
          </a:p>
          <a:p>
            <a:pPr lvl="1"/>
            <a:r>
              <a:rPr lang="zh-CN" altLang="en-US" sz="1000"/>
              <a:t>不可变类型：类似 </a:t>
            </a:r>
            <a:r>
              <a:rPr lang="en-US" altLang="zh-CN" sz="1000"/>
              <a:t>C++ </a:t>
            </a:r>
            <a:r>
              <a:rPr lang="zh-CN" altLang="en-US" sz="1000"/>
              <a:t>的值传递，如整数、字符串、元组。如 </a:t>
            </a:r>
            <a:r>
              <a:rPr lang="en-US" altLang="zh-CN" sz="1000"/>
              <a:t>fun(a)</a:t>
            </a:r>
            <a:r>
              <a:rPr lang="zh-CN" altLang="en-US" sz="1000"/>
              <a:t>，传递的只是 </a:t>
            </a:r>
            <a:r>
              <a:rPr lang="en-US" altLang="zh-CN" sz="1000"/>
              <a:t>a </a:t>
            </a:r>
            <a:r>
              <a:rPr lang="zh-CN" altLang="en-US" sz="1000"/>
              <a:t>的值，没有影响 </a:t>
            </a:r>
            <a:r>
              <a:rPr lang="en-US" altLang="zh-CN" sz="1000"/>
              <a:t>a </a:t>
            </a:r>
            <a:r>
              <a:rPr lang="zh-CN" altLang="en-US" sz="1000"/>
              <a:t>对象本身。如果在 </a:t>
            </a:r>
            <a:r>
              <a:rPr lang="en-US" altLang="zh-CN" sz="1000"/>
              <a:t>fun(a) </a:t>
            </a:r>
            <a:r>
              <a:rPr lang="zh-CN" altLang="en-US" sz="1000"/>
              <a:t>内部修改 </a:t>
            </a:r>
            <a:r>
              <a:rPr lang="en-US" altLang="zh-CN" sz="1000"/>
              <a:t>a </a:t>
            </a:r>
            <a:r>
              <a:rPr lang="zh-CN" altLang="en-US" sz="1000"/>
              <a:t>的值，则是新生成一个 </a:t>
            </a:r>
            <a:r>
              <a:rPr lang="en-US" altLang="zh-CN" sz="1000"/>
              <a:t>a </a:t>
            </a:r>
            <a:r>
              <a:rPr lang="zh-CN" altLang="en-US" sz="1000"/>
              <a:t>的对象。</a:t>
            </a:r>
          </a:p>
          <a:p>
            <a:pPr lvl="1"/>
            <a:endParaRPr lang="zh-CN" altLang="en-US" sz="1000"/>
          </a:p>
          <a:p>
            <a:pPr lvl="1"/>
            <a:r>
              <a:rPr lang="zh-CN" altLang="en-US" sz="1000"/>
              <a:t>可变类型：类似 </a:t>
            </a:r>
            <a:r>
              <a:rPr lang="en-US" altLang="zh-CN" sz="1000"/>
              <a:t>C++ </a:t>
            </a:r>
            <a:r>
              <a:rPr lang="zh-CN" altLang="en-US" sz="1000"/>
              <a:t>的引用传递，如 列表，字典。如 </a:t>
            </a:r>
            <a:r>
              <a:rPr lang="en-US" altLang="zh-CN" sz="1000"/>
              <a:t>fun(la)</a:t>
            </a:r>
            <a:r>
              <a:rPr lang="zh-CN" altLang="en-US" sz="1000"/>
              <a:t>，则是将 </a:t>
            </a:r>
            <a:r>
              <a:rPr lang="en-US" altLang="zh-CN" sz="1000"/>
              <a:t>la </a:t>
            </a:r>
            <a:r>
              <a:rPr lang="zh-CN" altLang="en-US" sz="1000"/>
              <a:t>真正的传过去，修改后 </a:t>
            </a:r>
            <a:r>
              <a:rPr lang="en-US" altLang="zh-CN" sz="1000"/>
              <a:t>fun </a:t>
            </a:r>
            <a:r>
              <a:rPr lang="zh-CN" altLang="en-US" sz="1000"/>
              <a:t>外部的 </a:t>
            </a:r>
            <a:r>
              <a:rPr lang="en-US" altLang="zh-CN" sz="1000"/>
              <a:t>la </a:t>
            </a:r>
            <a:r>
              <a:rPr lang="zh-CN" altLang="en-US" sz="1000"/>
              <a:t>也会受影响</a:t>
            </a:r>
          </a:p>
          <a:p>
            <a:endParaRPr lang="zh-CN" altLang="en-US" sz="1000"/>
          </a:p>
          <a:p>
            <a:r>
              <a:rPr lang="en-US" altLang="zh-CN" sz="1000"/>
              <a:t>python </a:t>
            </a:r>
            <a:r>
              <a:rPr lang="zh-CN" altLang="en-US" sz="1000"/>
              <a:t>中一切都是对象，严格意义我们不能说值传递还是引用传递，我们应该说传不可变对象和传可变对象。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3389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0E1D5-55CE-486B-B711-F4DD8E25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altLang="zh-CN" sz="5400" b="1"/>
              <a:t>python </a:t>
            </a:r>
            <a:r>
              <a:rPr lang="zh-CN" altLang="en-US" sz="5400" b="1"/>
              <a:t>传不可变对象实例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E531-C8BF-4BBF-BCCF-FD00BD6F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200">
                <a:solidFill>
                  <a:srgbClr val="FFFFFF"/>
                </a:solidFill>
              </a:rPr>
              <a:t>通过 </a:t>
            </a:r>
            <a:r>
              <a:rPr lang="en-US" altLang="zh-CN" sz="1200" b="1">
                <a:solidFill>
                  <a:srgbClr val="FFFFFF"/>
                </a:solidFill>
              </a:rPr>
              <a:t>id()</a:t>
            </a:r>
            <a:r>
              <a:rPr lang="zh-CN" altLang="en-US" sz="1200">
                <a:solidFill>
                  <a:srgbClr val="FFFFFF"/>
                </a:solidFill>
              </a:rPr>
              <a:t> 函数来查看内存地址变化</a:t>
            </a:r>
            <a:endParaRPr lang="en-US" altLang="zh-CN"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def change(a):</a:t>
            </a: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    print(id(a))   # </a:t>
            </a:r>
            <a:r>
              <a:rPr lang="zh-CN" altLang="en-US" sz="1200">
                <a:solidFill>
                  <a:srgbClr val="FFFFFF"/>
                </a:solidFill>
              </a:rPr>
              <a:t>指向的是同一个对象</a:t>
            </a:r>
          </a:p>
          <a:p>
            <a:pPr marL="0" indent="0">
              <a:buNone/>
            </a:pPr>
            <a:r>
              <a:rPr lang="zh-CN" altLang="en-US" sz="1200">
                <a:solidFill>
                  <a:srgbClr val="FFFFFF"/>
                </a:solidFill>
              </a:rPr>
              <a:t>    </a:t>
            </a:r>
            <a:r>
              <a:rPr lang="en-US" sz="1200">
                <a:solidFill>
                  <a:srgbClr val="FFFFFF"/>
                </a:solidFill>
              </a:rPr>
              <a:t>a=10</a:t>
            </a: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    print(id(a))   # </a:t>
            </a:r>
            <a:r>
              <a:rPr lang="zh-CN" altLang="en-US" sz="1200">
                <a:solidFill>
                  <a:srgbClr val="FFFFFF"/>
                </a:solidFill>
              </a:rPr>
              <a:t>一个新对象</a:t>
            </a:r>
          </a:p>
          <a:p>
            <a:pPr marL="0" indent="0">
              <a:buNone/>
            </a:pPr>
            <a:r>
              <a:rPr lang="zh-CN" altLang="en-US" sz="12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a=1</a:t>
            </a: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print(id(a))</a:t>
            </a: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</a:rPr>
              <a:t>change(a)</a:t>
            </a:r>
          </a:p>
          <a:p>
            <a:pPr marL="0" indent="0">
              <a:buNone/>
            </a:pPr>
            <a:endParaRPr lang="en-US" sz="1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FFFFFF"/>
                </a:solidFill>
              </a:rPr>
              <a:t>以上实例输出结果为：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FFFFFF"/>
                </a:solidFill>
              </a:rPr>
              <a:t>4379369136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FFFFFF"/>
                </a:solidFill>
              </a:rPr>
              <a:t>4379369136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FFFFFF"/>
                </a:solidFill>
              </a:rPr>
              <a:t>4379369424</a:t>
            </a:r>
          </a:p>
          <a:p>
            <a:pPr marL="0" indent="0">
              <a:buNone/>
            </a:pPr>
            <a:endParaRPr lang="en-US" altLang="zh-CN" sz="1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FFFFFF"/>
                </a:solidFill>
              </a:rPr>
              <a:t>可以看见在调用函数前后，形参和实参指向的是同一个对象（对象 </a:t>
            </a:r>
            <a:r>
              <a:rPr lang="en-US" sz="1200">
                <a:solidFill>
                  <a:srgbClr val="FFFFFF"/>
                </a:solidFill>
              </a:rPr>
              <a:t>id </a:t>
            </a:r>
            <a:r>
              <a:rPr lang="zh-CN" altLang="en-US" sz="1200">
                <a:solidFill>
                  <a:srgbClr val="FFFFFF"/>
                </a:solidFill>
              </a:rPr>
              <a:t>相同），在函数内部修改形参后，形参指向的是不同的 </a:t>
            </a:r>
            <a:r>
              <a:rPr lang="en-US" sz="1200">
                <a:solidFill>
                  <a:srgbClr val="FFFFFF"/>
                </a:solidFill>
              </a:rPr>
              <a:t>id。</a:t>
            </a:r>
          </a:p>
        </p:txBody>
      </p:sp>
    </p:spTree>
    <p:extLst>
      <p:ext uri="{BB962C8B-B14F-4D97-AF65-F5344CB8AC3E}">
        <p14:creationId xmlns:p14="http://schemas.microsoft.com/office/powerpoint/2010/main" val="266968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37EBD-9B57-4E5C-9469-6B83FBDE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传可变对象实例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9381-2EB4-432E-9063-72B2A9DA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400">
                <a:solidFill>
                  <a:srgbClr val="FFFFFF"/>
                </a:solidFill>
              </a:rPr>
              <a:t>可变对象在函数里修改了参数，那么在调用这个函数的函数里，原始的参数也被改变了</a:t>
            </a:r>
            <a:endParaRPr lang="en-US" altLang="zh-CN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def changeme( mylist ):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"</a:t>
            </a:r>
            <a:r>
              <a:rPr lang="zh-CN" altLang="en-US" sz="1400">
                <a:solidFill>
                  <a:srgbClr val="FFFFFF"/>
                </a:solidFill>
              </a:rPr>
              <a:t>修改传入的列表</a:t>
            </a:r>
            <a:r>
              <a:rPr lang="en-US" altLang="zh-CN" sz="14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FFFF"/>
                </a:solidFill>
              </a:rPr>
              <a:t>   </a:t>
            </a:r>
            <a:r>
              <a:rPr lang="en-US" sz="1400">
                <a:solidFill>
                  <a:srgbClr val="FFFFFF"/>
                </a:solidFill>
              </a:rPr>
              <a:t>mylist.append([1,2,3,4])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print ("</a:t>
            </a:r>
            <a:r>
              <a:rPr lang="zh-CN" altLang="en-US" sz="1400">
                <a:solidFill>
                  <a:srgbClr val="FFFFFF"/>
                </a:solidFill>
              </a:rPr>
              <a:t>函数内取值</a:t>
            </a:r>
            <a:r>
              <a:rPr lang="en-US" altLang="zh-CN" sz="1400">
                <a:solidFill>
                  <a:srgbClr val="FFFFFF"/>
                </a:solidFill>
              </a:rPr>
              <a:t>: ", </a:t>
            </a:r>
            <a:r>
              <a:rPr lang="en-US" sz="1400">
                <a:solidFill>
                  <a:srgbClr val="FFFFFF"/>
                </a:solidFill>
              </a:rPr>
              <a:t>mylist)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# </a:t>
            </a:r>
            <a:r>
              <a:rPr lang="zh-CN" altLang="en-US" sz="1400">
                <a:solidFill>
                  <a:srgbClr val="FFFFFF"/>
                </a:solidFill>
              </a:rPr>
              <a:t>调用</a:t>
            </a:r>
            <a:r>
              <a:rPr lang="en-US" sz="1400">
                <a:solidFill>
                  <a:srgbClr val="FFFFFF"/>
                </a:solidFill>
              </a:rPr>
              <a:t>changeme</a:t>
            </a:r>
            <a:r>
              <a:rPr lang="zh-CN" altLang="en-US" sz="14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mylist = [10,20,30]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changeme( mylist 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print ("</a:t>
            </a:r>
            <a:r>
              <a:rPr lang="zh-CN" altLang="en-US" sz="1400">
                <a:solidFill>
                  <a:srgbClr val="FFFFFF"/>
                </a:solidFill>
              </a:rPr>
              <a:t>函数外取值</a:t>
            </a:r>
            <a:r>
              <a:rPr lang="en-US" altLang="zh-CN" sz="1400">
                <a:solidFill>
                  <a:srgbClr val="FFFFFF"/>
                </a:solidFill>
              </a:rPr>
              <a:t>: ", </a:t>
            </a:r>
            <a:r>
              <a:rPr lang="en-US" sz="1400">
                <a:solidFill>
                  <a:srgbClr val="FFFFFF"/>
                </a:solidFill>
              </a:rPr>
              <a:t>mylist)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传入函数的和在末尾添加新内容的对象用的是同一个引用。故输出结果如下：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函数内取值</a:t>
            </a:r>
            <a:r>
              <a:rPr lang="en-US" altLang="zh-CN" sz="1400">
                <a:solidFill>
                  <a:srgbClr val="FFFFFF"/>
                </a:solidFill>
              </a:rPr>
              <a:t>:  [10, 20, 30, [1, 2, 3, 4]]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函数外取值</a:t>
            </a:r>
            <a:r>
              <a:rPr lang="en-US" altLang="zh-CN" sz="1400">
                <a:solidFill>
                  <a:srgbClr val="FFFFFF"/>
                </a:solidFill>
              </a:rPr>
              <a:t>:  [10, 20, 30, [1, 2, 3, 4]]</a:t>
            </a: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0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A6E2-2242-43CE-87AC-A9C2D44F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参数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CBA9-3793-44E1-8D71-DDDDE72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200">
                <a:solidFill>
                  <a:srgbClr val="FFFFFF"/>
                </a:solidFill>
              </a:rPr>
              <a:t>以下是调用函数时可使用的正式参数类型：</a:t>
            </a:r>
          </a:p>
          <a:p>
            <a:pPr lvl="1" latinLnBrk="1"/>
            <a:r>
              <a:rPr lang="zh-CN" altLang="en-US" sz="2200">
                <a:solidFill>
                  <a:srgbClr val="FFFFFF"/>
                </a:solidFill>
              </a:rPr>
              <a:t>必需参数</a:t>
            </a:r>
          </a:p>
          <a:p>
            <a:pPr lvl="1" latinLnBrk="1"/>
            <a:r>
              <a:rPr lang="zh-CN" altLang="en-US" sz="2200">
                <a:solidFill>
                  <a:srgbClr val="FFFFFF"/>
                </a:solidFill>
              </a:rPr>
              <a:t>关键字参数</a:t>
            </a:r>
          </a:p>
          <a:p>
            <a:pPr lvl="1" latinLnBrk="1"/>
            <a:r>
              <a:rPr lang="zh-CN" altLang="en-US" sz="2200">
                <a:solidFill>
                  <a:srgbClr val="FFFFFF"/>
                </a:solidFill>
              </a:rPr>
              <a:t>默认参数</a:t>
            </a:r>
          </a:p>
          <a:p>
            <a:pPr lvl="1" latinLnBrk="1"/>
            <a:r>
              <a:rPr lang="zh-CN" altLang="en-US" sz="2200">
                <a:solidFill>
                  <a:srgbClr val="FFFFFF"/>
                </a:solidFill>
              </a:rPr>
              <a:t>不定长参数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9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D53D0-810B-4BC8-8451-B4ED637E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必需参数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E201-BA54-4207-B0D4-B6C6A69F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1400">
                <a:solidFill>
                  <a:srgbClr val="FFFFFF"/>
                </a:solidFill>
              </a:rPr>
              <a:t>必需参数须以正确的顺序传入函数。调用时的数量必须和声明时的一样。</a:t>
            </a:r>
          </a:p>
          <a:p>
            <a:pPr latinLnBrk="1"/>
            <a:r>
              <a:rPr lang="zh-CN" altLang="en-US" sz="1400">
                <a:solidFill>
                  <a:srgbClr val="FFFFFF"/>
                </a:solidFill>
              </a:rPr>
              <a:t>调用 </a:t>
            </a:r>
            <a:r>
              <a:rPr lang="en-US" altLang="zh-CN" sz="1400">
                <a:solidFill>
                  <a:srgbClr val="FFFFFF"/>
                </a:solidFill>
              </a:rPr>
              <a:t>printme() </a:t>
            </a:r>
            <a:r>
              <a:rPr lang="zh-CN" altLang="en-US" sz="1400">
                <a:solidFill>
                  <a:srgbClr val="FFFFFF"/>
                </a:solidFill>
              </a:rPr>
              <a:t>函数，你必须传入一个参数，不然会出现语法错误：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def printme( str ):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"</a:t>
            </a:r>
            <a:r>
              <a:rPr lang="zh-CN" altLang="en-US" sz="1400">
                <a:solidFill>
                  <a:srgbClr val="FFFFFF"/>
                </a:solidFill>
              </a:rPr>
              <a:t>打印任何传入的字符串</a:t>
            </a:r>
            <a:r>
              <a:rPr lang="en-US" altLang="zh-CN" sz="14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FFFF"/>
                </a:solidFill>
              </a:rPr>
              <a:t>   </a:t>
            </a:r>
            <a:r>
              <a:rPr lang="en-US" sz="1400">
                <a:solidFill>
                  <a:srgbClr val="FFFFFF"/>
                </a:solidFill>
              </a:rPr>
              <a:t>print (str)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# </a:t>
            </a:r>
            <a:r>
              <a:rPr lang="zh-CN" altLang="en-US" sz="1400">
                <a:solidFill>
                  <a:srgbClr val="FFFFFF"/>
                </a:solidFill>
              </a:rPr>
              <a:t>调用 </a:t>
            </a:r>
            <a:r>
              <a:rPr lang="en-US" sz="1400">
                <a:solidFill>
                  <a:srgbClr val="FFFFFF"/>
                </a:solidFill>
              </a:rPr>
              <a:t>printme </a:t>
            </a:r>
            <a:r>
              <a:rPr lang="zh-CN" altLang="en-US" sz="1400">
                <a:solidFill>
                  <a:srgbClr val="FFFFFF"/>
                </a:solidFill>
              </a:rPr>
              <a:t>函数，不加参数会报错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printme()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File "test.py", line 10, in &lt;module&gt;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    printme()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TypeError: printme() missing 1 required positional argument: 'str'</a:t>
            </a:r>
          </a:p>
        </p:txBody>
      </p:sp>
    </p:spTree>
    <p:extLst>
      <p:ext uri="{BB962C8B-B14F-4D97-AF65-F5344CB8AC3E}">
        <p14:creationId xmlns:p14="http://schemas.microsoft.com/office/powerpoint/2010/main" val="306534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4224A-CBAF-4CD7-8763-A005DF1A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关键字参数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E888-B7F4-498D-B36B-5879636A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700">
                <a:solidFill>
                  <a:srgbClr val="FFFFFF"/>
                </a:solidFill>
              </a:rPr>
              <a:t>关键字参数和函数调用关系紧密，函数调用使用关键字参数来确定传入的参数值。</a:t>
            </a:r>
          </a:p>
          <a:p>
            <a:endParaRPr lang="zh-CN" altLang="en-US" sz="1700">
              <a:solidFill>
                <a:srgbClr val="FFFFFF"/>
              </a:solidFill>
            </a:endParaRPr>
          </a:p>
          <a:p>
            <a:r>
              <a:rPr lang="zh-CN" altLang="en-US" sz="1700">
                <a:solidFill>
                  <a:srgbClr val="FFFFFF"/>
                </a:solidFill>
              </a:rPr>
              <a:t>使用关键字参数允许函数调用时参数的顺序与声明时不一致，因为 </a:t>
            </a:r>
            <a:r>
              <a:rPr lang="en-US" altLang="zh-CN" sz="1700">
                <a:solidFill>
                  <a:srgbClr val="FFFFFF"/>
                </a:solidFill>
              </a:rPr>
              <a:t>Python </a:t>
            </a:r>
            <a:r>
              <a:rPr lang="zh-CN" altLang="en-US" sz="1700">
                <a:solidFill>
                  <a:srgbClr val="FFFFFF"/>
                </a:solidFill>
              </a:rPr>
              <a:t>解释器能够用参数名匹配参数值。</a:t>
            </a:r>
            <a:endParaRPr lang="en-US" altLang="zh-CN" sz="17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def printme( str ):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"</a:t>
            </a:r>
            <a:r>
              <a:rPr lang="zh-CN" altLang="en-US" sz="1700">
                <a:solidFill>
                  <a:srgbClr val="FFFFFF"/>
                </a:solidFill>
              </a:rPr>
              <a:t>打印任何传入的字符串</a:t>
            </a:r>
            <a:r>
              <a:rPr lang="en-US" altLang="zh-CN" sz="17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   </a:t>
            </a:r>
            <a:r>
              <a:rPr lang="en-US" sz="1700">
                <a:solidFill>
                  <a:srgbClr val="FFFFFF"/>
                </a:solidFill>
              </a:rPr>
              <a:t>print (str)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#</a:t>
            </a:r>
            <a:r>
              <a:rPr lang="zh-CN" altLang="en-US" sz="1700">
                <a:solidFill>
                  <a:srgbClr val="FFFFFF"/>
                </a:solidFill>
              </a:rPr>
              <a:t>调用</a:t>
            </a:r>
            <a:r>
              <a:rPr lang="en-US" sz="1700">
                <a:solidFill>
                  <a:srgbClr val="FFFFFF"/>
                </a:solidFill>
              </a:rPr>
              <a:t>printme</a:t>
            </a:r>
            <a:r>
              <a:rPr lang="zh-CN" altLang="en-US" sz="17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printme( str = "</a:t>
            </a:r>
            <a:r>
              <a:rPr lang="zh-CN" altLang="en-US" sz="1700">
                <a:solidFill>
                  <a:srgbClr val="FFFFFF"/>
                </a:solidFill>
              </a:rPr>
              <a:t>菜鸟教程</a:t>
            </a:r>
            <a:r>
              <a:rPr lang="en-US" altLang="zh-CN" sz="1700">
                <a:solidFill>
                  <a:srgbClr val="FFFFFF"/>
                </a:solidFill>
              </a:rPr>
              <a:t>")</a:t>
            </a:r>
          </a:p>
          <a:p>
            <a:pPr marL="0" indent="0">
              <a:buNone/>
            </a:pPr>
            <a:endParaRPr lang="en-US" altLang="zh-CN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700">
                <a:solidFill>
                  <a:srgbClr val="FFFFFF"/>
                </a:solidFill>
              </a:rPr>
              <a:t>菜鸟教程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7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5222-1A91-4A56-AAD7-B399988E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0CC6-8C77-4A1D-9E2D-81EBC182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900">
                <a:solidFill>
                  <a:srgbClr val="FFFFFF"/>
                </a:solidFill>
              </a:rPr>
              <a:t>函数参数的使用不需要使用指定顺序</a:t>
            </a:r>
            <a:endParaRPr lang="en-US" altLang="zh-CN" sz="19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9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def printinfo( name, age ):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"</a:t>
            </a:r>
            <a:r>
              <a:rPr lang="zh-CN" altLang="en-US" sz="1900">
                <a:solidFill>
                  <a:srgbClr val="FFFFFF"/>
                </a:solidFill>
              </a:rPr>
              <a:t>打印任何传入的字符串</a:t>
            </a:r>
            <a:r>
              <a:rPr lang="en-US" altLang="zh-CN" sz="19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FFFFFF"/>
                </a:solidFill>
              </a:rPr>
              <a:t>   </a:t>
            </a:r>
            <a:r>
              <a:rPr lang="en-US" sz="1900">
                <a:solidFill>
                  <a:srgbClr val="FFFFFF"/>
                </a:solidFill>
              </a:rPr>
              <a:t>print ("</a:t>
            </a:r>
            <a:r>
              <a:rPr lang="zh-CN" altLang="en-US" sz="1900">
                <a:solidFill>
                  <a:srgbClr val="FFFFFF"/>
                </a:solidFill>
              </a:rPr>
              <a:t>名字</a:t>
            </a:r>
            <a:r>
              <a:rPr lang="en-US" altLang="zh-CN" sz="1900">
                <a:solidFill>
                  <a:srgbClr val="FFFFFF"/>
                </a:solidFill>
              </a:rPr>
              <a:t>: ", </a:t>
            </a:r>
            <a:r>
              <a:rPr lang="en-US" sz="1900">
                <a:solidFill>
                  <a:srgbClr val="FFFFFF"/>
                </a:solidFill>
              </a:rPr>
              <a:t>name)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print ("</a:t>
            </a:r>
            <a:r>
              <a:rPr lang="zh-CN" altLang="en-US" sz="1900">
                <a:solidFill>
                  <a:srgbClr val="FFFFFF"/>
                </a:solidFill>
              </a:rPr>
              <a:t>年龄</a:t>
            </a:r>
            <a:r>
              <a:rPr lang="en-US" altLang="zh-CN" sz="1900">
                <a:solidFill>
                  <a:srgbClr val="FFFFFF"/>
                </a:solidFill>
              </a:rPr>
              <a:t>: ", </a:t>
            </a:r>
            <a:r>
              <a:rPr lang="en-US" sz="1900">
                <a:solidFill>
                  <a:srgbClr val="FFFFFF"/>
                </a:solidFill>
              </a:rPr>
              <a:t>age)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#</a:t>
            </a:r>
            <a:r>
              <a:rPr lang="zh-CN" altLang="en-US" sz="1900">
                <a:solidFill>
                  <a:srgbClr val="FFFFFF"/>
                </a:solidFill>
              </a:rPr>
              <a:t>调用</a:t>
            </a:r>
            <a:r>
              <a:rPr lang="en-US" sz="1900">
                <a:solidFill>
                  <a:srgbClr val="FFFFFF"/>
                </a:solidFill>
              </a:rPr>
              <a:t>printinfo</a:t>
            </a:r>
            <a:r>
              <a:rPr lang="zh-CN" altLang="en-US" sz="19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printinfo( age=50, name="runoob" )</a:t>
            </a:r>
          </a:p>
          <a:p>
            <a:pPr marL="0" indent="0">
              <a:buNone/>
            </a:pPr>
            <a:endParaRPr lang="en-US" sz="19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9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900">
                <a:solidFill>
                  <a:srgbClr val="FFFFFF"/>
                </a:solidFill>
              </a:rPr>
              <a:t>名字</a:t>
            </a:r>
            <a:r>
              <a:rPr lang="en-US" altLang="zh-CN" sz="1900">
                <a:solidFill>
                  <a:srgbClr val="FFFFFF"/>
                </a:solidFill>
              </a:rPr>
              <a:t>:  </a:t>
            </a:r>
            <a:r>
              <a:rPr lang="en-US" sz="1900">
                <a:solidFill>
                  <a:srgbClr val="FFFFFF"/>
                </a:solidFill>
              </a:rPr>
              <a:t>runoob</a:t>
            </a:r>
          </a:p>
          <a:p>
            <a:pPr marL="0" indent="0">
              <a:buNone/>
            </a:pPr>
            <a:r>
              <a:rPr lang="zh-CN" altLang="en-US" sz="1900">
                <a:solidFill>
                  <a:srgbClr val="FFFFFF"/>
                </a:solidFill>
              </a:rPr>
              <a:t>年龄</a:t>
            </a:r>
            <a:r>
              <a:rPr lang="en-US" altLang="zh-CN" sz="1900">
                <a:solidFill>
                  <a:srgbClr val="FFFFFF"/>
                </a:solidFill>
              </a:rPr>
              <a:t>:  50</a:t>
            </a:r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9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341AB-4AE4-4C8F-ACA2-BA015DF7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默认参数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BC6A-D18F-49C3-9268-26E26BBC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000">
                <a:solidFill>
                  <a:srgbClr val="FFFFFF"/>
                </a:solidFill>
              </a:rPr>
              <a:t>调用函数时，如果没有传递参数，则会使用默认参数。以下实例中如果没有传入 </a:t>
            </a:r>
            <a:r>
              <a:rPr lang="en-US" altLang="zh-CN" sz="1000">
                <a:solidFill>
                  <a:srgbClr val="FFFFFF"/>
                </a:solidFill>
              </a:rPr>
              <a:t>age </a:t>
            </a:r>
            <a:r>
              <a:rPr lang="zh-CN" altLang="en-US" sz="1000">
                <a:solidFill>
                  <a:srgbClr val="FFFFFF"/>
                </a:solidFill>
              </a:rPr>
              <a:t>参数，则使用默认值</a:t>
            </a:r>
            <a:endParaRPr lang="en-US" altLang="zh-CN" sz="1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def printinfo( name, age = 35 ):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"</a:t>
            </a:r>
            <a:r>
              <a:rPr lang="zh-CN" altLang="en-US" sz="1000">
                <a:solidFill>
                  <a:srgbClr val="FFFFFF"/>
                </a:solidFill>
              </a:rPr>
              <a:t>打印任何传入的字符串</a:t>
            </a:r>
            <a:r>
              <a:rPr lang="en-US" altLang="zh-CN" sz="10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   </a:t>
            </a:r>
            <a:r>
              <a:rPr lang="en-US" sz="1000">
                <a:solidFill>
                  <a:srgbClr val="FFFFFF"/>
                </a:solidFill>
              </a:rPr>
              <a:t>print ("</a:t>
            </a:r>
            <a:r>
              <a:rPr lang="zh-CN" altLang="en-US" sz="1000">
                <a:solidFill>
                  <a:srgbClr val="FFFFFF"/>
                </a:solidFill>
              </a:rPr>
              <a:t>名字</a:t>
            </a:r>
            <a:r>
              <a:rPr lang="en-US" altLang="zh-CN" sz="1000">
                <a:solidFill>
                  <a:srgbClr val="FFFFFF"/>
                </a:solidFill>
              </a:rPr>
              <a:t>: ", </a:t>
            </a:r>
            <a:r>
              <a:rPr lang="en-US" sz="1000">
                <a:solidFill>
                  <a:srgbClr val="FFFFFF"/>
                </a:solidFill>
              </a:rPr>
              <a:t>name)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print ("</a:t>
            </a:r>
            <a:r>
              <a:rPr lang="zh-CN" altLang="en-US" sz="1000">
                <a:solidFill>
                  <a:srgbClr val="FFFFFF"/>
                </a:solidFill>
              </a:rPr>
              <a:t>年龄</a:t>
            </a:r>
            <a:r>
              <a:rPr lang="en-US" altLang="zh-CN" sz="1000">
                <a:solidFill>
                  <a:srgbClr val="FFFFFF"/>
                </a:solidFill>
              </a:rPr>
              <a:t>: ", </a:t>
            </a:r>
            <a:r>
              <a:rPr lang="en-US" sz="1000">
                <a:solidFill>
                  <a:srgbClr val="FFFFFF"/>
                </a:solidFill>
              </a:rPr>
              <a:t>age)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#</a:t>
            </a:r>
            <a:r>
              <a:rPr lang="zh-CN" altLang="en-US" sz="1000">
                <a:solidFill>
                  <a:srgbClr val="FFFFFF"/>
                </a:solidFill>
              </a:rPr>
              <a:t>调用</a:t>
            </a:r>
            <a:r>
              <a:rPr lang="en-US" sz="1000">
                <a:solidFill>
                  <a:srgbClr val="FFFFFF"/>
                </a:solidFill>
              </a:rPr>
              <a:t>printinfo</a:t>
            </a:r>
            <a:r>
              <a:rPr lang="zh-CN" altLang="en-US" sz="10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printinfo( age=50, name="runoob" 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print ("------------------------")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printinfo( name="runoob" )</a:t>
            </a:r>
          </a:p>
          <a:p>
            <a:pPr marL="0" indent="0">
              <a:buNone/>
            </a:pPr>
            <a:endParaRPr lang="en-US" altLang="zh-CN" sz="1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名字</a:t>
            </a:r>
            <a:r>
              <a:rPr lang="en-US" altLang="zh-CN" sz="1000">
                <a:solidFill>
                  <a:srgbClr val="FFFFFF"/>
                </a:solidFill>
              </a:rPr>
              <a:t>:  </a:t>
            </a:r>
            <a:r>
              <a:rPr lang="en-US" sz="1000">
                <a:solidFill>
                  <a:srgbClr val="FFFFFF"/>
                </a:solidFill>
              </a:rPr>
              <a:t>runoob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年龄</a:t>
            </a:r>
            <a:r>
              <a:rPr lang="en-US" altLang="zh-CN" sz="1000">
                <a:solidFill>
                  <a:srgbClr val="FFFFFF"/>
                </a:solidFill>
              </a:rPr>
              <a:t>:  50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------------------------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名字</a:t>
            </a:r>
            <a:r>
              <a:rPr lang="en-US" altLang="zh-CN" sz="1000">
                <a:solidFill>
                  <a:srgbClr val="FFFFFF"/>
                </a:solidFill>
              </a:rPr>
              <a:t>:  </a:t>
            </a:r>
            <a:r>
              <a:rPr lang="en-US" sz="1000">
                <a:solidFill>
                  <a:srgbClr val="FFFFFF"/>
                </a:solidFill>
              </a:rPr>
              <a:t>runoob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年龄</a:t>
            </a:r>
            <a:r>
              <a:rPr lang="en-US" altLang="zh-CN" sz="1000">
                <a:solidFill>
                  <a:srgbClr val="FFFFFF"/>
                </a:solidFill>
              </a:rPr>
              <a:t>:  35</a:t>
            </a:r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6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A3275-9AF5-4769-9E07-FFC4256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CN" altLang="en-US" sz="5400" b="1">
                <a:solidFill>
                  <a:srgbClr val="FFFFFF"/>
                </a:solidFill>
              </a:rPr>
              <a:t>不定长参数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4D2D-1859-47FD-AE8A-9C4499FD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zh-CN" altLang="en-US" sz="2200"/>
              <a:t>你可能需要一个函数能处理比当初声明时更多的参数。这些参数叫做不定长参数，和上述 </a:t>
            </a:r>
            <a:r>
              <a:rPr lang="en-US" altLang="zh-CN" sz="2200"/>
              <a:t>2 </a:t>
            </a:r>
            <a:r>
              <a:rPr lang="zh-CN" altLang="en-US" sz="2200"/>
              <a:t>种参数不同，声明时不会命名。基本语法如下：</a:t>
            </a:r>
          </a:p>
          <a:p>
            <a:pPr marL="457200" lvl="1" indent="0">
              <a:buNone/>
            </a:pPr>
            <a:r>
              <a:rPr lang="en-US" sz="2200"/>
              <a:t>def functionname([formal_args,] *var_args_tuple ):</a:t>
            </a:r>
          </a:p>
          <a:p>
            <a:pPr marL="457200" lvl="1" indent="0">
              <a:buNone/>
            </a:pPr>
            <a:r>
              <a:rPr lang="en-US" sz="2200"/>
              <a:t>   "</a:t>
            </a:r>
            <a:r>
              <a:rPr lang="zh-CN" altLang="en-US" sz="2200"/>
              <a:t>函数</a:t>
            </a:r>
            <a:r>
              <a:rPr lang="en-US" altLang="zh-CN" sz="2200"/>
              <a:t>_</a:t>
            </a:r>
            <a:r>
              <a:rPr lang="zh-CN" altLang="en-US" sz="2200"/>
              <a:t>文档字符串</a:t>
            </a:r>
            <a:r>
              <a:rPr lang="en-US" altLang="zh-CN" sz="2200"/>
              <a:t>"</a:t>
            </a:r>
          </a:p>
          <a:p>
            <a:pPr marL="457200" lvl="1" indent="0">
              <a:buNone/>
            </a:pPr>
            <a:r>
              <a:rPr lang="en-US" altLang="zh-CN" sz="2200"/>
              <a:t>   </a:t>
            </a:r>
            <a:r>
              <a:rPr lang="en-US" sz="2200"/>
              <a:t>function_suite</a:t>
            </a:r>
          </a:p>
          <a:p>
            <a:pPr marL="457200" lvl="1" indent="0">
              <a:buNone/>
            </a:pPr>
            <a:r>
              <a:rPr lang="en-US" sz="2200"/>
              <a:t>   return [expression]</a:t>
            </a:r>
          </a:p>
          <a:p>
            <a:r>
              <a:rPr lang="zh-CN" altLang="en-US" sz="2200"/>
              <a:t>加了星号 * 的参数会以元组</a:t>
            </a:r>
            <a:r>
              <a:rPr lang="en-US" altLang="zh-CN" sz="2200"/>
              <a:t>(</a:t>
            </a:r>
            <a:r>
              <a:rPr lang="en-US" sz="2200"/>
              <a:t>tuple)</a:t>
            </a:r>
            <a:r>
              <a:rPr lang="zh-CN" altLang="en-US" sz="2200"/>
              <a:t>的形式导入，存放所有未命名的变量参数。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642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54D1-EDF5-4DB2-B411-9447127F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200"/>
              <a:t>函数是组织好的，可重复使用的，用来实现单一，或相关联功能的代码段。</a:t>
            </a:r>
          </a:p>
          <a:p>
            <a:pPr latinLnBrk="1"/>
            <a:r>
              <a:rPr lang="zh-CN" altLang="en-US" sz="2200"/>
              <a:t>函数能提高应用的模块性，和代码的重复利用率。你已经知道</a:t>
            </a:r>
            <a:r>
              <a:rPr lang="en-US" altLang="zh-CN" sz="2200"/>
              <a:t>Python</a:t>
            </a:r>
            <a:r>
              <a:rPr lang="zh-CN" altLang="en-US" sz="2200"/>
              <a:t>提供了许多内建函数，比如</a:t>
            </a:r>
            <a:r>
              <a:rPr lang="en-US" altLang="zh-CN" sz="2200"/>
              <a:t>print()</a:t>
            </a:r>
            <a:r>
              <a:rPr lang="zh-CN" altLang="en-US" sz="2200"/>
              <a:t>。但你也可以自己创建函数，这被叫做用户自定义函数。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8373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8D6EB-273D-4BFD-BC8F-A9033A81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AA1A-C33D-4337-8698-425F7758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def printinfo( arg1, *vartuple ):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  "</a:t>
            </a:r>
            <a:r>
              <a:rPr lang="zh-CN" altLang="en-US" sz="2200">
                <a:solidFill>
                  <a:srgbClr val="FFFFFF"/>
                </a:solidFill>
              </a:rPr>
              <a:t>打印任何传入的参数</a:t>
            </a:r>
            <a:r>
              <a:rPr lang="en-US" altLang="zh-CN" sz="22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   </a:t>
            </a:r>
            <a:r>
              <a:rPr lang="en-US" sz="2200">
                <a:solidFill>
                  <a:srgbClr val="FFFFFF"/>
                </a:solidFill>
              </a:rPr>
              <a:t>print ("</a:t>
            </a:r>
            <a:r>
              <a:rPr lang="zh-CN" altLang="en-US" sz="2200">
                <a:solidFill>
                  <a:srgbClr val="FFFFFF"/>
                </a:solidFill>
              </a:rPr>
              <a:t>输出</a:t>
            </a:r>
            <a:r>
              <a:rPr lang="en-US" altLang="zh-CN" sz="2200">
                <a:solidFill>
                  <a:srgbClr val="FFFFFF"/>
                </a:solidFill>
              </a:rPr>
              <a:t>: ")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   </a:t>
            </a:r>
            <a:r>
              <a:rPr lang="en-US" sz="2200">
                <a:solidFill>
                  <a:srgbClr val="FFFFFF"/>
                </a:solidFill>
              </a:rPr>
              <a:t>print (arg1)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  print (vartuple)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# </a:t>
            </a:r>
            <a:r>
              <a:rPr lang="zh-CN" altLang="en-US" sz="2200">
                <a:solidFill>
                  <a:srgbClr val="FFFFFF"/>
                </a:solidFill>
              </a:rPr>
              <a:t>调用</a:t>
            </a:r>
            <a:r>
              <a:rPr lang="en-US" sz="2200">
                <a:solidFill>
                  <a:srgbClr val="FFFFFF"/>
                </a:solidFill>
              </a:rPr>
              <a:t>printinfo </a:t>
            </a:r>
            <a:r>
              <a:rPr lang="zh-CN" altLang="en-US" sz="22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printinfo( 70, 60, 50 )</a:t>
            </a: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输出</a:t>
            </a:r>
            <a:r>
              <a:rPr lang="en-US" altLang="zh-CN" sz="220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70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(60, 50)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2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4FB05-6F69-4505-820C-06606607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1ED0-5B50-427F-9F6B-F68BC58F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000">
                <a:solidFill>
                  <a:srgbClr val="FFFFFF"/>
                </a:solidFill>
              </a:rPr>
              <a:t>如果在函数调用时没有指定参数，它就是一个空元组。我们也可以不向函数传递未命名的变量</a:t>
            </a:r>
            <a:endParaRPr lang="en-US" sz="1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def printinfo( arg1, *vartuple ):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"</a:t>
            </a:r>
            <a:r>
              <a:rPr lang="zh-CN" altLang="en-US" sz="1000">
                <a:solidFill>
                  <a:srgbClr val="FFFFFF"/>
                </a:solidFill>
              </a:rPr>
              <a:t>打印任何传入的参数</a:t>
            </a:r>
            <a:r>
              <a:rPr lang="en-US" altLang="zh-CN" sz="10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   </a:t>
            </a:r>
            <a:r>
              <a:rPr lang="en-US" sz="1000">
                <a:solidFill>
                  <a:srgbClr val="FFFFFF"/>
                </a:solidFill>
              </a:rPr>
              <a:t>print ("</a:t>
            </a:r>
            <a:r>
              <a:rPr lang="zh-CN" altLang="en-US" sz="1000">
                <a:solidFill>
                  <a:srgbClr val="FFFFFF"/>
                </a:solidFill>
              </a:rPr>
              <a:t>输出</a:t>
            </a:r>
            <a:r>
              <a:rPr lang="en-US" altLang="zh-CN" sz="1000">
                <a:solidFill>
                  <a:srgbClr val="FFFFFF"/>
                </a:solidFill>
              </a:rPr>
              <a:t>: ")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   </a:t>
            </a:r>
            <a:r>
              <a:rPr lang="en-US" sz="1000">
                <a:solidFill>
                  <a:srgbClr val="FFFFFF"/>
                </a:solidFill>
              </a:rPr>
              <a:t>print (arg1)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for var in vartuple: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   print (var)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# </a:t>
            </a:r>
            <a:r>
              <a:rPr lang="zh-CN" altLang="en-US" sz="1000">
                <a:solidFill>
                  <a:srgbClr val="FFFFFF"/>
                </a:solidFill>
              </a:rPr>
              <a:t>调用</a:t>
            </a:r>
            <a:r>
              <a:rPr lang="en-US" sz="1000">
                <a:solidFill>
                  <a:srgbClr val="FFFFFF"/>
                </a:solidFill>
              </a:rPr>
              <a:t>printinfo </a:t>
            </a:r>
            <a:r>
              <a:rPr lang="zh-CN" altLang="en-US" sz="10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printinfo( 10 )</a:t>
            </a:r>
          </a:p>
          <a:p>
            <a:pPr marL="0" indent="0">
              <a:buNone/>
            </a:pPr>
            <a:r>
              <a:rPr lang="en-US" sz="1000">
                <a:solidFill>
                  <a:srgbClr val="FFFFFF"/>
                </a:solidFill>
              </a:rPr>
              <a:t>printinfo( 70, 60, 50 )</a:t>
            </a:r>
          </a:p>
          <a:p>
            <a:pPr marL="0" indent="0">
              <a:buNone/>
            </a:pPr>
            <a:endParaRPr lang="en-US" sz="1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输出</a:t>
            </a:r>
            <a:r>
              <a:rPr lang="en-US" altLang="zh-CN" sz="100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10</a:t>
            </a:r>
          </a:p>
          <a:p>
            <a:pPr marL="0" indent="0">
              <a:buNone/>
            </a:pPr>
            <a:r>
              <a:rPr lang="zh-CN" altLang="en-US" sz="1000">
                <a:solidFill>
                  <a:srgbClr val="FFFFFF"/>
                </a:solidFill>
              </a:rPr>
              <a:t>输出</a:t>
            </a:r>
            <a:r>
              <a:rPr lang="en-US" altLang="zh-CN" sz="100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70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60</a:t>
            </a:r>
          </a:p>
          <a:p>
            <a:pPr marL="0" indent="0">
              <a:buNone/>
            </a:pPr>
            <a:r>
              <a:rPr lang="en-US" altLang="zh-CN" sz="1000">
                <a:solidFill>
                  <a:srgbClr val="FFFFFF"/>
                </a:solidFill>
              </a:rPr>
              <a:t>50</a:t>
            </a:r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4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261B-C87C-46DD-BF8A-E5036A3B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0F4E-29D3-48D5-BF5E-B935D8E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zh-CN" altLang="en-US" sz="2200"/>
              <a:t>还有一种就是参数带两个星号 **基本语法如下：</a:t>
            </a:r>
          </a:p>
          <a:p>
            <a:endParaRPr lang="zh-CN" altLang="en-US" sz="2200"/>
          </a:p>
          <a:p>
            <a:pPr marL="457200" lvl="1" indent="0">
              <a:buNone/>
            </a:pPr>
            <a:r>
              <a:rPr lang="en-US" sz="2200"/>
              <a:t>def functionname([formal_args,] **var_args_dict ):</a:t>
            </a:r>
          </a:p>
          <a:p>
            <a:pPr marL="457200" lvl="1" indent="0">
              <a:buNone/>
            </a:pPr>
            <a:r>
              <a:rPr lang="en-US" sz="2200"/>
              <a:t>   "</a:t>
            </a:r>
            <a:r>
              <a:rPr lang="zh-CN" altLang="en-US" sz="2200"/>
              <a:t>函数</a:t>
            </a:r>
            <a:r>
              <a:rPr lang="en-US" altLang="zh-CN" sz="2200"/>
              <a:t>_</a:t>
            </a:r>
            <a:r>
              <a:rPr lang="zh-CN" altLang="en-US" sz="2200"/>
              <a:t>文档字符串</a:t>
            </a:r>
            <a:r>
              <a:rPr lang="en-US" altLang="zh-CN" sz="2200"/>
              <a:t>"</a:t>
            </a:r>
          </a:p>
          <a:p>
            <a:pPr marL="457200" lvl="1" indent="0">
              <a:buNone/>
            </a:pPr>
            <a:r>
              <a:rPr lang="en-US" altLang="zh-CN" sz="2200"/>
              <a:t>   </a:t>
            </a:r>
            <a:r>
              <a:rPr lang="en-US" sz="2200"/>
              <a:t>function_suite</a:t>
            </a:r>
          </a:p>
          <a:p>
            <a:pPr marL="457200" lvl="1" indent="0">
              <a:buNone/>
            </a:pPr>
            <a:r>
              <a:rPr lang="en-US" sz="2200"/>
              <a:t>   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131182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3D0B8-0BB4-4AB9-935E-8662BCB4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F34C-3A06-42E0-B16C-8AC19246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700">
                <a:solidFill>
                  <a:srgbClr val="FFFFFF"/>
                </a:solidFill>
              </a:rPr>
              <a:t>加了两个星号 ** 的参数会以字典的形式导入</a:t>
            </a:r>
            <a:endParaRPr lang="en-US" altLang="zh-CN" sz="17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def printinfo( arg1, **vardict ):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"</a:t>
            </a:r>
            <a:r>
              <a:rPr lang="zh-CN" altLang="en-US" sz="1700">
                <a:solidFill>
                  <a:srgbClr val="FFFFFF"/>
                </a:solidFill>
              </a:rPr>
              <a:t>打印任何传入的参数</a:t>
            </a:r>
            <a:r>
              <a:rPr lang="en-US" altLang="zh-CN" sz="1700">
                <a:solidFill>
                  <a:srgbClr val="FFFFFF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   </a:t>
            </a:r>
            <a:r>
              <a:rPr lang="en-US" sz="1700">
                <a:solidFill>
                  <a:srgbClr val="FFFFFF"/>
                </a:solidFill>
              </a:rPr>
              <a:t>print ("</a:t>
            </a:r>
            <a:r>
              <a:rPr lang="zh-CN" altLang="en-US" sz="1700">
                <a:solidFill>
                  <a:srgbClr val="FFFFFF"/>
                </a:solidFill>
              </a:rPr>
              <a:t>输出</a:t>
            </a:r>
            <a:r>
              <a:rPr lang="en-US" altLang="zh-CN" sz="1700">
                <a:solidFill>
                  <a:srgbClr val="FFFFFF"/>
                </a:solidFill>
              </a:rPr>
              <a:t>: ")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   </a:t>
            </a:r>
            <a:r>
              <a:rPr lang="en-US" sz="1700">
                <a:solidFill>
                  <a:srgbClr val="FFFFFF"/>
                </a:solidFill>
              </a:rPr>
              <a:t>print (arg1)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print (vardict)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# </a:t>
            </a:r>
            <a:r>
              <a:rPr lang="zh-CN" altLang="en-US" sz="1700">
                <a:solidFill>
                  <a:srgbClr val="FFFFFF"/>
                </a:solidFill>
              </a:rPr>
              <a:t>调用</a:t>
            </a:r>
            <a:r>
              <a:rPr lang="en-US" sz="1700">
                <a:solidFill>
                  <a:srgbClr val="FFFFFF"/>
                </a:solidFill>
              </a:rPr>
              <a:t>printinfo </a:t>
            </a:r>
            <a:r>
              <a:rPr lang="zh-CN" altLang="en-US" sz="17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printinfo(1, a=2,b=3)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700">
                <a:solidFill>
                  <a:srgbClr val="FFFFFF"/>
                </a:solidFill>
              </a:rPr>
              <a:t>输出</a:t>
            </a:r>
            <a:r>
              <a:rPr lang="en-US" altLang="zh-CN" sz="170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{'</a:t>
            </a:r>
            <a:r>
              <a:rPr lang="en-US" sz="1700">
                <a:solidFill>
                  <a:srgbClr val="FFFFFF"/>
                </a:solidFill>
              </a:rPr>
              <a:t>a': 2, 'b': 3}</a:t>
            </a:r>
          </a:p>
        </p:txBody>
      </p:sp>
    </p:spTree>
    <p:extLst>
      <p:ext uri="{BB962C8B-B14F-4D97-AF65-F5344CB8AC3E}">
        <p14:creationId xmlns:p14="http://schemas.microsoft.com/office/powerpoint/2010/main" val="46457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E545F-879B-4ADF-955F-9CE4BA2B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ADB4-7C1B-447A-A4D7-052A4E8F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700">
                <a:solidFill>
                  <a:srgbClr val="FFFFFF"/>
                </a:solidFill>
              </a:rPr>
              <a:t>声明函数时，参数中星号 </a:t>
            </a:r>
            <a:r>
              <a:rPr lang="zh-CN" altLang="en-US" sz="1700" b="1">
                <a:solidFill>
                  <a:srgbClr val="FFFFFF"/>
                </a:solidFill>
              </a:rPr>
              <a:t>*</a:t>
            </a:r>
            <a:r>
              <a:rPr lang="zh-CN" altLang="en-US" sz="1700">
                <a:solidFill>
                  <a:srgbClr val="FFFFFF"/>
                </a:solidFill>
              </a:rPr>
              <a:t> 可以单独出现</a:t>
            </a: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def f(a,b,*,c):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 return a+b+c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rgbClr val="FFFFFF"/>
                </a:solidFill>
              </a:rPr>
              <a:t>如果单独出现星号 * 后的参数必须用关键字传入。</a:t>
            </a:r>
          </a:p>
          <a:p>
            <a:pPr marL="0" indent="0">
              <a:buNone/>
            </a:pPr>
            <a:endParaRPr lang="zh-CN" alt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&gt;&gt;&gt; </a:t>
            </a:r>
            <a:r>
              <a:rPr lang="en-US" sz="1700">
                <a:solidFill>
                  <a:srgbClr val="FFFFFF"/>
                </a:solidFill>
              </a:rPr>
              <a:t>def f(a,b,*,c):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...     return a+b+c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&gt;&gt;&gt; f(1,2,3)   # </a:t>
            </a:r>
            <a:r>
              <a:rPr lang="zh-CN" altLang="en-US" sz="1700">
                <a:solidFill>
                  <a:srgbClr val="FFFFFF"/>
                </a:solidFill>
              </a:rPr>
              <a:t>报错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TypeError: f() takes 2 positional arguments but 3 were given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&gt;&gt;&gt; f(1,2,c=3) # </a:t>
            </a:r>
            <a:r>
              <a:rPr lang="zh-CN" altLang="en-US" sz="1700">
                <a:solidFill>
                  <a:srgbClr val="FFFFFF"/>
                </a:solidFill>
              </a:rPr>
              <a:t>正常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6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5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CD2AB-8BDB-4AEA-A422-1D92D9A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匿名函数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DC83-DBF9-493B-8AC1-7ED3010B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altLang="zh-CN" sz="1700">
                <a:solidFill>
                  <a:srgbClr val="FFFFFF"/>
                </a:solidFill>
              </a:rPr>
              <a:t>python </a:t>
            </a:r>
            <a:r>
              <a:rPr lang="zh-CN" altLang="en-US" sz="1700">
                <a:solidFill>
                  <a:srgbClr val="FFFFFF"/>
                </a:solidFill>
              </a:rPr>
              <a:t>使用 </a:t>
            </a:r>
            <a:r>
              <a:rPr lang="en-US" altLang="zh-CN" sz="1700">
                <a:solidFill>
                  <a:srgbClr val="FFFFFF"/>
                </a:solidFill>
              </a:rPr>
              <a:t>lambda </a:t>
            </a:r>
            <a:r>
              <a:rPr lang="zh-CN" altLang="en-US" sz="1700">
                <a:solidFill>
                  <a:srgbClr val="FFFFFF"/>
                </a:solidFill>
              </a:rPr>
              <a:t>来创建匿名函数。</a:t>
            </a:r>
          </a:p>
          <a:p>
            <a:endParaRPr lang="zh-CN" altLang="en-US" sz="1700">
              <a:solidFill>
                <a:srgbClr val="FFFFFF"/>
              </a:solidFill>
            </a:endParaRPr>
          </a:p>
          <a:p>
            <a:r>
              <a:rPr lang="zh-CN" altLang="en-US" sz="1700">
                <a:solidFill>
                  <a:srgbClr val="FFFFFF"/>
                </a:solidFill>
              </a:rPr>
              <a:t>所谓匿名，意即不再使用 </a:t>
            </a:r>
            <a:r>
              <a:rPr lang="en-US" altLang="zh-CN" sz="1700">
                <a:solidFill>
                  <a:srgbClr val="FFFFFF"/>
                </a:solidFill>
              </a:rPr>
              <a:t>def </a:t>
            </a:r>
            <a:r>
              <a:rPr lang="zh-CN" altLang="en-US" sz="1700">
                <a:solidFill>
                  <a:srgbClr val="FFFFFF"/>
                </a:solidFill>
              </a:rPr>
              <a:t>语句这样标准的形式定义一个函数。</a:t>
            </a:r>
          </a:p>
          <a:p>
            <a:pPr lvl="1"/>
            <a:r>
              <a:rPr lang="en-US" altLang="zh-CN" sz="1700">
                <a:solidFill>
                  <a:srgbClr val="FFFFFF"/>
                </a:solidFill>
              </a:rPr>
              <a:t>lambda </a:t>
            </a:r>
            <a:r>
              <a:rPr lang="zh-CN" altLang="en-US" sz="1700">
                <a:solidFill>
                  <a:srgbClr val="FFFFFF"/>
                </a:solidFill>
              </a:rPr>
              <a:t>只是一个表达式，函数体比 </a:t>
            </a:r>
            <a:r>
              <a:rPr lang="en-US" altLang="zh-CN" sz="1700">
                <a:solidFill>
                  <a:srgbClr val="FFFFFF"/>
                </a:solidFill>
              </a:rPr>
              <a:t>def </a:t>
            </a:r>
            <a:r>
              <a:rPr lang="zh-CN" altLang="en-US" sz="1700">
                <a:solidFill>
                  <a:srgbClr val="FFFFFF"/>
                </a:solidFill>
              </a:rPr>
              <a:t>简单很多。</a:t>
            </a:r>
          </a:p>
          <a:p>
            <a:pPr lvl="1"/>
            <a:r>
              <a:rPr lang="en-US" altLang="zh-CN" sz="1700">
                <a:solidFill>
                  <a:srgbClr val="FFFFFF"/>
                </a:solidFill>
              </a:rPr>
              <a:t>lambda</a:t>
            </a:r>
            <a:r>
              <a:rPr lang="zh-CN" altLang="en-US" sz="1700">
                <a:solidFill>
                  <a:srgbClr val="FFFFFF"/>
                </a:solidFill>
              </a:rPr>
              <a:t>的主体是一个表达式，而不是一个代码块。仅仅能在</a:t>
            </a:r>
            <a:r>
              <a:rPr lang="en-US" altLang="zh-CN" sz="1700">
                <a:solidFill>
                  <a:srgbClr val="FFFFFF"/>
                </a:solidFill>
              </a:rPr>
              <a:t>lambda</a:t>
            </a:r>
            <a:r>
              <a:rPr lang="zh-CN" altLang="en-US" sz="1700">
                <a:solidFill>
                  <a:srgbClr val="FFFFFF"/>
                </a:solidFill>
              </a:rPr>
              <a:t>表达式中封装有限的逻辑进去。</a:t>
            </a:r>
          </a:p>
          <a:p>
            <a:pPr lvl="1"/>
            <a:r>
              <a:rPr lang="en-US" altLang="zh-CN" sz="1700">
                <a:solidFill>
                  <a:srgbClr val="FFFFFF"/>
                </a:solidFill>
              </a:rPr>
              <a:t>lambda </a:t>
            </a:r>
            <a:r>
              <a:rPr lang="zh-CN" altLang="en-US" sz="1700">
                <a:solidFill>
                  <a:srgbClr val="FFFFFF"/>
                </a:solidFill>
              </a:rPr>
              <a:t>函数拥有自己的命名空间，且不能访问自己参数列表之外或全局命名空间里的参数。</a:t>
            </a:r>
          </a:p>
          <a:p>
            <a:pPr lvl="1"/>
            <a:r>
              <a:rPr lang="zh-CN" altLang="en-US" sz="1700">
                <a:solidFill>
                  <a:srgbClr val="FFFFFF"/>
                </a:solidFill>
              </a:rPr>
              <a:t>虽然</a:t>
            </a:r>
            <a:r>
              <a:rPr lang="en-US" altLang="zh-CN" sz="1700">
                <a:solidFill>
                  <a:srgbClr val="FFFFFF"/>
                </a:solidFill>
              </a:rPr>
              <a:t>lambda</a:t>
            </a:r>
            <a:r>
              <a:rPr lang="zh-CN" altLang="en-US" sz="1700">
                <a:solidFill>
                  <a:srgbClr val="FFFFFF"/>
                </a:solidFill>
              </a:rPr>
              <a:t>函数看起来只能写一行，却不等同于</a:t>
            </a:r>
            <a:r>
              <a:rPr lang="en-US" altLang="zh-CN" sz="1700">
                <a:solidFill>
                  <a:srgbClr val="FFFFFF"/>
                </a:solidFill>
              </a:rPr>
              <a:t>C</a:t>
            </a:r>
            <a:r>
              <a:rPr lang="zh-CN" altLang="en-US" sz="1700">
                <a:solidFill>
                  <a:srgbClr val="FFFFFF"/>
                </a:solidFill>
              </a:rPr>
              <a:t>或</a:t>
            </a:r>
            <a:r>
              <a:rPr lang="en-US" altLang="zh-CN" sz="1700">
                <a:solidFill>
                  <a:srgbClr val="FFFFFF"/>
                </a:solidFill>
              </a:rPr>
              <a:t>C++</a:t>
            </a:r>
            <a:r>
              <a:rPr lang="zh-CN" altLang="en-US" sz="1700">
                <a:solidFill>
                  <a:srgbClr val="FFFFFF"/>
                </a:solidFill>
              </a:rPr>
              <a:t>的内联函数，后者的目的是调用小函数时不占用栈内存从而增加运行效率。</a:t>
            </a:r>
            <a:endParaRPr lang="en-US" altLang="zh-CN" sz="1700">
              <a:solidFill>
                <a:srgbClr val="FFFFFF"/>
              </a:solidFill>
            </a:endParaRPr>
          </a:p>
          <a:p>
            <a:r>
              <a:rPr lang="zh-CN" altLang="en-US" sz="1700">
                <a:solidFill>
                  <a:srgbClr val="FFFFFF"/>
                </a:solidFill>
              </a:rPr>
              <a:t>语法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	lambda </a:t>
            </a:r>
            <a:r>
              <a:rPr lang="zh-CN" altLang="en-US" sz="1700">
                <a:solidFill>
                  <a:srgbClr val="FFFFFF"/>
                </a:solidFill>
              </a:rPr>
              <a:t>函数的语法只包含一个语句，如下：</a:t>
            </a:r>
          </a:p>
          <a:p>
            <a:pPr marL="0" indent="0">
              <a:buNone/>
            </a:pPr>
            <a:r>
              <a:rPr lang="en-US" altLang="zh-CN" sz="1700">
                <a:solidFill>
                  <a:srgbClr val="FFFFFF"/>
                </a:solidFill>
              </a:rPr>
              <a:t>		lambda [arg1 [,arg2,.....argn]]:expression</a:t>
            </a:r>
          </a:p>
        </p:txBody>
      </p:sp>
    </p:spTree>
    <p:extLst>
      <p:ext uri="{BB962C8B-B14F-4D97-AF65-F5344CB8AC3E}">
        <p14:creationId xmlns:p14="http://schemas.microsoft.com/office/powerpoint/2010/main" val="181564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E79C-183F-4A27-B0FA-9D757F7D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9AF8-8C79-4592-BD9D-E4791F23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sum = lambda arg1, arg2: arg1 + arg2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# </a:t>
            </a:r>
            <a:r>
              <a:rPr lang="zh-CN" altLang="en-US" sz="2200">
                <a:solidFill>
                  <a:srgbClr val="FFFFFF"/>
                </a:solidFill>
              </a:rPr>
              <a:t>调用</a:t>
            </a:r>
            <a:r>
              <a:rPr lang="en-US" sz="2200">
                <a:solidFill>
                  <a:srgbClr val="FFFFFF"/>
                </a:solidFill>
              </a:rPr>
              <a:t>sum</a:t>
            </a:r>
            <a:r>
              <a:rPr lang="zh-CN" altLang="en-US" sz="22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 ("</a:t>
            </a:r>
            <a:r>
              <a:rPr lang="zh-CN" altLang="en-US" sz="2200">
                <a:solidFill>
                  <a:srgbClr val="FFFFFF"/>
                </a:solidFill>
              </a:rPr>
              <a:t>相加后的值为 </a:t>
            </a:r>
            <a:r>
              <a:rPr lang="en-US" altLang="zh-CN" sz="2200">
                <a:solidFill>
                  <a:srgbClr val="FFFFFF"/>
                </a:solidFill>
              </a:rPr>
              <a:t>: ", </a:t>
            </a:r>
            <a:r>
              <a:rPr lang="en-US" sz="2200">
                <a:solidFill>
                  <a:srgbClr val="FFFFFF"/>
                </a:solidFill>
              </a:rPr>
              <a:t>sum( 10, 20 ))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 ("</a:t>
            </a:r>
            <a:r>
              <a:rPr lang="zh-CN" altLang="en-US" sz="2200">
                <a:solidFill>
                  <a:srgbClr val="FFFFFF"/>
                </a:solidFill>
              </a:rPr>
              <a:t>相加后的值为 </a:t>
            </a:r>
            <a:r>
              <a:rPr lang="en-US" altLang="zh-CN" sz="2200">
                <a:solidFill>
                  <a:srgbClr val="FFFFFF"/>
                </a:solidFill>
              </a:rPr>
              <a:t>: ", </a:t>
            </a:r>
            <a:r>
              <a:rPr lang="en-US" sz="2200">
                <a:solidFill>
                  <a:srgbClr val="FFFFFF"/>
                </a:solidFill>
              </a:rPr>
              <a:t>sum( 20, 20 ))</a:t>
            </a: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相加后的值为 </a:t>
            </a:r>
            <a:r>
              <a:rPr lang="en-US" altLang="zh-CN" sz="2200">
                <a:solidFill>
                  <a:srgbClr val="FFFFFF"/>
                </a:solidFill>
              </a:rPr>
              <a:t>:  30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相加后的值为 </a:t>
            </a:r>
            <a:r>
              <a:rPr lang="en-US" altLang="zh-CN" sz="2200">
                <a:solidFill>
                  <a:srgbClr val="FFFFFF"/>
                </a:solidFill>
              </a:rPr>
              <a:t>:  40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51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E0EC2-8180-4918-9F9E-786A99FE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 b="1"/>
              <a:t>return</a:t>
            </a:r>
            <a:r>
              <a:rPr lang="zh-CN" altLang="en-US" sz="5400" b="1"/>
              <a:t>语句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75B0-05B1-423D-91A4-0F92F865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altLang="zh-CN" sz="1500">
                <a:solidFill>
                  <a:srgbClr val="FFFFFF"/>
                </a:solidFill>
              </a:rPr>
              <a:t>return [</a:t>
            </a:r>
            <a:r>
              <a:rPr lang="zh-CN" altLang="en-US" sz="1500">
                <a:solidFill>
                  <a:srgbClr val="FFFFFF"/>
                </a:solidFill>
              </a:rPr>
              <a:t>表达式</a:t>
            </a:r>
            <a:r>
              <a:rPr lang="en-US" altLang="zh-CN" sz="1500">
                <a:solidFill>
                  <a:srgbClr val="FFFFFF"/>
                </a:solidFill>
              </a:rPr>
              <a:t>] </a:t>
            </a:r>
            <a:r>
              <a:rPr lang="zh-CN" altLang="en-US" sz="1500">
                <a:solidFill>
                  <a:srgbClr val="FFFFFF"/>
                </a:solidFill>
              </a:rPr>
              <a:t>语句用于退出函数，选择性地向调用方返回一个表达式。不带参数值的</a:t>
            </a:r>
            <a:r>
              <a:rPr lang="en-US" altLang="zh-CN" sz="1500">
                <a:solidFill>
                  <a:srgbClr val="FFFFFF"/>
                </a:solidFill>
              </a:rPr>
              <a:t>return</a:t>
            </a:r>
            <a:r>
              <a:rPr lang="zh-CN" altLang="en-US" sz="1500">
                <a:solidFill>
                  <a:srgbClr val="FFFFFF"/>
                </a:solidFill>
              </a:rPr>
              <a:t>语句返回</a:t>
            </a:r>
            <a:r>
              <a:rPr lang="en-US" altLang="zh-CN" sz="1500">
                <a:solidFill>
                  <a:srgbClr val="FFFFFF"/>
                </a:solidFill>
              </a:rPr>
              <a:t>None</a:t>
            </a:r>
            <a:r>
              <a:rPr lang="zh-CN" altLang="en-US" sz="1500">
                <a:solidFill>
                  <a:srgbClr val="FFFFFF"/>
                </a:solidFill>
              </a:rPr>
              <a:t>。之前的例子都没有示范如何返回数值</a:t>
            </a: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def sum( arg1, arg2 ):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  # </a:t>
            </a:r>
            <a:r>
              <a:rPr lang="zh-CN" altLang="en-US" sz="1500">
                <a:solidFill>
                  <a:srgbClr val="FFFFFF"/>
                </a:solidFill>
              </a:rPr>
              <a:t>返回</a:t>
            </a:r>
            <a:r>
              <a:rPr lang="en-US" altLang="zh-CN" sz="1500">
                <a:solidFill>
                  <a:srgbClr val="FFFFFF"/>
                </a:solidFill>
              </a:rPr>
              <a:t>2</a:t>
            </a:r>
            <a:r>
              <a:rPr lang="zh-CN" altLang="en-US" sz="1500">
                <a:solidFill>
                  <a:srgbClr val="FFFFFF"/>
                </a:solidFill>
              </a:rPr>
              <a:t>个参数的和</a:t>
            </a:r>
            <a:r>
              <a:rPr lang="en-US" altLang="zh-CN" sz="1500">
                <a:solidFill>
                  <a:srgbClr val="FFFFFF"/>
                </a:solidFill>
              </a:rPr>
              <a:t>."</a:t>
            </a:r>
          </a:p>
          <a:p>
            <a:pPr marL="0" indent="0">
              <a:buNone/>
            </a:pPr>
            <a:r>
              <a:rPr lang="en-US" altLang="zh-CN" sz="1500">
                <a:solidFill>
                  <a:srgbClr val="FFFFFF"/>
                </a:solidFill>
              </a:rPr>
              <a:t>   </a:t>
            </a:r>
            <a:r>
              <a:rPr lang="en-US" sz="1500">
                <a:solidFill>
                  <a:srgbClr val="FFFFFF"/>
                </a:solidFill>
              </a:rPr>
              <a:t>total = arg1 + arg2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  print ("</a:t>
            </a:r>
            <a:r>
              <a:rPr lang="zh-CN" altLang="en-US" sz="1500">
                <a:solidFill>
                  <a:srgbClr val="FFFFFF"/>
                </a:solidFill>
              </a:rPr>
              <a:t>函数内 </a:t>
            </a:r>
            <a:r>
              <a:rPr lang="en-US" altLang="zh-CN" sz="1500">
                <a:solidFill>
                  <a:srgbClr val="FFFFFF"/>
                </a:solidFill>
              </a:rPr>
              <a:t>: ", </a:t>
            </a:r>
            <a:r>
              <a:rPr lang="en-US" sz="1500">
                <a:solidFill>
                  <a:srgbClr val="FFFFFF"/>
                </a:solidFill>
              </a:rPr>
              <a:t>total)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  return total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# </a:t>
            </a:r>
            <a:r>
              <a:rPr lang="zh-CN" altLang="en-US" sz="1500">
                <a:solidFill>
                  <a:srgbClr val="FFFFFF"/>
                </a:solidFill>
              </a:rPr>
              <a:t>调用</a:t>
            </a:r>
            <a:r>
              <a:rPr lang="en-US" sz="1500">
                <a:solidFill>
                  <a:srgbClr val="FFFFFF"/>
                </a:solidFill>
              </a:rPr>
              <a:t>sum</a:t>
            </a:r>
            <a:r>
              <a:rPr lang="zh-CN" altLang="en-US" sz="1500">
                <a:solidFill>
                  <a:srgbClr val="FFFF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total = sum( 10, 20 )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print ("</a:t>
            </a:r>
            <a:r>
              <a:rPr lang="zh-CN" altLang="en-US" sz="1500">
                <a:solidFill>
                  <a:srgbClr val="FFFFFF"/>
                </a:solidFill>
              </a:rPr>
              <a:t>函数外 </a:t>
            </a:r>
            <a:r>
              <a:rPr lang="en-US" altLang="zh-CN" sz="1500">
                <a:solidFill>
                  <a:srgbClr val="FFFFFF"/>
                </a:solidFill>
              </a:rPr>
              <a:t>: ", </a:t>
            </a:r>
            <a:r>
              <a:rPr lang="en-US" sz="1500">
                <a:solidFill>
                  <a:srgbClr val="FFFFFF"/>
                </a:solidFill>
              </a:rPr>
              <a:t>total)</a:t>
            </a: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5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500">
                <a:solidFill>
                  <a:srgbClr val="FFFFFF"/>
                </a:solidFill>
              </a:rPr>
              <a:t>函数内 </a:t>
            </a:r>
            <a:r>
              <a:rPr lang="en-US" altLang="zh-CN" sz="1500">
                <a:solidFill>
                  <a:srgbClr val="FFFFFF"/>
                </a:solidFill>
              </a:rPr>
              <a:t>:  30</a:t>
            </a:r>
          </a:p>
          <a:p>
            <a:pPr marL="0" indent="0">
              <a:buNone/>
            </a:pPr>
            <a:r>
              <a:rPr lang="zh-CN" altLang="en-US" sz="1500">
                <a:solidFill>
                  <a:srgbClr val="FFFFFF"/>
                </a:solidFill>
              </a:rPr>
              <a:t>函数外 </a:t>
            </a:r>
            <a:r>
              <a:rPr lang="en-US" altLang="zh-CN" sz="1500">
                <a:solidFill>
                  <a:srgbClr val="FFFFFF"/>
                </a:solidFill>
              </a:rPr>
              <a:t>:  30</a:t>
            </a: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B497B-4474-4A2B-BE6A-079DAE80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zh-CN" altLang="en-US" sz="4800" b="1">
                <a:solidFill>
                  <a:srgbClr val="FFFFFF"/>
                </a:solidFill>
              </a:rPr>
              <a:t>定义一个函数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08DA-A6E1-4FC9-8988-6430C158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174" y="257711"/>
            <a:ext cx="7074409" cy="2504150"/>
          </a:xfrm>
        </p:spPr>
        <p:txBody>
          <a:bodyPr anchor="ctr">
            <a:normAutofit/>
          </a:bodyPr>
          <a:lstStyle/>
          <a:p>
            <a:pPr marL="0" indent="0" latinLnBrk="1">
              <a:buNone/>
            </a:pPr>
            <a:r>
              <a:rPr lang="zh-CN" altLang="en-US" sz="1000" dirty="0">
                <a:solidFill>
                  <a:srgbClr val="FFFFFF"/>
                </a:solidFill>
              </a:rPr>
              <a:t>你可以定义一个由自己想要功能的函数，以下是简单的规则：</a:t>
            </a:r>
          </a:p>
          <a:p>
            <a:pPr latinLnBrk="1"/>
            <a:r>
              <a:rPr lang="zh-CN" altLang="en-US" sz="1000" dirty="0">
                <a:solidFill>
                  <a:srgbClr val="FFFFFF"/>
                </a:solidFill>
              </a:rPr>
              <a:t>函数代码块以 </a:t>
            </a:r>
            <a:r>
              <a:rPr lang="en-US" altLang="zh-CN" sz="1000" b="1" dirty="0">
                <a:solidFill>
                  <a:srgbClr val="FFFFFF"/>
                </a:solidFill>
              </a:rPr>
              <a:t>def</a:t>
            </a:r>
            <a:r>
              <a:rPr lang="zh-CN" altLang="en-US" sz="1000" dirty="0">
                <a:solidFill>
                  <a:srgbClr val="FFFFFF"/>
                </a:solidFill>
              </a:rPr>
              <a:t> 关键词开头，后接函数标识符名称和圆括号 </a:t>
            </a:r>
            <a:r>
              <a:rPr lang="en-US" altLang="zh-CN" sz="1000" b="1" dirty="0">
                <a:solidFill>
                  <a:srgbClr val="FFFFFF"/>
                </a:solidFill>
              </a:rPr>
              <a:t>()</a:t>
            </a:r>
            <a:r>
              <a:rPr lang="zh-CN" altLang="en-US" sz="1000" dirty="0">
                <a:solidFill>
                  <a:srgbClr val="FFFFFF"/>
                </a:solidFill>
              </a:rPr>
              <a:t>。</a:t>
            </a:r>
          </a:p>
          <a:p>
            <a:pPr latinLnBrk="1"/>
            <a:r>
              <a:rPr lang="zh-CN" altLang="en-US" sz="1000" dirty="0">
                <a:solidFill>
                  <a:srgbClr val="FFFFFF"/>
                </a:solidFill>
              </a:rPr>
              <a:t>任何传入参数和自变量必须放在圆括号中间，圆括号之间可以用于定义参数。</a:t>
            </a:r>
          </a:p>
          <a:p>
            <a:pPr latinLnBrk="1"/>
            <a:r>
              <a:rPr lang="zh-CN" altLang="en-US" sz="1000" dirty="0">
                <a:solidFill>
                  <a:srgbClr val="FFFFFF"/>
                </a:solidFill>
              </a:rPr>
              <a:t>函数的第一行语句可以选择性地使用文档字符串</a:t>
            </a:r>
            <a:r>
              <a:rPr lang="en-US" altLang="zh-CN" sz="1000" dirty="0">
                <a:solidFill>
                  <a:srgbClr val="FFFFFF"/>
                </a:solidFill>
              </a:rPr>
              <a:t>—</a:t>
            </a:r>
            <a:r>
              <a:rPr lang="zh-CN" altLang="en-US" sz="1000" dirty="0">
                <a:solidFill>
                  <a:srgbClr val="FFFFFF"/>
                </a:solidFill>
              </a:rPr>
              <a:t>用于存放函数说明。</a:t>
            </a:r>
          </a:p>
          <a:p>
            <a:pPr latinLnBrk="1"/>
            <a:r>
              <a:rPr lang="zh-CN" altLang="en-US" sz="1000" dirty="0">
                <a:solidFill>
                  <a:srgbClr val="FFFFFF"/>
                </a:solidFill>
              </a:rPr>
              <a:t>函数内容以冒号 </a:t>
            </a:r>
            <a:r>
              <a:rPr lang="en-US" altLang="zh-CN" sz="1000" b="1" dirty="0">
                <a:solidFill>
                  <a:srgbClr val="FFFFFF"/>
                </a:solidFill>
              </a:rPr>
              <a:t>:</a:t>
            </a:r>
            <a:r>
              <a:rPr lang="zh-CN" altLang="en-US" sz="1000" dirty="0">
                <a:solidFill>
                  <a:srgbClr val="FFFFFF"/>
                </a:solidFill>
              </a:rPr>
              <a:t> 起始，并且缩进。</a:t>
            </a:r>
          </a:p>
          <a:p>
            <a:pPr latinLnBrk="1"/>
            <a:r>
              <a:rPr lang="en-US" altLang="zh-CN" sz="1000" b="1" dirty="0">
                <a:solidFill>
                  <a:srgbClr val="FFFFFF"/>
                </a:solidFill>
              </a:rPr>
              <a:t>return [</a:t>
            </a:r>
            <a:r>
              <a:rPr lang="zh-CN" altLang="en-US" sz="1000" b="1" dirty="0">
                <a:solidFill>
                  <a:srgbClr val="FFFFFF"/>
                </a:solidFill>
              </a:rPr>
              <a:t>表达式</a:t>
            </a:r>
            <a:r>
              <a:rPr lang="en-US" altLang="zh-CN" sz="1000" b="1" dirty="0">
                <a:solidFill>
                  <a:srgbClr val="FFFFFF"/>
                </a:solidFill>
              </a:rPr>
              <a:t>]</a:t>
            </a:r>
            <a:r>
              <a:rPr lang="zh-CN" altLang="en-US" sz="1000" dirty="0">
                <a:solidFill>
                  <a:srgbClr val="FFFFFF"/>
                </a:solidFill>
              </a:rPr>
              <a:t> 结束函数，选择性地返回一个值给调用方，不带表达式的 </a:t>
            </a:r>
            <a:r>
              <a:rPr lang="en-US" altLang="zh-CN" sz="1000" dirty="0">
                <a:solidFill>
                  <a:srgbClr val="FFFFFF"/>
                </a:solidFill>
              </a:rPr>
              <a:t>return </a:t>
            </a:r>
            <a:r>
              <a:rPr lang="zh-CN" altLang="en-US" sz="1000" dirty="0">
                <a:solidFill>
                  <a:srgbClr val="FFFFFF"/>
                </a:solidFill>
              </a:rPr>
              <a:t>相当于返回 </a:t>
            </a:r>
            <a:r>
              <a:rPr lang="en-US" altLang="zh-CN" sz="1000" dirty="0">
                <a:solidFill>
                  <a:srgbClr val="FFFFFF"/>
                </a:solidFill>
              </a:rPr>
              <a:t>None</a:t>
            </a:r>
            <a:r>
              <a:rPr lang="zh-CN" altLang="en-US" sz="1000" dirty="0">
                <a:solidFill>
                  <a:srgbClr val="FFFFFF"/>
                </a:solidFill>
              </a:rPr>
              <a:t>。</a:t>
            </a:r>
          </a:p>
          <a:p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9E28B2C6-7E99-4B36-9144-668F3684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5257" y="2971800"/>
            <a:ext cx="5309293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E339-FD6B-4DD6-A4A6-CCFDA4F3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CN" altLang="en-US" sz="5400" b="1">
                <a:solidFill>
                  <a:srgbClr val="FFFFFF"/>
                </a:solidFill>
              </a:rPr>
              <a:t>语法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E7E6-885B-4844-A1AE-EB7F5BE9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altLang="zh-CN" sz="2200"/>
              <a:t>Python </a:t>
            </a:r>
            <a:r>
              <a:rPr lang="zh-CN" altLang="en-US" sz="2200"/>
              <a:t>定义函数使用 </a:t>
            </a:r>
            <a:r>
              <a:rPr lang="en-US" altLang="zh-CN" sz="2200"/>
              <a:t>def </a:t>
            </a:r>
            <a:r>
              <a:rPr lang="zh-CN" altLang="en-US" sz="2200"/>
              <a:t>关键字，一般格式如下：</a:t>
            </a:r>
          </a:p>
          <a:p>
            <a:pPr marL="0" indent="0">
              <a:buNone/>
            </a:pPr>
            <a:r>
              <a:rPr lang="en-US" altLang="zh-CN" sz="2200"/>
              <a:t>	def </a:t>
            </a:r>
            <a:r>
              <a:rPr lang="zh-CN" altLang="en-US" sz="2200"/>
              <a:t>函数名（参数列表）</a:t>
            </a:r>
            <a:r>
              <a:rPr lang="en-US" altLang="zh-CN" sz="2200"/>
              <a:t>:</a:t>
            </a:r>
          </a:p>
          <a:p>
            <a:pPr marL="0" indent="0">
              <a:buNone/>
            </a:pPr>
            <a:r>
              <a:rPr lang="en-US" altLang="zh-CN" sz="2200"/>
              <a:t>    	       </a:t>
            </a:r>
            <a:r>
              <a:rPr lang="zh-CN" altLang="en-US" sz="2200"/>
              <a:t>函数体</a:t>
            </a:r>
          </a:p>
          <a:p>
            <a:r>
              <a:rPr lang="zh-CN" altLang="en-US" sz="2200"/>
              <a:t>默认情况下，参数值和参数名称是按函数声明中定义的顺序匹配起来的。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289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0C37B-9DFA-44B0-AD30-735CA5C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zh-CN" altLang="en-US" sz="5400" b="1">
                <a:solidFill>
                  <a:srgbClr val="FFFFFF"/>
                </a:solidFill>
              </a:rPr>
              <a:t>实例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2CBE-7235-4417-B69B-D5E62736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zh-CN" altLang="en-US" sz="2200"/>
              <a:t>我们使用函数来输出</a:t>
            </a:r>
            <a:r>
              <a:rPr lang="en-US" altLang="zh-CN" sz="2200"/>
              <a:t>"</a:t>
            </a:r>
            <a:r>
              <a:rPr lang="en-US" sz="2200"/>
              <a:t>Hello World！"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def hello() :</a:t>
            </a:r>
          </a:p>
          <a:p>
            <a:pPr marL="0" indent="0">
              <a:buNone/>
            </a:pPr>
            <a:r>
              <a:rPr lang="en-US" sz="2200"/>
              <a:t>    print("Hello World!")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hello()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16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CE15-D48F-4AA3-AB5E-77542D6E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6159-EAED-4BB7-B5FE-0C9FA96C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900">
                <a:solidFill>
                  <a:srgbClr val="FFFFFF"/>
                </a:solidFill>
              </a:rPr>
              <a:t>函数中带上参数变量</a:t>
            </a:r>
            <a:endParaRPr lang="en-US" altLang="zh-CN" sz="19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CN" sz="19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def max(a, b):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 if a &gt; b: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     return a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       return b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a = 4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b = 5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print(max(a, b))</a:t>
            </a:r>
          </a:p>
          <a:p>
            <a:pPr marL="0" indent="0">
              <a:buNone/>
            </a:pPr>
            <a:endParaRPr lang="en-US" sz="19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9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FFFFFF"/>
                </a:solidFill>
              </a:rPr>
              <a:t>5</a:t>
            </a:r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3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B72EF-6774-4DDF-B8DC-985EABE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实例</a:t>
            </a:r>
            <a:endParaRPr lang="en-US" sz="540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A211-04B9-4ABE-9D95-8D7E44A4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1500">
                <a:solidFill>
                  <a:srgbClr val="FFFFFF"/>
                </a:solidFill>
              </a:rPr>
              <a:t>计算面积函数</a:t>
            </a: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def area(width, height):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   return width * height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def print_welcome(name):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   print("Welcome", name)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print_welcome("Runoob")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w = 4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h = 5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print("width =", w, " height =", h, " area =", area(w, h))</a:t>
            </a: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5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Welcome Runoob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width = 4  height = 5  area = 20</a:t>
            </a:r>
          </a:p>
        </p:txBody>
      </p:sp>
    </p:spTree>
    <p:extLst>
      <p:ext uri="{BB962C8B-B14F-4D97-AF65-F5344CB8AC3E}">
        <p14:creationId xmlns:p14="http://schemas.microsoft.com/office/powerpoint/2010/main" val="341464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1B22-48C7-437E-8AF9-CF016765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 b="1"/>
              <a:t>函数调用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D6FD-9BEA-4D3A-82A4-EA80DE31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zh-CN" altLang="en-US" sz="2200">
                <a:solidFill>
                  <a:srgbClr val="FFFFFF"/>
                </a:solidFill>
              </a:rPr>
              <a:t>定义一个函数：给了函数一个名称，指定了函数里包含的参数，和代码块结构。</a:t>
            </a:r>
          </a:p>
          <a:p>
            <a:endParaRPr lang="zh-CN" altLang="en-US" sz="2200">
              <a:solidFill>
                <a:srgbClr val="FFFFFF"/>
              </a:solidFill>
            </a:endParaRPr>
          </a:p>
          <a:p>
            <a:r>
              <a:rPr lang="zh-CN" altLang="en-US" sz="2200">
                <a:solidFill>
                  <a:srgbClr val="FFFFFF"/>
                </a:solidFill>
              </a:rPr>
              <a:t>这个函数的基本结构完成以后，你可以通过另一个函数调用执行，也可以直接从 </a:t>
            </a:r>
            <a:r>
              <a:rPr lang="en-US" altLang="zh-CN" sz="2200">
                <a:solidFill>
                  <a:srgbClr val="FFFFFF"/>
                </a:solidFill>
              </a:rPr>
              <a:t>Python </a:t>
            </a:r>
            <a:r>
              <a:rPr lang="zh-CN" altLang="en-US" sz="2200">
                <a:solidFill>
                  <a:srgbClr val="FFFFFF"/>
                </a:solidFill>
              </a:rPr>
              <a:t>命令提示符执行。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0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0C73-02B4-41F8-9DA2-184F0BAF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69DB-6124-4ADC-A9BA-3DDC0705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def printme( str ):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  # </a:t>
            </a:r>
            <a:r>
              <a:rPr lang="zh-CN" altLang="en-US" sz="2200">
                <a:solidFill>
                  <a:srgbClr val="FFFFFF"/>
                </a:solidFill>
              </a:rPr>
              <a:t>打印任何传入的字符串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   </a:t>
            </a:r>
            <a:r>
              <a:rPr lang="en-US" sz="2200">
                <a:solidFill>
                  <a:srgbClr val="FFFFFF"/>
                </a:solidFill>
              </a:rPr>
              <a:t>print (str)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  return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# </a:t>
            </a:r>
            <a:r>
              <a:rPr lang="zh-CN" altLang="en-US" sz="2200">
                <a:solidFill>
                  <a:srgbClr val="FFFFFF"/>
                </a:solidFill>
              </a:rPr>
              <a:t>调用函数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printme("</a:t>
            </a:r>
            <a:r>
              <a:rPr lang="zh-CN" altLang="en-US" sz="2200">
                <a:solidFill>
                  <a:srgbClr val="FFFFFF"/>
                </a:solidFill>
              </a:rPr>
              <a:t>我要调用用户自定义函数</a:t>
            </a:r>
            <a:r>
              <a:rPr lang="en-US" altLang="zh-CN" sz="2200">
                <a:solidFill>
                  <a:srgbClr val="FFFFFF"/>
                </a:solidFill>
              </a:rPr>
              <a:t>!")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printme("</a:t>
            </a:r>
            <a:r>
              <a:rPr lang="zh-CN" altLang="en-US" sz="2200">
                <a:solidFill>
                  <a:srgbClr val="FFFFFF"/>
                </a:solidFill>
              </a:rPr>
              <a:t>再次调用同一函数</a:t>
            </a:r>
            <a:r>
              <a:rPr lang="en-US" altLang="zh-CN" sz="2200">
                <a:solidFill>
                  <a:srgbClr val="FFFFFF"/>
                </a:solidFill>
              </a:rPr>
              <a:t>")</a:t>
            </a:r>
          </a:p>
          <a:p>
            <a:pPr marL="0" indent="0">
              <a:buNone/>
            </a:pPr>
            <a:endParaRPr lang="en-US" altLang="zh-CN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我要调用用户自定义函数</a:t>
            </a:r>
            <a:r>
              <a:rPr lang="en-US" altLang="zh-CN" sz="2200">
                <a:solidFill>
                  <a:srgbClr val="FFFFFF"/>
                </a:solidFill>
              </a:rPr>
              <a:t>!</a:t>
            </a: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再次调用同一函数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5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3122</Words>
  <Application>Microsoft Office PowerPoint</Application>
  <PresentationFormat>Widescreen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函数</vt:lpstr>
      <vt:lpstr>PowerPoint Presentation</vt:lpstr>
      <vt:lpstr>定义一个函数</vt:lpstr>
      <vt:lpstr>语法</vt:lpstr>
      <vt:lpstr>实例</vt:lpstr>
      <vt:lpstr>实例</vt:lpstr>
      <vt:lpstr>实例</vt:lpstr>
      <vt:lpstr>函数调用</vt:lpstr>
      <vt:lpstr>实例</vt:lpstr>
      <vt:lpstr>参数传递</vt:lpstr>
      <vt:lpstr>可更改(mutable)与不可更改(immutable)对象</vt:lpstr>
      <vt:lpstr>python 传不可变对象实例</vt:lpstr>
      <vt:lpstr>传可变对象实例</vt:lpstr>
      <vt:lpstr>参数</vt:lpstr>
      <vt:lpstr>必需参数</vt:lpstr>
      <vt:lpstr>关键字参数</vt:lpstr>
      <vt:lpstr>实例</vt:lpstr>
      <vt:lpstr>默认参数</vt:lpstr>
      <vt:lpstr>不定长参数</vt:lpstr>
      <vt:lpstr>实例</vt:lpstr>
      <vt:lpstr>实例</vt:lpstr>
      <vt:lpstr>PowerPoint Presentation</vt:lpstr>
      <vt:lpstr>实例</vt:lpstr>
      <vt:lpstr>PowerPoint Presentation</vt:lpstr>
      <vt:lpstr>匿名函数</vt:lpstr>
      <vt:lpstr>实例</vt:lpstr>
      <vt:lpstr>return语句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Wang, HongyiX</dc:creator>
  <cp:lastModifiedBy>Wang, HongyiX</cp:lastModifiedBy>
  <cp:revision>36</cp:revision>
  <dcterms:created xsi:type="dcterms:W3CDTF">2021-05-14T06:38:12Z</dcterms:created>
  <dcterms:modified xsi:type="dcterms:W3CDTF">2021-05-14T08:10:38Z</dcterms:modified>
</cp:coreProperties>
</file>