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42D79F-C66F-469E-8B60-3919BF0A072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C16BE8-77D6-466C-87EF-4651529DF816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F669F76-AB17-4486-8739-A2FDE3907CBC}">
      <dgm:prSet/>
      <dgm:spPr/>
      <dgm:t>
        <a:bodyPr/>
        <a:lstStyle/>
        <a:p>
          <a:r>
            <a:rPr lang="zh-CN"/>
            <a:t>类的私有属性</a:t>
          </a:r>
          <a:endParaRPr lang="en-US"/>
        </a:p>
      </dgm:t>
    </dgm:pt>
    <dgm:pt modelId="{F00DC5F7-D98F-4C6A-AD06-3001031387D8}" type="parTrans" cxnId="{FFE8E89C-B91B-4552-B60C-F79510641E0E}">
      <dgm:prSet/>
      <dgm:spPr/>
      <dgm:t>
        <a:bodyPr/>
        <a:lstStyle/>
        <a:p>
          <a:endParaRPr lang="en-US"/>
        </a:p>
      </dgm:t>
    </dgm:pt>
    <dgm:pt modelId="{270454BF-A0CD-4903-9CD5-8E4A789D5D02}" type="sibTrans" cxnId="{FFE8E89C-B91B-4552-B60C-F79510641E0E}">
      <dgm:prSet/>
      <dgm:spPr/>
      <dgm:t>
        <a:bodyPr/>
        <a:lstStyle/>
        <a:p>
          <a:endParaRPr lang="en-US"/>
        </a:p>
      </dgm:t>
    </dgm:pt>
    <dgm:pt modelId="{F16145C2-E348-4281-8CC8-24003709FAC5}">
      <dgm:prSet/>
      <dgm:spPr/>
      <dgm:t>
        <a:bodyPr/>
        <a:lstStyle/>
        <a:p>
          <a:r>
            <a:rPr lang="en-US"/>
            <a:t>__private_attrs</a:t>
          </a:r>
          <a:r>
            <a:rPr lang="zh-CN"/>
            <a:t>：两个下划线开头，声明该属性为私有，不能在类的外部被使用或直接访问。在类内部的方法中使用时 </a:t>
          </a:r>
          <a:r>
            <a:rPr lang="en-US"/>
            <a:t>self.__private_attrs</a:t>
          </a:r>
          <a:r>
            <a:rPr lang="zh-CN"/>
            <a:t>。</a:t>
          </a:r>
          <a:endParaRPr lang="en-US"/>
        </a:p>
      </dgm:t>
    </dgm:pt>
    <dgm:pt modelId="{4482FD0A-2989-4F75-9FF6-18FC4F879FEA}" type="parTrans" cxnId="{350ED54E-7886-4509-A2B2-28E93676E91F}">
      <dgm:prSet/>
      <dgm:spPr/>
      <dgm:t>
        <a:bodyPr/>
        <a:lstStyle/>
        <a:p>
          <a:endParaRPr lang="en-US"/>
        </a:p>
      </dgm:t>
    </dgm:pt>
    <dgm:pt modelId="{431C47AD-901D-428F-9FE2-A90943B380F4}" type="sibTrans" cxnId="{350ED54E-7886-4509-A2B2-28E93676E91F}">
      <dgm:prSet/>
      <dgm:spPr/>
      <dgm:t>
        <a:bodyPr/>
        <a:lstStyle/>
        <a:p>
          <a:endParaRPr lang="en-US"/>
        </a:p>
      </dgm:t>
    </dgm:pt>
    <dgm:pt modelId="{324B69A0-1734-424F-A02D-67F0AC66BC86}">
      <dgm:prSet/>
      <dgm:spPr/>
      <dgm:t>
        <a:bodyPr/>
        <a:lstStyle/>
        <a:p>
          <a:r>
            <a:rPr lang="zh-CN"/>
            <a:t>类的方法</a:t>
          </a:r>
          <a:endParaRPr lang="en-US"/>
        </a:p>
      </dgm:t>
    </dgm:pt>
    <dgm:pt modelId="{FABE6408-DB5B-43AD-9F77-680999E3CE45}" type="parTrans" cxnId="{86C58CE0-26FC-4140-BAF3-7B21C9274F7C}">
      <dgm:prSet/>
      <dgm:spPr/>
      <dgm:t>
        <a:bodyPr/>
        <a:lstStyle/>
        <a:p>
          <a:endParaRPr lang="en-US"/>
        </a:p>
      </dgm:t>
    </dgm:pt>
    <dgm:pt modelId="{073B6201-EDD1-40ED-9C24-F0180FBF9EE6}" type="sibTrans" cxnId="{86C58CE0-26FC-4140-BAF3-7B21C9274F7C}">
      <dgm:prSet/>
      <dgm:spPr/>
      <dgm:t>
        <a:bodyPr/>
        <a:lstStyle/>
        <a:p>
          <a:endParaRPr lang="en-US"/>
        </a:p>
      </dgm:t>
    </dgm:pt>
    <dgm:pt modelId="{FA600575-1171-4398-A1B7-DC0C68CBCDA3}">
      <dgm:prSet/>
      <dgm:spPr/>
      <dgm:t>
        <a:bodyPr/>
        <a:lstStyle/>
        <a:p>
          <a:r>
            <a:rPr lang="zh-CN"/>
            <a:t>在类的内部，使用 </a:t>
          </a:r>
          <a:r>
            <a:rPr lang="en-US"/>
            <a:t>def </a:t>
          </a:r>
          <a:r>
            <a:rPr lang="zh-CN"/>
            <a:t>关键字来定义一个方法，与一般函数定义不同，类方法必须包含参数 </a:t>
          </a:r>
          <a:r>
            <a:rPr lang="en-US"/>
            <a:t>self</a:t>
          </a:r>
          <a:r>
            <a:rPr lang="zh-CN"/>
            <a:t>，且为第一个参数，</a:t>
          </a:r>
          <a:r>
            <a:rPr lang="en-US"/>
            <a:t>self </a:t>
          </a:r>
          <a:r>
            <a:rPr lang="zh-CN"/>
            <a:t>代表的是类的实例。</a:t>
          </a:r>
          <a:endParaRPr lang="en-US"/>
        </a:p>
      </dgm:t>
    </dgm:pt>
    <dgm:pt modelId="{58B76B1D-AFBD-406A-8FD7-B1F5FB54ACFB}" type="parTrans" cxnId="{7D292A58-D051-413E-BDB4-768F402EF330}">
      <dgm:prSet/>
      <dgm:spPr/>
      <dgm:t>
        <a:bodyPr/>
        <a:lstStyle/>
        <a:p>
          <a:endParaRPr lang="en-US"/>
        </a:p>
      </dgm:t>
    </dgm:pt>
    <dgm:pt modelId="{8DB79E07-1F29-4045-9BC4-E7BB50F50CB4}" type="sibTrans" cxnId="{7D292A58-D051-413E-BDB4-768F402EF330}">
      <dgm:prSet/>
      <dgm:spPr/>
      <dgm:t>
        <a:bodyPr/>
        <a:lstStyle/>
        <a:p>
          <a:endParaRPr lang="en-US"/>
        </a:p>
      </dgm:t>
    </dgm:pt>
    <dgm:pt modelId="{89665AAD-032C-4538-8343-8F4EE7AE6A7E}">
      <dgm:prSet/>
      <dgm:spPr/>
      <dgm:t>
        <a:bodyPr/>
        <a:lstStyle/>
        <a:p>
          <a:r>
            <a:rPr lang="en-US"/>
            <a:t>self </a:t>
          </a:r>
          <a:r>
            <a:rPr lang="zh-CN"/>
            <a:t>的名字并不是规定死的，也可以使用 </a:t>
          </a:r>
          <a:r>
            <a:rPr lang="en-US"/>
            <a:t>this</a:t>
          </a:r>
          <a:r>
            <a:rPr lang="zh-CN"/>
            <a:t>，但是最好还是按照约定使用 </a:t>
          </a:r>
          <a:r>
            <a:rPr lang="en-US"/>
            <a:t>self</a:t>
          </a:r>
          <a:r>
            <a:rPr lang="zh-CN"/>
            <a:t>。</a:t>
          </a:r>
          <a:endParaRPr lang="en-US"/>
        </a:p>
      </dgm:t>
    </dgm:pt>
    <dgm:pt modelId="{EC59AEDA-3384-42DE-B7F2-5EE1CB8B8D4F}" type="parTrans" cxnId="{890C2840-38F6-423E-BAD5-EB7CF020B11C}">
      <dgm:prSet/>
      <dgm:spPr/>
      <dgm:t>
        <a:bodyPr/>
        <a:lstStyle/>
        <a:p>
          <a:endParaRPr lang="en-US"/>
        </a:p>
      </dgm:t>
    </dgm:pt>
    <dgm:pt modelId="{B6FB49E8-E75D-4FF8-A3A9-73CBA2BB2601}" type="sibTrans" cxnId="{890C2840-38F6-423E-BAD5-EB7CF020B11C}">
      <dgm:prSet/>
      <dgm:spPr/>
      <dgm:t>
        <a:bodyPr/>
        <a:lstStyle/>
        <a:p>
          <a:endParaRPr lang="en-US"/>
        </a:p>
      </dgm:t>
    </dgm:pt>
    <dgm:pt modelId="{AEDCEF42-8C87-48CE-A473-9C91E9E375F2}">
      <dgm:prSet/>
      <dgm:spPr/>
      <dgm:t>
        <a:bodyPr/>
        <a:lstStyle/>
        <a:p>
          <a:r>
            <a:rPr lang="zh-CN"/>
            <a:t>类的私有方法</a:t>
          </a:r>
          <a:endParaRPr lang="en-US"/>
        </a:p>
      </dgm:t>
    </dgm:pt>
    <dgm:pt modelId="{03AA3882-FBF3-4F51-9784-19A6301C30C6}" type="parTrans" cxnId="{8881224E-5FF0-4114-AF70-EC2AB0212C11}">
      <dgm:prSet/>
      <dgm:spPr/>
      <dgm:t>
        <a:bodyPr/>
        <a:lstStyle/>
        <a:p>
          <a:endParaRPr lang="en-US"/>
        </a:p>
      </dgm:t>
    </dgm:pt>
    <dgm:pt modelId="{99E24F25-4F37-432F-A751-4E6AA4BA6787}" type="sibTrans" cxnId="{8881224E-5FF0-4114-AF70-EC2AB0212C11}">
      <dgm:prSet/>
      <dgm:spPr/>
      <dgm:t>
        <a:bodyPr/>
        <a:lstStyle/>
        <a:p>
          <a:endParaRPr lang="en-US"/>
        </a:p>
      </dgm:t>
    </dgm:pt>
    <dgm:pt modelId="{3D948C45-3777-4456-A7E9-941F6379A539}">
      <dgm:prSet/>
      <dgm:spPr/>
      <dgm:t>
        <a:bodyPr/>
        <a:lstStyle/>
        <a:p>
          <a:r>
            <a:rPr lang="en-US"/>
            <a:t>__private_method</a:t>
          </a:r>
          <a:r>
            <a:rPr lang="zh-CN"/>
            <a:t>：两个下划线开头，声明该方法为私有方法，只能在类的内部调用 ，不能在类的外部调用。</a:t>
          </a:r>
          <a:r>
            <a:rPr lang="en-US"/>
            <a:t>self.__private_methods</a:t>
          </a:r>
          <a:r>
            <a:rPr lang="zh-CN"/>
            <a:t>。</a:t>
          </a:r>
          <a:endParaRPr lang="en-US"/>
        </a:p>
      </dgm:t>
    </dgm:pt>
    <dgm:pt modelId="{CC746DD7-E5F4-4C5E-9A49-2968E9752161}" type="parTrans" cxnId="{24123A6F-C898-461B-9608-AFEF23E80D09}">
      <dgm:prSet/>
      <dgm:spPr/>
      <dgm:t>
        <a:bodyPr/>
        <a:lstStyle/>
        <a:p>
          <a:endParaRPr lang="en-US"/>
        </a:p>
      </dgm:t>
    </dgm:pt>
    <dgm:pt modelId="{141D18D5-C82A-456E-98A7-DFE0F56A21E2}" type="sibTrans" cxnId="{24123A6F-C898-461B-9608-AFEF23E80D09}">
      <dgm:prSet/>
      <dgm:spPr/>
      <dgm:t>
        <a:bodyPr/>
        <a:lstStyle/>
        <a:p>
          <a:endParaRPr lang="en-US"/>
        </a:p>
      </dgm:t>
    </dgm:pt>
    <dgm:pt modelId="{7C0D3595-0CF6-4979-A607-846F31EF446C}" type="pres">
      <dgm:prSet presAssocID="{BCC16BE8-77D6-466C-87EF-4651529DF816}" presName="Name0" presStyleCnt="0">
        <dgm:presLayoutVars>
          <dgm:dir/>
          <dgm:animLvl val="lvl"/>
          <dgm:resizeHandles val="exact"/>
        </dgm:presLayoutVars>
      </dgm:prSet>
      <dgm:spPr/>
    </dgm:pt>
    <dgm:pt modelId="{D7BBB224-84B6-4593-8637-910B293439F2}" type="pres">
      <dgm:prSet presAssocID="{FF669F76-AB17-4486-8739-A2FDE3907CBC}" presName="composite" presStyleCnt="0"/>
      <dgm:spPr/>
    </dgm:pt>
    <dgm:pt modelId="{2F1002D9-E2B1-4CA9-BF33-515CB97DE1A7}" type="pres">
      <dgm:prSet presAssocID="{FF669F76-AB17-4486-8739-A2FDE3907CB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13F6417-3E71-430A-9BE2-FE7B717A773B}" type="pres">
      <dgm:prSet presAssocID="{FF669F76-AB17-4486-8739-A2FDE3907CBC}" presName="desTx" presStyleLbl="alignAccFollowNode1" presStyleIdx="0" presStyleCnt="3">
        <dgm:presLayoutVars>
          <dgm:bulletEnabled val="1"/>
        </dgm:presLayoutVars>
      </dgm:prSet>
      <dgm:spPr/>
    </dgm:pt>
    <dgm:pt modelId="{2C455869-5ADC-47FB-ACE0-063589864689}" type="pres">
      <dgm:prSet presAssocID="{270454BF-A0CD-4903-9CD5-8E4A789D5D02}" presName="space" presStyleCnt="0"/>
      <dgm:spPr/>
    </dgm:pt>
    <dgm:pt modelId="{DE65BC78-693D-42CD-82FE-1C8FE16A95FB}" type="pres">
      <dgm:prSet presAssocID="{324B69A0-1734-424F-A02D-67F0AC66BC86}" presName="composite" presStyleCnt="0"/>
      <dgm:spPr/>
    </dgm:pt>
    <dgm:pt modelId="{9A7D849E-DF23-4075-B7F6-AAE3DFC3A790}" type="pres">
      <dgm:prSet presAssocID="{324B69A0-1734-424F-A02D-67F0AC66BC8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1FC2B40-DD96-4C1D-AEFD-F748D85CB06C}" type="pres">
      <dgm:prSet presAssocID="{324B69A0-1734-424F-A02D-67F0AC66BC86}" presName="desTx" presStyleLbl="alignAccFollowNode1" presStyleIdx="1" presStyleCnt="3">
        <dgm:presLayoutVars>
          <dgm:bulletEnabled val="1"/>
        </dgm:presLayoutVars>
      </dgm:prSet>
      <dgm:spPr/>
    </dgm:pt>
    <dgm:pt modelId="{4D8A7612-2506-464C-9A00-E6954A188EA4}" type="pres">
      <dgm:prSet presAssocID="{073B6201-EDD1-40ED-9C24-F0180FBF9EE6}" presName="space" presStyleCnt="0"/>
      <dgm:spPr/>
    </dgm:pt>
    <dgm:pt modelId="{655F2608-CAAD-4399-9292-0267C21E0C2A}" type="pres">
      <dgm:prSet presAssocID="{AEDCEF42-8C87-48CE-A473-9C91E9E375F2}" presName="composite" presStyleCnt="0"/>
      <dgm:spPr/>
    </dgm:pt>
    <dgm:pt modelId="{D1670EE2-4679-434F-AC21-90ADD9152535}" type="pres">
      <dgm:prSet presAssocID="{AEDCEF42-8C87-48CE-A473-9C91E9E375F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F2A305A-AC78-4A6C-85D5-343F13BA2923}" type="pres">
      <dgm:prSet presAssocID="{AEDCEF42-8C87-48CE-A473-9C91E9E375F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DF9F723-79DE-4C29-9AA0-374E06E7722E}" type="presOf" srcId="{3D948C45-3777-4456-A7E9-941F6379A539}" destId="{2F2A305A-AC78-4A6C-85D5-343F13BA2923}" srcOrd="0" destOrd="0" presId="urn:microsoft.com/office/officeart/2005/8/layout/hList1"/>
    <dgm:cxn modelId="{B2185232-275F-44FF-BC9D-E5F44945A735}" type="presOf" srcId="{324B69A0-1734-424F-A02D-67F0AC66BC86}" destId="{9A7D849E-DF23-4075-B7F6-AAE3DFC3A790}" srcOrd="0" destOrd="0" presId="urn:microsoft.com/office/officeart/2005/8/layout/hList1"/>
    <dgm:cxn modelId="{890C2840-38F6-423E-BAD5-EB7CF020B11C}" srcId="{324B69A0-1734-424F-A02D-67F0AC66BC86}" destId="{89665AAD-032C-4538-8343-8F4EE7AE6A7E}" srcOrd="1" destOrd="0" parTransId="{EC59AEDA-3384-42DE-B7F2-5EE1CB8B8D4F}" sibTransId="{B6FB49E8-E75D-4FF8-A3A9-73CBA2BB2601}"/>
    <dgm:cxn modelId="{ED2F3E44-9B4C-4E5C-AB68-57062AD7AA9A}" type="presOf" srcId="{BCC16BE8-77D6-466C-87EF-4651529DF816}" destId="{7C0D3595-0CF6-4979-A607-846F31EF446C}" srcOrd="0" destOrd="0" presId="urn:microsoft.com/office/officeart/2005/8/layout/hList1"/>
    <dgm:cxn modelId="{B7FD2567-9A83-4204-9899-333531AE349F}" type="presOf" srcId="{FF669F76-AB17-4486-8739-A2FDE3907CBC}" destId="{2F1002D9-E2B1-4CA9-BF33-515CB97DE1A7}" srcOrd="0" destOrd="0" presId="urn:microsoft.com/office/officeart/2005/8/layout/hList1"/>
    <dgm:cxn modelId="{8881224E-5FF0-4114-AF70-EC2AB0212C11}" srcId="{BCC16BE8-77D6-466C-87EF-4651529DF816}" destId="{AEDCEF42-8C87-48CE-A473-9C91E9E375F2}" srcOrd="2" destOrd="0" parTransId="{03AA3882-FBF3-4F51-9784-19A6301C30C6}" sibTransId="{99E24F25-4F37-432F-A751-4E6AA4BA6787}"/>
    <dgm:cxn modelId="{350ED54E-7886-4509-A2B2-28E93676E91F}" srcId="{FF669F76-AB17-4486-8739-A2FDE3907CBC}" destId="{F16145C2-E348-4281-8CC8-24003709FAC5}" srcOrd="0" destOrd="0" parTransId="{4482FD0A-2989-4F75-9FF6-18FC4F879FEA}" sibTransId="{431C47AD-901D-428F-9FE2-A90943B380F4}"/>
    <dgm:cxn modelId="{24123A6F-C898-461B-9608-AFEF23E80D09}" srcId="{AEDCEF42-8C87-48CE-A473-9C91E9E375F2}" destId="{3D948C45-3777-4456-A7E9-941F6379A539}" srcOrd="0" destOrd="0" parTransId="{CC746DD7-E5F4-4C5E-9A49-2968E9752161}" sibTransId="{141D18D5-C82A-456E-98A7-DFE0F56A21E2}"/>
    <dgm:cxn modelId="{7D292A58-D051-413E-BDB4-768F402EF330}" srcId="{324B69A0-1734-424F-A02D-67F0AC66BC86}" destId="{FA600575-1171-4398-A1B7-DC0C68CBCDA3}" srcOrd="0" destOrd="0" parTransId="{58B76B1D-AFBD-406A-8FD7-B1F5FB54ACFB}" sibTransId="{8DB79E07-1F29-4045-9BC4-E7BB50F50CB4}"/>
    <dgm:cxn modelId="{2D0E4B96-B8A7-486B-8E7F-9C03FF0BA70D}" type="presOf" srcId="{AEDCEF42-8C87-48CE-A473-9C91E9E375F2}" destId="{D1670EE2-4679-434F-AC21-90ADD9152535}" srcOrd="0" destOrd="0" presId="urn:microsoft.com/office/officeart/2005/8/layout/hList1"/>
    <dgm:cxn modelId="{3760F39B-F386-460D-8EC4-B4B9238179BC}" type="presOf" srcId="{F16145C2-E348-4281-8CC8-24003709FAC5}" destId="{F13F6417-3E71-430A-9BE2-FE7B717A773B}" srcOrd="0" destOrd="0" presId="urn:microsoft.com/office/officeart/2005/8/layout/hList1"/>
    <dgm:cxn modelId="{FFE8E89C-B91B-4552-B60C-F79510641E0E}" srcId="{BCC16BE8-77D6-466C-87EF-4651529DF816}" destId="{FF669F76-AB17-4486-8739-A2FDE3907CBC}" srcOrd="0" destOrd="0" parTransId="{F00DC5F7-D98F-4C6A-AD06-3001031387D8}" sibTransId="{270454BF-A0CD-4903-9CD5-8E4A789D5D02}"/>
    <dgm:cxn modelId="{FB4438AB-C12A-49B3-9227-567BDD7ADB9C}" type="presOf" srcId="{89665AAD-032C-4538-8343-8F4EE7AE6A7E}" destId="{11FC2B40-DD96-4C1D-AEFD-F748D85CB06C}" srcOrd="0" destOrd="1" presId="urn:microsoft.com/office/officeart/2005/8/layout/hList1"/>
    <dgm:cxn modelId="{5A02B4DD-CA3C-4EEA-AF27-8C5B03817202}" type="presOf" srcId="{FA600575-1171-4398-A1B7-DC0C68CBCDA3}" destId="{11FC2B40-DD96-4C1D-AEFD-F748D85CB06C}" srcOrd="0" destOrd="0" presId="urn:microsoft.com/office/officeart/2005/8/layout/hList1"/>
    <dgm:cxn modelId="{86C58CE0-26FC-4140-BAF3-7B21C9274F7C}" srcId="{BCC16BE8-77D6-466C-87EF-4651529DF816}" destId="{324B69A0-1734-424F-A02D-67F0AC66BC86}" srcOrd="1" destOrd="0" parTransId="{FABE6408-DB5B-43AD-9F77-680999E3CE45}" sibTransId="{073B6201-EDD1-40ED-9C24-F0180FBF9EE6}"/>
    <dgm:cxn modelId="{8EF419C4-B09E-4CAF-A8A1-F2EAACF631E2}" type="presParOf" srcId="{7C0D3595-0CF6-4979-A607-846F31EF446C}" destId="{D7BBB224-84B6-4593-8637-910B293439F2}" srcOrd="0" destOrd="0" presId="urn:microsoft.com/office/officeart/2005/8/layout/hList1"/>
    <dgm:cxn modelId="{4B554464-E9B2-4323-A9EA-214322EB5483}" type="presParOf" srcId="{D7BBB224-84B6-4593-8637-910B293439F2}" destId="{2F1002D9-E2B1-4CA9-BF33-515CB97DE1A7}" srcOrd="0" destOrd="0" presId="urn:microsoft.com/office/officeart/2005/8/layout/hList1"/>
    <dgm:cxn modelId="{400F1816-6671-4C01-84EF-C8A4B3C9E74B}" type="presParOf" srcId="{D7BBB224-84B6-4593-8637-910B293439F2}" destId="{F13F6417-3E71-430A-9BE2-FE7B717A773B}" srcOrd="1" destOrd="0" presId="urn:microsoft.com/office/officeart/2005/8/layout/hList1"/>
    <dgm:cxn modelId="{C878AAE7-6512-458F-BE87-2DB6621AA867}" type="presParOf" srcId="{7C0D3595-0CF6-4979-A607-846F31EF446C}" destId="{2C455869-5ADC-47FB-ACE0-063589864689}" srcOrd="1" destOrd="0" presId="urn:microsoft.com/office/officeart/2005/8/layout/hList1"/>
    <dgm:cxn modelId="{103DBBF6-385A-4CC5-AB7C-E0696716B3F0}" type="presParOf" srcId="{7C0D3595-0CF6-4979-A607-846F31EF446C}" destId="{DE65BC78-693D-42CD-82FE-1C8FE16A95FB}" srcOrd="2" destOrd="0" presId="urn:microsoft.com/office/officeart/2005/8/layout/hList1"/>
    <dgm:cxn modelId="{F1904C6B-2EC1-49AE-8979-706A839E51E7}" type="presParOf" srcId="{DE65BC78-693D-42CD-82FE-1C8FE16A95FB}" destId="{9A7D849E-DF23-4075-B7F6-AAE3DFC3A790}" srcOrd="0" destOrd="0" presId="urn:microsoft.com/office/officeart/2005/8/layout/hList1"/>
    <dgm:cxn modelId="{282E67F3-3DBE-4E95-B9E3-E33D3AEFAF2F}" type="presParOf" srcId="{DE65BC78-693D-42CD-82FE-1C8FE16A95FB}" destId="{11FC2B40-DD96-4C1D-AEFD-F748D85CB06C}" srcOrd="1" destOrd="0" presId="urn:microsoft.com/office/officeart/2005/8/layout/hList1"/>
    <dgm:cxn modelId="{16271F27-4C07-487A-BBA9-6CED21CC120B}" type="presParOf" srcId="{7C0D3595-0CF6-4979-A607-846F31EF446C}" destId="{4D8A7612-2506-464C-9A00-E6954A188EA4}" srcOrd="3" destOrd="0" presId="urn:microsoft.com/office/officeart/2005/8/layout/hList1"/>
    <dgm:cxn modelId="{8789D9D2-B763-4B3C-824C-94CBA0BAB9D1}" type="presParOf" srcId="{7C0D3595-0CF6-4979-A607-846F31EF446C}" destId="{655F2608-CAAD-4399-9292-0267C21E0C2A}" srcOrd="4" destOrd="0" presId="urn:microsoft.com/office/officeart/2005/8/layout/hList1"/>
    <dgm:cxn modelId="{2CA5CAB6-D046-416C-A977-D412FC678C1B}" type="presParOf" srcId="{655F2608-CAAD-4399-9292-0267C21E0C2A}" destId="{D1670EE2-4679-434F-AC21-90ADD9152535}" srcOrd="0" destOrd="0" presId="urn:microsoft.com/office/officeart/2005/8/layout/hList1"/>
    <dgm:cxn modelId="{BE05BE80-7BCD-4EC4-96CA-7B3E2562A88B}" type="presParOf" srcId="{655F2608-CAAD-4399-9292-0267C21E0C2A}" destId="{2F2A305A-AC78-4A6C-85D5-343F13BA292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002D9-E2B1-4CA9-BF33-515CB97DE1A7}">
      <dsp:nvSpPr>
        <dsp:cNvPr id="0" name=""/>
        <dsp:cNvSpPr/>
      </dsp:nvSpPr>
      <dsp:spPr>
        <a:xfrm>
          <a:off x="3286" y="46643"/>
          <a:ext cx="3203971" cy="60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类的私有属性</a:t>
          </a:r>
          <a:endParaRPr lang="en-US" sz="2100" kern="1200"/>
        </a:p>
      </dsp:txBody>
      <dsp:txXfrm>
        <a:off x="3286" y="46643"/>
        <a:ext cx="3203971" cy="604800"/>
      </dsp:txXfrm>
    </dsp:sp>
    <dsp:sp modelId="{F13F6417-3E71-430A-9BE2-FE7B717A773B}">
      <dsp:nvSpPr>
        <dsp:cNvPr id="0" name=""/>
        <dsp:cNvSpPr/>
      </dsp:nvSpPr>
      <dsp:spPr>
        <a:xfrm>
          <a:off x="3286" y="651443"/>
          <a:ext cx="3203971" cy="365325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__private_attrs</a:t>
          </a:r>
          <a:r>
            <a:rPr lang="zh-CN" sz="2100" kern="1200"/>
            <a:t>：两个下划线开头，声明该属性为私有，不能在类的外部被使用或直接访问。在类内部的方法中使用时 </a:t>
          </a:r>
          <a:r>
            <a:rPr lang="en-US" sz="2100" kern="1200"/>
            <a:t>self.__private_attrs</a:t>
          </a:r>
          <a:r>
            <a:rPr lang="zh-CN" sz="2100" kern="1200"/>
            <a:t>。</a:t>
          </a:r>
          <a:endParaRPr lang="en-US" sz="2100" kern="1200"/>
        </a:p>
      </dsp:txBody>
      <dsp:txXfrm>
        <a:off x="3286" y="651443"/>
        <a:ext cx="3203971" cy="3653251"/>
      </dsp:txXfrm>
    </dsp:sp>
    <dsp:sp modelId="{9A7D849E-DF23-4075-B7F6-AAE3DFC3A790}">
      <dsp:nvSpPr>
        <dsp:cNvPr id="0" name=""/>
        <dsp:cNvSpPr/>
      </dsp:nvSpPr>
      <dsp:spPr>
        <a:xfrm>
          <a:off x="3655814" y="46643"/>
          <a:ext cx="3203971" cy="60480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类的方法</a:t>
          </a:r>
          <a:endParaRPr lang="en-US" sz="2100" kern="1200"/>
        </a:p>
      </dsp:txBody>
      <dsp:txXfrm>
        <a:off x="3655814" y="46643"/>
        <a:ext cx="3203971" cy="604800"/>
      </dsp:txXfrm>
    </dsp:sp>
    <dsp:sp modelId="{11FC2B40-DD96-4C1D-AEFD-F748D85CB06C}">
      <dsp:nvSpPr>
        <dsp:cNvPr id="0" name=""/>
        <dsp:cNvSpPr/>
      </dsp:nvSpPr>
      <dsp:spPr>
        <a:xfrm>
          <a:off x="3655814" y="651443"/>
          <a:ext cx="3203971" cy="3653251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100" kern="1200"/>
            <a:t>在类的内部，使用 </a:t>
          </a:r>
          <a:r>
            <a:rPr lang="en-US" sz="2100" kern="1200"/>
            <a:t>def </a:t>
          </a:r>
          <a:r>
            <a:rPr lang="zh-CN" sz="2100" kern="1200"/>
            <a:t>关键字来定义一个方法，与一般函数定义不同，类方法必须包含参数 </a:t>
          </a:r>
          <a:r>
            <a:rPr lang="en-US" sz="2100" kern="1200"/>
            <a:t>self</a:t>
          </a:r>
          <a:r>
            <a:rPr lang="zh-CN" sz="2100" kern="1200"/>
            <a:t>，且为第一个参数，</a:t>
          </a:r>
          <a:r>
            <a:rPr lang="en-US" sz="2100" kern="1200"/>
            <a:t>self </a:t>
          </a:r>
          <a:r>
            <a:rPr lang="zh-CN" sz="2100" kern="1200"/>
            <a:t>代表的是类的实例。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self </a:t>
          </a:r>
          <a:r>
            <a:rPr lang="zh-CN" sz="2100" kern="1200"/>
            <a:t>的名字并不是规定死的，也可以使用 </a:t>
          </a:r>
          <a:r>
            <a:rPr lang="en-US" sz="2100" kern="1200"/>
            <a:t>this</a:t>
          </a:r>
          <a:r>
            <a:rPr lang="zh-CN" sz="2100" kern="1200"/>
            <a:t>，但是最好还是按照约定使用 </a:t>
          </a:r>
          <a:r>
            <a:rPr lang="en-US" sz="2100" kern="1200"/>
            <a:t>self</a:t>
          </a:r>
          <a:r>
            <a:rPr lang="zh-CN" sz="2100" kern="1200"/>
            <a:t>。</a:t>
          </a:r>
          <a:endParaRPr lang="en-US" sz="2100" kern="1200"/>
        </a:p>
      </dsp:txBody>
      <dsp:txXfrm>
        <a:off x="3655814" y="651443"/>
        <a:ext cx="3203971" cy="3653251"/>
      </dsp:txXfrm>
    </dsp:sp>
    <dsp:sp modelId="{D1670EE2-4679-434F-AC21-90ADD9152535}">
      <dsp:nvSpPr>
        <dsp:cNvPr id="0" name=""/>
        <dsp:cNvSpPr/>
      </dsp:nvSpPr>
      <dsp:spPr>
        <a:xfrm>
          <a:off x="7308342" y="46643"/>
          <a:ext cx="3203971" cy="6048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类的私有方法</a:t>
          </a:r>
          <a:endParaRPr lang="en-US" sz="2100" kern="1200"/>
        </a:p>
      </dsp:txBody>
      <dsp:txXfrm>
        <a:off x="7308342" y="46643"/>
        <a:ext cx="3203971" cy="604800"/>
      </dsp:txXfrm>
    </dsp:sp>
    <dsp:sp modelId="{2F2A305A-AC78-4A6C-85D5-343F13BA2923}">
      <dsp:nvSpPr>
        <dsp:cNvPr id="0" name=""/>
        <dsp:cNvSpPr/>
      </dsp:nvSpPr>
      <dsp:spPr>
        <a:xfrm>
          <a:off x="7308342" y="651443"/>
          <a:ext cx="3203971" cy="365325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__private_method</a:t>
          </a:r>
          <a:r>
            <a:rPr lang="zh-CN" sz="2100" kern="1200"/>
            <a:t>：两个下划线开头，声明该方法为私有方法，只能在类的内部调用 ，不能在类的外部调用。</a:t>
          </a:r>
          <a:r>
            <a:rPr lang="en-US" sz="2100" kern="1200"/>
            <a:t>self.__private_methods</a:t>
          </a:r>
          <a:r>
            <a:rPr lang="zh-CN" sz="2100" kern="1200"/>
            <a:t>。</a:t>
          </a:r>
          <a:endParaRPr lang="en-US" sz="2100" kern="1200"/>
        </a:p>
      </dsp:txBody>
      <dsp:txXfrm>
        <a:off x="7308342" y="651443"/>
        <a:ext cx="3203971" cy="3653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9C94-DD30-4495-AD5E-06FC66408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3DD4C-256E-4425-B18C-4CB2855D0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BDEA2-F8EB-41B7-B3A9-E430E781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5553-5DEB-4299-AAE7-E6C3321FB9C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84A6-45FF-45A3-A3C8-CB53E5D8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C9C3-3343-4F3A-B607-1C5D299B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96E-DDF1-4E36-BC57-A7106464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3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CEEC-C9DB-4D59-B1AF-DC66BAD3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C6F8A-9C4C-4BF4-8336-D59CF5DB0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0E687-FB46-4838-8CF6-A6DB3E32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5553-5DEB-4299-AAE7-E6C3321FB9C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BD245-0F8D-457D-849F-0A7D0DB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92BA1-C37D-4533-89B0-43ED0E68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96E-DDF1-4E36-BC57-A7106464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5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51AEFA-9C2F-4867-B23F-727800C61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6D444-74B8-4C34-BC0F-57BA54395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CEA3A-186B-46E7-9BA0-30FB2022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5553-5DEB-4299-AAE7-E6C3321FB9C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BFB46-1155-45E9-AEC6-A190F6BD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0CC6D-9985-4AE5-8194-B33F8C1E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96E-DDF1-4E36-BC57-A7106464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2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C30F-38BB-471D-8FC9-639B2EC1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BED5-9B7F-4A2C-A01E-319AC0691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40A84-D97A-43B5-A150-CDFDEE38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5553-5DEB-4299-AAE7-E6C3321FB9C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D59C-87B1-4609-BD7D-23DEAD06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07850-D85F-4785-95CA-F73968A1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96E-DDF1-4E36-BC57-A7106464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4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94D9-3950-43B5-A2F4-C2780048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3FD6C-23DA-47F6-B24D-9538F87B6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5D71C-2B80-4B12-90BC-9ABAA6DF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5553-5DEB-4299-AAE7-E6C3321FB9C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569E1-E5FB-4888-943D-3E271027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EDC75-CBA0-4A9E-BCB4-34606EBB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96E-DDF1-4E36-BC57-A7106464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3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89EA-F16B-4B93-A39B-9CDEB07E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5CBC-4875-44D8-97B9-A05904894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D4FDB-0917-4B8E-B835-15BD84D3A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DC811-58AA-470D-A108-89F06956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5553-5DEB-4299-AAE7-E6C3321FB9C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2130E-AF08-46E1-92B4-F7D22EBD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89155-AA14-4688-9B1D-78C6CCBC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96E-DDF1-4E36-BC57-A7106464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9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0B19-2475-47B7-A55D-EACB7E56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AF3C9-8210-475E-BA98-F496FDFB3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C1375-236D-4560-A032-A35EA1C0B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3E5EC-2F0D-43C4-9912-C05DB7077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A11CAC-0D55-49C8-9DBA-9EF139ABC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1B5362-9716-497F-9A78-B4018F31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5553-5DEB-4299-AAE7-E6C3321FB9C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2CC81-94C7-47EA-8C77-A5473E9F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8248D-DE43-4521-BFE7-8F0CAEC1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96E-DDF1-4E36-BC57-A7106464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C254-D510-4E3B-A3E9-8F99F9CE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8FA45-EF41-4444-B5E0-AC2786F9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5553-5DEB-4299-AAE7-E6C3321FB9C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78FC8-8005-430D-934D-37A91F89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B9518-4F4A-4EFE-99AD-143C108D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96E-DDF1-4E36-BC57-A7106464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3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C397C-3375-4AC6-9BCA-58A86608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5553-5DEB-4299-AAE7-E6C3321FB9C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AE315-E454-4AD9-9647-787B6B02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A7A25-5B23-43D6-BFE4-2EDE7044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96E-DDF1-4E36-BC57-A7106464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3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3ECF-35A1-4C17-974C-64C4DB29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0A1B8-4047-45B3-9285-3B9BEFD8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1AF02-A5AD-4696-997B-2D936ABDD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A7CE2-A67B-4006-B2C5-89236CE1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5553-5DEB-4299-AAE7-E6C3321FB9C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DB97E-BC87-4AEF-A371-1B3ABD87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6C61D-940C-4AA9-8E99-58A48E2C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96E-DDF1-4E36-BC57-A7106464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1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66B4-7A85-4CCF-86CE-D45A0321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CAA47-F4A1-4522-B559-11B1F2C1A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2FFCC-A085-4D52-9CB0-6FAB98853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3FFC1-5164-47CB-8681-278B1F39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5553-5DEB-4299-AAE7-E6C3321FB9C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DB20A-8718-417B-A6EF-07867982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108B2-7318-4631-97ED-D54FEDAF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296E-DDF1-4E36-BC57-A7106464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2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93012-2464-4F7B-982B-CBABBB6A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40B33-3ED4-4DE1-8095-65ED2D77D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916A2-676F-4B58-BE25-AB63464E4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45553-5DEB-4299-AAE7-E6C3321FB9C5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7E25D-F57D-4FF6-BB46-8D8A4B5A9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C6D17-2E0D-4F09-880D-ABDB2840B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B296E-DDF1-4E36-BC57-A7106464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56493-3CB4-4E65-B7C2-9B0C31BF1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9F39A-D6BB-46DA-9D71-498437DEE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zh-CN" altLang="en-US" sz="3600" b="1">
                <a:solidFill>
                  <a:srgbClr val="080808"/>
                </a:solidFill>
              </a:rPr>
              <a:t>面向对象</a:t>
            </a:r>
            <a:endParaRPr lang="en-US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2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15E30-B629-484C-9E64-4F3967C47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zh-CN" altLang="en-US" sz="3600" b="1"/>
              <a:t>多继承</a:t>
            </a:r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E33F4-DD2B-4017-ACDF-1881C3F0F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r>
              <a:rPr lang="en-US" sz="2000"/>
              <a:t>Python</a:t>
            </a:r>
            <a:r>
              <a:rPr lang="zh-CN" altLang="en-US" sz="2000"/>
              <a:t>同样有限的支持多继承形式。多继承的类定义形如下例</a:t>
            </a:r>
            <a:r>
              <a:rPr lang="en-US" altLang="zh-CN" sz="2000"/>
              <a:t>:</a:t>
            </a:r>
          </a:p>
          <a:p>
            <a:pPr marL="457200" lvl="1" indent="0">
              <a:buNone/>
            </a:pPr>
            <a:r>
              <a:rPr lang="en-US" sz="2000"/>
              <a:t>class DerivedClassName(Base1, Base2, Base3):</a:t>
            </a:r>
          </a:p>
          <a:p>
            <a:pPr marL="457200" lvl="1" indent="0">
              <a:buNone/>
            </a:pPr>
            <a:r>
              <a:rPr lang="en-US" sz="2000"/>
              <a:t>    &lt;statement-1&gt;</a:t>
            </a:r>
          </a:p>
          <a:p>
            <a:pPr marL="457200" lvl="1" indent="0">
              <a:buNone/>
            </a:pPr>
            <a:r>
              <a:rPr lang="en-US" sz="2000"/>
              <a:t>    .</a:t>
            </a:r>
          </a:p>
          <a:p>
            <a:pPr marL="457200" lvl="1" indent="0">
              <a:buNone/>
            </a:pPr>
            <a:r>
              <a:rPr lang="en-US" sz="2000"/>
              <a:t>    .</a:t>
            </a:r>
          </a:p>
          <a:p>
            <a:pPr marL="457200" lvl="1" indent="0">
              <a:buNone/>
            </a:pPr>
            <a:r>
              <a:rPr lang="en-US" sz="2000"/>
              <a:t>    .</a:t>
            </a:r>
          </a:p>
          <a:p>
            <a:pPr marL="457200" lvl="1" indent="0">
              <a:buNone/>
            </a:pPr>
            <a:r>
              <a:rPr lang="en-US" sz="2000"/>
              <a:t>    &lt;statement-N&gt;</a:t>
            </a:r>
          </a:p>
          <a:p>
            <a:r>
              <a:rPr lang="zh-CN" altLang="en-US" sz="2000"/>
              <a:t>需要注意圆括号中父类的顺序，若是父类中有相同的方法名，而在子类使用时未指定，</a:t>
            </a:r>
            <a:r>
              <a:rPr lang="en-US" sz="2000"/>
              <a:t>python</a:t>
            </a:r>
            <a:r>
              <a:rPr lang="zh-CN" altLang="en-US" sz="2000"/>
              <a:t>从左至右搜索 即方法在子类中未找到时，从左到右查找父类中是否包含方法。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6360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A08DA-DEE6-4149-9AAB-C0EA6B98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CN" altLang="en-US" sz="3600"/>
              <a:t>实例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4E2D9-5D28-4525-A89D-5962B5E21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12980"/>
            <a:ext cx="10905066" cy="5323286"/>
          </a:xfrm>
        </p:spPr>
        <p:txBody>
          <a:bodyPr numCol="2">
            <a:normAutofit fontScale="92500"/>
          </a:bodyPr>
          <a:lstStyle/>
          <a:p>
            <a:pPr marL="0" indent="0">
              <a:buNone/>
            </a:pPr>
            <a:r>
              <a:rPr lang="en-US" altLang="zh-CN" sz="800" dirty="0"/>
              <a:t>#</a:t>
            </a:r>
            <a:r>
              <a:rPr lang="zh-CN" altLang="en-US" sz="800" dirty="0"/>
              <a:t>类定义</a:t>
            </a:r>
          </a:p>
          <a:p>
            <a:pPr marL="0" indent="0">
              <a:buNone/>
            </a:pPr>
            <a:r>
              <a:rPr lang="en-US" sz="800" dirty="0"/>
              <a:t>class people:</a:t>
            </a:r>
          </a:p>
          <a:p>
            <a:pPr marL="0" indent="0">
              <a:buNone/>
            </a:pPr>
            <a:r>
              <a:rPr lang="en-US" sz="800" dirty="0"/>
              <a:t>    #</a:t>
            </a:r>
            <a:r>
              <a:rPr lang="zh-CN" altLang="en-US" sz="800" dirty="0"/>
              <a:t>定义基本属性</a:t>
            </a:r>
          </a:p>
          <a:p>
            <a:pPr marL="0" indent="0">
              <a:buNone/>
            </a:pPr>
            <a:r>
              <a:rPr lang="zh-CN" altLang="en-US" sz="800" dirty="0"/>
              <a:t>    </a:t>
            </a:r>
            <a:r>
              <a:rPr lang="en-US" sz="800" dirty="0"/>
              <a:t>name = ''</a:t>
            </a:r>
          </a:p>
          <a:p>
            <a:pPr marL="0" indent="0">
              <a:buNone/>
            </a:pPr>
            <a:r>
              <a:rPr lang="en-US" sz="800" dirty="0"/>
              <a:t>    age = 0</a:t>
            </a:r>
          </a:p>
          <a:p>
            <a:pPr marL="0" indent="0">
              <a:buNone/>
            </a:pPr>
            <a:r>
              <a:rPr lang="en-US" sz="800" dirty="0"/>
              <a:t>    #</a:t>
            </a:r>
            <a:r>
              <a:rPr lang="zh-CN" altLang="en-US" sz="800" dirty="0"/>
              <a:t>定义私有属性</a:t>
            </a:r>
            <a:r>
              <a:rPr lang="en-US" altLang="zh-CN" sz="800" dirty="0"/>
              <a:t>,</a:t>
            </a:r>
            <a:r>
              <a:rPr lang="zh-CN" altLang="en-US" sz="800" dirty="0"/>
              <a:t>私有属性在类外部无法直接进行访问</a:t>
            </a:r>
          </a:p>
          <a:p>
            <a:pPr marL="0" indent="0">
              <a:buNone/>
            </a:pPr>
            <a:r>
              <a:rPr lang="zh-CN" altLang="en-US" sz="800" dirty="0"/>
              <a:t>    </a:t>
            </a:r>
            <a:r>
              <a:rPr lang="en-US" altLang="zh-CN" sz="800" dirty="0"/>
              <a:t>__</a:t>
            </a:r>
            <a:r>
              <a:rPr lang="en-US" sz="800" dirty="0"/>
              <a:t>weight = 0</a:t>
            </a:r>
          </a:p>
          <a:p>
            <a:pPr marL="0" indent="0">
              <a:buNone/>
            </a:pPr>
            <a:r>
              <a:rPr lang="en-US" sz="800" dirty="0"/>
              <a:t>    #</a:t>
            </a:r>
            <a:r>
              <a:rPr lang="zh-CN" altLang="en-US" sz="800" dirty="0"/>
              <a:t>定义构造方法</a:t>
            </a:r>
          </a:p>
          <a:p>
            <a:pPr marL="0" indent="0">
              <a:buNone/>
            </a:pPr>
            <a:r>
              <a:rPr lang="zh-CN" altLang="en-US" sz="800" dirty="0"/>
              <a:t>    </a:t>
            </a:r>
            <a:r>
              <a:rPr lang="en-US" sz="800" dirty="0"/>
              <a:t>def __</a:t>
            </a:r>
            <a:r>
              <a:rPr lang="en-US" sz="800" dirty="0" err="1"/>
              <a:t>init</a:t>
            </a:r>
            <a:r>
              <a:rPr lang="en-US" sz="800" dirty="0"/>
              <a:t>__(</a:t>
            </a:r>
            <a:r>
              <a:rPr lang="en-US" sz="800" dirty="0" err="1"/>
              <a:t>self,n,a,w</a:t>
            </a:r>
            <a:r>
              <a:rPr lang="en-US" sz="800" dirty="0"/>
              <a:t>):</a:t>
            </a:r>
          </a:p>
          <a:p>
            <a:pPr marL="0" indent="0">
              <a:buNone/>
            </a:pPr>
            <a:r>
              <a:rPr lang="en-US" sz="800" dirty="0"/>
              <a:t>        self.name = n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self.age</a:t>
            </a:r>
            <a:r>
              <a:rPr lang="en-US" sz="800" dirty="0"/>
              <a:t> = a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self.__weight</a:t>
            </a:r>
            <a:r>
              <a:rPr lang="en-US" sz="800" dirty="0"/>
              <a:t> = w</a:t>
            </a:r>
          </a:p>
          <a:p>
            <a:pPr marL="0" indent="0">
              <a:buNone/>
            </a:pPr>
            <a:r>
              <a:rPr lang="en-US" sz="800" dirty="0"/>
              <a:t>    def speak(self):</a:t>
            </a:r>
          </a:p>
          <a:p>
            <a:pPr marL="0" indent="0">
              <a:buNone/>
            </a:pPr>
            <a:r>
              <a:rPr lang="en-US" sz="800" dirty="0"/>
              <a:t>        print("%s </a:t>
            </a:r>
            <a:r>
              <a:rPr lang="zh-CN" altLang="en-US" sz="800" dirty="0"/>
              <a:t>说</a:t>
            </a:r>
            <a:r>
              <a:rPr lang="en-US" altLang="zh-CN" sz="800" dirty="0"/>
              <a:t>: </a:t>
            </a:r>
            <a:r>
              <a:rPr lang="zh-CN" altLang="en-US" sz="800" dirty="0"/>
              <a:t>我 </a:t>
            </a:r>
            <a:r>
              <a:rPr lang="en-US" altLang="zh-CN" sz="800" dirty="0"/>
              <a:t>%</a:t>
            </a:r>
            <a:r>
              <a:rPr lang="en-US" sz="800" dirty="0"/>
              <a:t>d </a:t>
            </a:r>
            <a:r>
              <a:rPr lang="zh-CN" altLang="en-US" sz="800" dirty="0"/>
              <a:t>岁。</a:t>
            </a:r>
            <a:r>
              <a:rPr lang="en-US" altLang="zh-CN" sz="800" dirty="0"/>
              <a:t>" %(</a:t>
            </a:r>
            <a:r>
              <a:rPr lang="en-US" sz="800" dirty="0" err="1"/>
              <a:t>self.name,self.age</a:t>
            </a:r>
            <a:r>
              <a:rPr lang="en-US" sz="800" dirty="0"/>
              <a:t>))</a:t>
            </a:r>
          </a:p>
          <a:p>
            <a:pPr marL="0" indent="0">
              <a:buNone/>
            </a:pPr>
            <a:r>
              <a:rPr lang="en-US" sz="800" dirty="0"/>
              <a:t>#</a:t>
            </a:r>
            <a:r>
              <a:rPr lang="zh-CN" altLang="en-US" sz="800" dirty="0"/>
              <a:t>单继承示例</a:t>
            </a:r>
          </a:p>
          <a:p>
            <a:pPr marL="0" indent="0">
              <a:buNone/>
            </a:pPr>
            <a:r>
              <a:rPr lang="en-US" sz="800" dirty="0"/>
              <a:t>class student(people):</a:t>
            </a:r>
          </a:p>
          <a:p>
            <a:pPr marL="0" indent="0">
              <a:buNone/>
            </a:pPr>
            <a:r>
              <a:rPr lang="en-US" sz="800" dirty="0"/>
              <a:t>    grade = ''</a:t>
            </a:r>
          </a:p>
          <a:p>
            <a:pPr marL="0" indent="0">
              <a:buNone/>
            </a:pPr>
            <a:r>
              <a:rPr lang="en-US" sz="800" dirty="0"/>
              <a:t>    def __</a:t>
            </a:r>
            <a:r>
              <a:rPr lang="en-US" sz="800" dirty="0" err="1"/>
              <a:t>init</a:t>
            </a:r>
            <a:r>
              <a:rPr lang="en-US" sz="800" dirty="0"/>
              <a:t>__(</a:t>
            </a:r>
            <a:r>
              <a:rPr lang="en-US" sz="800" dirty="0" err="1"/>
              <a:t>self,n,a,w,g</a:t>
            </a:r>
            <a:r>
              <a:rPr lang="en-US" sz="800" dirty="0"/>
              <a:t>):</a:t>
            </a:r>
          </a:p>
          <a:p>
            <a:pPr marL="0" indent="0">
              <a:buNone/>
            </a:pPr>
            <a:r>
              <a:rPr lang="en-US" sz="800" dirty="0"/>
              <a:t>        #</a:t>
            </a:r>
            <a:r>
              <a:rPr lang="zh-CN" altLang="en-US" sz="800" dirty="0"/>
              <a:t>调用父类的构函</a:t>
            </a:r>
          </a:p>
          <a:p>
            <a:pPr marL="0" indent="0">
              <a:buNone/>
            </a:pPr>
            <a:r>
              <a:rPr lang="zh-CN" altLang="en-US" sz="800" dirty="0"/>
              <a:t>        </a:t>
            </a:r>
            <a:r>
              <a:rPr lang="en-US" sz="800" dirty="0"/>
              <a:t>people.__</a:t>
            </a:r>
            <a:r>
              <a:rPr lang="en-US" sz="800" dirty="0" err="1"/>
              <a:t>init</a:t>
            </a:r>
            <a:r>
              <a:rPr lang="en-US" sz="800" dirty="0"/>
              <a:t>__(</a:t>
            </a:r>
            <a:r>
              <a:rPr lang="en-US" sz="800" dirty="0" err="1"/>
              <a:t>self,n,a,w</a:t>
            </a:r>
            <a:r>
              <a:rPr lang="en-US" sz="800" dirty="0"/>
              <a:t>)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self.grade</a:t>
            </a:r>
            <a:r>
              <a:rPr lang="en-US" sz="800" dirty="0"/>
              <a:t> = g</a:t>
            </a:r>
          </a:p>
          <a:p>
            <a:pPr marL="0" indent="0">
              <a:buNone/>
            </a:pPr>
            <a:r>
              <a:rPr lang="en-US" sz="800" dirty="0"/>
              <a:t>    #</a:t>
            </a:r>
            <a:r>
              <a:rPr lang="zh-CN" altLang="en-US" sz="800" dirty="0"/>
              <a:t>覆写父类的方法</a:t>
            </a:r>
          </a:p>
          <a:p>
            <a:pPr marL="0" indent="0">
              <a:buNone/>
            </a:pPr>
            <a:r>
              <a:rPr lang="zh-CN" altLang="en-US" sz="800" dirty="0"/>
              <a:t>    </a:t>
            </a:r>
            <a:r>
              <a:rPr lang="en-US" sz="800" dirty="0"/>
              <a:t>def speak(self):</a:t>
            </a:r>
          </a:p>
          <a:p>
            <a:pPr marL="0" indent="0">
              <a:buNone/>
            </a:pPr>
            <a:r>
              <a:rPr lang="en-US" sz="800" dirty="0"/>
              <a:t>        print("%s </a:t>
            </a:r>
            <a:r>
              <a:rPr lang="zh-CN" altLang="en-US" sz="800" dirty="0"/>
              <a:t>说</a:t>
            </a:r>
            <a:r>
              <a:rPr lang="en-US" altLang="zh-CN" sz="800" dirty="0"/>
              <a:t>: </a:t>
            </a:r>
            <a:r>
              <a:rPr lang="zh-CN" altLang="en-US" sz="800" dirty="0"/>
              <a:t>我 </a:t>
            </a:r>
            <a:r>
              <a:rPr lang="en-US" altLang="zh-CN" sz="800" dirty="0"/>
              <a:t>%</a:t>
            </a:r>
            <a:r>
              <a:rPr lang="en-US" sz="800" dirty="0"/>
              <a:t>d </a:t>
            </a:r>
            <a:r>
              <a:rPr lang="zh-CN" altLang="en-US" sz="800" dirty="0"/>
              <a:t>岁了，我在读 </a:t>
            </a:r>
            <a:r>
              <a:rPr lang="en-US" altLang="zh-CN" sz="800" dirty="0"/>
              <a:t>%</a:t>
            </a:r>
            <a:r>
              <a:rPr lang="en-US" sz="800" dirty="0"/>
              <a:t>d </a:t>
            </a:r>
            <a:r>
              <a:rPr lang="zh-CN" altLang="en-US" sz="800" dirty="0"/>
              <a:t>年级</a:t>
            </a:r>
            <a:r>
              <a:rPr lang="en-US" altLang="zh-CN" sz="800" dirty="0"/>
              <a:t>"%(</a:t>
            </a:r>
            <a:r>
              <a:rPr lang="en-US" sz="800" dirty="0" err="1"/>
              <a:t>self.name,self.age,self.grade</a:t>
            </a:r>
            <a:r>
              <a:rPr lang="en-US" sz="800" dirty="0"/>
              <a:t>))</a:t>
            </a:r>
          </a:p>
          <a:p>
            <a:pPr marL="0" indent="0">
              <a:buNone/>
            </a:pPr>
            <a:r>
              <a:rPr lang="en-US" sz="800" dirty="0"/>
              <a:t> </a:t>
            </a:r>
          </a:p>
          <a:p>
            <a:pPr marL="0" indent="0">
              <a:buNone/>
            </a:pPr>
            <a:r>
              <a:rPr lang="en-US" sz="800" dirty="0"/>
              <a:t>#</a:t>
            </a:r>
            <a:r>
              <a:rPr lang="zh-CN" altLang="en-US" sz="800" dirty="0"/>
              <a:t>另一个类，多重继承之前的准备</a:t>
            </a:r>
          </a:p>
          <a:p>
            <a:pPr marL="0" indent="0">
              <a:buNone/>
            </a:pPr>
            <a:r>
              <a:rPr lang="en-US" sz="800" dirty="0"/>
              <a:t>class speaker():</a:t>
            </a:r>
          </a:p>
          <a:p>
            <a:pPr marL="0" indent="0">
              <a:buNone/>
            </a:pPr>
            <a:r>
              <a:rPr lang="en-US" sz="800" dirty="0"/>
              <a:t>    topic = ''</a:t>
            </a:r>
          </a:p>
          <a:p>
            <a:pPr marL="0" indent="0">
              <a:buNone/>
            </a:pPr>
            <a:r>
              <a:rPr lang="en-US" sz="800" dirty="0"/>
              <a:t>    name = ''</a:t>
            </a:r>
          </a:p>
          <a:p>
            <a:pPr marL="0" indent="0">
              <a:buNone/>
            </a:pPr>
            <a:r>
              <a:rPr lang="en-US" sz="800" dirty="0"/>
              <a:t>    def __</a:t>
            </a:r>
            <a:r>
              <a:rPr lang="en-US" sz="800" dirty="0" err="1"/>
              <a:t>init</a:t>
            </a:r>
            <a:r>
              <a:rPr lang="en-US" sz="800" dirty="0"/>
              <a:t>__(</a:t>
            </a:r>
            <a:r>
              <a:rPr lang="en-US" sz="800" dirty="0" err="1"/>
              <a:t>self,n,t</a:t>
            </a:r>
            <a:r>
              <a:rPr lang="en-US" sz="800" dirty="0"/>
              <a:t>):</a:t>
            </a:r>
          </a:p>
          <a:p>
            <a:pPr marL="0" indent="0">
              <a:buNone/>
            </a:pPr>
            <a:r>
              <a:rPr lang="en-US" sz="800" dirty="0"/>
              <a:t>        self.name = n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self.topic</a:t>
            </a:r>
            <a:r>
              <a:rPr lang="en-US" sz="800" dirty="0"/>
              <a:t> = t</a:t>
            </a:r>
          </a:p>
          <a:p>
            <a:pPr marL="0" indent="0">
              <a:buNone/>
            </a:pPr>
            <a:r>
              <a:rPr lang="en-US" sz="800" dirty="0"/>
              <a:t>    def speak(self):</a:t>
            </a:r>
          </a:p>
          <a:p>
            <a:pPr marL="0" indent="0">
              <a:buNone/>
            </a:pPr>
            <a:r>
              <a:rPr lang="en-US" sz="800" dirty="0"/>
              <a:t>        print("</a:t>
            </a:r>
            <a:r>
              <a:rPr lang="zh-CN" altLang="en-US" sz="800" dirty="0"/>
              <a:t>我叫 </a:t>
            </a:r>
            <a:r>
              <a:rPr lang="en-US" altLang="zh-CN" sz="800" dirty="0"/>
              <a:t>%</a:t>
            </a:r>
            <a:r>
              <a:rPr lang="en-US" sz="800" dirty="0"/>
              <a:t>s，</a:t>
            </a:r>
            <a:r>
              <a:rPr lang="zh-CN" altLang="en-US" sz="800" dirty="0"/>
              <a:t>我是一个演说家，我演讲的主题是 </a:t>
            </a:r>
            <a:r>
              <a:rPr lang="en-US" altLang="zh-CN" sz="800" dirty="0"/>
              <a:t>%</a:t>
            </a:r>
            <a:r>
              <a:rPr lang="en-US" sz="800" dirty="0"/>
              <a:t>s"%(</a:t>
            </a:r>
            <a:r>
              <a:rPr lang="en-US" sz="800" dirty="0" err="1"/>
              <a:t>self.name,self.topic</a:t>
            </a:r>
            <a:r>
              <a:rPr lang="en-US" sz="800" dirty="0"/>
              <a:t>))</a:t>
            </a:r>
          </a:p>
          <a:p>
            <a:pPr marL="0" indent="0">
              <a:buNone/>
            </a:pPr>
            <a:r>
              <a:rPr lang="en-US" sz="800" dirty="0"/>
              <a:t> </a:t>
            </a:r>
          </a:p>
          <a:p>
            <a:pPr marL="0" indent="0">
              <a:buNone/>
            </a:pPr>
            <a:r>
              <a:rPr lang="en-US" sz="800" dirty="0"/>
              <a:t>#</a:t>
            </a:r>
            <a:r>
              <a:rPr lang="zh-CN" altLang="en-US" sz="800" dirty="0"/>
              <a:t>多重继承</a:t>
            </a:r>
          </a:p>
          <a:p>
            <a:pPr marL="0" indent="0">
              <a:buNone/>
            </a:pPr>
            <a:r>
              <a:rPr lang="en-US" sz="800" dirty="0"/>
              <a:t>class sample(</a:t>
            </a:r>
            <a:r>
              <a:rPr lang="en-US" sz="800" dirty="0" err="1"/>
              <a:t>speaker,student</a:t>
            </a:r>
            <a:r>
              <a:rPr lang="en-US" sz="800" dirty="0"/>
              <a:t>):</a:t>
            </a:r>
          </a:p>
          <a:p>
            <a:pPr marL="0" indent="0">
              <a:buNone/>
            </a:pPr>
            <a:r>
              <a:rPr lang="en-US" sz="800" dirty="0"/>
              <a:t>    a =''</a:t>
            </a:r>
          </a:p>
          <a:p>
            <a:pPr marL="0" indent="0">
              <a:buNone/>
            </a:pPr>
            <a:r>
              <a:rPr lang="en-US" sz="800" dirty="0"/>
              <a:t>    def __</a:t>
            </a:r>
            <a:r>
              <a:rPr lang="en-US" sz="800" dirty="0" err="1"/>
              <a:t>init</a:t>
            </a:r>
            <a:r>
              <a:rPr lang="en-US" sz="800" dirty="0"/>
              <a:t>__(</a:t>
            </a:r>
            <a:r>
              <a:rPr lang="en-US" sz="800" dirty="0" err="1"/>
              <a:t>self,n,a,w,g,t</a:t>
            </a:r>
            <a:r>
              <a:rPr lang="en-US" sz="800" dirty="0"/>
              <a:t>):</a:t>
            </a:r>
          </a:p>
          <a:p>
            <a:pPr marL="0" indent="0">
              <a:buNone/>
            </a:pPr>
            <a:r>
              <a:rPr lang="en-US" sz="800" dirty="0"/>
              <a:t>        student.__</a:t>
            </a:r>
            <a:r>
              <a:rPr lang="en-US" sz="800" dirty="0" err="1"/>
              <a:t>init</a:t>
            </a:r>
            <a:r>
              <a:rPr lang="en-US" sz="800" dirty="0"/>
              <a:t>__(</a:t>
            </a:r>
            <a:r>
              <a:rPr lang="en-US" sz="800" dirty="0" err="1"/>
              <a:t>self,n,a,w,g</a:t>
            </a:r>
            <a:r>
              <a:rPr lang="en-US" sz="800" dirty="0"/>
              <a:t>)</a:t>
            </a:r>
          </a:p>
          <a:p>
            <a:pPr marL="0" indent="0">
              <a:buNone/>
            </a:pPr>
            <a:r>
              <a:rPr lang="en-US" sz="800" dirty="0"/>
              <a:t>        speaker.__</a:t>
            </a:r>
            <a:r>
              <a:rPr lang="en-US" sz="800" dirty="0" err="1"/>
              <a:t>init</a:t>
            </a:r>
            <a:r>
              <a:rPr lang="en-US" sz="800" dirty="0"/>
              <a:t>__(</a:t>
            </a:r>
            <a:r>
              <a:rPr lang="en-US" sz="800" dirty="0" err="1"/>
              <a:t>self,n,t</a:t>
            </a:r>
            <a:r>
              <a:rPr lang="en-US" sz="800" dirty="0"/>
              <a:t>)</a:t>
            </a:r>
          </a:p>
          <a:p>
            <a:pPr marL="0" indent="0">
              <a:buNone/>
            </a:pPr>
            <a:r>
              <a:rPr lang="en-US" sz="800" dirty="0"/>
              <a:t> </a:t>
            </a:r>
          </a:p>
          <a:p>
            <a:pPr marL="0" indent="0">
              <a:buNone/>
            </a:pPr>
            <a:r>
              <a:rPr lang="en-US" sz="800" dirty="0"/>
              <a:t>test = sample("Tim",25,80,4,"Python")</a:t>
            </a:r>
          </a:p>
          <a:p>
            <a:pPr marL="0" indent="0">
              <a:buNone/>
            </a:pPr>
            <a:r>
              <a:rPr lang="en-US" sz="800" dirty="0" err="1"/>
              <a:t>test.speak</a:t>
            </a:r>
            <a:r>
              <a:rPr lang="en-US" sz="800" dirty="0"/>
              <a:t>()   #</a:t>
            </a:r>
            <a:r>
              <a:rPr lang="zh-CN" altLang="en-US" sz="800" dirty="0"/>
              <a:t>方法名同，默认调用的是在括号中排前地父类的方法</a:t>
            </a:r>
          </a:p>
          <a:p>
            <a:pPr marL="0" indent="0">
              <a:buNone/>
            </a:pPr>
            <a:endParaRPr lang="en-US" altLang="zh-CN" sz="800" dirty="0"/>
          </a:p>
          <a:p>
            <a:r>
              <a:rPr lang="zh-CN" altLang="en-US" sz="800" dirty="0"/>
              <a:t>执行以上程序输出结果为：</a:t>
            </a:r>
          </a:p>
          <a:p>
            <a:pPr marL="0" indent="0">
              <a:buNone/>
            </a:pPr>
            <a:r>
              <a:rPr lang="zh-CN" altLang="en-US" sz="800" dirty="0"/>
              <a:t>我叫 </a:t>
            </a:r>
            <a:r>
              <a:rPr lang="en-US" sz="800" dirty="0"/>
              <a:t>Tim，</a:t>
            </a:r>
            <a:r>
              <a:rPr lang="zh-CN" altLang="en-US" sz="800" dirty="0"/>
              <a:t>我是一个演说家，我演讲的主题是 </a:t>
            </a:r>
            <a:r>
              <a:rPr lang="en-US" sz="800" dirty="0"/>
              <a:t>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9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E65B0-A367-460B-B714-3DEE276D8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zh-CN" altLang="en-US" sz="3600" b="1"/>
              <a:t>方法重写</a:t>
            </a:r>
            <a:endParaRPr lang="en-US" sz="360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4CE14-2275-40CB-92A5-4593CC3C8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r>
              <a:rPr lang="zh-CN" altLang="en-US" sz="1300"/>
              <a:t>如果你的父类方法的功能不能满足你的需求，你可以在子类重写你父类的方法</a:t>
            </a:r>
            <a:endParaRPr lang="en-US" altLang="zh-CN" sz="1300"/>
          </a:p>
          <a:p>
            <a:pPr marL="0" indent="0">
              <a:buNone/>
            </a:pPr>
            <a:r>
              <a:rPr lang="en-US" sz="1300"/>
              <a:t>class Parent:        # </a:t>
            </a:r>
            <a:r>
              <a:rPr lang="zh-CN" altLang="en-US" sz="1300"/>
              <a:t>定义父类</a:t>
            </a:r>
          </a:p>
          <a:p>
            <a:pPr marL="0" indent="0">
              <a:buNone/>
            </a:pPr>
            <a:r>
              <a:rPr lang="zh-CN" altLang="en-US" sz="1300"/>
              <a:t>   </a:t>
            </a:r>
            <a:r>
              <a:rPr lang="en-US" sz="1300"/>
              <a:t>def myMethod(self):</a:t>
            </a:r>
          </a:p>
          <a:p>
            <a:pPr marL="0" indent="0">
              <a:buNone/>
            </a:pPr>
            <a:r>
              <a:rPr lang="en-US" sz="1300"/>
              <a:t>      print ('</a:t>
            </a:r>
            <a:r>
              <a:rPr lang="zh-CN" altLang="en-US" sz="1300"/>
              <a:t>调用父类方法</a:t>
            </a:r>
            <a:r>
              <a:rPr lang="en-US" altLang="zh-CN" sz="1300"/>
              <a:t>')</a:t>
            </a:r>
          </a:p>
          <a:p>
            <a:pPr marL="0" indent="0">
              <a:buNone/>
            </a:pPr>
            <a:r>
              <a:rPr lang="en-US" altLang="zh-CN" sz="1300"/>
              <a:t> </a:t>
            </a:r>
          </a:p>
          <a:p>
            <a:pPr marL="0" indent="0">
              <a:buNone/>
            </a:pPr>
            <a:r>
              <a:rPr lang="en-US" sz="1300"/>
              <a:t>class Child(Parent): # </a:t>
            </a:r>
            <a:r>
              <a:rPr lang="zh-CN" altLang="en-US" sz="1300"/>
              <a:t>定义子类</a:t>
            </a:r>
          </a:p>
          <a:p>
            <a:pPr marL="0" indent="0">
              <a:buNone/>
            </a:pPr>
            <a:r>
              <a:rPr lang="zh-CN" altLang="en-US" sz="1300"/>
              <a:t>   </a:t>
            </a:r>
            <a:r>
              <a:rPr lang="en-US" sz="1300"/>
              <a:t>def myMethod(self):</a:t>
            </a:r>
          </a:p>
          <a:p>
            <a:pPr marL="0" indent="0">
              <a:buNone/>
            </a:pPr>
            <a:r>
              <a:rPr lang="en-US" sz="1300"/>
              <a:t>      print ('</a:t>
            </a:r>
            <a:r>
              <a:rPr lang="zh-CN" altLang="en-US" sz="1300"/>
              <a:t>调用子类方法</a:t>
            </a:r>
            <a:r>
              <a:rPr lang="en-US" altLang="zh-CN" sz="1300"/>
              <a:t>')</a:t>
            </a:r>
          </a:p>
          <a:p>
            <a:pPr marL="0" indent="0">
              <a:buNone/>
            </a:pPr>
            <a:r>
              <a:rPr lang="en-US" altLang="zh-CN" sz="1300"/>
              <a:t> </a:t>
            </a:r>
          </a:p>
          <a:p>
            <a:pPr marL="0" indent="0">
              <a:buNone/>
            </a:pPr>
            <a:r>
              <a:rPr lang="en-US" sz="1300"/>
              <a:t>c = Child()          # </a:t>
            </a:r>
            <a:r>
              <a:rPr lang="zh-CN" altLang="en-US" sz="1300"/>
              <a:t>子类实例</a:t>
            </a:r>
          </a:p>
          <a:p>
            <a:pPr marL="0" indent="0">
              <a:buNone/>
            </a:pPr>
            <a:r>
              <a:rPr lang="en-US" sz="1300"/>
              <a:t>c.myMethod()         # </a:t>
            </a:r>
            <a:r>
              <a:rPr lang="zh-CN" altLang="en-US" sz="1300"/>
              <a:t>子类调用重写方法</a:t>
            </a:r>
          </a:p>
          <a:p>
            <a:pPr marL="0" indent="0">
              <a:buNone/>
            </a:pPr>
            <a:r>
              <a:rPr lang="en-US" sz="1300"/>
              <a:t>super(Child,c).myMethod() #</a:t>
            </a:r>
            <a:r>
              <a:rPr lang="zh-CN" altLang="en-US" sz="1300"/>
              <a:t>用子类对象调用父类已被覆盖的方法</a:t>
            </a:r>
            <a:endParaRPr lang="en-US" altLang="zh-CN" sz="1300"/>
          </a:p>
          <a:p>
            <a:pPr marL="0" indent="0">
              <a:buNone/>
            </a:pPr>
            <a:endParaRPr lang="zh-CN" altLang="en-US" sz="1300"/>
          </a:p>
          <a:p>
            <a:r>
              <a:rPr lang="en-US" sz="1300"/>
              <a:t>super() </a:t>
            </a:r>
            <a:r>
              <a:rPr lang="zh-CN" altLang="en-US" sz="1300"/>
              <a:t>函数是用于调用父类</a:t>
            </a:r>
            <a:r>
              <a:rPr lang="en-US" altLang="zh-CN" sz="1300"/>
              <a:t>(</a:t>
            </a:r>
            <a:r>
              <a:rPr lang="zh-CN" altLang="en-US" sz="1300"/>
              <a:t>超类</a:t>
            </a:r>
            <a:r>
              <a:rPr lang="en-US" altLang="zh-CN" sz="1300"/>
              <a:t>)</a:t>
            </a:r>
            <a:r>
              <a:rPr lang="zh-CN" altLang="en-US" sz="1300"/>
              <a:t>的一个方法。</a:t>
            </a:r>
          </a:p>
          <a:p>
            <a:r>
              <a:rPr lang="zh-CN" altLang="en-US" sz="1300"/>
              <a:t>执行以上程序输出结果为：</a:t>
            </a:r>
          </a:p>
          <a:p>
            <a:pPr marL="0" indent="0">
              <a:buNone/>
            </a:pPr>
            <a:r>
              <a:rPr lang="zh-CN" altLang="en-US" sz="1300"/>
              <a:t>调用子类方法</a:t>
            </a:r>
          </a:p>
          <a:p>
            <a:pPr marL="0" indent="0">
              <a:buNone/>
            </a:pPr>
            <a:r>
              <a:rPr lang="zh-CN" altLang="en-US" sz="1300"/>
              <a:t>调用父类方法</a:t>
            </a:r>
            <a:endParaRPr lang="en-US" sz="130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27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918FF-E46C-45B8-9A8A-6E199C74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CN" altLang="en-US" sz="3600" b="1"/>
              <a:t>类属性与方法</a:t>
            </a:r>
            <a:endParaRPr lang="en-US" sz="3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A81DB8-D08C-49EE-A7D3-EC8F0763B3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4706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2983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A821E-5EB8-487B-A34D-81417F6A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zh-CN" altLang="en-US" sz="3600"/>
              <a:t>实例</a:t>
            </a:r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A1978-D6A1-4199-BF4D-DD858F3B7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100"/>
              <a:t>class JustCounter:</a:t>
            </a:r>
          </a:p>
          <a:p>
            <a:pPr marL="0" indent="0">
              <a:buNone/>
            </a:pPr>
            <a:r>
              <a:rPr lang="en-US" sz="1100"/>
              <a:t>    __secretCount = 0  # </a:t>
            </a:r>
            <a:r>
              <a:rPr lang="zh-CN" altLang="en-US" sz="1100"/>
              <a:t>私有变量</a:t>
            </a:r>
          </a:p>
          <a:p>
            <a:pPr marL="0" indent="0">
              <a:buNone/>
            </a:pPr>
            <a:r>
              <a:rPr lang="zh-CN" altLang="en-US" sz="1100"/>
              <a:t>    </a:t>
            </a:r>
            <a:r>
              <a:rPr lang="en-US" sz="1100"/>
              <a:t>publicCount = 0    # </a:t>
            </a:r>
            <a:r>
              <a:rPr lang="zh-CN" altLang="en-US" sz="1100"/>
              <a:t>公开变量</a:t>
            </a:r>
          </a:p>
          <a:p>
            <a:pPr marL="0" indent="0">
              <a:buNone/>
            </a:pPr>
            <a:r>
              <a:rPr lang="zh-CN" altLang="en-US" sz="1100"/>
              <a:t>    </a:t>
            </a:r>
            <a:r>
              <a:rPr lang="en-US" sz="1100"/>
              <a:t>def count(self):</a:t>
            </a:r>
          </a:p>
          <a:p>
            <a:pPr marL="0" indent="0">
              <a:buNone/>
            </a:pPr>
            <a:r>
              <a:rPr lang="en-US" sz="1100"/>
              <a:t>        self.__secretCount += 1</a:t>
            </a:r>
          </a:p>
          <a:p>
            <a:pPr marL="0" indent="0">
              <a:buNone/>
            </a:pPr>
            <a:r>
              <a:rPr lang="en-US" sz="1100"/>
              <a:t>        self.publicCount += 1</a:t>
            </a:r>
          </a:p>
          <a:p>
            <a:pPr marL="0" indent="0">
              <a:buNone/>
            </a:pPr>
            <a:r>
              <a:rPr lang="en-US" sz="1100"/>
              <a:t>        print (self.__secretCount)</a:t>
            </a:r>
          </a:p>
          <a:p>
            <a:pPr marL="0" indent="0">
              <a:buNone/>
            </a:pPr>
            <a:r>
              <a:rPr lang="en-US" sz="1100"/>
              <a:t>counter = JustCounter()</a:t>
            </a:r>
          </a:p>
          <a:p>
            <a:pPr marL="0" indent="0">
              <a:buNone/>
            </a:pPr>
            <a:r>
              <a:rPr lang="en-US" sz="1100"/>
              <a:t>counter.count()</a:t>
            </a:r>
          </a:p>
          <a:p>
            <a:pPr marL="0" indent="0">
              <a:buNone/>
            </a:pPr>
            <a:r>
              <a:rPr lang="en-US" sz="1100"/>
              <a:t>counter.count()</a:t>
            </a:r>
          </a:p>
          <a:p>
            <a:pPr marL="0" indent="0">
              <a:buNone/>
            </a:pPr>
            <a:r>
              <a:rPr lang="en-US" sz="1100"/>
              <a:t>print (counter.publicCount)</a:t>
            </a:r>
          </a:p>
          <a:p>
            <a:pPr marL="0" indent="0">
              <a:buNone/>
            </a:pPr>
            <a:r>
              <a:rPr lang="en-US" sz="1100"/>
              <a:t>print (counter.__secretCount)  # </a:t>
            </a:r>
            <a:r>
              <a:rPr lang="zh-CN" altLang="en-US" sz="1100"/>
              <a:t>报错，实例不能访问私有变量</a:t>
            </a:r>
            <a:endParaRPr lang="en-US" altLang="zh-CN" sz="1100"/>
          </a:p>
          <a:p>
            <a:r>
              <a:rPr lang="zh-CN" altLang="en-US" sz="1100"/>
              <a:t>执行以上程序输出结果为：</a:t>
            </a:r>
          </a:p>
          <a:p>
            <a:pPr marL="0" indent="0">
              <a:buNone/>
            </a:pPr>
            <a:r>
              <a:rPr lang="en-US" altLang="zh-CN" sz="1100"/>
              <a:t>1</a:t>
            </a:r>
          </a:p>
          <a:p>
            <a:pPr marL="0" indent="0">
              <a:buNone/>
            </a:pPr>
            <a:r>
              <a:rPr lang="en-US" altLang="zh-CN" sz="1100"/>
              <a:t>2</a:t>
            </a:r>
          </a:p>
          <a:p>
            <a:pPr marL="0" indent="0">
              <a:buNone/>
            </a:pPr>
            <a:r>
              <a:rPr lang="en-US" altLang="zh-CN" sz="1100"/>
              <a:t>2</a:t>
            </a:r>
          </a:p>
          <a:p>
            <a:pPr marL="0" indent="0">
              <a:buNone/>
            </a:pPr>
            <a:r>
              <a:rPr lang="en-US" sz="1100"/>
              <a:t>Traceback (most recent call last):</a:t>
            </a:r>
          </a:p>
          <a:p>
            <a:pPr marL="0" indent="0">
              <a:buNone/>
            </a:pPr>
            <a:r>
              <a:rPr lang="en-US" sz="1100"/>
              <a:t>  File "test.py", line 16, in &lt;module&gt;</a:t>
            </a:r>
          </a:p>
          <a:p>
            <a:pPr marL="0" indent="0">
              <a:buNone/>
            </a:pPr>
            <a:r>
              <a:rPr lang="en-US" sz="1100"/>
              <a:t>    print (counter.__secretCount)  # </a:t>
            </a:r>
            <a:r>
              <a:rPr lang="zh-CN" altLang="en-US" sz="1100"/>
              <a:t>报错，实例不能访问私有变量</a:t>
            </a:r>
          </a:p>
          <a:p>
            <a:pPr marL="0" indent="0">
              <a:buNone/>
            </a:pPr>
            <a:r>
              <a:rPr lang="en-US" sz="1100"/>
              <a:t>AttributeError: 'JustCounter' object has no attribute '__secretCount'</a:t>
            </a:r>
          </a:p>
        </p:txBody>
      </p:sp>
    </p:spTree>
    <p:extLst>
      <p:ext uri="{BB962C8B-B14F-4D97-AF65-F5344CB8AC3E}">
        <p14:creationId xmlns:p14="http://schemas.microsoft.com/office/powerpoint/2010/main" val="274808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5408D-5DF6-45DD-B037-53B15CD7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CN" altLang="en-US" sz="3600"/>
              <a:t>实例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97AEA-BB2E-4633-8AD6-84A743F4D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000"/>
              <a:t>class Site:</a:t>
            </a:r>
          </a:p>
          <a:p>
            <a:pPr marL="0" indent="0">
              <a:buNone/>
            </a:pPr>
            <a:r>
              <a:rPr lang="en-US" sz="1000"/>
              <a:t>    def __init__(self, name, url):</a:t>
            </a:r>
          </a:p>
          <a:p>
            <a:pPr marL="0" indent="0">
              <a:buNone/>
            </a:pPr>
            <a:r>
              <a:rPr lang="en-US" sz="1000"/>
              <a:t>        self.name = name       # public</a:t>
            </a:r>
          </a:p>
          <a:p>
            <a:pPr marL="0" indent="0">
              <a:buNone/>
            </a:pPr>
            <a:r>
              <a:rPr lang="en-US" sz="1000"/>
              <a:t>        self.__url = url   # private</a:t>
            </a:r>
          </a:p>
          <a:p>
            <a:pPr marL="0" indent="0">
              <a:buNone/>
            </a:pPr>
            <a:r>
              <a:rPr lang="en-US" sz="1000"/>
              <a:t> </a:t>
            </a:r>
          </a:p>
          <a:p>
            <a:pPr marL="0" indent="0">
              <a:buNone/>
            </a:pPr>
            <a:r>
              <a:rPr lang="en-US" sz="1000"/>
              <a:t>    def who(self):</a:t>
            </a:r>
          </a:p>
          <a:p>
            <a:pPr marL="0" indent="0">
              <a:buNone/>
            </a:pPr>
            <a:r>
              <a:rPr lang="en-US" sz="1000"/>
              <a:t>        print('name  : ', self.name)</a:t>
            </a:r>
          </a:p>
          <a:p>
            <a:pPr marL="0" indent="0">
              <a:buNone/>
            </a:pPr>
            <a:r>
              <a:rPr lang="en-US" sz="1000"/>
              <a:t>        print('url : ', self.__url)</a:t>
            </a:r>
          </a:p>
          <a:p>
            <a:pPr marL="0" indent="0">
              <a:buNone/>
            </a:pPr>
            <a:r>
              <a:rPr lang="en-US" sz="1000"/>
              <a:t> </a:t>
            </a:r>
          </a:p>
          <a:p>
            <a:pPr marL="0" indent="0">
              <a:buNone/>
            </a:pPr>
            <a:r>
              <a:rPr lang="en-US" sz="1000"/>
              <a:t>    def __foo(self):          # </a:t>
            </a:r>
            <a:r>
              <a:rPr lang="zh-CN" altLang="en-US" sz="1000"/>
              <a:t>私有方法</a:t>
            </a:r>
          </a:p>
          <a:p>
            <a:pPr marL="0" indent="0">
              <a:buNone/>
            </a:pPr>
            <a:r>
              <a:rPr lang="zh-CN" altLang="en-US" sz="1000"/>
              <a:t>        </a:t>
            </a:r>
            <a:r>
              <a:rPr lang="en-US" sz="1000"/>
              <a:t>print('</a:t>
            </a:r>
            <a:r>
              <a:rPr lang="zh-CN" altLang="en-US" sz="1000"/>
              <a:t>这是私有方法</a:t>
            </a:r>
            <a:r>
              <a:rPr lang="en-US" altLang="zh-CN" sz="1000"/>
              <a:t>')</a:t>
            </a:r>
          </a:p>
          <a:p>
            <a:pPr marL="0" indent="0">
              <a:buNone/>
            </a:pPr>
            <a:r>
              <a:rPr lang="en-US" altLang="zh-CN" sz="1000"/>
              <a:t> </a:t>
            </a:r>
          </a:p>
          <a:p>
            <a:pPr marL="0" indent="0">
              <a:buNone/>
            </a:pPr>
            <a:r>
              <a:rPr lang="en-US" altLang="zh-CN" sz="1000"/>
              <a:t>    </a:t>
            </a:r>
            <a:r>
              <a:rPr lang="en-US" sz="1000"/>
              <a:t>def foo(self):            # </a:t>
            </a:r>
            <a:r>
              <a:rPr lang="zh-CN" altLang="en-US" sz="1000"/>
              <a:t>公共方法</a:t>
            </a:r>
          </a:p>
          <a:p>
            <a:pPr marL="0" indent="0">
              <a:buNone/>
            </a:pPr>
            <a:r>
              <a:rPr lang="zh-CN" altLang="en-US" sz="1000"/>
              <a:t>        </a:t>
            </a:r>
            <a:r>
              <a:rPr lang="en-US" sz="1000"/>
              <a:t>print('</a:t>
            </a:r>
            <a:r>
              <a:rPr lang="zh-CN" altLang="en-US" sz="1000"/>
              <a:t>这是公共方法</a:t>
            </a:r>
            <a:r>
              <a:rPr lang="en-US" altLang="zh-CN" sz="1000"/>
              <a:t>')</a:t>
            </a:r>
          </a:p>
          <a:p>
            <a:pPr marL="0" indent="0">
              <a:buNone/>
            </a:pPr>
            <a:r>
              <a:rPr lang="en-US" altLang="zh-CN" sz="1000"/>
              <a:t>        </a:t>
            </a:r>
            <a:r>
              <a:rPr lang="en-US" sz="1000"/>
              <a:t>self.__foo()</a:t>
            </a:r>
          </a:p>
          <a:p>
            <a:pPr marL="0" indent="0">
              <a:buNone/>
            </a:pPr>
            <a:r>
              <a:rPr lang="en-US" sz="1000"/>
              <a:t> </a:t>
            </a:r>
          </a:p>
          <a:p>
            <a:pPr marL="0" indent="0">
              <a:buNone/>
            </a:pPr>
            <a:r>
              <a:rPr lang="en-US" sz="1000"/>
              <a:t>x = Site(‘</a:t>
            </a:r>
            <a:r>
              <a:rPr lang="en-US" altLang="zh-CN" sz="1000"/>
              <a:t>WHY', '</a:t>
            </a:r>
            <a:r>
              <a:rPr lang="en-US" sz="1000"/>
              <a:t>www.baidu.com')</a:t>
            </a:r>
          </a:p>
          <a:p>
            <a:pPr marL="0" indent="0">
              <a:buNone/>
            </a:pPr>
            <a:r>
              <a:rPr lang="en-US" sz="1000"/>
              <a:t>x.who()        # </a:t>
            </a:r>
            <a:r>
              <a:rPr lang="zh-CN" altLang="en-US" sz="1000"/>
              <a:t>正常输出</a:t>
            </a:r>
          </a:p>
          <a:p>
            <a:pPr marL="0" indent="0">
              <a:buNone/>
            </a:pPr>
            <a:r>
              <a:rPr lang="en-US" sz="1000"/>
              <a:t>x.foo()        # </a:t>
            </a:r>
            <a:r>
              <a:rPr lang="zh-CN" altLang="en-US" sz="1000"/>
              <a:t>正常输出</a:t>
            </a:r>
          </a:p>
          <a:p>
            <a:pPr marL="0" indent="0">
              <a:buNone/>
            </a:pPr>
            <a:r>
              <a:rPr lang="en-US" sz="1000"/>
              <a:t>x.__foo()      # </a:t>
            </a:r>
            <a:r>
              <a:rPr lang="zh-CN" altLang="en-US" sz="1000"/>
              <a:t>报错</a:t>
            </a:r>
            <a:endParaRPr lang="en-US" altLang="zh-CN" sz="1000"/>
          </a:p>
          <a:p>
            <a:pPr marL="0" indent="0">
              <a:buNone/>
            </a:pPr>
            <a:endParaRPr lang="zh-CN" altLang="en-US" sz="1000"/>
          </a:p>
          <a:p>
            <a:r>
              <a:rPr lang="zh-CN" altLang="en-US" sz="1000"/>
              <a:t>以上实例执行结果：</a:t>
            </a:r>
            <a:endParaRPr lang="en-US" altLang="zh-CN" sz="1000"/>
          </a:p>
          <a:p>
            <a:pPr marL="0" indent="0">
              <a:buNone/>
            </a:pPr>
            <a:r>
              <a:rPr lang="en-US" altLang="zh-CN" sz="1000"/>
              <a:t>name : WHY</a:t>
            </a:r>
          </a:p>
          <a:p>
            <a:pPr marL="0" indent="0">
              <a:buNone/>
            </a:pPr>
            <a:r>
              <a:rPr lang="en-US" altLang="zh-CN" sz="1000"/>
              <a:t>url: </a:t>
            </a:r>
            <a:r>
              <a:rPr lang="en-US" altLang="zh-CN" sz="1000">
                <a:hlinkClick r:id="rId2"/>
              </a:rPr>
              <a:t>www.baidu.com</a:t>
            </a:r>
            <a:endParaRPr lang="en-US" altLang="zh-CN" sz="1000"/>
          </a:p>
          <a:p>
            <a:pPr marL="0" indent="0">
              <a:buNone/>
            </a:pPr>
            <a:r>
              <a:rPr lang="zh-CN" altLang="en-US" sz="1000"/>
              <a:t>这是公有方法</a:t>
            </a:r>
            <a:endParaRPr lang="en-US" altLang="zh-CN" sz="1000"/>
          </a:p>
          <a:p>
            <a:pPr marL="0" indent="0">
              <a:buNone/>
            </a:pPr>
            <a:r>
              <a:rPr lang="zh-CN" altLang="en-US" sz="1000"/>
              <a:t>这是私有方法</a:t>
            </a:r>
            <a:endParaRPr lang="en-US" altLang="zh-CN" sz="1000"/>
          </a:p>
          <a:p>
            <a:pPr marL="0" indent="0">
              <a:buNone/>
            </a:pPr>
            <a:r>
              <a:rPr lang="en-US" altLang="zh-CN" sz="1000"/>
              <a:t>Traceback (most recent all last):</a:t>
            </a:r>
          </a:p>
          <a:p>
            <a:pPr marL="0" indent="0">
              <a:buNone/>
            </a:pPr>
            <a:r>
              <a:rPr lang="en-US" altLang="zh-CN" sz="1000"/>
              <a:t>    File “test.py”, line 22, in &lt;module&gt;</a:t>
            </a:r>
          </a:p>
          <a:p>
            <a:pPr marL="0" indent="0">
              <a:buNone/>
            </a:pPr>
            <a:r>
              <a:rPr lang="en-US" altLang="zh-CN" sz="1000"/>
              <a:t>         x.__foo()</a:t>
            </a:r>
          </a:p>
          <a:p>
            <a:pPr marL="0" indent="0">
              <a:buNone/>
            </a:pPr>
            <a:r>
              <a:rPr lang="en-US" altLang="zh-CN" sz="1000"/>
              <a:t>AttributeError: ‘Site’ object has no attribute ‘__foo’</a:t>
            </a:r>
          </a:p>
          <a:p>
            <a:pPr marL="0" indent="0">
              <a:buNone/>
            </a:pPr>
            <a:endParaRPr lang="en-US" altLang="zh-CN" sz="1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94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334FF-713A-410B-9FC9-C63ABBEE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zh-CN" altLang="en-US" sz="3600" b="1"/>
              <a:t>类的专有方法：</a:t>
            </a:r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FD0F3-6926-49EE-97BF-B8A0B856C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r>
              <a:rPr lang="en-US" altLang="zh-CN" sz="1900"/>
              <a:t>__init__ : </a:t>
            </a:r>
            <a:r>
              <a:rPr lang="zh-CN" altLang="en-US" sz="1900"/>
              <a:t>构造函数，在生成对象时调用</a:t>
            </a:r>
          </a:p>
          <a:p>
            <a:r>
              <a:rPr lang="en-US" altLang="zh-CN" sz="1900"/>
              <a:t>__del__ : </a:t>
            </a:r>
            <a:r>
              <a:rPr lang="zh-CN" altLang="en-US" sz="1900"/>
              <a:t>析构函数，释放对象时使用</a:t>
            </a:r>
          </a:p>
          <a:p>
            <a:r>
              <a:rPr lang="en-US" altLang="zh-CN" sz="1900"/>
              <a:t>__repr__ : </a:t>
            </a:r>
            <a:r>
              <a:rPr lang="zh-CN" altLang="en-US" sz="1900"/>
              <a:t>打印，转换</a:t>
            </a:r>
          </a:p>
          <a:p>
            <a:r>
              <a:rPr lang="en-US" altLang="zh-CN" sz="1900"/>
              <a:t>__setitem__ : </a:t>
            </a:r>
            <a:r>
              <a:rPr lang="zh-CN" altLang="en-US" sz="1900"/>
              <a:t>按照索引赋值</a:t>
            </a:r>
          </a:p>
          <a:p>
            <a:r>
              <a:rPr lang="en-US" altLang="zh-CN" sz="1900"/>
              <a:t>__getitem__: </a:t>
            </a:r>
            <a:r>
              <a:rPr lang="zh-CN" altLang="en-US" sz="1900"/>
              <a:t>按照索引获取值</a:t>
            </a:r>
          </a:p>
          <a:p>
            <a:r>
              <a:rPr lang="en-US" altLang="zh-CN" sz="1900"/>
              <a:t>__len__: </a:t>
            </a:r>
            <a:r>
              <a:rPr lang="zh-CN" altLang="en-US" sz="1900"/>
              <a:t>获得长度</a:t>
            </a:r>
          </a:p>
          <a:p>
            <a:r>
              <a:rPr lang="en-US" altLang="zh-CN" sz="1900"/>
              <a:t>__cmp__: </a:t>
            </a:r>
            <a:r>
              <a:rPr lang="zh-CN" altLang="en-US" sz="1900"/>
              <a:t>比较运算</a:t>
            </a:r>
          </a:p>
          <a:p>
            <a:r>
              <a:rPr lang="en-US" altLang="zh-CN" sz="1900"/>
              <a:t>__call__: </a:t>
            </a:r>
            <a:r>
              <a:rPr lang="zh-CN" altLang="en-US" sz="1900"/>
              <a:t>函数调用</a:t>
            </a:r>
          </a:p>
          <a:p>
            <a:r>
              <a:rPr lang="en-US" altLang="zh-CN" sz="1900"/>
              <a:t>__add__: </a:t>
            </a:r>
            <a:r>
              <a:rPr lang="zh-CN" altLang="en-US" sz="1900"/>
              <a:t>加运算</a:t>
            </a:r>
          </a:p>
          <a:p>
            <a:r>
              <a:rPr lang="en-US" altLang="zh-CN" sz="1900"/>
              <a:t>__sub__: </a:t>
            </a:r>
            <a:r>
              <a:rPr lang="zh-CN" altLang="en-US" sz="1900"/>
              <a:t>减运算</a:t>
            </a:r>
          </a:p>
          <a:p>
            <a:r>
              <a:rPr lang="en-US" altLang="zh-CN" sz="1900"/>
              <a:t>__mul__: </a:t>
            </a:r>
            <a:r>
              <a:rPr lang="zh-CN" altLang="en-US" sz="1900"/>
              <a:t>乘运算</a:t>
            </a:r>
          </a:p>
          <a:p>
            <a:r>
              <a:rPr lang="en-US" altLang="zh-CN" sz="1900"/>
              <a:t>__truediv__: </a:t>
            </a:r>
            <a:r>
              <a:rPr lang="zh-CN" altLang="en-US" sz="1900"/>
              <a:t>除运算</a:t>
            </a:r>
          </a:p>
          <a:p>
            <a:r>
              <a:rPr lang="en-US" altLang="zh-CN" sz="1900"/>
              <a:t>__mod__: </a:t>
            </a:r>
            <a:r>
              <a:rPr lang="zh-CN" altLang="en-US" sz="1900"/>
              <a:t>求余运算</a:t>
            </a:r>
          </a:p>
          <a:p>
            <a:r>
              <a:rPr lang="en-US" altLang="zh-CN" sz="1900"/>
              <a:t>__pow__: </a:t>
            </a:r>
            <a:r>
              <a:rPr lang="zh-CN" altLang="en-US" sz="1900"/>
              <a:t>乘方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430775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77C8C8-0B5F-40A4-8AE7-665FECB46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4" name="Rectangle 12">
              <a:extLst>
                <a:ext uri="{FF2B5EF4-FFF2-40B4-BE49-F238E27FC236}">
                  <a16:creationId xmlns:a16="http://schemas.microsoft.com/office/drawing/2014/main" id="{2813FAB4-E18A-4CFA-B75B-92090037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12C0C28-5850-4F97-8E19-24B1DD749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DAC062-38FD-4550-96E2-2C0A7077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CN" altLang="en-US" sz="3600" b="1"/>
              <a:t>运算符重载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56838-D9B1-4096-8025-04AC58F65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7" y="1782981"/>
            <a:ext cx="6842935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" dirty="0"/>
              <a:t>class Vector:</a:t>
            </a:r>
          </a:p>
          <a:p>
            <a:pPr marL="0" indent="0">
              <a:buNone/>
            </a:pPr>
            <a:r>
              <a:rPr lang="en-US" sz="900" dirty="0"/>
              <a:t>   def __</a:t>
            </a:r>
            <a:r>
              <a:rPr lang="en-US" sz="900" dirty="0" err="1"/>
              <a:t>init</a:t>
            </a:r>
            <a:r>
              <a:rPr lang="en-US" sz="900" dirty="0"/>
              <a:t>__(self, a, b):</a:t>
            </a:r>
          </a:p>
          <a:p>
            <a:pPr marL="0" indent="0">
              <a:buNone/>
            </a:pPr>
            <a:r>
              <a:rPr lang="en-US" sz="900" dirty="0"/>
              <a:t>      </a:t>
            </a:r>
            <a:r>
              <a:rPr lang="en-US" sz="900" dirty="0" err="1"/>
              <a:t>self.a</a:t>
            </a:r>
            <a:r>
              <a:rPr lang="en-US" sz="900" dirty="0"/>
              <a:t> = a</a:t>
            </a:r>
          </a:p>
          <a:p>
            <a:pPr marL="0" indent="0">
              <a:buNone/>
            </a:pPr>
            <a:r>
              <a:rPr lang="en-US" sz="900" dirty="0"/>
              <a:t>      </a:t>
            </a:r>
            <a:r>
              <a:rPr lang="en-US" sz="900" dirty="0" err="1"/>
              <a:t>self.b</a:t>
            </a:r>
            <a:r>
              <a:rPr lang="en-US" sz="900" dirty="0"/>
              <a:t> = b</a:t>
            </a:r>
          </a:p>
          <a:p>
            <a:pPr marL="0" indent="0">
              <a:buNone/>
            </a:pPr>
            <a:r>
              <a:rPr lang="en-US" sz="900" dirty="0"/>
              <a:t> </a:t>
            </a:r>
          </a:p>
          <a:p>
            <a:pPr marL="0" indent="0">
              <a:buNone/>
            </a:pPr>
            <a:r>
              <a:rPr lang="en-US" sz="900" dirty="0"/>
              <a:t>   def __str__(self):</a:t>
            </a:r>
          </a:p>
          <a:p>
            <a:pPr marL="0" indent="0">
              <a:buNone/>
            </a:pPr>
            <a:r>
              <a:rPr lang="en-US" sz="900" dirty="0"/>
              <a:t>      return 'Vector (%d, %d)' % (</a:t>
            </a:r>
            <a:r>
              <a:rPr lang="en-US" sz="900" dirty="0" err="1"/>
              <a:t>self.a</a:t>
            </a:r>
            <a:r>
              <a:rPr lang="en-US" sz="900" dirty="0"/>
              <a:t>, </a:t>
            </a:r>
            <a:r>
              <a:rPr lang="en-US" sz="900" dirty="0" err="1"/>
              <a:t>self.b</a:t>
            </a:r>
            <a:r>
              <a:rPr lang="en-US" sz="900" dirty="0"/>
              <a:t>)</a:t>
            </a:r>
          </a:p>
          <a:p>
            <a:pPr marL="0" indent="0">
              <a:buNone/>
            </a:pPr>
            <a:r>
              <a:rPr lang="en-US" sz="900" dirty="0"/>
              <a:t>   </a:t>
            </a:r>
          </a:p>
          <a:p>
            <a:pPr marL="0" indent="0">
              <a:buNone/>
            </a:pPr>
            <a:r>
              <a:rPr lang="en-US" sz="900" dirty="0"/>
              <a:t>   def __add__(</a:t>
            </a:r>
            <a:r>
              <a:rPr lang="en-US" sz="900" dirty="0" err="1"/>
              <a:t>self,other</a:t>
            </a:r>
            <a:r>
              <a:rPr lang="en-US" sz="900" dirty="0"/>
              <a:t>):</a:t>
            </a:r>
          </a:p>
          <a:p>
            <a:pPr marL="0" indent="0">
              <a:buNone/>
            </a:pPr>
            <a:r>
              <a:rPr lang="en-US" sz="900" dirty="0"/>
              <a:t>      return Vector(</a:t>
            </a:r>
            <a:r>
              <a:rPr lang="en-US" sz="900" dirty="0" err="1"/>
              <a:t>self.a</a:t>
            </a:r>
            <a:r>
              <a:rPr lang="en-US" sz="900" dirty="0"/>
              <a:t> + </a:t>
            </a:r>
            <a:r>
              <a:rPr lang="en-US" sz="900" dirty="0" err="1"/>
              <a:t>other.a</a:t>
            </a:r>
            <a:r>
              <a:rPr lang="en-US" sz="900" dirty="0"/>
              <a:t>, </a:t>
            </a:r>
            <a:r>
              <a:rPr lang="en-US" sz="900" dirty="0" err="1"/>
              <a:t>self.b</a:t>
            </a:r>
            <a:r>
              <a:rPr lang="en-US" sz="900" dirty="0"/>
              <a:t> + </a:t>
            </a:r>
            <a:r>
              <a:rPr lang="en-US" sz="900" dirty="0" err="1"/>
              <a:t>other.b</a:t>
            </a:r>
            <a:r>
              <a:rPr lang="en-US" sz="900" dirty="0"/>
              <a:t>)</a:t>
            </a:r>
          </a:p>
          <a:p>
            <a:pPr marL="0" indent="0">
              <a:buNone/>
            </a:pPr>
            <a:r>
              <a:rPr lang="en-US" sz="900" dirty="0"/>
              <a:t> </a:t>
            </a:r>
          </a:p>
          <a:p>
            <a:pPr marL="0" indent="0">
              <a:buNone/>
            </a:pPr>
            <a:r>
              <a:rPr lang="en-US" sz="900" dirty="0"/>
              <a:t>v1 = Vector(2,10)</a:t>
            </a:r>
          </a:p>
          <a:p>
            <a:pPr marL="0" indent="0">
              <a:buNone/>
            </a:pPr>
            <a:r>
              <a:rPr lang="en-US" sz="900" dirty="0"/>
              <a:t>v2 = Vector(5,-2)</a:t>
            </a:r>
          </a:p>
          <a:p>
            <a:pPr marL="0" indent="0">
              <a:buNone/>
            </a:pPr>
            <a:r>
              <a:rPr lang="en-US" sz="900" dirty="0"/>
              <a:t>print (v1 + v2)</a:t>
            </a:r>
          </a:p>
          <a:p>
            <a:pPr marL="0" indent="0">
              <a:buNone/>
            </a:pPr>
            <a:endParaRPr lang="en-US" sz="900" dirty="0"/>
          </a:p>
          <a:p>
            <a:r>
              <a:rPr lang="zh-CN" altLang="en-US" sz="900" dirty="0"/>
              <a:t>以上代码执行结果如下所示</a:t>
            </a:r>
            <a:r>
              <a:rPr lang="en-US" altLang="zh-CN" sz="900" dirty="0"/>
              <a:t>:</a:t>
            </a:r>
          </a:p>
          <a:p>
            <a:pPr marL="0" indent="0">
              <a:buNone/>
            </a:pPr>
            <a:r>
              <a:rPr lang="en-US" sz="900" dirty="0"/>
              <a:t>Vector(7,8)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6" name="Isosceles Triangle 1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478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AE335-D0A6-479B-9B30-404F8D51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CN" altLang="en-US" sz="3600" b="1"/>
              <a:t>面向对象名词简介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97F6D-3975-4577-A8F4-026753283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zh-CN" altLang="en-US" sz="1300"/>
              <a:t>类</a:t>
            </a:r>
            <a:r>
              <a:rPr lang="en-US" altLang="zh-CN" sz="1300"/>
              <a:t>(Class): </a:t>
            </a:r>
            <a:r>
              <a:rPr lang="zh-CN" altLang="en-US" sz="1300"/>
              <a:t>用来描述具有相同的属性和方法的对象的集合。它定义了该集合中每个对象所共有的属性和方法。对象是类的实例。</a:t>
            </a:r>
          </a:p>
          <a:p>
            <a:r>
              <a:rPr lang="zh-CN" altLang="en-US" sz="1300"/>
              <a:t>方法：类中定义的函数。</a:t>
            </a:r>
          </a:p>
          <a:p>
            <a:r>
              <a:rPr lang="zh-CN" altLang="en-US" sz="1300"/>
              <a:t>类变量：类变量在整个实例化的对象中是公用的。类变量定义在类中且在函数体之外。类变量通常不作为实例变量使用。</a:t>
            </a:r>
          </a:p>
          <a:p>
            <a:r>
              <a:rPr lang="zh-CN" altLang="en-US" sz="1300"/>
              <a:t>数据成员：类变量或者实例变量用于处理类及其实例对象的相关的数据。</a:t>
            </a:r>
          </a:p>
          <a:p>
            <a:r>
              <a:rPr lang="zh-CN" altLang="en-US" sz="1300"/>
              <a:t>方法重写：如果从父类继承的方法不能满足子类的需求，可以对其进行改写，这个过程叫方法的覆盖（</a:t>
            </a:r>
            <a:r>
              <a:rPr lang="en-US" altLang="zh-CN" sz="1300"/>
              <a:t>override</a:t>
            </a:r>
            <a:r>
              <a:rPr lang="zh-CN" altLang="en-US" sz="1300"/>
              <a:t>），也称为方法的重写。</a:t>
            </a:r>
          </a:p>
          <a:p>
            <a:r>
              <a:rPr lang="zh-CN" altLang="en-US" sz="1300"/>
              <a:t>局部变量：定义在方法中的变量，只作用于当前实例的类。</a:t>
            </a:r>
          </a:p>
          <a:p>
            <a:r>
              <a:rPr lang="zh-CN" altLang="en-US" sz="1300"/>
              <a:t>实例变量：在类的声明中，属性是用变量来表示的，这种变量就称为实例变量，实例变量就是一个用 </a:t>
            </a:r>
            <a:r>
              <a:rPr lang="en-US" altLang="zh-CN" sz="1300"/>
              <a:t>self </a:t>
            </a:r>
            <a:r>
              <a:rPr lang="zh-CN" altLang="en-US" sz="1300"/>
              <a:t>修饰的变量。</a:t>
            </a:r>
          </a:p>
          <a:p>
            <a:r>
              <a:rPr lang="zh-CN" altLang="en-US" sz="1300"/>
              <a:t>继承：即一个派生类（</a:t>
            </a:r>
            <a:r>
              <a:rPr lang="en-US" altLang="zh-CN" sz="1300"/>
              <a:t>derived class</a:t>
            </a:r>
            <a:r>
              <a:rPr lang="zh-CN" altLang="en-US" sz="1300"/>
              <a:t>）继承基类（</a:t>
            </a:r>
            <a:r>
              <a:rPr lang="en-US" altLang="zh-CN" sz="1300"/>
              <a:t>base class</a:t>
            </a:r>
            <a:r>
              <a:rPr lang="zh-CN" altLang="en-US" sz="1300"/>
              <a:t>）的字段和方法。继承也允许把一个派生类的对象作为一个基类对象对待。例如，有这样一个设计：一个</a:t>
            </a:r>
            <a:r>
              <a:rPr lang="en-US" altLang="zh-CN" sz="1300"/>
              <a:t>Dog</a:t>
            </a:r>
            <a:r>
              <a:rPr lang="zh-CN" altLang="en-US" sz="1300"/>
              <a:t>类型的对象派生自</a:t>
            </a:r>
            <a:r>
              <a:rPr lang="en-US" altLang="zh-CN" sz="1300"/>
              <a:t>Animal</a:t>
            </a:r>
            <a:r>
              <a:rPr lang="zh-CN" altLang="en-US" sz="1300"/>
              <a:t>类，这是模拟</a:t>
            </a:r>
            <a:r>
              <a:rPr lang="en-US" altLang="zh-CN" sz="1300"/>
              <a:t>"</a:t>
            </a:r>
            <a:r>
              <a:rPr lang="zh-CN" altLang="en-US" sz="1300"/>
              <a:t>是一个（</a:t>
            </a:r>
            <a:r>
              <a:rPr lang="en-US" altLang="zh-CN" sz="1300"/>
              <a:t>is-a</a:t>
            </a:r>
            <a:r>
              <a:rPr lang="zh-CN" altLang="en-US" sz="1300"/>
              <a:t>）</a:t>
            </a:r>
            <a:r>
              <a:rPr lang="en-US" altLang="zh-CN" sz="1300"/>
              <a:t>"</a:t>
            </a:r>
            <a:r>
              <a:rPr lang="zh-CN" altLang="en-US" sz="1300"/>
              <a:t>关系（例图，</a:t>
            </a:r>
            <a:r>
              <a:rPr lang="en-US" altLang="zh-CN" sz="1300"/>
              <a:t>Dog</a:t>
            </a:r>
            <a:r>
              <a:rPr lang="zh-CN" altLang="en-US" sz="1300"/>
              <a:t>是一个</a:t>
            </a:r>
            <a:r>
              <a:rPr lang="en-US" altLang="zh-CN" sz="1300"/>
              <a:t>Animal</a:t>
            </a:r>
            <a:r>
              <a:rPr lang="zh-CN" altLang="en-US" sz="1300"/>
              <a:t>）。</a:t>
            </a:r>
          </a:p>
          <a:p>
            <a:r>
              <a:rPr lang="zh-CN" altLang="en-US" sz="1300"/>
              <a:t>实例化：创建一个类的实例，类的具体对象。</a:t>
            </a:r>
          </a:p>
          <a:p>
            <a:r>
              <a:rPr lang="zh-CN" altLang="en-US" sz="1300"/>
              <a:t>对象：通过类定义的数据结构实例。对象包括两个数据成员（类变量和实例变量）和方法。</a:t>
            </a:r>
            <a:endParaRPr lang="en-US" altLang="zh-CN" sz="1300"/>
          </a:p>
          <a:p>
            <a:endParaRPr lang="en-US" altLang="zh-CN" sz="1300"/>
          </a:p>
          <a:p>
            <a:pPr latinLnBrk="1"/>
            <a:r>
              <a:rPr lang="en-US" altLang="zh-CN" sz="1300"/>
              <a:t>Python</a:t>
            </a:r>
            <a:r>
              <a:rPr lang="zh-CN" altLang="en-US" sz="1300"/>
              <a:t>中的类提供了面向对象编程的所有基本功能：类的继承机制允许多个基类，派生类可以覆盖基类中的任何方法，方法中可以调用基类中的同名方法。</a:t>
            </a:r>
          </a:p>
          <a:p>
            <a:pPr latinLnBrk="1"/>
            <a:r>
              <a:rPr lang="zh-CN" altLang="en-US" sz="1300"/>
              <a:t>对象可以包含任意数量和类型的数据。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5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AEA9D-068A-40FB-B607-E721D709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zh-CN" altLang="en-US" sz="3600" b="1"/>
              <a:t>类定义</a:t>
            </a:r>
            <a:endParaRPr lang="en-US" sz="360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6A19C-D51F-4C52-A326-3BD48807D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latinLnBrk="1"/>
            <a:r>
              <a:rPr lang="zh-CN" altLang="en-US" sz="2000"/>
              <a:t>语法格式如下：</a:t>
            </a:r>
          </a:p>
          <a:p>
            <a:pPr marL="457200" lvl="1" indent="0" latinLnBrk="1">
              <a:buNone/>
            </a:pPr>
            <a:r>
              <a:rPr lang="en-US" sz="2000"/>
              <a:t>	class ClassName: </a:t>
            </a:r>
          </a:p>
          <a:p>
            <a:pPr marL="457200" lvl="1" indent="0" latinLnBrk="1">
              <a:buNone/>
            </a:pPr>
            <a:r>
              <a:rPr lang="en-US" sz="2000"/>
              <a:t>		&lt;statement-1&gt; </a:t>
            </a:r>
          </a:p>
          <a:p>
            <a:pPr marL="457200" lvl="1" indent="0" latinLnBrk="1">
              <a:buNone/>
            </a:pPr>
            <a:r>
              <a:rPr lang="en-US" sz="2000"/>
              <a:t>		.</a:t>
            </a:r>
          </a:p>
          <a:p>
            <a:pPr marL="457200" lvl="1" indent="0" latinLnBrk="1">
              <a:buNone/>
            </a:pPr>
            <a:r>
              <a:rPr lang="en-US" sz="2000"/>
              <a:t>		.</a:t>
            </a:r>
          </a:p>
          <a:p>
            <a:pPr marL="457200" lvl="1" indent="0" latinLnBrk="1">
              <a:buNone/>
            </a:pPr>
            <a:r>
              <a:rPr lang="en-US" sz="2000"/>
              <a:t>		.</a:t>
            </a:r>
          </a:p>
          <a:p>
            <a:pPr marL="457200" lvl="1" indent="0" latinLnBrk="1">
              <a:buNone/>
            </a:pPr>
            <a:r>
              <a:rPr lang="en-US" sz="2000"/>
              <a:t>		 &lt;statement-N&gt;</a:t>
            </a:r>
          </a:p>
          <a:p>
            <a:pPr latinLnBrk="1"/>
            <a:r>
              <a:rPr lang="zh-CN" altLang="en-US" sz="2000"/>
              <a:t>类实例化后，可以使用其属性，实际上，创建一个类之后，可以通过类名访问其属性。</a:t>
            </a:r>
          </a:p>
          <a:p>
            <a:endParaRPr lang="en-US" sz="20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7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696A2-7E8F-4DCA-8C40-BAA55B5A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zh-CN" altLang="en-US" sz="3600" b="1"/>
              <a:t>类对象</a:t>
            </a:r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6A16B-4D6A-4E09-8DAD-D71ED6D70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r>
              <a:rPr lang="zh-CN" altLang="en-US" sz="1300"/>
              <a:t>类对象支持两种操作：属性引用和实例化。</a:t>
            </a:r>
          </a:p>
          <a:p>
            <a:r>
              <a:rPr lang="zh-CN" altLang="en-US" sz="1300"/>
              <a:t>属性引用使用和 </a:t>
            </a:r>
            <a:r>
              <a:rPr lang="en-US" sz="1300"/>
              <a:t>Python </a:t>
            </a:r>
            <a:r>
              <a:rPr lang="zh-CN" altLang="en-US" sz="1300"/>
              <a:t>中所有的属性引用一样的标准语法：</a:t>
            </a:r>
            <a:r>
              <a:rPr lang="en-US" sz="1300"/>
              <a:t>obj.name。</a:t>
            </a:r>
          </a:p>
          <a:p>
            <a:r>
              <a:rPr lang="zh-CN" altLang="en-US" sz="1300"/>
              <a:t>类对象创建后，类命名空间中所有的命名都是有效属性名。所以如果类定义是这样</a:t>
            </a:r>
            <a:r>
              <a:rPr lang="en-US" altLang="zh-CN" sz="1300"/>
              <a:t>:</a:t>
            </a:r>
            <a:endParaRPr lang="en-US" sz="1300"/>
          </a:p>
          <a:p>
            <a:pPr marL="457200" lvl="1" indent="0">
              <a:buNone/>
            </a:pPr>
            <a:r>
              <a:rPr lang="en-US" sz="1300"/>
              <a:t>class MyClass:</a:t>
            </a:r>
          </a:p>
          <a:p>
            <a:pPr marL="457200" lvl="1" indent="0">
              <a:buNone/>
            </a:pPr>
            <a:r>
              <a:rPr lang="en-US" sz="1300"/>
              <a:t>    """</a:t>
            </a:r>
            <a:r>
              <a:rPr lang="zh-CN" altLang="en-US" sz="1300"/>
              <a:t>一个简单的类实例</a:t>
            </a:r>
            <a:r>
              <a:rPr lang="en-US" altLang="zh-CN" sz="1300"/>
              <a:t>"""</a:t>
            </a:r>
          </a:p>
          <a:p>
            <a:pPr marL="457200" lvl="1" indent="0">
              <a:buNone/>
            </a:pPr>
            <a:r>
              <a:rPr lang="en-US" altLang="zh-CN" sz="1300"/>
              <a:t>    </a:t>
            </a:r>
            <a:r>
              <a:rPr lang="en-US" sz="1300"/>
              <a:t>i = 12345</a:t>
            </a:r>
          </a:p>
          <a:p>
            <a:pPr marL="457200" lvl="1" indent="0">
              <a:buNone/>
            </a:pPr>
            <a:r>
              <a:rPr lang="en-US" sz="1300"/>
              <a:t>    def f(self):</a:t>
            </a:r>
          </a:p>
          <a:p>
            <a:pPr marL="457200" lvl="1" indent="0">
              <a:buNone/>
            </a:pPr>
            <a:r>
              <a:rPr lang="en-US" sz="1300"/>
              <a:t>        return 'hello world'</a:t>
            </a:r>
          </a:p>
          <a:p>
            <a:pPr marL="457200" lvl="1" indent="0">
              <a:buNone/>
            </a:pPr>
            <a:r>
              <a:rPr lang="en-US" sz="1300"/>
              <a:t># </a:t>
            </a:r>
            <a:r>
              <a:rPr lang="zh-CN" altLang="en-US" sz="1300"/>
              <a:t>实例化类</a:t>
            </a:r>
          </a:p>
          <a:p>
            <a:pPr marL="457200" lvl="1" indent="0">
              <a:buNone/>
            </a:pPr>
            <a:r>
              <a:rPr lang="en-US" sz="1300"/>
              <a:t>x = MyClass()</a:t>
            </a:r>
          </a:p>
          <a:p>
            <a:pPr marL="457200" lvl="1" indent="0">
              <a:buNone/>
            </a:pPr>
            <a:r>
              <a:rPr lang="en-US" sz="1300"/>
              <a:t> </a:t>
            </a:r>
          </a:p>
          <a:p>
            <a:pPr marL="457200" lvl="1" indent="0">
              <a:buNone/>
            </a:pPr>
            <a:r>
              <a:rPr lang="en-US" sz="1300"/>
              <a:t># </a:t>
            </a:r>
            <a:r>
              <a:rPr lang="zh-CN" altLang="en-US" sz="1300"/>
              <a:t>访问类的属性和方法</a:t>
            </a:r>
          </a:p>
          <a:p>
            <a:pPr marL="457200" lvl="1" indent="0">
              <a:buNone/>
            </a:pPr>
            <a:r>
              <a:rPr lang="en-US" sz="1300"/>
              <a:t>print("MyClass </a:t>
            </a:r>
            <a:r>
              <a:rPr lang="zh-CN" altLang="en-US" sz="1300"/>
              <a:t>类的属性 </a:t>
            </a:r>
            <a:r>
              <a:rPr lang="en-US" sz="1300"/>
              <a:t>i </a:t>
            </a:r>
            <a:r>
              <a:rPr lang="zh-CN" altLang="en-US" sz="1300"/>
              <a:t>为：</a:t>
            </a:r>
            <a:r>
              <a:rPr lang="en-US" altLang="zh-CN" sz="1300"/>
              <a:t>", </a:t>
            </a:r>
            <a:r>
              <a:rPr lang="en-US" sz="1300"/>
              <a:t>x.i)</a:t>
            </a:r>
          </a:p>
          <a:p>
            <a:pPr marL="457200" lvl="1" indent="0">
              <a:buNone/>
            </a:pPr>
            <a:r>
              <a:rPr lang="en-US" sz="1300"/>
              <a:t>print("MyClass </a:t>
            </a:r>
            <a:r>
              <a:rPr lang="zh-CN" altLang="en-US" sz="1300"/>
              <a:t>类的方法 </a:t>
            </a:r>
            <a:r>
              <a:rPr lang="en-US" sz="1300"/>
              <a:t>f </a:t>
            </a:r>
            <a:r>
              <a:rPr lang="zh-CN" altLang="en-US" sz="1300"/>
              <a:t>输出为：</a:t>
            </a:r>
            <a:r>
              <a:rPr lang="en-US" altLang="zh-CN" sz="1300"/>
              <a:t>", </a:t>
            </a:r>
            <a:r>
              <a:rPr lang="en-US" sz="1300"/>
              <a:t>x.f())</a:t>
            </a:r>
          </a:p>
          <a:p>
            <a:pPr marL="457200" lvl="1" indent="0">
              <a:buNone/>
            </a:pPr>
            <a:r>
              <a:rPr lang="zh-CN" altLang="en-US" sz="1300"/>
              <a:t>以上创建了一个新的类实例并将该对象赋给局部变量 </a:t>
            </a:r>
            <a:r>
              <a:rPr lang="en-US" sz="1300"/>
              <a:t>x，x </a:t>
            </a:r>
            <a:r>
              <a:rPr lang="zh-CN" altLang="en-US" sz="1300"/>
              <a:t>为空的对象。</a:t>
            </a:r>
          </a:p>
          <a:p>
            <a:endParaRPr lang="zh-CN" altLang="en-US" sz="1300"/>
          </a:p>
          <a:p>
            <a:r>
              <a:rPr lang="zh-CN" altLang="en-US" sz="1300"/>
              <a:t>执行以上程序输出结果为：</a:t>
            </a:r>
          </a:p>
          <a:p>
            <a:pPr marL="457200" lvl="1" indent="0">
              <a:buNone/>
            </a:pPr>
            <a:r>
              <a:rPr lang="en-US" sz="1300"/>
              <a:t>MyClass </a:t>
            </a:r>
            <a:r>
              <a:rPr lang="zh-CN" altLang="en-US" sz="1300"/>
              <a:t>类的属性 </a:t>
            </a:r>
            <a:r>
              <a:rPr lang="en-US" sz="1300"/>
              <a:t>i </a:t>
            </a:r>
            <a:r>
              <a:rPr lang="zh-CN" altLang="en-US" sz="1300"/>
              <a:t>为： </a:t>
            </a:r>
            <a:r>
              <a:rPr lang="en-US" altLang="zh-CN" sz="1300"/>
              <a:t>12345</a:t>
            </a:r>
          </a:p>
          <a:p>
            <a:pPr marL="457200" lvl="1" indent="0">
              <a:buNone/>
            </a:pPr>
            <a:r>
              <a:rPr lang="en-US" sz="1300"/>
              <a:t>MyClass </a:t>
            </a:r>
            <a:r>
              <a:rPr lang="zh-CN" altLang="en-US" sz="1300"/>
              <a:t>类的方法 </a:t>
            </a:r>
            <a:r>
              <a:rPr lang="en-US" sz="1300"/>
              <a:t>f </a:t>
            </a:r>
            <a:r>
              <a:rPr lang="zh-CN" altLang="en-US" sz="1300"/>
              <a:t>输出为： </a:t>
            </a:r>
            <a:r>
              <a:rPr lang="en-US" sz="130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56932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7EB49-2556-41AE-BD6F-9A877781B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8170"/>
            <a:ext cx="6478513" cy="4516361"/>
          </a:xfrm>
        </p:spPr>
        <p:txBody>
          <a:bodyPr>
            <a:normAutofit/>
          </a:bodyPr>
          <a:lstStyle/>
          <a:p>
            <a:r>
              <a:rPr lang="zh-CN" altLang="en-US" sz="1300"/>
              <a:t>类有一个名为 </a:t>
            </a:r>
            <a:r>
              <a:rPr lang="en-US" altLang="zh-CN" sz="1300"/>
              <a:t>__</a:t>
            </a:r>
            <a:r>
              <a:rPr lang="en-US" sz="1300"/>
              <a:t>init__() </a:t>
            </a:r>
            <a:r>
              <a:rPr lang="zh-CN" altLang="en-US" sz="1300"/>
              <a:t>的特殊方法（构造方法），该方法在类实例化时会自动调用，像下面这样：</a:t>
            </a:r>
          </a:p>
          <a:p>
            <a:pPr marL="457200" lvl="1" indent="0">
              <a:buNone/>
            </a:pPr>
            <a:r>
              <a:rPr lang="en-US" sz="1300"/>
              <a:t>def __init__(self):</a:t>
            </a:r>
          </a:p>
          <a:p>
            <a:pPr marL="457200" lvl="1" indent="0">
              <a:buNone/>
            </a:pPr>
            <a:r>
              <a:rPr lang="en-US" sz="1300"/>
              <a:t>    self.data = []</a:t>
            </a:r>
          </a:p>
          <a:p>
            <a:pPr marL="457200" lvl="1" indent="0">
              <a:buNone/>
            </a:pPr>
            <a:endParaRPr lang="en-US" sz="1300"/>
          </a:p>
          <a:p>
            <a:r>
              <a:rPr lang="zh-CN" altLang="en-US" sz="1300"/>
              <a:t>类定义了 </a:t>
            </a:r>
            <a:r>
              <a:rPr lang="en-US" altLang="zh-CN" sz="1300"/>
              <a:t>__</a:t>
            </a:r>
            <a:r>
              <a:rPr lang="en-US" sz="1300"/>
              <a:t>init__() </a:t>
            </a:r>
            <a:r>
              <a:rPr lang="zh-CN" altLang="en-US" sz="1300"/>
              <a:t>方法，类的实例化操作会自动调用 </a:t>
            </a:r>
            <a:r>
              <a:rPr lang="en-US" altLang="zh-CN" sz="1300"/>
              <a:t>__</a:t>
            </a:r>
            <a:r>
              <a:rPr lang="en-US" sz="1300"/>
              <a:t>init__() </a:t>
            </a:r>
            <a:r>
              <a:rPr lang="zh-CN" altLang="en-US" sz="1300"/>
              <a:t>方法。如下实例化类 </a:t>
            </a:r>
            <a:r>
              <a:rPr lang="en-US" sz="1300"/>
              <a:t>MyClass，</a:t>
            </a:r>
            <a:r>
              <a:rPr lang="zh-CN" altLang="en-US" sz="1300"/>
              <a:t>对应的 </a:t>
            </a:r>
            <a:r>
              <a:rPr lang="en-US" altLang="zh-CN" sz="1300"/>
              <a:t>__</a:t>
            </a:r>
            <a:r>
              <a:rPr lang="en-US" sz="1300"/>
              <a:t>init__() </a:t>
            </a:r>
            <a:r>
              <a:rPr lang="zh-CN" altLang="en-US" sz="1300"/>
              <a:t>方法就会被调用</a:t>
            </a:r>
            <a:r>
              <a:rPr lang="en-US" altLang="zh-CN" sz="1300"/>
              <a:t>:</a:t>
            </a:r>
          </a:p>
          <a:p>
            <a:pPr marL="0" indent="0">
              <a:buNone/>
            </a:pPr>
            <a:r>
              <a:rPr lang="en-US" sz="1300"/>
              <a:t>	x = MyClass()</a:t>
            </a:r>
          </a:p>
          <a:p>
            <a:pPr marL="0" indent="0">
              <a:buNone/>
            </a:pPr>
            <a:endParaRPr lang="en-US" sz="1300"/>
          </a:p>
          <a:p>
            <a:r>
              <a:rPr lang="zh-CN" altLang="en-US" sz="1300"/>
              <a:t>当然， </a:t>
            </a:r>
            <a:r>
              <a:rPr lang="en-US" altLang="zh-CN" sz="1300"/>
              <a:t>__</a:t>
            </a:r>
            <a:r>
              <a:rPr lang="en-US" sz="1300"/>
              <a:t>init__() </a:t>
            </a:r>
            <a:r>
              <a:rPr lang="zh-CN" altLang="en-US" sz="1300"/>
              <a:t>方法可以有参数，参数通过 </a:t>
            </a:r>
            <a:r>
              <a:rPr lang="en-US" altLang="zh-CN" sz="1300"/>
              <a:t>__</a:t>
            </a:r>
            <a:r>
              <a:rPr lang="en-US" sz="1300"/>
              <a:t>init__() </a:t>
            </a:r>
            <a:r>
              <a:rPr lang="zh-CN" altLang="en-US" sz="1300"/>
              <a:t>传递到类的实例化操作上。例如</a:t>
            </a:r>
            <a:r>
              <a:rPr lang="en-US" altLang="zh-CN" sz="1300"/>
              <a:t>:</a:t>
            </a:r>
            <a:endParaRPr lang="en-US" sz="1300"/>
          </a:p>
          <a:p>
            <a:pPr marL="457200" lvl="1" indent="0">
              <a:buNone/>
            </a:pPr>
            <a:r>
              <a:rPr lang="en-US" sz="1300"/>
              <a:t>class Complex:</a:t>
            </a:r>
          </a:p>
          <a:p>
            <a:pPr marL="457200" lvl="1" indent="0">
              <a:buNone/>
            </a:pPr>
            <a:r>
              <a:rPr lang="en-US" sz="1300"/>
              <a:t>    def __init__(self, realpart, imagpart):</a:t>
            </a:r>
          </a:p>
          <a:p>
            <a:pPr marL="457200" lvl="1" indent="0">
              <a:buNone/>
            </a:pPr>
            <a:r>
              <a:rPr lang="en-US" sz="1300"/>
              <a:t>        self.r = realpart</a:t>
            </a:r>
          </a:p>
          <a:p>
            <a:pPr marL="457200" lvl="1" indent="0">
              <a:buNone/>
            </a:pPr>
            <a:r>
              <a:rPr lang="en-US" sz="1300"/>
              <a:t>        self.i = imagpart</a:t>
            </a:r>
          </a:p>
          <a:p>
            <a:pPr marL="457200" lvl="1" indent="0">
              <a:buNone/>
            </a:pPr>
            <a:endParaRPr lang="en-US" sz="1300"/>
          </a:p>
          <a:p>
            <a:pPr marL="457200" lvl="1" indent="0">
              <a:buNone/>
            </a:pPr>
            <a:r>
              <a:rPr lang="en-US" sz="1300"/>
              <a:t>x = Complex(3.0, -4.5)</a:t>
            </a:r>
          </a:p>
          <a:p>
            <a:pPr marL="457200" lvl="1" indent="0">
              <a:buNone/>
            </a:pPr>
            <a:r>
              <a:rPr lang="en-US" sz="1300"/>
              <a:t>print(x.r, x.i)   # </a:t>
            </a:r>
            <a:r>
              <a:rPr lang="zh-CN" altLang="en-US" sz="1300"/>
              <a:t>输出结果：</a:t>
            </a:r>
            <a:r>
              <a:rPr lang="en-US" altLang="zh-CN" sz="1300"/>
              <a:t>3.0 -4.5</a:t>
            </a:r>
            <a:endParaRPr lang="en-US" sz="13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6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C3325-20C7-4344-80C8-81D114C8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CN" sz="3600" b="1"/>
              <a:t>self</a:t>
            </a:r>
            <a:r>
              <a:rPr lang="zh-CN" altLang="en-US" sz="3600" b="1"/>
              <a:t>代表类的实例，而非类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A7F8-D556-49A3-AC6B-B1463829D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zh-CN" altLang="en-US" sz="800"/>
              <a:t>类的方法与普通的函数只有一个特别的区别</a:t>
            </a:r>
            <a:r>
              <a:rPr lang="en-US" altLang="zh-CN" sz="800"/>
              <a:t>——</a:t>
            </a:r>
            <a:r>
              <a:rPr lang="zh-CN" altLang="en-US" sz="800"/>
              <a:t>它们必须有一个额外的第一个参数名称</a:t>
            </a:r>
            <a:r>
              <a:rPr lang="en-US" altLang="zh-CN" sz="800"/>
              <a:t>, </a:t>
            </a:r>
            <a:r>
              <a:rPr lang="zh-CN" altLang="en-US" sz="800"/>
              <a:t>按照惯例它的名称是 </a:t>
            </a:r>
            <a:r>
              <a:rPr lang="en-US" sz="800"/>
              <a:t>self。</a:t>
            </a:r>
          </a:p>
          <a:p>
            <a:pPr marL="457200" lvl="1" indent="0">
              <a:buNone/>
            </a:pPr>
            <a:r>
              <a:rPr lang="en-US" sz="800"/>
              <a:t>class Test:</a:t>
            </a:r>
          </a:p>
          <a:p>
            <a:pPr marL="457200" lvl="1" indent="0">
              <a:buNone/>
            </a:pPr>
            <a:r>
              <a:rPr lang="en-US" sz="800"/>
              <a:t>    def prt(self):</a:t>
            </a:r>
          </a:p>
          <a:p>
            <a:pPr marL="457200" lvl="1" indent="0">
              <a:buNone/>
            </a:pPr>
            <a:r>
              <a:rPr lang="en-US" sz="800"/>
              <a:t>        print(self)</a:t>
            </a:r>
          </a:p>
          <a:p>
            <a:pPr marL="457200" lvl="1" indent="0">
              <a:buNone/>
            </a:pPr>
            <a:r>
              <a:rPr lang="en-US" sz="800"/>
              <a:t>        print(self.__class__)</a:t>
            </a:r>
          </a:p>
          <a:p>
            <a:pPr marL="457200" lvl="1" indent="0">
              <a:buNone/>
            </a:pPr>
            <a:r>
              <a:rPr lang="en-US" sz="800"/>
              <a:t> </a:t>
            </a:r>
          </a:p>
          <a:p>
            <a:pPr marL="457200" lvl="1" indent="0">
              <a:buNone/>
            </a:pPr>
            <a:r>
              <a:rPr lang="en-US" sz="800"/>
              <a:t>t = Test()</a:t>
            </a:r>
          </a:p>
          <a:p>
            <a:pPr marL="457200" lvl="1" indent="0">
              <a:buNone/>
            </a:pPr>
            <a:r>
              <a:rPr lang="en-US" sz="800"/>
              <a:t>t.prt()</a:t>
            </a:r>
          </a:p>
          <a:p>
            <a:r>
              <a:rPr lang="zh-CN" altLang="en-US" sz="800"/>
              <a:t>以上执行结果为：</a:t>
            </a:r>
          </a:p>
          <a:p>
            <a:pPr marL="457200" lvl="1" indent="0">
              <a:buNone/>
            </a:pPr>
            <a:r>
              <a:rPr lang="en-US" altLang="zh-CN" sz="800"/>
              <a:t>&lt;__</a:t>
            </a:r>
            <a:r>
              <a:rPr lang="en-US" sz="800"/>
              <a:t>main__.Test instance at 0x100771878&gt;</a:t>
            </a:r>
          </a:p>
          <a:p>
            <a:pPr marL="457200" lvl="1" indent="0">
              <a:buNone/>
            </a:pPr>
            <a:r>
              <a:rPr lang="en-US" sz="800"/>
              <a:t>__main__.Test</a:t>
            </a:r>
          </a:p>
          <a:p>
            <a:r>
              <a:rPr lang="zh-CN" altLang="en-US" sz="800"/>
              <a:t>从执行结果可以很明显的看出，</a:t>
            </a:r>
            <a:r>
              <a:rPr lang="en-US" sz="800"/>
              <a:t>self </a:t>
            </a:r>
            <a:r>
              <a:rPr lang="zh-CN" altLang="en-US" sz="800"/>
              <a:t>代表的是类的实例，代表当前对象的地址，而 </a:t>
            </a:r>
            <a:r>
              <a:rPr lang="en-US" sz="800"/>
              <a:t>self.class </a:t>
            </a:r>
            <a:r>
              <a:rPr lang="zh-CN" altLang="en-US" sz="800"/>
              <a:t>则指向类。</a:t>
            </a:r>
          </a:p>
          <a:p>
            <a:r>
              <a:rPr lang="en-US" sz="800"/>
              <a:t>self </a:t>
            </a:r>
            <a:r>
              <a:rPr lang="zh-CN" altLang="en-US" sz="800"/>
              <a:t>不是 </a:t>
            </a:r>
            <a:r>
              <a:rPr lang="en-US" sz="800"/>
              <a:t>python </a:t>
            </a:r>
            <a:r>
              <a:rPr lang="zh-CN" altLang="en-US" sz="800"/>
              <a:t>关键字，我们把他换成 </a:t>
            </a:r>
            <a:r>
              <a:rPr lang="en-US" sz="800"/>
              <a:t>runoob </a:t>
            </a:r>
            <a:r>
              <a:rPr lang="zh-CN" altLang="en-US" sz="800"/>
              <a:t>也是可以正常执行的</a:t>
            </a:r>
            <a:r>
              <a:rPr lang="en-US" altLang="zh-CN" sz="800"/>
              <a:t>:</a:t>
            </a:r>
          </a:p>
          <a:p>
            <a:pPr marL="457200" lvl="1" indent="0">
              <a:buNone/>
            </a:pPr>
            <a:r>
              <a:rPr lang="en-US" sz="800"/>
              <a:t>class Test:</a:t>
            </a:r>
          </a:p>
          <a:p>
            <a:pPr marL="457200" lvl="1" indent="0">
              <a:buNone/>
            </a:pPr>
            <a:r>
              <a:rPr lang="en-US" sz="800"/>
              <a:t>    def prt(runoob):</a:t>
            </a:r>
          </a:p>
          <a:p>
            <a:pPr marL="457200" lvl="1" indent="0">
              <a:buNone/>
            </a:pPr>
            <a:r>
              <a:rPr lang="en-US" sz="800"/>
              <a:t>        print(runoob)</a:t>
            </a:r>
          </a:p>
          <a:p>
            <a:pPr marL="457200" lvl="1" indent="0">
              <a:buNone/>
            </a:pPr>
            <a:r>
              <a:rPr lang="en-US" sz="800"/>
              <a:t>        print(runoob.__class__)</a:t>
            </a:r>
          </a:p>
          <a:p>
            <a:pPr marL="457200" lvl="1" indent="0">
              <a:buNone/>
            </a:pPr>
            <a:r>
              <a:rPr lang="en-US" sz="800"/>
              <a:t> </a:t>
            </a:r>
          </a:p>
          <a:p>
            <a:pPr marL="457200" lvl="1" indent="0">
              <a:buNone/>
            </a:pPr>
            <a:r>
              <a:rPr lang="en-US" sz="800"/>
              <a:t>t = Test()</a:t>
            </a:r>
          </a:p>
          <a:p>
            <a:pPr marL="457200" lvl="1" indent="0">
              <a:buNone/>
            </a:pPr>
            <a:r>
              <a:rPr lang="en-US" sz="800"/>
              <a:t>t.prt()</a:t>
            </a:r>
          </a:p>
          <a:p>
            <a:r>
              <a:rPr lang="zh-CN" altLang="en-US" sz="800"/>
              <a:t>以上实例执行结果为：</a:t>
            </a:r>
          </a:p>
          <a:p>
            <a:pPr marL="457200" lvl="1" indent="0">
              <a:buNone/>
            </a:pPr>
            <a:r>
              <a:rPr lang="en-US" altLang="zh-CN" sz="800"/>
              <a:t>&lt;__</a:t>
            </a:r>
            <a:r>
              <a:rPr lang="en-US" sz="800"/>
              <a:t>main__.Test instance at 0x100771878&gt;</a:t>
            </a:r>
          </a:p>
          <a:p>
            <a:pPr marL="457200" lvl="1" indent="0">
              <a:buNone/>
            </a:pPr>
            <a:r>
              <a:rPr lang="en-US" sz="800"/>
              <a:t>__main__.Test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4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D3633-B66E-4FB5-8EDA-75C959D6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zh-CN" altLang="en-US" sz="3600" b="1"/>
              <a:t>类的方法</a:t>
            </a:r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92A18-A9CE-4B64-898D-8FD0256F7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82" y="643466"/>
            <a:ext cx="7256450" cy="5571065"/>
          </a:xfrm>
          <a:noFill/>
        </p:spPr>
        <p:txBody>
          <a:bodyPr anchor="ctr">
            <a:normAutofit/>
          </a:bodyPr>
          <a:lstStyle/>
          <a:p>
            <a:r>
              <a:rPr lang="zh-CN" altLang="en-US" sz="1100" dirty="0"/>
              <a:t>在类的内部，使用 </a:t>
            </a:r>
            <a:r>
              <a:rPr lang="en-US" sz="1100" dirty="0"/>
              <a:t>def </a:t>
            </a:r>
            <a:r>
              <a:rPr lang="zh-CN" altLang="en-US" sz="1100" dirty="0"/>
              <a:t>关键字来定义一个方法，与一般函数定义不同，类方法必须包含参数 </a:t>
            </a:r>
            <a:r>
              <a:rPr lang="en-US" sz="1100" dirty="0"/>
              <a:t>self, </a:t>
            </a:r>
            <a:r>
              <a:rPr lang="zh-CN" altLang="en-US" sz="1100" dirty="0"/>
              <a:t>且为第一个参数，</a:t>
            </a:r>
            <a:r>
              <a:rPr lang="en-US" sz="1100" dirty="0"/>
              <a:t>self </a:t>
            </a:r>
            <a:r>
              <a:rPr lang="zh-CN" altLang="en-US" sz="1100" dirty="0"/>
              <a:t>代表的是类的实例。</a:t>
            </a:r>
            <a:r>
              <a:rPr lang="en-US" sz="1100" dirty="0"/>
              <a:t> </a:t>
            </a:r>
          </a:p>
          <a:p>
            <a:pPr marL="457200" lvl="1" indent="0">
              <a:buNone/>
            </a:pPr>
            <a:r>
              <a:rPr lang="en-US" sz="1100" dirty="0"/>
              <a:t>#</a:t>
            </a:r>
            <a:r>
              <a:rPr lang="zh-CN" altLang="en-US" sz="1100" dirty="0"/>
              <a:t>类定义</a:t>
            </a:r>
          </a:p>
          <a:p>
            <a:pPr marL="457200" lvl="1" indent="0">
              <a:buNone/>
            </a:pPr>
            <a:r>
              <a:rPr lang="en-US" sz="1100" dirty="0"/>
              <a:t>class people:</a:t>
            </a:r>
          </a:p>
          <a:p>
            <a:pPr marL="457200" lvl="1" indent="0">
              <a:buNone/>
            </a:pPr>
            <a:r>
              <a:rPr lang="en-US" sz="1100" dirty="0"/>
              <a:t>    #</a:t>
            </a:r>
            <a:r>
              <a:rPr lang="zh-CN" altLang="en-US" sz="1100" dirty="0"/>
              <a:t>定义基本属性</a:t>
            </a:r>
          </a:p>
          <a:p>
            <a:pPr marL="457200" lvl="1" indent="0">
              <a:buNone/>
            </a:pPr>
            <a:r>
              <a:rPr lang="zh-CN" altLang="en-US" sz="1100" dirty="0"/>
              <a:t>    </a:t>
            </a:r>
            <a:r>
              <a:rPr lang="en-US" sz="1100" dirty="0"/>
              <a:t>name = ''</a:t>
            </a:r>
          </a:p>
          <a:p>
            <a:pPr marL="457200" lvl="1" indent="0">
              <a:buNone/>
            </a:pPr>
            <a:r>
              <a:rPr lang="en-US" sz="1100" dirty="0"/>
              <a:t>    age = 0</a:t>
            </a:r>
          </a:p>
          <a:p>
            <a:pPr marL="457200" lvl="1" indent="0">
              <a:buNone/>
            </a:pPr>
            <a:r>
              <a:rPr lang="en-US" sz="1100" dirty="0"/>
              <a:t>    #</a:t>
            </a:r>
            <a:r>
              <a:rPr lang="zh-CN" altLang="en-US" sz="1100" dirty="0"/>
              <a:t>定义私有属性</a:t>
            </a:r>
            <a:r>
              <a:rPr lang="en-US" altLang="zh-CN" sz="1100" dirty="0"/>
              <a:t>,</a:t>
            </a:r>
            <a:r>
              <a:rPr lang="zh-CN" altLang="en-US" sz="1100" dirty="0"/>
              <a:t>私有属性在类外部无法直接进行访问</a:t>
            </a:r>
          </a:p>
          <a:p>
            <a:pPr marL="457200" lvl="1" indent="0">
              <a:buNone/>
            </a:pPr>
            <a:r>
              <a:rPr lang="zh-CN" altLang="en-US" sz="1100" dirty="0"/>
              <a:t>    </a:t>
            </a:r>
            <a:r>
              <a:rPr lang="en-US" altLang="zh-CN" sz="1100" dirty="0"/>
              <a:t>__</a:t>
            </a:r>
            <a:r>
              <a:rPr lang="en-US" sz="1100" dirty="0"/>
              <a:t>weight = 0</a:t>
            </a:r>
          </a:p>
          <a:p>
            <a:pPr marL="457200" lvl="1" indent="0">
              <a:buNone/>
            </a:pPr>
            <a:r>
              <a:rPr lang="en-US" sz="1100" dirty="0"/>
              <a:t>    #</a:t>
            </a:r>
            <a:r>
              <a:rPr lang="zh-CN" altLang="en-US" sz="1100" dirty="0"/>
              <a:t>定义构造方法</a:t>
            </a:r>
          </a:p>
          <a:p>
            <a:pPr marL="457200" lvl="1" indent="0">
              <a:buNone/>
            </a:pPr>
            <a:r>
              <a:rPr lang="zh-CN" altLang="en-US" sz="1100" dirty="0"/>
              <a:t>    </a:t>
            </a:r>
            <a:r>
              <a:rPr lang="en-US" sz="1100" dirty="0"/>
              <a:t>def __</a:t>
            </a:r>
            <a:r>
              <a:rPr lang="en-US" sz="1100" dirty="0" err="1"/>
              <a:t>init</a:t>
            </a:r>
            <a:r>
              <a:rPr lang="en-US" sz="1100" dirty="0"/>
              <a:t>__(</a:t>
            </a:r>
            <a:r>
              <a:rPr lang="en-US" sz="1100" dirty="0" err="1"/>
              <a:t>self,n,a,w</a:t>
            </a:r>
            <a:r>
              <a:rPr lang="en-US" sz="1100" dirty="0"/>
              <a:t>):</a:t>
            </a:r>
          </a:p>
          <a:p>
            <a:pPr marL="457200" lvl="1" indent="0">
              <a:buNone/>
            </a:pPr>
            <a:r>
              <a:rPr lang="en-US" sz="1100" dirty="0"/>
              <a:t>        self.name = n</a:t>
            </a:r>
          </a:p>
          <a:p>
            <a:pPr marL="457200" lvl="1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self.age</a:t>
            </a:r>
            <a:r>
              <a:rPr lang="en-US" sz="1100" dirty="0"/>
              <a:t> = a</a:t>
            </a:r>
          </a:p>
          <a:p>
            <a:pPr marL="457200" lvl="1" indent="0">
              <a:buNone/>
            </a:pPr>
            <a:r>
              <a:rPr lang="en-US" sz="1100" dirty="0"/>
              <a:t>        </a:t>
            </a:r>
            <a:r>
              <a:rPr lang="en-US" sz="1100" dirty="0" err="1"/>
              <a:t>self.__weight</a:t>
            </a:r>
            <a:r>
              <a:rPr lang="en-US" sz="1100" dirty="0"/>
              <a:t> = w</a:t>
            </a:r>
          </a:p>
          <a:p>
            <a:pPr marL="457200" lvl="1" indent="0">
              <a:buNone/>
            </a:pPr>
            <a:r>
              <a:rPr lang="en-US" sz="1100" dirty="0"/>
              <a:t>    def speak(self):</a:t>
            </a:r>
          </a:p>
          <a:p>
            <a:pPr marL="457200" lvl="1" indent="0">
              <a:buNone/>
            </a:pPr>
            <a:r>
              <a:rPr lang="en-US" sz="1100" dirty="0"/>
              <a:t>        print("%s </a:t>
            </a:r>
            <a:r>
              <a:rPr lang="zh-CN" altLang="en-US" sz="1100" dirty="0"/>
              <a:t>说</a:t>
            </a:r>
            <a:r>
              <a:rPr lang="en-US" altLang="zh-CN" sz="1100" dirty="0"/>
              <a:t>: </a:t>
            </a:r>
            <a:r>
              <a:rPr lang="zh-CN" altLang="en-US" sz="1100" dirty="0"/>
              <a:t>我 </a:t>
            </a:r>
            <a:r>
              <a:rPr lang="en-US" altLang="zh-CN" sz="1100" dirty="0"/>
              <a:t>%</a:t>
            </a:r>
            <a:r>
              <a:rPr lang="en-US" sz="1100" dirty="0"/>
              <a:t>d </a:t>
            </a:r>
            <a:r>
              <a:rPr lang="zh-CN" altLang="en-US" sz="1100" dirty="0"/>
              <a:t>岁。</a:t>
            </a:r>
            <a:r>
              <a:rPr lang="en-US" altLang="zh-CN" sz="1100" dirty="0"/>
              <a:t>" %(</a:t>
            </a:r>
            <a:r>
              <a:rPr lang="en-US" sz="1100" dirty="0" err="1"/>
              <a:t>self.name,self.age</a:t>
            </a:r>
            <a:r>
              <a:rPr lang="en-US" sz="1100" dirty="0"/>
              <a:t>))</a:t>
            </a:r>
          </a:p>
          <a:p>
            <a:pPr marL="457200" lvl="1" indent="0">
              <a:buNone/>
            </a:pPr>
            <a:r>
              <a:rPr lang="en-US" sz="1100" dirty="0"/>
              <a:t> </a:t>
            </a:r>
          </a:p>
          <a:p>
            <a:pPr marL="457200" lvl="1" indent="0">
              <a:buNone/>
            </a:pPr>
            <a:r>
              <a:rPr lang="en-US" sz="1100" dirty="0"/>
              <a:t># </a:t>
            </a:r>
            <a:r>
              <a:rPr lang="zh-CN" altLang="en-US" sz="1100" dirty="0"/>
              <a:t>实例化类</a:t>
            </a:r>
          </a:p>
          <a:p>
            <a:pPr marL="457200" lvl="1" indent="0">
              <a:buNone/>
            </a:pPr>
            <a:r>
              <a:rPr lang="en-US" sz="1100" dirty="0"/>
              <a:t>p = people('runoob',10,30)</a:t>
            </a:r>
          </a:p>
          <a:p>
            <a:pPr marL="457200" lvl="1" indent="0">
              <a:buNone/>
            </a:pPr>
            <a:r>
              <a:rPr lang="en-US" sz="1100" dirty="0" err="1"/>
              <a:t>p.speak</a:t>
            </a:r>
            <a:r>
              <a:rPr lang="en-US" sz="1100" dirty="0"/>
              <a:t>()</a:t>
            </a:r>
          </a:p>
          <a:p>
            <a:pPr marL="457200" lvl="1" indent="0">
              <a:buNone/>
            </a:pPr>
            <a:endParaRPr lang="en-US" sz="1100" dirty="0"/>
          </a:p>
          <a:p>
            <a:r>
              <a:rPr lang="zh-CN" altLang="en-US" sz="1100" dirty="0"/>
              <a:t>执行以上程序输出结果为：</a:t>
            </a:r>
          </a:p>
          <a:p>
            <a:pPr marL="457200" lvl="1" indent="0">
              <a:buNone/>
            </a:pPr>
            <a:r>
              <a:rPr lang="en-US" sz="1100" dirty="0" err="1"/>
              <a:t>runoob</a:t>
            </a:r>
            <a:r>
              <a:rPr lang="en-US" sz="1100" dirty="0"/>
              <a:t> </a:t>
            </a:r>
            <a:r>
              <a:rPr lang="zh-CN" altLang="en-US" sz="1100" dirty="0"/>
              <a:t>说</a:t>
            </a:r>
            <a:r>
              <a:rPr lang="en-US" altLang="zh-CN" sz="1100" dirty="0"/>
              <a:t>: </a:t>
            </a:r>
            <a:r>
              <a:rPr lang="zh-CN" altLang="en-US" sz="1100" dirty="0"/>
              <a:t>我 </a:t>
            </a:r>
            <a:r>
              <a:rPr lang="en-US" altLang="zh-CN" sz="1100" dirty="0"/>
              <a:t>10 </a:t>
            </a:r>
            <a:r>
              <a:rPr lang="zh-CN" altLang="en-US" sz="1100" dirty="0"/>
              <a:t>岁。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451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F8730-9969-47AD-A9EE-A7C5F47A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zh-CN" altLang="en-US" sz="3600" b="1"/>
              <a:t>继承</a:t>
            </a:r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1903-91BF-4804-9CC3-FA2B626BA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r>
              <a:rPr lang="en-US" sz="1700"/>
              <a:t>Python </a:t>
            </a:r>
            <a:r>
              <a:rPr lang="zh-CN" altLang="en-US" sz="1700"/>
              <a:t>同样支持类的继承，如果一种语言不支持继承，类就没有什么意义。派生类的定义如下所示</a:t>
            </a:r>
            <a:r>
              <a:rPr lang="en-US" altLang="zh-CN" sz="1700"/>
              <a:t>:</a:t>
            </a:r>
          </a:p>
          <a:p>
            <a:pPr marL="457200" lvl="1" indent="0">
              <a:buNone/>
            </a:pPr>
            <a:r>
              <a:rPr lang="en-US" sz="1700"/>
              <a:t>class DerivedClassName(BaseClassName):</a:t>
            </a:r>
          </a:p>
          <a:p>
            <a:pPr marL="457200" lvl="1" indent="0">
              <a:buNone/>
            </a:pPr>
            <a:r>
              <a:rPr lang="en-US" sz="1700"/>
              <a:t>    &lt;statement-1&gt;</a:t>
            </a:r>
          </a:p>
          <a:p>
            <a:pPr marL="457200" lvl="1" indent="0">
              <a:buNone/>
            </a:pPr>
            <a:r>
              <a:rPr lang="en-US" sz="1700"/>
              <a:t>    .</a:t>
            </a:r>
          </a:p>
          <a:p>
            <a:pPr marL="457200" lvl="1" indent="0">
              <a:buNone/>
            </a:pPr>
            <a:r>
              <a:rPr lang="en-US" sz="1700"/>
              <a:t>    .</a:t>
            </a:r>
          </a:p>
          <a:p>
            <a:pPr marL="457200" lvl="1" indent="0">
              <a:buNone/>
            </a:pPr>
            <a:r>
              <a:rPr lang="en-US" sz="1700"/>
              <a:t>    .</a:t>
            </a:r>
          </a:p>
          <a:p>
            <a:pPr marL="457200" lvl="1" indent="0">
              <a:buNone/>
            </a:pPr>
            <a:r>
              <a:rPr lang="en-US" sz="1700"/>
              <a:t>    &lt;statement-N&gt;</a:t>
            </a:r>
          </a:p>
          <a:p>
            <a:r>
              <a:rPr lang="zh-CN" altLang="en-US" sz="1700"/>
              <a:t>子类（派生类 </a:t>
            </a:r>
            <a:r>
              <a:rPr lang="en-US" sz="1700"/>
              <a:t>DerivedClassName）</a:t>
            </a:r>
            <a:r>
              <a:rPr lang="zh-CN" altLang="en-US" sz="1700"/>
              <a:t>会继承父类（基类 </a:t>
            </a:r>
            <a:r>
              <a:rPr lang="en-US" sz="1700"/>
              <a:t>BaseClassName）</a:t>
            </a:r>
            <a:r>
              <a:rPr lang="zh-CN" altLang="en-US" sz="1700"/>
              <a:t>的属性和方法。</a:t>
            </a:r>
          </a:p>
          <a:p>
            <a:endParaRPr lang="zh-CN" altLang="en-US" sz="1700"/>
          </a:p>
          <a:p>
            <a:r>
              <a:rPr lang="en-US" sz="1700"/>
              <a:t>BaseClassName（</a:t>
            </a:r>
            <a:r>
              <a:rPr lang="zh-CN" altLang="en-US" sz="1700"/>
              <a:t>实例中的基类名）必须与派生类定义在一个作用域内。除了类，还可以用表达式，基类定义在另一个模块中时这一点非常有用</a:t>
            </a:r>
            <a:r>
              <a:rPr lang="en-US" altLang="zh-CN" sz="1700"/>
              <a:t>:</a:t>
            </a:r>
          </a:p>
          <a:p>
            <a:pPr marL="0" indent="0">
              <a:buNone/>
            </a:pPr>
            <a:r>
              <a:rPr lang="en-US" sz="1700"/>
              <a:t>	class DerivedClassName(modname.BaseClassName):</a:t>
            </a:r>
          </a:p>
        </p:txBody>
      </p:sp>
    </p:spTree>
    <p:extLst>
      <p:ext uri="{BB962C8B-B14F-4D97-AF65-F5344CB8AC3E}">
        <p14:creationId xmlns:p14="http://schemas.microsoft.com/office/powerpoint/2010/main" val="3683049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F5F2F-0A0F-4CE0-8C26-09A68D2C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zh-CN" altLang="en-US" sz="3600"/>
              <a:t>实例</a:t>
            </a:r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48433-C965-41DB-B6B0-C22E08DFD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numCol="2" anchor="ctr">
            <a:normAutofit/>
          </a:bodyPr>
          <a:lstStyle/>
          <a:p>
            <a:pPr marL="0" indent="0">
              <a:buNone/>
            </a:pPr>
            <a:r>
              <a:rPr lang="en-US" altLang="zh-CN" sz="1100"/>
              <a:t>#</a:t>
            </a:r>
            <a:r>
              <a:rPr lang="zh-CN" altLang="en-US" sz="1100"/>
              <a:t>类定义</a:t>
            </a:r>
          </a:p>
          <a:p>
            <a:pPr marL="0" indent="0">
              <a:buNone/>
            </a:pPr>
            <a:r>
              <a:rPr lang="en-US" sz="1100"/>
              <a:t>class people:</a:t>
            </a:r>
          </a:p>
          <a:p>
            <a:pPr marL="0" indent="0">
              <a:buNone/>
            </a:pPr>
            <a:r>
              <a:rPr lang="en-US" sz="1100"/>
              <a:t>    #</a:t>
            </a:r>
            <a:r>
              <a:rPr lang="zh-CN" altLang="en-US" sz="1100"/>
              <a:t>定义基本属性</a:t>
            </a:r>
          </a:p>
          <a:p>
            <a:pPr marL="0" indent="0">
              <a:buNone/>
            </a:pPr>
            <a:r>
              <a:rPr lang="zh-CN" altLang="en-US" sz="1100"/>
              <a:t>    </a:t>
            </a:r>
            <a:r>
              <a:rPr lang="en-US" sz="1100"/>
              <a:t>name = ''</a:t>
            </a:r>
          </a:p>
          <a:p>
            <a:pPr marL="0" indent="0">
              <a:buNone/>
            </a:pPr>
            <a:r>
              <a:rPr lang="en-US" sz="1100"/>
              <a:t>    age = 0</a:t>
            </a:r>
          </a:p>
          <a:p>
            <a:pPr marL="0" indent="0">
              <a:buNone/>
            </a:pPr>
            <a:r>
              <a:rPr lang="en-US" sz="1100"/>
              <a:t>    #</a:t>
            </a:r>
            <a:r>
              <a:rPr lang="zh-CN" altLang="en-US" sz="1100"/>
              <a:t>定义私有属性</a:t>
            </a:r>
            <a:r>
              <a:rPr lang="en-US" altLang="zh-CN" sz="1100"/>
              <a:t>,</a:t>
            </a:r>
            <a:r>
              <a:rPr lang="zh-CN" altLang="en-US" sz="1100"/>
              <a:t>私有属性在类外部无法直接进行访问</a:t>
            </a:r>
          </a:p>
          <a:p>
            <a:pPr marL="0" indent="0">
              <a:buNone/>
            </a:pPr>
            <a:r>
              <a:rPr lang="zh-CN" altLang="en-US" sz="1100"/>
              <a:t>    </a:t>
            </a:r>
            <a:r>
              <a:rPr lang="en-US" altLang="zh-CN" sz="1100"/>
              <a:t>__</a:t>
            </a:r>
            <a:r>
              <a:rPr lang="en-US" sz="1100"/>
              <a:t>weight = 0</a:t>
            </a:r>
          </a:p>
          <a:p>
            <a:pPr marL="0" indent="0">
              <a:buNone/>
            </a:pPr>
            <a:r>
              <a:rPr lang="en-US" sz="1100"/>
              <a:t>    #</a:t>
            </a:r>
            <a:r>
              <a:rPr lang="zh-CN" altLang="en-US" sz="1100"/>
              <a:t>定义构造方法</a:t>
            </a:r>
          </a:p>
          <a:p>
            <a:pPr marL="0" indent="0">
              <a:buNone/>
            </a:pPr>
            <a:r>
              <a:rPr lang="zh-CN" altLang="en-US" sz="1100"/>
              <a:t>    </a:t>
            </a:r>
            <a:r>
              <a:rPr lang="en-US" sz="1100"/>
              <a:t>def __init__(self,n,a,w):</a:t>
            </a:r>
          </a:p>
          <a:p>
            <a:pPr marL="0" indent="0">
              <a:buNone/>
            </a:pPr>
            <a:r>
              <a:rPr lang="en-US" sz="1100"/>
              <a:t>        self.name = n</a:t>
            </a:r>
          </a:p>
          <a:p>
            <a:pPr marL="0" indent="0">
              <a:buNone/>
            </a:pPr>
            <a:r>
              <a:rPr lang="en-US" sz="1100"/>
              <a:t>        self.age = a</a:t>
            </a:r>
          </a:p>
          <a:p>
            <a:pPr marL="0" indent="0">
              <a:buNone/>
            </a:pPr>
            <a:r>
              <a:rPr lang="en-US" sz="1100"/>
              <a:t>        self.__weight = w</a:t>
            </a:r>
          </a:p>
          <a:p>
            <a:pPr marL="0" indent="0">
              <a:buNone/>
            </a:pPr>
            <a:r>
              <a:rPr lang="en-US" sz="1100"/>
              <a:t>    def speak(self):</a:t>
            </a:r>
          </a:p>
          <a:p>
            <a:pPr marL="0" indent="0">
              <a:buNone/>
            </a:pPr>
            <a:r>
              <a:rPr lang="en-US" sz="1100"/>
              <a:t>        print("%s </a:t>
            </a:r>
            <a:r>
              <a:rPr lang="zh-CN" altLang="en-US" sz="1100"/>
              <a:t>说</a:t>
            </a:r>
            <a:r>
              <a:rPr lang="en-US" altLang="zh-CN" sz="1100"/>
              <a:t>: </a:t>
            </a:r>
            <a:r>
              <a:rPr lang="zh-CN" altLang="en-US" sz="1100"/>
              <a:t>我 </a:t>
            </a:r>
            <a:r>
              <a:rPr lang="en-US" altLang="zh-CN" sz="1100"/>
              <a:t>%</a:t>
            </a:r>
            <a:r>
              <a:rPr lang="en-US" sz="1100"/>
              <a:t>d </a:t>
            </a:r>
            <a:r>
              <a:rPr lang="zh-CN" altLang="en-US" sz="1100"/>
              <a:t>岁。</a:t>
            </a:r>
            <a:r>
              <a:rPr lang="en-US" altLang="zh-CN" sz="1100"/>
              <a:t>" %(</a:t>
            </a:r>
            <a:r>
              <a:rPr lang="en-US" sz="1100"/>
              <a:t>self.name,self.age))</a:t>
            </a:r>
          </a:p>
          <a:p>
            <a:pPr marL="0" indent="0">
              <a:buNone/>
            </a:pPr>
            <a:r>
              <a:rPr lang="en-US" sz="1100"/>
              <a:t> </a:t>
            </a:r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r>
              <a:rPr lang="en-US" sz="1100"/>
              <a:t>#</a:t>
            </a:r>
            <a:r>
              <a:rPr lang="zh-CN" altLang="en-US" sz="1100"/>
              <a:t>单继承示例</a:t>
            </a:r>
          </a:p>
          <a:p>
            <a:pPr marL="0" indent="0">
              <a:buNone/>
            </a:pPr>
            <a:r>
              <a:rPr lang="en-US" sz="1100"/>
              <a:t>class student(people):</a:t>
            </a:r>
          </a:p>
          <a:p>
            <a:pPr marL="0" indent="0">
              <a:buNone/>
            </a:pPr>
            <a:r>
              <a:rPr lang="en-US" sz="1100"/>
              <a:t>    grade = ''</a:t>
            </a:r>
          </a:p>
          <a:p>
            <a:pPr marL="0" indent="0">
              <a:buNone/>
            </a:pPr>
            <a:r>
              <a:rPr lang="en-US" sz="1100"/>
              <a:t>    def __init__(self,n,a,w,g):</a:t>
            </a:r>
          </a:p>
          <a:p>
            <a:pPr marL="0" indent="0">
              <a:buNone/>
            </a:pPr>
            <a:r>
              <a:rPr lang="en-US" sz="1100"/>
              <a:t>        #</a:t>
            </a:r>
            <a:r>
              <a:rPr lang="zh-CN" altLang="en-US" sz="1100"/>
              <a:t>调用父类的构函</a:t>
            </a:r>
          </a:p>
          <a:p>
            <a:pPr marL="0" indent="0">
              <a:buNone/>
            </a:pPr>
            <a:r>
              <a:rPr lang="zh-CN" altLang="en-US" sz="1100"/>
              <a:t>        </a:t>
            </a:r>
            <a:r>
              <a:rPr lang="en-US" sz="1100"/>
              <a:t>people.__init__(self,n,a,w)</a:t>
            </a:r>
          </a:p>
          <a:p>
            <a:pPr marL="0" indent="0">
              <a:buNone/>
            </a:pPr>
            <a:r>
              <a:rPr lang="en-US" sz="1100"/>
              <a:t>        self.grade = g</a:t>
            </a:r>
          </a:p>
          <a:p>
            <a:pPr marL="0" indent="0">
              <a:buNone/>
            </a:pPr>
            <a:r>
              <a:rPr lang="en-US" sz="1100"/>
              <a:t>    #</a:t>
            </a:r>
            <a:r>
              <a:rPr lang="zh-CN" altLang="en-US" sz="1100"/>
              <a:t>覆写父类的方法</a:t>
            </a:r>
          </a:p>
          <a:p>
            <a:pPr marL="0" indent="0">
              <a:buNone/>
            </a:pPr>
            <a:r>
              <a:rPr lang="zh-CN" altLang="en-US" sz="1100"/>
              <a:t>    </a:t>
            </a:r>
            <a:r>
              <a:rPr lang="en-US" sz="1100"/>
              <a:t>def speak(self):</a:t>
            </a:r>
          </a:p>
          <a:p>
            <a:pPr marL="0" indent="0">
              <a:buNone/>
            </a:pPr>
            <a:r>
              <a:rPr lang="en-US" sz="1100"/>
              <a:t>        print("%s </a:t>
            </a:r>
            <a:r>
              <a:rPr lang="zh-CN" altLang="en-US" sz="1100"/>
              <a:t>说</a:t>
            </a:r>
            <a:r>
              <a:rPr lang="en-US" altLang="zh-CN" sz="1100"/>
              <a:t>: </a:t>
            </a:r>
            <a:r>
              <a:rPr lang="zh-CN" altLang="en-US" sz="1100"/>
              <a:t>我 </a:t>
            </a:r>
            <a:r>
              <a:rPr lang="en-US" altLang="zh-CN" sz="1100"/>
              <a:t>%</a:t>
            </a:r>
            <a:r>
              <a:rPr lang="en-US" sz="1100"/>
              <a:t>d </a:t>
            </a:r>
            <a:r>
              <a:rPr lang="zh-CN" altLang="en-US" sz="1100"/>
              <a:t>岁了，我在读 </a:t>
            </a:r>
            <a:r>
              <a:rPr lang="en-US" altLang="zh-CN" sz="1100"/>
              <a:t>%</a:t>
            </a:r>
            <a:r>
              <a:rPr lang="en-US" sz="1100"/>
              <a:t>d </a:t>
            </a:r>
            <a:r>
              <a:rPr lang="zh-CN" altLang="en-US" sz="1100"/>
              <a:t>年级</a:t>
            </a:r>
            <a:r>
              <a:rPr lang="en-US" altLang="zh-CN" sz="1100"/>
              <a:t>"%(</a:t>
            </a:r>
            <a:r>
              <a:rPr lang="en-US" sz="1100"/>
              <a:t>self.name,self.age,self.grade))</a:t>
            </a:r>
          </a:p>
          <a:p>
            <a:pPr marL="0" indent="0">
              <a:buNone/>
            </a:pPr>
            <a:r>
              <a:rPr lang="en-US" sz="1100"/>
              <a:t> </a:t>
            </a:r>
          </a:p>
          <a:p>
            <a:pPr marL="0" indent="0">
              <a:buNone/>
            </a:pPr>
            <a:r>
              <a:rPr lang="en-US" sz="1100"/>
              <a:t>s = student('ken',10,60,3)</a:t>
            </a:r>
          </a:p>
          <a:p>
            <a:pPr marL="0" indent="0">
              <a:buNone/>
            </a:pPr>
            <a:r>
              <a:rPr lang="en-US" sz="1100"/>
              <a:t>s.speak()</a:t>
            </a:r>
          </a:p>
          <a:p>
            <a:pPr marL="0" indent="0">
              <a:buNone/>
            </a:pPr>
            <a:endParaRPr lang="en-US" altLang="zh-CN" sz="1100"/>
          </a:p>
          <a:p>
            <a:r>
              <a:rPr lang="zh-CN" altLang="en-US" sz="1100"/>
              <a:t>执行以上程序输出结果为：</a:t>
            </a:r>
          </a:p>
          <a:p>
            <a:pPr marL="0" indent="0">
              <a:buNone/>
            </a:pPr>
            <a:r>
              <a:rPr lang="en-US" sz="1100"/>
              <a:t>ken </a:t>
            </a:r>
            <a:r>
              <a:rPr lang="zh-CN" altLang="en-US" sz="1100"/>
              <a:t>说</a:t>
            </a:r>
            <a:r>
              <a:rPr lang="en-US" altLang="zh-CN" sz="1100"/>
              <a:t>: </a:t>
            </a:r>
            <a:r>
              <a:rPr lang="zh-CN" altLang="en-US" sz="1100"/>
              <a:t>我 </a:t>
            </a:r>
            <a:r>
              <a:rPr lang="en-US" altLang="zh-CN" sz="1100"/>
              <a:t>10 </a:t>
            </a:r>
            <a:r>
              <a:rPr lang="zh-CN" altLang="en-US" sz="1100"/>
              <a:t>岁了，我在读 </a:t>
            </a:r>
            <a:r>
              <a:rPr lang="en-US" altLang="zh-CN" sz="1100"/>
              <a:t>3 </a:t>
            </a:r>
            <a:r>
              <a:rPr lang="zh-CN" altLang="en-US" sz="1100"/>
              <a:t>年级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85128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3511</Words>
  <Application>Microsoft Office PowerPoint</Application>
  <PresentationFormat>Widescreen</PresentationFormat>
  <Paragraphs>322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面向对象</vt:lpstr>
      <vt:lpstr>面向对象名词简介</vt:lpstr>
      <vt:lpstr>类定义</vt:lpstr>
      <vt:lpstr>类对象</vt:lpstr>
      <vt:lpstr>PowerPoint Presentation</vt:lpstr>
      <vt:lpstr>self代表类的实例，而非类</vt:lpstr>
      <vt:lpstr>类的方法</vt:lpstr>
      <vt:lpstr>继承</vt:lpstr>
      <vt:lpstr>实例</vt:lpstr>
      <vt:lpstr>多继承</vt:lpstr>
      <vt:lpstr>实例</vt:lpstr>
      <vt:lpstr>方法重写</vt:lpstr>
      <vt:lpstr>类属性与方法</vt:lpstr>
      <vt:lpstr>实例</vt:lpstr>
      <vt:lpstr>实例</vt:lpstr>
      <vt:lpstr>类的专有方法：</vt:lpstr>
      <vt:lpstr>运算符重载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</dc:title>
  <dc:creator>Wang, HongyiX</dc:creator>
  <cp:lastModifiedBy>Wang, HongyiX</cp:lastModifiedBy>
  <cp:revision>33</cp:revision>
  <dcterms:created xsi:type="dcterms:W3CDTF">2021-05-17T06:30:55Z</dcterms:created>
  <dcterms:modified xsi:type="dcterms:W3CDTF">2021-05-17T07:01:28Z</dcterms:modified>
</cp:coreProperties>
</file>