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4C3D-77E2-430B-99B3-99AF01C4A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0ABE3-1DEF-4159-B4D1-E6DD624CC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04315-2749-4FE0-89DF-4261526D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D413-C72F-4796-A2B3-D047ADBEE61E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A896D-28DF-4470-AD94-43E5C67D5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E9173-CB13-4393-A292-C80CA4E5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FAF7-B1EA-47F2-BC72-0BE117927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8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F39E-2E0B-4AD7-B666-887EBC9C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3EA6B-EBF7-4ACA-9783-9F674E203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90B71-4367-4AE2-BC1F-9A4015C9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D413-C72F-4796-A2B3-D047ADBEE61E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4AE20-45B1-4344-A2EB-6E611146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5DF41-B9A4-4946-A85A-94776241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FAF7-B1EA-47F2-BC72-0BE117927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63D0C7-1B8F-4506-B98F-728FF8181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EBE85-9D10-4D21-A4FE-137260A6E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93380-8D1C-4BB3-8F1D-514A4979E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D413-C72F-4796-A2B3-D047ADBEE61E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1425C-8B86-4D84-B993-6497BB8C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6844E-CC4B-4691-B8DA-1096B64D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FAF7-B1EA-47F2-BC72-0BE117927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9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E00D-8CC8-493C-B1E1-095A7EAF4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03750-9E7F-461D-A053-42549FFB5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E0C67-9019-456E-9C42-FB6D016A5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D413-C72F-4796-A2B3-D047ADBEE61E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FC84D-7BB7-4B12-B3B0-5594FE32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D4414-2A80-4B2C-B79B-2DEE2E1A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FAF7-B1EA-47F2-BC72-0BE117927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8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209A-8DF4-4C84-83C2-39CC4482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FD7EA-C042-4B19-A640-392B1F0D6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2FD82-186B-4EC5-B877-1589A6B1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D413-C72F-4796-A2B3-D047ADBEE61E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A371E-704C-4A7E-8F0B-A92B7B30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9FAFF-73B4-41DF-83D0-9B25BD20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FAF7-B1EA-47F2-BC72-0BE117927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3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2CDD-39C0-4D0C-B5DE-3933D76F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2602D-822E-4A51-A38C-D51A09BF6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FEF24-59CA-43E4-81F3-378D67AF3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BE66C-209F-4AB2-9F47-1C96F759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D413-C72F-4796-A2B3-D047ADBEE61E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44EE9-6700-426C-9AE2-EBF8B38E4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96ED3-D542-4FC7-B414-4DD33263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FAF7-B1EA-47F2-BC72-0BE117927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1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C0A7-1158-42F5-B62B-F4EB6C87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8F5EC-2251-4E6B-B713-62FAE27A9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D53F6-C158-42E5-804E-08B78B085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2D587-2C76-450D-B547-A7855A443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503CB-CED6-42BF-A397-CA335EF78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356D1-DDBD-4BC1-AD50-8D3BE118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D413-C72F-4796-A2B3-D047ADBEE61E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0FCC3-49A4-4B51-99C1-4984F0A8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F2440-5466-4C6E-8043-7DF0766C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FAF7-B1EA-47F2-BC72-0BE117927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3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BAF5-19C2-438F-86BD-87F1FA4B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A5F878-1669-4906-986F-7356F273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D413-C72F-4796-A2B3-D047ADBEE61E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6C265-18E7-4AE3-AB53-92F3A11D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2485D-F5D7-459A-8090-C47F2A68E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FAF7-B1EA-47F2-BC72-0BE117927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3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8C044-1ED0-49B5-8D78-50D93328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D413-C72F-4796-A2B3-D047ADBEE61E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05B37-8929-4CE4-A0F9-7B50B5D4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B1039-E910-4DF9-BA7B-773CD879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FAF7-B1EA-47F2-BC72-0BE117927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9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80232-B174-407E-8B5B-E323CA91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04318-41B2-4E8D-860D-7A9D006BF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1BB6B-5987-4F42-AB39-97693E74A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6A153-A9AB-4F53-AAAD-7DFC0892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D413-C72F-4796-A2B3-D047ADBEE61E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4A916-7F99-4253-8221-D2FB2821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B4904-FCDB-4604-AE5F-A9B1A537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FAF7-B1EA-47F2-BC72-0BE117927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89C7-6E3C-445D-9D16-166546BD1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5ECDB-6BC5-4C05-B0A0-BB98426DF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6FE05-49A7-462D-82C2-6B9A13824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674B4-A0AE-4D1B-9FDF-3045B940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D413-C72F-4796-A2B3-D047ADBEE61E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6039D-B10E-494A-BB89-4606B26E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7D5B9-CD7B-4208-9E13-5939A53E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FAF7-B1EA-47F2-BC72-0BE117927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0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61FF49-3DF7-4F48-93F8-BEF06591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7FA09-A520-45C9-A032-656345B58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15BF9-7105-4FC2-986D-5FB7BD1A6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5D413-C72F-4796-A2B3-D047ADBEE61E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589F8-AEAC-4304-B12E-C6100849E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3D0DB-972D-4CFA-B0D5-835CC9948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8FAF7-B1EA-47F2-BC72-0BE117927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3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python/python-func-id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FAF40-CF86-4883-80AD-962686BE3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rmAutofit/>
          </a:bodyPr>
          <a:lstStyle/>
          <a:p>
            <a:pPr algn="l"/>
            <a:r>
              <a:rPr lang="zh-CN" altLang="en-US" sz="8000"/>
              <a:t>变量</a:t>
            </a:r>
            <a:endParaRPr lang="en-US" sz="8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57B73-B3FA-43D4-B4F6-6F0D0ED5F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651" y="4723637"/>
            <a:ext cx="11034695" cy="1481396"/>
          </a:xfrm>
        </p:spPr>
        <p:txBody>
          <a:bodyPr>
            <a:normAutofit/>
          </a:bodyPr>
          <a:lstStyle/>
          <a:p>
            <a:pPr algn="l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0759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C2F4D-2FAC-4612-BD11-F850C9692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zh-CN" altLang="en-US" sz="5400"/>
              <a:t>空值类型</a:t>
            </a:r>
            <a:endParaRPr lang="en-US" sz="5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32C50-8847-4C87-9499-57A5537D0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r>
              <a:rPr lang="zh-CN" altLang="en-US" sz="2200"/>
              <a:t>空值是</a:t>
            </a:r>
            <a:r>
              <a:rPr lang="en-US" altLang="zh-CN" sz="2200"/>
              <a:t>Python</a:t>
            </a:r>
            <a:r>
              <a:rPr lang="zh-CN" altLang="en-US" sz="2200"/>
              <a:t>里一个特殊的类型，用</a:t>
            </a:r>
            <a:r>
              <a:rPr lang="en-US" altLang="zh-CN" sz="2200"/>
              <a:t>None</a:t>
            </a:r>
            <a:r>
              <a:rPr lang="zh-CN" altLang="en-US" sz="2200"/>
              <a:t>表示。</a:t>
            </a:r>
            <a:endParaRPr lang="en-US" altLang="zh-CN" sz="2200"/>
          </a:p>
          <a:p>
            <a:r>
              <a:rPr lang="en-US" altLang="zh-CN" sz="2200"/>
              <a:t>None</a:t>
            </a:r>
            <a:r>
              <a:rPr lang="zh-CN" altLang="en-US" sz="2200"/>
              <a:t>不能理解为</a:t>
            </a:r>
            <a:r>
              <a:rPr lang="en-US" altLang="zh-CN" sz="2200"/>
              <a:t>0</a:t>
            </a:r>
            <a:r>
              <a:rPr lang="zh-CN" altLang="en-US" sz="2200"/>
              <a:t>，因为</a:t>
            </a:r>
            <a:r>
              <a:rPr lang="en-US" altLang="zh-CN" sz="2200"/>
              <a:t>0</a:t>
            </a:r>
            <a:r>
              <a:rPr lang="zh-CN" altLang="en-US" sz="2200"/>
              <a:t>是有意义的，是一个数字类型。</a:t>
            </a:r>
            <a:endParaRPr lang="en-US" altLang="zh-CN" sz="2200"/>
          </a:p>
          <a:p>
            <a:r>
              <a:rPr lang="en-US" altLang="zh-CN" sz="2200"/>
              <a:t>None</a:t>
            </a:r>
            <a:r>
              <a:rPr lang="zh-CN" altLang="en-US" sz="2200"/>
              <a:t>是一个特殊的空值，代表是空。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719042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AC441-0211-4850-8513-1E22C247C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1306286"/>
            <a:ext cx="10550025" cy="4970009"/>
          </a:xfrm>
        </p:spPr>
        <p:txBody>
          <a:bodyPr anchor="t">
            <a:normAutofit/>
          </a:bodyPr>
          <a:lstStyle/>
          <a:p>
            <a:r>
              <a:rPr lang="zh-CN" altLang="en-US" sz="1800" dirty="0">
                <a:solidFill>
                  <a:schemeClr val="tx1">
                    <a:alpha val="80000"/>
                  </a:schemeClr>
                </a:solidFill>
              </a:rPr>
              <a:t>关于其他的类型，比如列表，字典等，我们后面会讲到，先了解这些简单的类型。</a:t>
            </a:r>
          </a:p>
          <a:p>
            <a:r>
              <a:rPr lang="zh-CN" altLang="en-US" sz="1800" dirty="0">
                <a:solidFill>
                  <a:schemeClr val="tx1">
                    <a:alpha val="80000"/>
                  </a:schemeClr>
                </a:solidFill>
              </a:rPr>
              <a:t>介绍完了变量和数据类型，我们把它们结合到一起来看一下。</a:t>
            </a:r>
          </a:p>
          <a:p>
            <a:pPr lvl="1"/>
            <a:r>
              <a:rPr lang="zh-CN" altLang="en-US" sz="1800" dirty="0">
                <a:solidFill>
                  <a:schemeClr val="tx1">
                    <a:alpha val="80000"/>
                  </a:schemeClr>
                </a:solidFill>
              </a:rPr>
              <a:t>比如： </a:t>
            </a:r>
            <a:r>
              <a:rPr lang="en-US" altLang="zh-CN" sz="1800" dirty="0">
                <a:solidFill>
                  <a:schemeClr val="tx1">
                    <a:alpha val="80000"/>
                  </a:schemeClr>
                </a:solidFill>
              </a:rPr>
              <a:t>a=10</a:t>
            </a:r>
            <a:r>
              <a:rPr lang="zh-CN" altLang="en-US" sz="1800" dirty="0">
                <a:solidFill>
                  <a:schemeClr val="tx1">
                    <a:alpha val="80000"/>
                  </a:schemeClr>
                </a:solidFill>
              </a:rPr>
              <a:t>， </a:t>
            </a:r>
            <a:r>
              <a:rPr lang="en-US" altLang="zh-CN" sz="1800" dirty="0">
                <a:solidFill>
                  <a:schemeClr val="tx1">
                    <a:alpha val="80000"/>
                  </a:schemeClr>
                </a:solidFill>
              </a:rPr>
              <a:t>b="ABC", c=True</a:t>
            </a:r>
          </a:p>
          <a:p>
            <a:pPr lvl="1"/>
            <a:r>
              <a:rPr lang="zh-CN" altLang="en-US" sz="1800" dirty="0">
                <a:solidFill>
                  <a:schemeClr val="tx1">
                    <a:alpha val="80000"/>
                  </a:schemeClr>
                </a:solidFill>
              </a:rPr>
              <a:t>我们分别创建了三个变量</a:t>
            </a:r>
            <a:r>
              <a:rPr lang="en-US" altLang="zh-CN" sz="1800" dirty="0" err="1">
                <a:solidFill>
                  <a:schemeClr val="tx1">
                    <a:alpha val="80000"/>
                  </a:schemeClr>
                </a:solidFill>
              </a:rPr>
              <a:t>a,b,c</a:t>
            </a:r>
            <a:r>
              <a:rPr lang="zh-CN" altLang="en-US" sz="1800" dirty="0">
                <a:solidFill>
                  <a:schemeClr val="tx1">
                    <a:alpha val="80000"/>
                  </a:schemeClr>
                </a:solidFill>
              </a:rPr>
              <a:t>，</a:t>
            </a:r>
            <a:r>
              <a:rPr lang="en-US" altLang="zh-CN" sz="1800" dirty="0">
                <a:solidFill>
                  <a:schemeClr val="tx1">
                    <a:alpha val="80000"/>
                  </a:schemeClr>
                </a:solidFill>
              </a:rPr>
              <a:t>a</a:t>
            </a:r>
            <a:r>
              <a:rPr lang="zh-CN" altLang="en-US" sz="1800" dirty="0">
                <a:solidFill>
                  <a:schemeClr val="tx1">
                    <a:alpha val="80000"/>
                  </a:schemeClr>
                </a:solidFill>
              </a:rPr>
              <a:t>变量代表了数字</a:t>
            </a:r>
            <a:r>
              <a:rPr lang="en-US" altLang="zh-CN" sz="1800" dirty="0">
                <a:solidFill>
                  <a:schemeClr val="tx1">
                    <a:alpha val="80000"/>
                  </a:schemeClr>
                </a:solidFill>
              </a:rPr>
              <a:t>10</a:t>
            </a:r>
            <a:r>
              <a:rPr lang="zh-CN" altLang="en-US" sz="1800" dirty="0">
                <a:solidFill>
                  <a:schemeClr val="tx1">
                    <a:alpha val="80000"/>
                  </a:schemeClr>
                </a:solidFill>
              </a:rPr>
              <a:t>，</a:t>
            </a:r>
            <a:r>
              <a:rPr lang="en-US" altLang="zh-CN" sz="1800" dirty="0">
                <a:solidFill>
                  <a:schemeClr val="tx1">
                    <a:alpha val="80000"/>
                  </a:schemeClr>
                </a:solidFill>
              </a:rPr>
              <a:t>b</a:t>
            </a:r>
            <a:r>
              <a:rPr lang="zh-CN" altLang="en-US" sz="1800" dirty="0">
                <a:solidFill>
                  <a:schemeClr val="tx1">
                    <a:alpha val="80000"/>
                  </a:schemeClr>
                </a:solidFill>
              </a:rPr>
              <a:t>变量代表了字符串</a:t>
            </a:r>
            <a:r>
              <a:rPr lang="en-US" altLang="zh-CN" sz="1800" dirty="0">
                <a:solidFill>
                  <a:schemeClr val="tx1">
                    <a:alpha val="80000"/>
                  </a:schemeClr>
                </a:solidFill>
              </a:rPr>
              <a:t>"ABC"</a:t>
            </a:r>
            <a:r>
              <a:rPr lang="zh-CN" altLang="en-US" sz="1800" dirty="0">
                <a:solidFill>
                  <a:schemeClr val="tx1">
                    <a:alpha val="80000"/>
                  </a:schemeClr>
                </a:solidFill>
              </a:rPr>
              <a:t>，</a:t>
            </a:r>
            <a:r>
              <a:rPr lang="en-US" altLang="zh-CN" sz="1800" dirty="0">
                <a:solidFill>
                  <a:schemeClr val="tx1">
                    <a:alpha val="80000"/>
                  </a:schemeClr>
                </a:solidFill>
              </a:rPr>
              <a:t>c</a:t>
            </a:r>
            <a:r>
              <a:rPr lang="zh-CN" altLang="en-US" sz="1800" dirty="0">
                <a:solidFill>
                  <a:schemeClr val="tx1">
                    <a:alpha val="80000"/>
                  </a:schemeClr>
                </a:solidFill>
              </a:rPr>
              <a:t>代表了变量</a:t>
            </a:r>
            <a:r>
              <a:rPr lang="en-US" altLang="zh-CN" sz="1800" dirty="0">
                <a:solidFill>
                  <a:schemeClr val="tx1">
                    <a:alpha val="80000"/>
                  </a:schemeClr>
                </a:solidFill>
              </a:rPr>
              <a:t>False</a:t>
            </a:r>
            <a:r>
              <a:rPr lang="zh-CN" altLang="en-US" sz="1800" dirty="0">
                <a:solidFill>
                  <a:schemeClr val="tx1">
                    <a:alpha val="80000"/>
                  </a:schemeClr>
                </a:solidFill>
              </a:rPr>
              <a:t>。</a:t>
            </a:r>
          </a:p>
          <a:p>
            <a:r>
              <a:rPr lang="zh-CN" altLang="en-US" sz="1800" dirty="0">
                <a:solidFill>
                  <a:schemeClr val="tx1">
                    <a:alpha val="80000"/>
                  </a:schemeClr>
                </a:solidFill>
              </a:rPr>
              <a:t>现在的话，我们可以在程序的其他地方使用这三个变量，使用的时候，</a:t>
            </a:r>
            <a:r>
              <a:rPr lang="en-US" altLang="zh-CN" sz="1800" dirty="0">
                <a:solidFill>
                  <a:schemeClr val="tx1">
                    <a:alpha val="80000"/>
                  </a:schemeClr>
                </a:solidFill>
              </a:rPr>
              <a:t>a</a:t>
            </a:r>
            <a:r>
              <a:rPr lang="zh-CN" altLang="en-US" sz="1800" dirty="0">
                <a:solidFill>
                  <a:schemeClr val="tx1">
                    <a:alpha val="80000"/>
                  </a:schemeClr>
                </a:solidFill>
              </a:rPr>
              <a:t>变量就代表了</a:t>
            </a:r>
            <a:r>
              <a:rPr lang="en-US" altLang="zh-CN" sz="1800" dirty="0">
                <a:solidFill>
                  <a:schemeClr val="tx1">
                    <a:alpha val="80000"/>
                  </a:schemeClr>
                </a:solidFill>
              </a:rPr>
              <a:t>10</a:t>
            </a:r>
            <a:r>
              <a:rPr lang="zh-CN" altLang="en-US" sz="1800" dirty="0">
                <a:solidFill>
                  <a:schemeClr val="tx1">
                    <a:alpha val="80000"/>
                  </a:schemeClr>
                </a:solidFill>
              </a:rPr>
              <a:t>。</a:t>
            </a:r>
          </a:p>
          <a:p>
            <a:pPr lvl="1"/>
            <a:r>
              <a:rPr lang="zh-CN" altLang="en-US" sz="1800" dirty="0">
                <a:solidFill>
                  <a:schemeClr val="tx1">
                    <a:alpha val="80000"/>
                  </a:schemeClr>
                </a:solidFill>
              </a:rPr>
              <a:t>例如：</a:t>
            </a:r>
          </a:p>
          <a:p>
            <a:pPr lvl="1"/>
            <a:r>
              <a:rPr lang="en-US" altLang="zh-CN" sz="1800" dirty="0">
                <a:solidFill>
                  <a:schemeClr val="tx1">
                    <a:alpha val="80000"/>
                  </a:schemeClr>
                </a:solidFill>
              </a:rPr>
              <a:t>a=1</a:t>
            </a:r>
          </a:p>
          <a:p>
            <a:pPr lvl="1"/>
            <a:r>
              <a:rPr lang="en-US" altLang="zh-CN" sz="1800" dirty="0">
                <a:solidFill>
                  <a:schemeClr val="tx1">
                    <a:alpha val="80000"/>
                  </a:schemeClr>
                </a:solidFill>
              </a:rPr>
              <a:t>b=2</a:t>
            </a:r>
          </a:p>
          <a:p>
            <a:pPr lvl="1"/>
            <a:r>
              <a:rPr lang="en-US" altLang="zh-CN" sz="1800" dirty="0">
                <a:solidFill>
                  <a:schemeClr val="tx1">
                    <a:alpha val="80000"/>
                  </a:schemeClr>
                </a:solidFill>
              </a:rPr>
              <a:t>c=</a:t>
            </a:r>
            <a:r>
              <a:rPr lang="en-US" altLang="zh-CN" sz="1800" dirty="0" err="1">
                <a:solidFill>
                  <a:schemeClr val="tx1">
                    <a:alpha val="80000"/>
                  </a:schemeClr>
                </a:solidFill>
              </a:rPr>
              <a:t>a+b</a:t>
            </a:r>
            <a:endParaRPr lang="en-US" altLang="zh-CN" sz="18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zh-CN" altLang="en-US" sz="1800" dirty="0">
                <a:solidFill>
                  <a:schemeClr val="tx1">
                    <a:alpha val="80000"/>
                  </a:schemeClr>
                </a:solidFill>
              </a:rPr>
              <a:t>我们创建了</a:t>
            </a:r>
            <a:r>
              <a:rPr lang="en-US" altLang="zh-CN" sz="1800" dirty="0">
                <a:solidFill>
                  <a:schemeClr val="tx1">
                    <a:alpha val="80000"/>
                  </a:schemeClr>
                </a:solidFill>
              </a:rPr>
              <a:t>a</a:t>
            </a:r>
            <a:r>
              <a:rPr lang="zh-CN" altLang="en-US" sz="1800" dirty="0">
                <a:solidFill>
                  <a:schemeClr val="tx1">
                    <a:alpha val="80000"/>
                  </a:schemeClr>
                </a:solidFill>
              </a:rPr>
              <a:t>变量代表数字</a:t>
            </a:r>
            <a:r>
              <a:rPr lang="en-US" altLang="zh-CN" sz="1800" dirty="0">
                <a:solidFill>
                  <a:schemeClr val="tx1">
                    <a:alpha val="80000"/>
                  </a:schemeClr>
                </a:solidFill>
              </a:rPr>
              <a:t>1</a:t>
            </a:r>
            <a:r>
              <a:rPr lang="zh-CN" altLang="en-US" sz="1800" dirty="0">
                <a:solidFill>
                  <a:schemeClr val="tx1">
                    <a:alpha val="80000"/>
                  </a:schemeClr>
                </a:solidFill>
              </a:rPr>
              <a:t>，</a:t>
            </a:r>
            <a:r>
              <a:rPr lang="en-US" altLang="zh-CN" sz="1800" dirty="0">
                <a:solidFill>
                  <a:schemeClr val="tx1">
                    <a:alpha val="80000"/>
                  </a:schemeClr>
                </a:solidFill>
              </a:rPr>
              <a:t>b</a:t>
            </a:r>
            <a:r>
              <a:rPr lang="zh-CN" altLang="en-US" sz="1800" dirty="0">
                <a:solidFill>
                  <a:schemeClr val="tx1">
                    <a:alpha val="80000"/>
                  </a:schemeClr>
                </a:solidFill>
              </a:rPr>
              <a:t>变量代表了数字</a:t>
            </a:r>
            <a:r>
              <a:rPr lang="en-US" altLang="zh-CN" sz="1800" dirty="0">
                <a:solidFill>
                  <a:schemeClr val="tx1">
                    <a:alpha val="80000"/>
                  </a:schemeClr>
                </a:solidFill>
              </a:rPr>
              <a:t>2</a:t>
            </a:r>
            <a:r>
              <a:rPr lang="zh-CN" altLang="en-US" sz="1800" dirty="0">
                <a:solidFill>
                  <a:schemeClr val="tx1">
                    <a:alpha val="80000"/>
                  </a:schemeClr>
                </a:solidFill>
              </a:rPr>
              <a:t>，</a:t>
            </a:r>
            <a:r>
              <a:rPr lang="en-US" altLang="zh-CN" sz="1800" dirty="0">
                <a:solidFill>
                  <a:schemeClr val="tx1">
                    <a:alpha val="80000"/>
                  </a:schemeClr>
                </a:solidFill>
              </a:rPr>
              <a:t>c</a:t>
            </a:r>
            <a:r>
              <a:rPr lang="zh-CN" altLang="en-US" sz="1800" dirty="0">
                <a:solidFill>
                  <a:schemeClr val="tx1">
                    <a:alpha val="80000"/>
                  </a:schemeClr>
                </a:solidFill>
              </a:rPr>
              <a:t>变量等</a:t>
            </a:r>
            <a:r>
              <a:rPr lang="en-US" altLang="zh-CN" sz="1800" dirty="0">
                <a:solidFill>
                  <a:schemeClr val="tx1">
                    <a:alpha val="80000"/>
                  </a:schemeClr>
                </a:solidFill>
              </a:rPr>
              <a:t>a</a:t>
            </a:r>
            <a:r>
              <a:rPr lang="zh-CN" altLang="en-US" sz="1800" dirty="0">
                <a:solidFill>
                  <a:schemeClr val="tx1">
                    <a:alpha val="80000"/>
                  </a:schemeClr>
                </a:solidFill>
              </a:rPr>
              <a:t>变量加</a:t>
            </a:r>
            <a:r>
              <a:rPr lang="en-US" altLang="zh-CN" sz="1800" dirty="0">
                <a:solidFill>
                  <a:schemeClr val="tx1">
                    <a:alpha val="80000"/>
                  </a:schemeClr>
                </a:solidFill>
              </a:rPr>
              <a:t>b</a:t>
            </a:r>
            <a:r>
              <a:rPr lang="zh-CN" altLang="en-US" sz="1800" dirty="0">
                <a:solidFill>
                  <a:schemeClr val="tx1">
                    <a:alpha val="80000"/>
                  </a:schemeClr>
                </a:solidFill>
              </a:rPr>
              <a:t>变量。</a:t>
            </a:r>
          </a:p>
          <a:p>
            <a:pPr lvl="1"/>
            <a:r>
              <a:rPr lang="zh-CN" altLang="en-US" sz="1800" dirty="0">
                <a:solidFill>
                  <a:schemeClr val="tx1">
                    <a:alpha val="80000"/>
                  </a:schemeClr>
                </a:solidFill>
              </a:rPr>
              <a:t>从程序上我们看到，</a:t>
            </a:r>
            <a:r>
              <a:rPr lang="en-US" altLang="zh-CN" sz="1800" dirty="0">
                <a:solidFill>
                  <a:schemeClr val="tx1">
                    <a:alpha val="80000"/>
                  </a:schemeClr>
                </a:solidFill>
              </a:rPr>
              <a:t>c</a:t>
            </a:r>
            <a:r>
              <a:rPr lang="zh-CN" altLang="en-US" sz="1800" dirty="0">
                <a:solidFill>
                  <a:schemeClr val="tx1">
                    <a:alpha val="80000"/>
                  </a:schemeClr>
                </a:solidFill>
              </a:rPr>
              <a:t>变量代表</a:t>
            </a:r>
            <a:r>
              <a:rPr lang="en-US" altLang="zh-CN" sz="1800" dirty="0">
                <a:solidFill>
                  <a:schemeClr val="tx1">
                    <a:alpha val="80000"/>
                  </a:schemeClr>
                </a:solidFill>
              </a:rPr>
              <a:t>a</a:t>
            </a:r>
            <a:r>
              <a:rPr lang="zh-CN" altLang="en-US" sz="1800" dirty="0">
                <a:solidFill>
                  <a:schemeClr val="tx1">
                    <a:alpha val="80000"/>
                  </a:schemeClr>
                </a:solidFill>
              </a:rPr>
              <a:t>变量加</a:t>
            </a:r>
            <a:r>
              <a:rPr lang="en-US" altLang="zh-CN" sz="1800" dirty="0">
                <a:solidFill>
                  <a:schemeClr val="tx1">
                    <a:alpha val="80000"/>
                  </a:schemeClr>
                </a:solidFill>
              </a:rPr>
              <a:t>b</a:t>
            </a:r>
            <a:r>
              <a:rPr lang="zh-CN" altLang="en-US" sz="1800" dirty="0">
                <a:solidFill>
                  <a:schemeClr val="tx1">
                    <a:alpha val="80000"/>
                  </a:schemeClr>
                </a:solidFill>
              </a:rPr>
              <a:t>变量的结果，那么我们就知道</a:t>
            </a:r>
            <a:r>
              <a:rPr lang="en-US" altLang="zh-CN" sz="1800" dirty="0">
                <a:solidFill>
                  <a:schemeClr val="tx1">
                    <a:alpha val="80000"/>
                  </a:schemeClr>
                </a:solidFill>
              </a:rPr>
              <a:t>c</a:t>
            </a:r>
            <a:r>
              <a:rPr lang="zh-CN" altLang="en-US" sz="1800" dirty="0">
                <a:solidFill>
                  <a:schemeClr val="tx1">
                    <a:alpha val="80000"/>
                  </a:schemeClr>
                </a:solidFill>
              </a:rPr>
              <a:t>应该等于数字</a:t>
            </a:r>
            <a:r>
              <a:rPr lang="en-US" altLang="zh-CN" sz="1800" dirty="0">
                <a:solidFill>
                  <a:schemeClr val="tx1">
                    <a:alpha val="80000"/>
                  </a:schemeClr>
                </a:solidFill>
              </a:rPr>
              <a:t>1</a:t>
            </a:r>
            <a:r>
              <a:rPr lang="zh-CN" altLang="en-US" sz="1800" dirty="0">
                <a:solidFill>
                  <a:schemeClr val="tx1">
                    <a:alpha val="80000"/>
                  </a:schemeClr>
                </a:solidFill>
              </a:rPr>
              <a:t>加上数字</a:t>
            </a:r>
            <a:r>
              <a:rPr lang="en-US" altLang="zh-CN" sz="1800" dirty="0">
                <a:solidFill>
                  <a:schemeClr val="tx1">
                    <a:alpha val="80000"/>
                  </a:schemeClr>
                </a:solidFill>
              </a:rPr>
              <a:t>2</a:t>
            </a:r>
            <a:r>
              <a:rPr lang="zh-CN" altLang="en-US" sz="1800" dirty="0">
                <a:solidFill>
                  <a:schemeClr val="tx1">
                    <a:alpha val="80000"/>
                  </a:schemeClr>
                </a:solidFill>
              </a:rPr>
              <a:t>，也就是等于</a:t>
            </a:r>
            <a:r>
              <a:rPr lang="en-US" altLang="zh-CN" sz="1800" dirty="0">
                <a:solidFill>
                  <a:schemeClr val="tx1">
                    <a:alpha val="80000"/>
                  </a:schemeClr>
                </a:solidFill>
              </a:rPr>
              <a:t>3</a:t>
            </a:r>
            <a:r>
              <a:rPr lang="zh-CN" altLang="en-US" sz="1800" dirty="0">
                <a:solidFill>
                  <a:schemeClr val="tx1">
                    <a:alpha val="80000"/>
                  </a:schemeClr>
                </a:solidFill>
              </a:rPr>
              <a:t>。</a:t>
            </a:r>
          </a:p>
          <a:p>
            <a:r>
              <a:rPr lang="zh-CN" altLang="en-US" sz="1800" dirty="0">
                <a:solidFill>
                  <a:schemeClr val="tx1">
                    <a:alpha val="80000"/>
                  </a:schemeClr>
                </a:solidFill>
              </a:rPr>
              <a:t>这就是变量的最简单的应用。</a:t>
            </a: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7486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1B3EC0-C865-4E52-A0F6-CB02B29A4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A9D41-594F-4ED5-9F54-BB89477BE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41832"/>
            <a:ext cx="10506456" cy="1901952"/>
          </a:xfrm>
        </p:spPr>
        <p:txBody>
          <a:bodyPr anchor="b">
            <a:normAutofit/>
          </a:bodyPr>
          <a:lstStyle/>
          <a:p>
            <a:r>
              <a:rPr lang="zh-CN" altLang="en-US" sz="5400"/>
              <a:t>注释</a:t>
            </a:r>
            <a:endParaRPr lang="en-US" sz="5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146509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F2261-4E6B-4173-AA6C-DA26B88D7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668690"/>
            <a:ext cx="10509504" cy="2503510"/>
          </a:xfrm>
        </p:spPr>
        <p:txBody>
          <a:bodyPr>
            <a:normAutofit/>
          </a:bodyPr>
          <a:lstStyle/>
          <a:p>
            <a:r>
              <a:rPr lang="zh-CN" altLang="en-US" sz="2000"/>
              <a:t>就像是在读书的时候，我们在不懂的地方，会写一些自己的理解，方便我们再次去复习阅读的时候，能一下子去理解。</a:t>
            </a:r>
          </a:p>
          <a:p>
            <a:r>
              <a:rPr lang="zh-CN" altLang="en-US" sz="2000"/>
              <a:t>在</a:t>
            </a:r>
            <a:r>
              <a:rPr lang="en-US" altLang="zh-CN" sz="2000"/>
              <a:t>Python</a:t>
            </a:r>
            <a:r>
              <a:rPr lang="zh-CN" altLang="en-US" sz="2000"/>
              <a:t>中，注释就是这样的作用。</a:t>
            </a:r>
          </a:p>
          <a:p>
            <a:r>
              <a:rPr lang="zh-CN" altLang="en-US" sz="2000"/>
              <a:t>我们用两种方法来进行注释。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22170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1B3EC0-C865-4E52-A0F6-CB02B29A4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B690CA-C865-4CBE-88F2-D76772EF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41832"/>
            <a:ext cx="10506456" cy="1901952"/>
          </a:xfrm>
        </p:spPr>
        <p:txBody>
          <a:bodyPr anchor="b">
            <a:normAutofit/>
          </a:bodyPr>
          <a:lstStyle/>
          <a:p>
            <a:r>
              <a:rPr lang="zh-CN" altLang="en-US" sz="5400"/>
              <a:t>第一种注释</a:t>
            </a:r>
            <a:endParaRPr lang="en-US" sz="5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146509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19CFE-676E-4446-87D5-28DD9EC23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668690"/>
            <a:ext cx="10509504" cy="2503510"/>
          </a:xfrm>
        </p:spPr>
        <p:txBody>
          <a:bodyPr>
            <a:normAutofit/>
          </a:bodyPr>
          <a:lstStyle/>
          <a:p>
            <a:r>
              <a:rPr lang="en-US" altLang="zh-CN" sz="1400"/>
              <a:t>#</a:t>
            </a:r>
            <a:r>
              <a:rPr lang="zh-CN" altLang="en-US" sz="1400"/>
              <a:t>符号，</a:t>
            </a:r>
            <a:endParaRPr lang="en-US" altLang="zh-CN" sz="1400"/>
          </a:p>
          <a:p>
            <a:pPr lvl="1"/>
            <a:r>
              <a:rPr lang="zh-CN" altLang="en-US" sz="1400"/>
              <a:t>例如：</a:t>
            </a:r>
          </a:p>
          <a:p>
            <a:pPr lvl="1"/>
            <a:r>
              <a:rPr lang="en-US" altLang="zh-CN" sz="1400"/>
              <a:t># </a:t>
            </a:r>
            <a:r>
              <a:rPr lang="zh-CN" altLang="en-US" sz="1400"/>
              <a:t>这是一个注释</a:t>
            </a:r>
          </a:p>
          <a:p>
            <a:pPr lvl="1"/>
            <a:r>
              <a:rPr lang="en-US" altLang="zh-CN" sz="1400"/>
              <a:t>a = 1</a:t>
            </a:r>
          </a:p>
          <a:p>
            <a:pPr lvl="1"/>
            <a:r>
              <a:rPr lang="en-US" altLang="zh-CN" sz="1400"/>
              <a:t>b = 2 # </a:t>
            </a:r>
            <a:r>
              <a:rPr lang="zh-CN" altLang="en-US" sz="1400"/>
              <a:t>创建了一个变量</a:t>
            </a:r>
            <a:r>
              <a:rPr lang="en-US" altLang="zh-CN" sz="1400"/>
              <a:t>b</a:t>
            </a:r>
            <a:r>
              <a:rPr lang="zh-CN" altLang="en-US" sz="1400"/>
              <a:t>，值为</a:t>
            </a:r>
            <a:r>
              <a:rPr lang="en-US" altLang="zh-CN" sz="1400"/>
              <a:t>2</a:t>
            </a:r>
            <a:r>
              <a:rPr lang="zh-CN" altLang="en-US" sz="1400"/>
              <a:t>。</a:t>
            </a:r>
          </a:p>
          <a:p>
            <a:r>
              <a:rPr lang="zh-CN" altLang="en-US" sz="1400"/>
              <a:t>我们可以看到，我们以</a:t>
            </a:r>
            <a:r>
              <a:rPr lang="en-US" altLang="zh-CN" sz="1400"/>
              <a:t>#</a:t>
            </a:r>
            <a:r>
              <a:rPr lang="zh-CN" altLang="en-US" sz="1400"/>
              <a:t>符号开头，写一条注释，然后创建了</a:t>
            </a:r>
            <a:r>
              <a:rPr lang="en-US" altLang="zh-CN" sz="1400"/>
              <a:t>a</a:t>
            </a:r>
            <a:r>
              <a:rPr lang="zh-CN" altLang="en-US" sz="1400"/>
              <a:t>和</a:t>
            </a:r>
            <a:r>
              <a:rPr lang="en-US" altLang="zh-CN" sz="1400"/>
              <a:t>b</a:t>
            </a:r>
            <a:r>
              <a:rPr lang="zh-CN" altLang="en-US" sz="1400"/>
              <a:t>两个变量，并在变量</a:t>
            </a:r>
            <a:r>
              <a:rPr lang="en-US" altLang="zh-CN" sz="1400"/>
              <a:t>b</a:t>
            </a:r>
            <a:r>
              <a:rPr lang="zh-CN" altLang="en-US" sz="1400"/>
              <a:t>后面又写了一条注释。</a:t>
            </a:r>
          </a:p>
          <a:p>
            <a:r>
              <a:rPr lang="zh-CN" altLang="en-US" sz="1400"/>
              <a:t>在</a:t>
            </a:r>
            <a:r>
              <a:rPr lang="en-US" altLang="zh-CN" sz="1400"/>
              <a:t>Python</a:t>
            </a:r>
            <a:r>
              <a:rPr lang="zh-CN" altLang="en-US" sz="1400"/>
              <a:t>程序执行的时候，在遇到</a:t>
            </a:r>
            <a:r>
              <a:rPr lang="en-US" altLang="zh-CN" sz="1400"/>
              <a:t>#</a:t>
            </a:r>
            <a:r>
              <a:rPr lang="zh-CN" altLang="en-US" sz="1400"/>
              <a:t>符号开头的文本时，会直接跳过</a:t>
            </a:r>
            <a:r>
              <a:rPr lang="en-US" altLang="zh-CN" sz="1400"/>
              <a:t>#</a:t>
            </a:r>
            <a:r>
              <a:rPr lang="zh-CN" altLang="en-US" sz="1400"/>
              <a:t>符号后面的文本。</a:t>
            </a:r>
          </a:p>
          <a:p>
            <a:r>
              <a:rPr lang="zh-CN" altLang="en-US" sz="1400"/>
              <a:t>我们就可以以这种形式，来不断的注释一下我们的代码。比如我们写了一个很复杂程序，我们可以写一个好的注释，以便别人在看我们代码的时候，能理解我们是怎么去写的这段代码。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07587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1B3EC0-C865-4E52-A0F6-CB02B29A4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2B7CC-454C-4D0D-B200-20585875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41832"/>
            <a:ext cx="10506456" cy="1901952"/>
          </a:xfrm>
        </p:spPr>
        <p:txBody>
          <a:bodyPr anchor="b">
            <a:normAutofit/>
          </a:bodyPr>
          <a:lstStyle/>
          <a:p>
            <a:r>
              <a:rPr lang="zh-CN" altLang="en-US" sz="5400"/>
              <a:t>第二种注释</a:t>
            </a:r>
            <a:endParaRPr lang="en-US" sz="5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146509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331EE-498A-431E-BAAF-651A11902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668690"/>
            <a:ext cx="10509504" cy="2503510"/>
          </a:xfrm>
        </p:spPr>
        <p:txBody>
          <a:bodyPr>
            <a:normAutofit/>
          </a:bodyPr>
          <a:lstStyle/>
          <a:p>
            <a:r>
              <a:rPr lang="zh-CN" altLang="en-US" sz="1100"/>
              <a:t>我们可以看到，</a:t>
            </a:r>
            <a:r>
              <a:rPr lang="en-US" altLang="zh-CN" sz="1100"/>
              <a:t>#</a:t>
            </a:r>
            <a:r>
              <a:rPr lang="zh-CN" altLang="en-US" sz="1100"/>
              <a:t>符号的注释只能进行单行注释。我们也可以进行多行注释</a:t>
            </a:r>
            <a:endParaRPr lang="en-US" altLang="zh-CN" sz="1100"/>
          </a:p>
          <a:p>
            <a:r>
              <a:rPr lang="zh-CN" altLang="en-US" sz="1100"/>
              <a:t>三引号</a:t>
            </a:r>
            <a:endParaRPr lang="en-US" altLang="zh-CN" sz="1100"/>
          </a:p>
          <a:p>
            <a:r>
              <a:rPr lang="zh-CN" altLang="en-US" sz="1100"/>
              <a:t>上面我们讲过三引号，它是字符串的一种表达形式，在这里，我们也可以用来进行多行注释。例如：</a:t>
            </a:r>
          </a:p>
          <a:p>
            <a:pPr lvl="1"/>
            <a:r>
              <a:rPr lang="en-US" altLang="zh-CN" sz="1100"/>
              <a:t>"""</a:t>
            </a:r>
            <a:r>
              <a:rPr lang="zh-CN" altLang="en-US" sz="1100"/>
              <a:t>这是一个注释</a:t>
            </a:r>
          </a:p>
          <a:p>
            <a:pPr lvl="1"/>
            <a:r>
              <a:rPr lang="zh-CN" altLang="en-US" sz="1100"/>
              <a:t>这是注释的第二行</a:t>
            </a:r>
          </a:p>
          <a:p>
            <a:pPr lvl="1"/>
            <a:r>
              <a:rPr lang="zh-CN" altLang="en-US" sz="1100"/>
              <a:t>这是注释的第三行</a:t>
            </a:r>
            <a:r>
              <a:rPr lang="en-US" altLang="zh-CN" sz="1100"/>
              <a:t>"""</a:t>
            </a:r>
          </a:p>
          <a:p>
            <a:endParaRPr lang="en-US" altLang="zh-CN" sz="1100"/>
          </a:p>
          <a:p>
            <a:r>
              <a:rPr lang="zh-CN" altLang="en-US" sz="1100"/>
              <a:t>单行注释，我们主要是用来标记某一个语句的意思，为什么这样写。</a:t>
            </a:r>
          </a:p>
          <a:p>
            <a:r>
              <a:rPr lang="zh-CN" altLang="en-US" sz="1100"/>
              <a:t>多行注释，我们主要用来在程序文件的开头进行说明，说明我们这个程序文件都有什么功能，如何使用。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261537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1B3EC0-C865-4E52-A0F6-CB02B29A4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5A01F-9252-44EB-8880-433D8507C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41832"/>
            <a:ext cx="10506456" cy="1901952"/>
          </a:xfrm>
        </p:spPr>
        <p:txBody>
          <a:bodyPr anchor="b">
            <a:normAutofit/>
          </a:bodyPr>
          <a:lstStyle/>
          <a:p>
            <a:r>
              <a:rPr lang="zh-CN" altLang="en-US" sz="5400"/>
              <a:t>缩进</a:t>
            </a:r>
            <a:endParaRPr lang="en-US" sz="5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146509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B0663-1D39-45E5-92EC-852FF983B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668690"/>
            <a:ext cx="10509504" cy="2503510"/>
          </a:xfrm>
        </p:spPr>
        <p:txBody>
          <a:bodyPr>
            <a:normAutofit/>
          </a:bodyPr>
          <a:lstStyle/>
          <a:p>
            <a:r>
              <a:rPr lang="en-US" altLang="zh-CN" sz="2000"/>
              <a:t>python</a:t>
            </a:r>
            <a:r>
              <a:rPr lang="zh-CN" altLang="en-US" sz="2000"/>
              <a:t>最具特色的就是使用缩进来表示代码块，不需要使用大括号 </a:t>
            </a:r>
            <a:r>
              <a:rPr lang="en-US" altLang="zh-CN" sz="2000"/>
              <a:t>{}</a:t>
            </a:r>
            <a:r>
              <a:rPr lang="zh-CN" altLang="en-US" sz="2000"/>
              <a:t>，其他的语言如</a:t>
            </a:r>
            <a:r>
              <a:rPr lang="en-US" altLang="zh-CN" sz="2000"/>
              <a:t>Java</a:t>
            </a:r>
            <a:r>
              <a:rPr lang="zh-CN" altLang="en-US" sz="2000"/>
              <a:t>是这样的。</a:t>
            </a:r>
          </a:p>
          <a:p>
            <a:r>
              <a:rPr lang="zh-CN" altLang="en-US" sz="2000"/>
              <a:t>缩进有两种，一种是空格，一种是</a:t>
            </a:r>
            <a:r>
              <a:rPr lang="en-US" altLang="zh-CN" sz="2000"/>
              <a:t>Tab</a:t>
            </a:r>
            <a:r>
              <a:rPr lang="zh-CN" altLang="en-US" sz="2000"/>
              <a:t>（键盘上，大小写切换键上面的那个键）。</a:t>
            </a:r>
          </a:p>
          <a:p>
            <a:r>
              <a:rPr lang="zh-CN" altLang="en-US" sz="2000"/>
              <a:t>同一个文件中的程序必须要使用同一种缩进，这里我们在</a:t>
            </a:r>
            <a:r>
              <a:rPr lang="en-US" altLang="zh-CN" sz="2000"/>
              <a:t>Pycharm</a:t>
            </a:r>
            <a:r>
              <a:rPr lang="zh-CN" altLang="en-US" sz="2000"/>
              <a:t>软件中去使用的时候，只使用</a:t>
            </a:r>
            <a:r>
              <a:rPr lang="en-US" altLang="zh-CN" sz="2000"/>
              <a:t>Tab</a:t>
            </a:r>
            <a:r>
              <a:rPr lang="zh-CN" altLang="en-US" sz="2000"/>
              <a:t>，因为空格很难去控制个数。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92616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AB3B3D-1448-4750-A1DD-8F59E9656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zh-CN" altLang="en-US" sz="7200"/>
              <a:t>运算符</a:t>
            </a:r>
            <a:endParaRPr lang="en-US" sz="72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D87841-5F8D-4384-87E4-8EC33B7B7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en-US" sz="2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236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37656-4807-41A0-B95B-0D45C2513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zh-CN" altLang="en-US" sz="2200"/>
              <a:t>从一个数学算式来举例：</a:t>
            </a:r>
          </a:p>
          <a:p>
            <a:pPr lvl="1"/>
            <a:r>
              <a:rPr lang="en-US" altLang="zh-CN" sz="2200"/>
              <a:t>4 + 5 = 9</a:t>
            </a:r>
          </a:p>
          <a:p>
            <a:r>
              <a:rPr lang="en-US" altLang="zh-CN" sz="2200"/>
              <a:t>4</a:t>
            </a:r>
            <a:r>
              <a:rPr lang="zh-CN" altLang="en-US" sz="2200"/>
              <a:t>和</a:t>
            </a:r>
            <a:r>
              <a:rPr lang="en-US" altLang="zh-CN" sz="2200"/>
              <a:t>5</a:t>
            </a:r>
            <a:r>
              <a:rPr lang="zh-CN" altLang="en-US" sz="2200"/>
              <a:t>是加数和被加数，也可以叫操作数，</a:t>
            </a:r>
            <a:r>
              <a:rPr lang="en-US" altLang="zh-CN" sz="2200"/>
              <a:t>+</a:t>
            </a:r>
            <a:r>
              <a:rPr lang="zh-CN" altLang="en-US" sz="2200"/>
              <a:t>号就是我们说的运算符</a:t>
            </a:r>
            <a:endParaRPr lang="en-US" altLang="zh-CN" sz="2200"/>
          </a:p>
          <a:p>
            <a:r>
              <a:rPr lang="zh-CN" altLang="en-US" sz="2200"/>
              <a:t>若干个操作数通过不同的运算符，可以得到不同的结果。</a:t>
            </a:r>
          </a:p>
          <a:p>
            <a:r>
              <a:rPr lang="zh-CN" altLang="en-US" sz="2200"/>
              <a:t>接下来，我们只讲一些常用的运算符。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725288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72B2D-21C0-4F08-ACA1-9931FEF8C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zh-CN" altLang="en-US" sz="3200"/>
              <a:t>算术运算符</a:t>
            </a:r>
            <a:endParaRPr lang="en-US" sz="3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F15FD-61C5-4A92-B8C2-188E8C4C9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zh-CN" altLang="en-US" sz="1800" dirty="0"/>
              <a:t>假设变量</a:t>
            </a:r>
            <a:r>
              <a:rPr lang="en-US" altLang="zh-CN" sz="1800" dirty="0"/>
              <a:t>a</a:t>
            </a:r>
            <a:r>
              <a:rPr lang="zh-CN" altLang="en-US" sz="1800" dirty="0"/>
              <a:t>为</a:t>
            </a:r>
            <a:r>
              <a:rPr lang="en-US" altLang="zh-CN" sz="1800" dirty="0"/>
              <a:t>10</a:t>
            </a:r>
            <a:r>
              <a:rPr lang="zh-CN" altLang="en-US" sz="1800" dirty="0"/>
              <a:t>，变量</a:t>
            </a:r>
            <a:r>
              <a:rPr lang="en-US" altLang="zh-CN" sz="1800" dirty="0"/>
              <a:t>b</a:t>
            </a:r>
            <a:r>
              <a:rPr lang="zh-CN" altLang="en-US" sz="1800" dirty="0"/>
              <a:t>为</a:t>
            </a:r>
            <a:r>
              <a:rPr lang="en-US" altLang="zh-CN" sz="1800" dirty="0"/>
              <a:t>21</a:t>
            </a:r>
            <a:endParaRPr lang="zh-CN" altLang="en-US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35E367-E78C-46E0-9B19-C0219B00F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957369"/>
              </p:ext>
            </p:extLst>
          </p:nvPr>
        </p:nvGraphicFramePr>
        <p:xfrm>
          <a:off x="1195728" y="2734056"/>
          <a:ext cx="9888938" cy="3483869"/>
        </p:xfrm>
        <a:graphic>
          <a:graphicData uri="http://schemas.openxmlformats.org/drawingml/2006/table">
            <a:tbl>
              <a:tblPr firstRow="1" bandRow="1"/>
              <a:tblGrid>
                <a:gridCol w="2088989">
                  <a:extLst>
                    <a:ext uri="{9D8B030D-6E8A-4147-A177-3AD203B41FA5}">
                      <a16:colId xmlns:a16="http://schemas.microsoft.com/office/drawing/2014/main" val="1573641628"/>
                    </a:ext>
                  </a:extLst>
                </a:gridCol>
                <a:gridCol w="3921786">
                  <a:extLst>
                    <a:ext uri="{9D8B030D-6E8A-4147-A177-3AD203B41FA5}">
                      <a16:colId xmlns:a16="http://schemas.microsoft.com/office/drawing/2014/main" val="2697614144"/>
                    </a:ext>
                  </a:extLst>
                </a:gridCol>
                <a:gridCol w="3878163">
                  <a:extLst>
                    <a:ext uri="{9D8B030D-6E8A-4147-A177-3AD203B41FA5}">
                      <a16:colId xmlns:a16="http://schemas.microsoft.com/office/drawing/2014/main" val="1723101967"/>
                    </a:ext>
                  </a:extLst>
                </a:gridCol>
              </a:tblGrid>
              <a:tr h="34173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>
                          <a:solidFill>
                            <a:srgbClr val="FFFFFF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26532" marR="26532" marT="26532" marB="26532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6532" marR="26532" marT="26532" marB="26532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26532" marR="26532" marT="26532" marB="26532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001768"/>
                  </a:ext>
                </a:extLst>
              </a:tr>
              <a:tr h="412489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+</a:t>
                      </a:r>
                    </a:p>
                  </a:txBody>
                  <a:tcPr marL="44220" marR="44220" marT="61909" marB="619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700">
                          <a:effectLst/>
                        </a:rPr>
                        <a:t>加 </a:t>
                      </a:r>
                      <a:r>
                        <a:rPr lang="en-US" altLang="zh-CN" sz="1700">
                          <a:effectLst/>
                        </a:rPr>
                        <a:t>- </a:t>
                      </a:r>
                      <a:r>
                        <a:rPr lang="zh-CN" altLang="en-US" sz="1700">
                          <a:effectLst/>
                        </a:rPr>
                        <a:t>两个对象相加</a:t>
                      </a:r>
                    </a:p>
                  </a:txBody>
                  <a:tcPr marL="44220" marR="44220" marT="61909" marB="619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a + b </a:t>
                      </a:r>
                      <a:r>
                        <a:rPr lang="zh-CN" altLang="en-US" sz="1700">
                          <a:effectLst/>
                        </a:rPr>
                        <a:t>输出结果 </a:t>
                      </a:r>
                      <a:r>
                        <a:rPr lang="en-US" altLang="zh-CN" sz="1700">
                          <a:effectLst/>
                        </a:rPr>
                        <a:t>31</a:t>
                      </a:r>
                    </a:p>
                  </a:txBody>
                  <a:tcPr marL="44220" marR="44220" marT="61909" marB="619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11467"/>
                  </a:ext>
                </a:extLst>
              </a:tr>
              <a:tr h="412489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-</a:t>
                      </a:r>
                    </a:p>
                  </a:txBody>
                  <a:tcPr marL="44220" marR="44220" marT="61909" marB="619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700">
                          <a:effectLst/>
                        </a:rPr>
                        <a:t>减 </a:t>
                      </a:r>
                      <a:r>
                        <a:rPr lang="en-US" altLang="zh-CN" sz="1700">
                          <a:effectLst/>
                        </a:rPr>
                        <a:t>- </a:t>
                      </a:r>
                      <a:r>
                        <a:rPr lang="zh-CN" altLang="en-US" sz="1700">
                          <a:effectLst/>
                        </a:rPr>
                        <a:t>得到负数或是一个数减去另一个数</a:t>
                      </a:r>
                    </a:p>
                  </a:txBody>
                  <a:tcPr marL="44220" marR="44220" marT="61909" marB="619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a - b </a:t>
                      </a:r>
                      <a:r>
                        <a:rPr lang="zh-CN" altLang="en-US" sz="1700">
                          <a:effectLst/>
                        </a:rPr>
                        <a:t>输出结果 </a:t>
                      </a:r>
                      <a:r>
                        <a:rPr lang="en-US" altLang="zh-CN" sz="1700">
                          <a:effectLst/>
                        </a:rPr>
                        <a:t>-11</a:t>
                      </a:r>
                    </a:p>
                  </a:txBody>
                  <a:tcPr marL="44220" marR="44220" marT="61909" marB="619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942178"/>
                  </a:ext>
                </a:extLst>
              </a:tr>
              <a:tr h="667199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*</a:t>
                      </a:r>
                    </a:p>
                  </a:txBody>
                  <a:tcPr marL="44220" marR="44220" marT="61909" marB="619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700">
                          <a:effectLst/>
                        </a:rPr>
                        <a:t>乘 </a:t>
                      </a:r>
                      <a:r>
                        <a:rPr lang="en-US" altLang="zh-CN" sz="1700">
                          <a:effectLst/>
                        </a:rPr>
                        <a:t>- </a:t>
                      </a:r>
                      <a:r>
                        <a:rPr lang="zh-CN" altLang="en-US" sz="1700">
                          <a:effectLst/>
                        </a:rPr>
                        <a:t>两个数相乘或是返回一个被重复若干次的字符串</a:t>
                      </a:r>
                    </a:p>
                  </a:txBody>
                  <a:tcPr marL="44220" marR="44220" marT="61909" marB="619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a * b </a:t>
                      </a:r>
                      <a:r>
                        <a:rPr lang="zh-CN" altLang="en-US" sz="1700">
                          <a:effectLst/>
                        </a:rPr>
                        <a:t>输出结果 </a:t>
                      </a:r>
                      <a:r>
                        <a:rPr lang="en-US" altLang="zh-CN" sz="1700">
                          <a:effectLst/>
                        </a:rPr>
                        <a:t>210</a:t>
                      </a:r>
                    </a:p>
                  </a:txBody>
                  <a:tcPr marL="44220" marR="44220" marT="61909" marB="619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283997"/>
                  </a:ext>
                </a:extLst>
              </a:tr>
              <a:tr h="412489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/</a:t>
                      </a:r>
                    </a:p>
                  </a:txBody>
                  <a:tcPr marL="44220" marR="44220" marT="61909" marB="619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700">
                          <a:effectLst/>
                        </a:rPr>
                        <a:t>除 </a:t>
                      </a:r>
                      <a:r>
                        <a:rPr lang="en-US" altLang="zh-CN" sz="1700">
                          <a:effectLst/>
                        </a:rPr>
                        <a:t>- </a:t>
                      </a:r>
                      <a:r>
                        <a:rPr lang="en-US" sz="1700">
                          <a:effectLst/>
                        </a:rPr>
                        <a:t>x </a:t>
                      </a:r>
                      <a:r>
                        <a:rPr lang="zh-CN" altLang="en-US" sz="1700">
                          <a:effectLst/>
                        </a:rPr>
                        <a:t>除以 </a:t>
                      </a:r>
                      <a:r>
                        <a:rPr lang="en-US" sz="1700">
                          <a:effectLst/>
                        </a:rPr>
                        <a:t>y</a:t>
                      </a:r>
                    </a:p>
                  </a:txBody>
                  <a:tcPr marL="44220" marR="44220" marT="61909" marB="619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b / a </a:t>
                      </a:r>
                      <a:r>
                        <a:rPr lang="zh-CN" altLang="en-US" sz="1700">
                          <a:effectLst/>
                        </a:rPr>
                        <a:t>输出结果 </a:t>
                      </a:r>
                      <a:r>
                        <a:rPr lang="en-US" altLang="zh-CN" sz="1700">
                          <a:effectLst/>
                        </a:rPr>
                        <a:t>2.1</a:t>
                      </a:r>
                    </a:p>
                  </a:txBody>
                  <a:tcPr marL="44220" marR="44220" marT="61909" marB="619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83930"/>
                  </a:ext>
                </a:extLst>
              </a:tr>
              <a:tr h="412489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%</a:t>
                      </a:r>
                    </a:p>
                  </a:txBody>
                  <a:tcPr marL="44220" marR="44220" marT="61909" marB="619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700">
                          <a:effectLst/>
                        </a:rPr>
                        <a:t>取模 </a:t>
                      </a:r>
                      <a:r>
                        <a:rPr lang="en-US" altLang="zh-CN" sz="1700">
                          <a:effectLst/>
                        </a:rPr>
                        <a:t>- </a:t>
                      </a:r>
                      <a:r>
                        <a:rPr lang="zh-CN" altLang="en-US" sz="1700">
                          <a:effectLst/>
                        </a:rPr>
                        <a:t>返回除法的余数</a:t>
                      </a:r>
                    </a:p>
                  </a:txBody>
                  <a:tcPr marL="44220" marR="44220" marT="61909" marB="619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b % a </a:t>
                      </a:r>
                      <a:r>
                        <a:rPr lang="zh-CN" altLang="en-US" sz="1700">
                          <a:effectLst/>
                        </a:rPr>
                        <a:t>输出结果 </a:t>
                      </a:r>
                      <a:r>
                        <a:rPr lang="en-US" altLang="zh-CN" sz="1700">
                          <a:effectLst/>
                        </a:rPr>
                        <a:t>1</a:t>
                      </a:r>
                    </a:p>
                  </a:txBody>
                  <a:tcPr marL="44220" marR="44220" marT="61909" marB="619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475588"/>
                  </a:ext>
                </a:extLst>
              </a:tr>
              <a:tr h="412489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**</a:t>
                      </a:r>
                    </a:p>
                  </a:txBody>
                  <a:tcPr marL="44220" marR="44220" marT="61909" marB="619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700">
                          <a:effectLst/>
                        </a:rPr>
                        <a:t>幂 </a:t>
                      </a:r>
                      <a:r>
                        <a:rPr lang="en-US" altLang="zh-CN" sz="1700">
                          <a:effectLst/>
                        </a:rPr>
                        <a:t>- </a:t>
                      </a:r>
                      <a:r>
                        <a:rPr lang="zh-CN" altLang="en-US" sz="1700">
                          <a:effectLst/>
                        </a:rPr>
                        <a:t>返回</a:t>
                      </a:r>
                      <a:r>
                        <a:rPr lang="en-US" altLang="zh-CN" sz="1700">
                          <a:effectLst/>
                        </a:rPr>
                        <a:t>x</a:t>
                      </a:r>
                      <a:r>
                        <a:rPr lang="zh-CN" altLang="en-US" sz="1700">
                          <a:effectLst/>
                        </a:rPr>
                        <a:t>的</a:t>
                      </a:r>
                      <a:r>
                        <a:rPr lang="en-US" altLang="zh-CN" sz="1700">
                          <a:effectLst/>
                        </a:rPr>
                        <a:t>y</a:t>
                      </a:r>
                      <a:r>
                        <a:rPr lang="zh-CN" altLang="en-US" sz="1700">
                          <a:effectLst/>
                        </a:rPr>
                        <a:t>次幂</a:t>
                      </a:r>
                    </a:p>
                  </a:txBody>
                  <a:tcPr marL="44220" marR="44220" marT="61909" marB="619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a**b </a:t>
                      </a:r>
                      <a:r>
                        <a:rPr lang="zh-CN" altLang="en-US" sz="1700">
                          <a:effectLst/>
                        </a:rPr>
                        <a:t>为</a:t>
                      </a:r>
                      <a:r>
                        <a:rPr lang="en-US" altLang="zh-CN" sz="1700">
                          <a:effectLst/>
                        </a:rPr>
                        <a:t>10</a:t>
                      </a:r>
                      <a:r>
                        <a:rPr lang="zh-CN" altLang="en-US" sz="1700">
                          <a:effectLst/>
                        </a:rPr>
                        <a:t>的</a:t>
                      </a:r>
                      <a:r>
                        <a:rPr lang="en-US" altLang="zh-CN" sz="1700">
                          <a:effectLst/>
                        </a:rPr>
                        <a:t>21</a:t>
                      </a:r>
                      <a:r>
                        <a:rPr lang="zh-CN" altLang="en-US" sz="1700">
                          <a:effectLst/>
                        </a:rPr>
                        <a:t>次方</a:t>
                      </a:r>
                    </a:p>
                  </a:txBody>
                  <a:tcPr marL="44220" marR="44220" marT="61909" marB="619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243231"/>
                  </a:ext>
                </a:extLst>
              </a:tr>
              <a:tr h="412489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//</a:t>
                      </a:r>
                    </a:p>
                  </a:txBody>
                  <a:tcPr marL="44220" marR="44220" marT="61909" marB="619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700">
                          <a:effectLst/>
                        </a:rPr>
                        <a:t>取整除 </a:t>
                      </a:r>
                      <a:r>
                        <a:rPr lang="en-US" altLang="zh-CN" sz="1700">
                          <a:effectLst/>
                        </a:rPr>
                        <a:t>- </a:t>
                      </a:r>
                      <a:r>
                        <a:rPr lang="zh-CN" altLang="en-US" sz="1700">
                          <a:effectLst/>
                        </a:rPr>
                        <a:t>向下取接近商的整数</a:t>
                      </a:r>
                    </a:p>
                  </a:txBody>
                  <a:tcPr marL="44220" marR="44220" marT="61909" marB="619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666600"/>
                          </a:solidFill>
                          <a:effectLst/>
                        </a:rPr>
                        <a:t>&gt;&gt;&gt;</a:t>
                      </a:r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700">
                          <a:solidFill>
                            <a:srgbClr val="006666"/>
                          </a:solidFill>
                          <a:effectLst/>
                        </a:rPr>
                        <a:t>9</a:t>
                      </a:r>
                      <a:r>
                        <a:rPr lang="en-US" sz="1700">
                          <a:solidFill>
                            <a:srgbClr val="880000"/>
                          </a:solidFill>
                          <a:effectLst/>
                        </a:rPr>
                        <a:t>//2</a:t>
                      </a:r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700">
                          <a:solidFill>
                            <a:srgbClr val="006666"/>
                          </a:solidFill>
                          <a:effectLst/>
                        </a:rPr>
                        <a:t>4</a:t>
                      </a:r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700">
                          <a:solidFill>
                            <a:srgbClr val="666600"/>
                          </a:solidFill>
                          <a:effectLst/>
                        </a:rPr>
                        <a:t>&gt;&gt;&gt;</a:t>
                      </a:r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700">
                          <a:solidFill>
                            <a:srgbClr val="666600"/>
                          </a:solidFill>
                          <a:effectLst/>
                        </a:rPr>
                        <a:t>-</a:t>
                      </a:r>
                      <a:r>
                        <a:rPr lang="en-US" sz="1700">
                          <a:solidFill>
                            <a:srgbClr val="006666"/>
                          </a:solidFill>
                          <a:effectLst/>
                        </a:rPr>
                        <a:t>9</a:t>
                      </a:r>
                      <a:r>
                        <a:rPr lang="en-US" sz="1700">
                          <a:solidFill>
                            <a:srgbClr val="880000"/>
                          </a:solidFill>
                          <a:effectLst/>
                        </a:rPr>
                        <a:t>//2</a:t>
                      </a:r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700">
                          <a:solidFill>
                            <a:srgbClr val="666600"/>
                          </a:solidFill>
                          <a:effectLst/>
                        </a:rPr>
                        <a:t>-</a:t>
                      </a:r>
                      <a:r>
                        <a:rPr lang="en-US" sz="1700">
                          <a:solidFill>
                            <a:srgbClr val="006666"/>
                          </a:solidFill>
                          <a:effectLst/>
                        </a:rPr>
                        <a:t>5</a:t>
                      </a:r>
                      <a:endParaRPr lang="en-US" sz="1700">
                        <a:effectLst/>
                      </a:endParaRPr>
                    </a:p>
                  </a:txBody>
                  <a:tcPr marL="44220" marR="44220" marT="61909" marB="6190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169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760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4BCB4-D869-44C8-A93D-F665865C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CN" altLang="en-US" sz="3600"/>
              <a:t>算术运算符实例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180A-45C4-452C-8254-09EF3E5A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900" dirty="0"/>
              <a:t>a = 21</a:t>
            </a:r>
          </a:p>
          <a:p>
            <a:pPr marL="0" indent="0">
              <a:buNone/>
            </a:pPr>
            <a:r>
              <a:rPr lang="en-US" sz="900" dirty="0"/>
              <a:t>b = 10</a:t>
            </a:r>
          </a:p>
          <a:p>
            <a:pPr marL="0" indent="0">
              <a:buNone/>
            </a:pPr>
            <a:r>
              <a:rPr lang="en-US" sz="900" dirty="0"/>
              <a:t>c = 0</a:t>
            </a:r>
          </a:p>
          <a:p>
            <a:pPr marL="0" indent="0">
              <a:buNone/>
            </a:pPr>
            <a:r>
              <a:rPr lang="en-US" sz="900" dirty="0"/>
              <a:t> </a:t>
            </a:r>
          </a:p>
          <a:p>
            <a:pPr marL="0" indent="0">
              <a:buNone/>
            </a:pPr>
            <a:r>
              <a:rPr lang="en-US" sz="900" dirty="0"/>
              <a:t>c = a + b</a:t>
            </a:r>
          </a:p>
          <a:p>
            <a:pPr marL="0" indent="0">
              <a:buNone/>
            </a:pPr>
            <a:r>
              <a:rPr lang="en-US" sz="900" dirty="0"/>
              <a:t>print ("1 - c </a:t>
            </a:r>
            <a:r>
              <a:rPr lang="zh-CN" altLang="en-US" sz="900" dirty="0"/>
              <a:t>的值为：</a:t>
            </a:r>
            <a:r>
              <a:rPr lang="en-US" altLang="zh-CN" sz="900" dirty="0"/>
              <a:t>", </a:t>
            </a:r>
            <a:r>
              <a:rPr lang="en-US" sz="900" dirty="0"/>
              <a:t>c)</a:t>
            </a:r>
          </a:p>
          <a:p>
            <a:pPr marL="0" indent="0">
              <a:buNone/>
            </a:pPr>
            <a:r>
              <a:rPr lang="en-US" sz="900" dirty="0"/>
              <a:t>c = a - b</a:t>
            </a:r>
          </a:p>
          <a:p>
            <a:pPr marL="0" indent="0">
              <a:buNone/>
            </a:pPr>
            <a:r>
              <a:rPr lang="en-US" sz="900" dirty="0"/>
              <a:t>print ("2 - c </a:t>
            </a:r>
            <a:r>
              <a:rPr lang="zh-CN" altLang="en-US" sz="900" dirty="0"/>
              <a:t>的值为：</a:t>
            </a:r>
            <a:r>
              <a:rPr lang="en-US" altLang="zh-CN" sz="900" dirty="0"/>
              <a:t>", </a:t>
            </a:r>
            <a:r>
              <a:rPr lang="en-US" sz="900" dirty="0"/>
              <a:t>c) </a:t>
            </a:r>
          </a:p>
          <a:p>
            <a:pPr marL="0" indent="0">
              <a:buNone/>
            </a:pPr>
            <a:r>
              <a:rPr lang="en-US" sz="900" dirty="0"/>
              <a:t>c = a * b</a:t>
            </a:r>
          </a:p>
          <a:p>
            <a:pPr marL="0" indent="0">
              <a:buNone/>
            </a:pPr>
            <a:r>
              <a:rPr lang="en-US" sz="900" dirty="0"/>
              <a:t>print ("3 - c </a:t>
            </a:r>
            <a:r>
              <a:rPr lang="zh-CN" altLang="en-US" sz="900" dirty="0"/>
              <a:t>的值为：</a:t>
            </a:r>
            <a:r>
              <a:rPr lang="en-US" altLang="zh-CN" sz="900" dirty="0"/>
              <a:t>", </a:t>
            </a:r>
            <a:r>
              <a:rPr lang="en-US" sz="900" dirty="0"/>
              <a:t>c) </a:t>
            </a:r>
          </a:p>
          <a:p>
            <a:pPr marL="0" indent="0">
              <a:buNone/>
            </a:pPr>
            <a:r>
              <a:rPr lang="en-US" sz="900" dirty="0"/>
              <a:t>c = a / b</a:t>
            </a:r>
          </a:p>
          <a:p>
            <a:pPr marL="0" indent="0">
              <a:buNone/>
            </a:pPr>
            <a:r>
              <a:rPr lang="en-US" sz="900" dirty="0"/>
              <a:t>print ("4 - c </a:t>
            </a:r>
            <a:r>
              <a:rPr lang="zh-CN" altLang="en-US" sz="900" dirty="0"/>
              <a:t>的值为：</a:t>
            </a:r>
            <a:r>
              <a:rPr lang="en-US" altLang="zh-CN" sz="900" dirty="0"/>
              <a:t>", </a:t>
            </a:r>
            <a:r>
              <a:rPr lang="en-US" sz="900" dirty="0"/>
              <a:t>c) </a:t>
            </a:r>
          </a:p>
          <a:p>
            <a:pPr marL="0" indent="0">
              <a:buNone/>
            </a:pPr>
            <a:r>
              <a:rPr lang="en-US" sz="900" dirty="0"/>
              <a:t>c = a % b</a:t>
            </a:r>
          </a:p>
          <a:p>
            <a:pPr marL="0" indent="0">
              <a:buNone/>
            </a:pPr>
            <a:r>
              <a:rPr lang="en-US" sz="900" dirty="0"/>
              <a:t>print ("5 - c </a:t>
            </a:r>
            <a:r>
              <a:rPr lang="zh-CN" altLang="en-US" sz="900" dirty="0"/>
              <a:t>的值为：</a:t>
            </a:r>
            <a:r>
              <a:rPr lang="en-US" altLang="zh-CN" sz="900" dirty="0"/>
              <a:t>", </a:t>
            </a:r>
            <a:r>
              <a:rPr lang="en-US" sz="900" dirty="0"/>
              <a:t>c)</a:t>
            </a:r>
          </a:p>
          <a:p>
            <a:pPr marL="0" indent="0">
              <a:buNone/>
            </a:pPr>
            <a:r>
              <a:rPr lang="en-US" sz="900" dirty="0"/>
              <a:t> </a:t>
            </a:r>
          </a:p>
          <a:p>
            <a:pPr marL="0" indent="0">
              <a:buNone/>
            </a:pPr>
            <a:r>
              <a:rPr lang="en-US" sz="900" dirty="0"/>
              <a:t># </a:t>
            </a:r>
            <a:r>
              <a:rPr lang="zh-CN" altLang="en-US" sz="900" dirty="0"/>
              <a:t>修改变量 </a:t>
            </a:r>
            <a:r>
              <a:rPr lang="en-US" sz="900" dirty="0"/>
              <a:t>a 、b 、c</a:t>
            </a:r>
          </a:p>
          <a:p>
            <a:pPr marL="0" indent="0">
              <a:buNone/>
            </a:pPr>
            <a:r>
              <a:rPr lang="en-US" sz="900" dirty="0"/>
              <a:t>a = 2</a:t>
            </a:r>
          </a:p>
          <a:p>
            <a:pPr marL="0" indent="0">
              <a:buNone/>
            </a:pPr>
            <a:r>
              <a:rPr lang="en-US" sz="900" dirty="0"/>
              <a:t>b = 3</a:t>
            </a:r>
          </a:p>
          <a:p>
            <a:pPr marL="0" indent="0">
              <a:buNone/>
            </a:pPr>
            <a:r>
              <a:rPr lang="en-US" sz="900" dirty="0"/>
              <a:t>c = a**b </a:t>
            </a:r>
          </a:p>
          <a:p>
            <a:pPr marL="0" indent="0">
              <a:buNone/>
            </a:pPr>
            <a:r>
              <a:rPr lang="en-US" sz="900" dirty="0"/>
              <a:t>print ("6 - c </a:t>
            </a:r>
            <a:r>
              <a:rPr lang="zh-CN" altLang="en-US" sz="900" dirty="0"/>
              <a:t>的值为：</a:t>
            </a:r>
            <a:r>
              <a:rPr lang="en-US" altLang="zh-CN" sz="900" dirty="0"/>
              <a:t>", </a:t>
            </a:r>
            <a:r>
              <a:rPr lang="en-US" sz="900" dirty="0"/>
              <a:t>c)</a:t>
            </a:r>
          </a:p>
          <a:p>
            <a:pPr marL="0" indent="0">
              <a:buNone/>
            </a:pPr>
            <a:r>
              <a:rPr lang="en-US" sz="900" dirty="0"/>
              <a:t> </a:t>
            </a:r>
          </a:p>
          <a:p>
            <a:pPr marL="0" indent="0">
              <a:buNone/>
            </a:pPr>
            <a:r>
              <a:rPr lang="en-US" sz="900" dirty="0"/>
              <a:t>a = 10</a:t>
            </a:r>
          </a:p>
          <a:p>
            <a:pPr marL="0" indent="0">
              <a:buNone/>
            </a:pPr>
            <a:r>
              <a:rPr lang="en-US" sz="900" dirty="0"/>
              <a:t>b = 5</a:t>
            </a:r>
          </a:p>
          <a:p>
            <a:pPr marL="0" indent="0">
              <a:buNone/>
            </a:pPr>
            <a:r>
              <a:rPr lang="en-US" sz="900" dirty="0"/>
              <a:t>c = a//b </a:t>
            </a:r>
          </a:p>
          <a:p>
            <a:pPr marL="0" indent="0">
              <a:buNone/>
            </a:pPr>
            <a:r>
              <a:rPr lang="en-US" sz="900" dirty="0"/>
              <a:t>print ("7 - c </a:t>
            </a:r>
            <a:r>
              <a:rPr lang="zh-CN" altLang="en-US" sz="900" dirty="0"/>
              <a:t>的值为：</a:t>
            </a:r>
            <a:r>
              <a:rPr lang="en-US" altLang="zh-CN" sz="900" dirty="0"/>
              <a:t>", </a:t>
            </a:r>
            <a:r>
              <a:rPr lang="en-US" sz="900" dirty="0"/>
              <a:t>c)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zh-CN" altLang="en-US" sz="900" dirty="0"/>
              <a:t>以上实例输出结果：</a:t>
            </a:r>
          </a:p>
          <a:p>
            <a:pPr marL="0" indent="0">
              <a:buNone/>
            </a:pPr>
            <a:r>
              <a:rPr lang="en-US" altLang="zh-CN" sz="900" dirty="0"/>
              <a:t>1 - </a:t>
            </a:r>
            <a:r>
              <a:rPr lang="en-US" sz="900" dirty="0"/>
              <a:t>c </a:t>
            </a:r>
            <a:r>
              <a:rPr lang="zh-CN" altLang="en-US" sz="900" dirty="0"/>
              <a:t>的值为： </a:t>
            </a:r>
            <a:r>
              <a:rPr lang="en-US" altLang="zh-CN" sz="900" dirty="0"/>
              <a:t>31</a:t>
            </a:r>
          </a:p>
          <a:p>
            <a:pPr marL="0" indent="0">
              <a:buNone/>
            </a:pPr>
            <a:r>
              <a:rPr lang="en-US" altLang="zh-CN" sz="900" dirty="0"/>
              <a:t>2 - </a:t>
            </a:r>
            <a:r>
              <a:rPr lang="en-US" sz="900" dirty="0"/>
              <a:t>c </a:t>
            </a:r>
            <a:r>
              <a:rPr lang="zh-CN" altLang="en-US" sz="900" dirty="0"/>
              <a:t>的值为： </a:t>
            </a:r>
            <a:r>
              <a:rPr lang="en-US" altLang="zh-CN" sz="900" dirty="0"/>
              <a:t>11</a:t>
            </a:r>
          </a:p>
          <a:p>
            <a:pPr marL="0" indent="0">
              <a:buNone/>
            </a:pPr>
            <a:r>
              <a:rPr lang="en-US" altLang="zh-CN" sz="900" dirty="0"/>
              <a:t>3 - </a:t>
            </a:r>
            <a:r>
              <a:rPr lang="en-US" sz="900" dirty="0"/>
              <a:t>c </a:t>
            </a:r>
            <a:r>
              <a:rPr lang="zh-CN" altLang="en-US" sz="900" dirty="0"/>
              <a:t>的值为： </a:t>
            </a:r>
            <a:r>
              <a:rPr lang="en-US" altLang="zh-CN" sz="900" dirty="0"/>
              <a:t>210</a:t>
            </a:r>
          </a:p>
          <a:p>
            <a:pPr marL="0" indent="0">
              <a:buNone/>
            </a:pPr>
            <a:r>
              <a:rPr lang="en-US" altLang="zh-CN" sz="900" dirty="0"/>
              <a:t>4 - </a:t>
            </a:r>
            <a:r>
              <a:rPr lang="en-US" sz="900" dirty="0"/>
              <a:t>c </a:t>
            </a:r>
            <a:r>
              <a:rPr lang="zh-CN" altLang="en-US" sz="900" dirty="0"/>
              <a:t>的值为： </a:t>
            </a:r>
            <a:r>
              <a:rPr lang="en-US" altLang="zh-CN" sz="900" dirty="0"/>
              <a:t>2.1</a:t>
            </a:r>
          </a:p>
          <a:p>
            <a:pPr marL="0" indent="0">
              <a:buNone/>
            </a:pPr>
            <a:r>
              <a:rPr lang="en-US" altLang="zh-CN" sz="900" dirty="0"/>
              <a:t>5 - </a:t>
            </a:r>
            <a:r>
              <a:rPr lang="en-US" sz="900" dirty="0"/>
              <a:t>c </a:t>
            </a:r>
            <a:r>
              <a:rPr lang="zh-CN" altLang="en-US" sz="900" dirty="0"/>
              <a:t>的值为： </a:t>
            </a:r>
            <a:r>
              <a:rPr lang="en-US" altLang="zh-CN" sz="900" dirty="0"/>
              <a:t>1</a:t>
            </a:r>
          </a:p>
          <a:p>
            <a:pPr marL="0" indent="0">
              <a:buNone/>
            </a:pPr>
            <a:r>
              <a:rPr lang="en-US" altLang="zh-CN" sz="900" dirty="0"/>
              <a:t>6 - </a:t>
            </a:r>
            <a:r>
              <a:rPr lang="en-US" sz="900" dirty="0"/>
              <a:t>c </a:t>
            </a:r>
            <a:r>
              <a:rPr lang="zh-CN" altLang="en-US" sz="900" dirty="0"/>
              <a:t>的值为： </a:t>
            </a:r>
            <a:r>
              <a:rPr lang="en-US" altLang="zh-CN" sz="900" dirty="0"/>
              <a:t>8</a:t>
            </a:r>
          </a:p>
          <a:p>
            <a:pPr marL="0" indent="0">
              <a:buNone/>
            </a:pPr>
            <a:r>
              <a:rPr lang="en-US" altLang="zh-CN" sz="900" dirty="0"/>
              <a:t>7 - </a:t>
            </a:r>
            <a:r>
              <a:rPr lang="en-US" sz="900" dirty="0"/>
              <a:t>c </a:t>
            </a:r>
            <a:r>
              <a:rPr lang="zh-CN" altLang="en-US" sz="900" dirty="0"/>
              <a:t>的值为： </a:t>
            </a:r>
            <a:r>
              <a:rPr lang="en-US" altLang="zh-CN" sz="900" dirty="0"/>
              <a:t>2</a:t>
            </a:r>
            <a:endParaRPr lang="en-US" sz="900" dirty="0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7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D0DB3F1-53DF-4563-BD70-491E07DB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zh-CN" altLang="en-US" sz="4000"/>
              <a:t>变量的定义</a:t>
            </a:r>
            <a:endParaRPr lang="en-US" sz="4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2CAC5D-2EE0-46A5-BB54-495BB60CF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变量是一个很重要很基础的概念，我们在编程的过程中会经常使用到。</a:t>
            </a:r>
          </a:p>
          <a:p>
            <a:r>
              <a:rPr lang="zh-CN" altLang="en-US" sz="2200" dirty="0"/>
              <a:t>变量的概念基本上和初中数学方程式中的变量是一致的，都是可变的。</a:t>
            </a:r>
            <a:endParaRPr lang="en-US" altLang="zh-CN" sz="2200" dirty="0"/>
          </a:p>
          <a:p>
            <a:pPr lvl="1"/>
            <a:r>
              <a:rPr lang="zh-CN" altLang="en-US" sz="2200" dirty="0"/>
              <a:t>如</a:t>
            </a:r>
            <a:r>
              <a:rPr lang="en-US" altLang="zh-CN" sz="2200" dirty="0"/>
              <a:t>x+1=y</a:t>
            </a:r>
            <a:r>
              <a:rPr lang="zh-CN" altLang="en-US" sz="2200" dirty="0"/>
              <a:t>，</a:t>
            </a:r>
            <a:r>
              <a:rPr lang="en-US" altLang="zh-CN" sz="2200" dirty="0"/>
              <a:t>x</a:t>
            </a:r>
            <a:r>
              <a:rPr lang="zh-CN" altLang="en-US" sz="2200" dirty="0"/>
              <a:t>和</a:t>
            </a:r>
            <a:r>
              <a:rPr lang="en-US" altLang="zh-CN" sz="2200" dirty="0"/>
              <a:t>y</a:t>
            </a:r>
            <a:r>
              <a:rPr lang="zh-CN" altLang="en-US" sz="2200" dirty="0"/>
              <a:t>就是数学上的变量</a:t>
            </a:r>
          </a:p>
          <a:p>
            <a:r>
              <a:rPr lang="zh-CN" altLang="en-US" sz="2200" dirty="0"/>
              <a:t>只是在计算机程序中，变量不仅可以是数字，还可以是任意数据类型。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78856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6D0A4-9286-49E2-858E-C662AFC5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zh-CN" altLang="en-US" sz="3200"/>
              <a:t>比较运算符</a:t>
            </a:r>
            <a:endParaRPr lang="en-US" sz="3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A5CAC-511E-4C69-9890-41B24B18A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zh-CN" altLang="en-US" sz="1800" dirty="0"/>
              <a:t>假设变量</a:t>
            </a:r>
            <a:r>
              <a:rPr lang="en-US" altLang="zh-CN" sz="1800" dirty="0"/>
              <a:t>a</a:t>
            </a:r>
            <a:r>
              <a:rPr lang="zh-CN" altLang="en-US" sz="1800" dirty="0"/>
              <a:t>为</a:t>
            </a:r>
            <a:r>
              <a:rPr lang="en-US" altLang="zh-CN" sz="1800" dirty="0"/>
              <a:t>10</a:t>
            </a:r>
            <a:r>
              <a:rPr lang="zh-CN" altLang="en-US" sz="1800" dirty="0"/>
              <a:t>，变量</a:t>
            </a:r>
            <a:r>
              <a:rPr lang="en-US" altLang="zh-CN" sz="1800" dirty="0"/>
              <a:t>b</a:t>
            </a:r>
            <a:r>
              <a:rPr lang="zh-CN" altLang="en-US" sz="1800" dirty="0"/>
              <a:t>为</a:t>
            </a:r>
            <a:r>
              <a:rPr lang="en-US" altLang="zh-CN" sz="1800" dirty="0"/>
              <a:t>20</a:t>
            </a:r>
            <a:endParaRPr lang="en-US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2F40CC-62AD-4535-BFB1-BE3BF9886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939061"/>
              </p:ext>
            </p:extLst>
          </p:nvPr>
        </p:nvGraphicFramePr>
        <p:xfrm>
          <a:off x="670029" y="2734056"/>
          <a:ext cx="10940334" cy="348386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15202">
                  <a:extLst>
                    <a:ext uri="{9D8B030D-6E8A-4147-A177-3AD203B41FA5}">
                      <a16:colId xmlns:a16="http://schemas.microsoft.com/office/drawing/2014/main" val="3734531913"/>
                    </a:ext>
                  </a:extLst>
                </a:gridCol>
                <a:gridCol w="5062284">
                  <a:extLst>
                    <a:ext uri="{9D8B030D-6E8A-4147-A177-3AD203B41FA5}">
                      <a16:colId xmlns:a16="http://schemas.microsoft.com/office/drawing/2014/main" val="2911631353"/>
                    </a:ext>
                  </a:extLst>
                </a:gridCol>
                <a:gridCol w="4662848">
                  <a:extLst>
                    <a:ext uri="{9D8B030D-6E8A-4147-A177-3AD203B41FA5}">
                      <a16:colId xmlns:a16="http://schemas.microsoft.com/office/drawing/2014/main" val="2048244573"/>
                    </a:ext>
                  </a:extLst>
                </a:gridCol>
              </a:tblGrid>
              <a:tr h="35794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>
                          <a:solidFill>
                            <a:srgbClr val="FFFFFF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27791" marR="27791" marT="27791" marB="277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7791" marR="27791" marT="27791" marB="2779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27791" marR="27791" marT="27791" marB="27791"/>
                </a:tc>
                <a:extLst>
                  <a:ext uri="{0D108BD9-81ED-4DB2-BD59-A6C34878D82A}">
                    <a16:rowId xmlns:a16="http://schemas.microsoft.com/office/drawing/2014/main" val="1358409315"/>
                  </a:ext>
                </a:extLst>
              </a:tr>
              <a:tr h="43205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==</a:t>
                      </a:r>
                    </a:p>
                  </a:txBody>
                  <a:tcPr marL="46318" marR="46318" marT="64845" marB="6484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等于 </a:t>
                      </a:r>
                      <a:r>
                        <a:rPr lang="en-US" altLang="zh-CN" sz="1800">
                          <a:effectLst/>
                        </a:rPr>
                        <a:t>- </a:t>
                      </a:r>
                      <a:r>
                        <a:rPr lang="zh-CN" altLang="en-US" sz="1800">
                          <a:effectLst/>
                        </a:rPr>
                        <a:t>比较对象是否相等</a:t>
                      </a:r>
                    </a:p>
                  </a:txBody>
                  <a:tcPr marL="46318" marR="46318" marT="64845" marB="6484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(a == b) </a:t>
                      </a:r>
                      <a:r>
                        <a:rPr lang="zh-CN" altLang="en-US" sz="1800">
                          <a:effectLst/>
                        </a:rPr>
                        <a:t>返回 </a:t>
                      </a:r>
                      <a:r>
                        <a:rPr lang="en-US" sz="1800">
                          <a:effectLst/>
                        </a:rPr>
                        <a:t>False。</a:t>
                      </a:r>
                    </a:p>
                  </a:txBody>
                  <a:tcPr marL="46318" marR="46318" marT="64845" marB="64845"/>
                </a:tc>
                <a:extLst>
                  <a:ext uri="{0D108BD9-81ED-4DB2-BD59-A6C34878D82A}">
                    <a16:rowId xmlns:a16="http://schemas.microsoft.com/office/drawing/2014/main" val="2175384629"/>
                  </a:ext>
                </a:extLst>
              </a:tr>
              <a:tr h="43205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!=</a:t>
                      </a:r>
                    </a:p>
                  </a:txBody>
                  <a:tcPr marL="46318" marR="46318" marT="64845" marB="6484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不等于 </a:t>
                      </a:r>
                      <a:r>
                        <a:rPr lang="en-US" altLang="zh-CN" sz="1800">
                          <a:effectLst/>
                        </a:rPr>
                        <a:t>- </a:t>
                      </a:r>
                      <a:r>
                        <a:rPr lang="zh-CN" altLang="en-US" sz="1800">
                          <a:effectLst/>
                        </a:rPr>
                        <a:t>比较两个对象是否不相等</a:t>
                      </a:r>
                    </a:p>
                  </a:txBody>
                  <a:tcPr marL="46318" marR="46318" marT="64845" marB="6484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(a != b) </a:t>
                      </a:r>
                      <a:r>
                        <a:rPr lang="zh-CN" altLang="en-US" sz="1800">
                          <a:effectLst/>
                        </a:rPr>
                        <a:t>返回 </a:t>
                      </a:r>
                      <a:r>
                        <a:rPr lang="en-US" sz="1800">
                          <a:effectLst/>
                        </a:rPr>
                        <a:t>True。</a:t>
                      </a:r>
                    </a:p>
                  </a:txBody>
                  <a:tcPr marL="46318" marR="46318" marT="64845" marB="64845"/>
                </a:tc>
                <a:extLst>
                  <a:ext uri="{0D108BD9-81ED-4DB2-BD59-A6C34878D82A}">
                    <a16:rowId xmlns:a16="http://schemas.microsoft.com/office/drawing/2014/main" val="1038277172"/>
                  </a:ext>
                </a:extLst>
              </a:tr>
              <a:tr h="43205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&gt;</a:t>
                      </a:r>
                    </a:p>
                  </a:txBody>
                  <a:tcPr marL="46318" marR="46318" marT="64845" marB="6484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大于 </a:t>
                      </a:r>
                      <a:r>
                        <a:rPr lang="en-US" altLang="zh-CN" sz="1800">
                          <a:effectLst/>
                        </a:rPr>
                        <a:t>- </a:t>
                      </a:r>
                      <a:r>
                        <a:rPr lang="zh-CN" altLang="en-US" sz="1800">
                          <a:effectLst/>
                        </a:rPr>
                        <a:t>返回</a:t>
                      </a:r>
                      <a:r>
                        <a:rPr lang="en-US" sz="1800">
                          <a:effectLst/>
                        </a:rPr>
                        <a:t>x</a:t>
                      </a:r>
                      <a:r>
                        <a:rPr lang="zh-CN" altLang="en-US" sz="1800">
                          <a:effectLst/>
                        </a:rPr>
                        <a:t>是否大于</a:t>
                      </a:r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6318" marR="46318" marT="64845" marB="6484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(a &gt; b) </a:t>
                      </a:r>
                      <a:r>
                        <a:rPr lang="zh-CN" altLang="en-US" sz="1800">
                          <a:effectLst/>
                        </a:rPr>
                        <a:t>返回 </a:t>
                      </a:r>
                      <a:r>
                        <a:rPr lang="en-US" sz="1800">
                          <a:effectLst/>
                        </a:rPr>
                        <a:t>False。</a:t>
                      </a:r>
                    </a:p>
                  </a:txBody>
                  <a:tcPr marL="46318" marR="46318" marT="64845" marB="64845"/>
                </a:tc>
                <a:extLst>
                  <a:ext uri="{0D108BD9-81ED-4DB2-BD59-A6C34878D82A}">
                    <a16:rowId xmlns:a16="http://schemas.microsoft.com/office/drawing/2014/main" val="2132891451"/>
                  </a:ext>
                </a:extLst>
              </a:tr>
              <a:tr h="96564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&lt;</a:t>
                      </a:r>
                    </a:p>
                  </a:txBody>
                  <a:tcPr marL="46318" marR="46318" marT="64845" marB="6484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小于 </a:t>
                      </a:r>
                      <a:r>
                        <a:rPr lang="en-US" altLang="zh-CN" sz="1800">
                          <a:effectLst/>
                        </a:rPr>
                        <a:t>- </a:t>
                      </a:r>
                      <a:r>
                        <a:rPr lang="zh-CN" altLang="en-US" sz="1800">
                          <a:effectLst/>
                        </a:rPr>
                        <a:t>返回</a:t>
                      </a:r>
                      <a:r>
                        <a:rPr lang="en-US" altLang="zh-CN" sz="1800">
                          <a:effectLst/>
                        </a:rPr>
                        <a:t>x</a:t>
                      </a:r>
                      <a:r>
                        <a:rPr lang="zh-CN" altLang="en-US" sz="1800">
                          <a:effectLst/>
                        </a:rPr>
                        <a:t>是否小于</a:t>
                      </a:r>
                      <a:r>
                        <a:rPr lang="en-US" altLang="zh-CN" sz="1800">
                          <a:effectLst/>
                        </a:rPr>
                        <a:t>y</a:t>
                      </a:r>
                      <a:r>
                        <a:rPr lang="zh-CN" altLang="en-US" sz="1800">
                          <a:effectLst/>
                        </a:rPr>
                        <a:t>。所有比较运算符返回</a:t>
                      </a:r>
                      <a:r>
                        <a:rPr lang="en-US" altLang="zh-CN" sz="1800">
                          <a:effectLst/>
                        </a:rPr>
                        <a:t>1</a:t>
                      </a:r>
                      <a:r>
                        <a:rPr lang="zh-CN" altLang="en-US" sz="1800">
                          <a:effectLst/>
                        </a:rPr>
                        <a:t>表示真，返回</a:t>
                      </a:r>
                      <a:r>
                        <a:rPr lang="en-US" altLang="zh-CN" sz="1800">
                          <a:effectLst/>
                        </a:rPr>
                        <a:t>0</a:t>
                      </a:r>
                      <a:r>
                        <a:rPr lang="zh-CN" altLang="en-US" sz="1800">
                          <a:effectLst/>
                        </a:rPr>
                        <a:t>表示假。这分别与特殊的变量</a:t>
                      </a:r>
                      <a:r>
                        <a:rPr lang="en-US" altLang="zh-CN" sz="1800">
                          <a:effectLst/>
                        </a:rPr>
                        <a:t>True</a:t>
                      </a:r>
                      <a:r>
                        <a:rPr lang="zh-CN" altLang="en-US" sz="1800">
                          <a:effectLst/>
                        </a:rPr>
                        <a:t>和</a:t>
                      </a:r>
                      <a:r>
                        <a:rPr lang="en-US" altLang="zh-CN" sz="1800">
                          <a:effectLst/>
                        </a:rPr>
                        <a:t>False</a:t>
                      </a:r>
                      <a:r>
                        <a:rPr lang="zh-CN" altLang="en-US" sz="1800">
                          <a:effectLst/>
                        </a:rPr>
                        <a:t>等价。注意，这些变量名的大写。</a:t>
                      </a:r>
                    </a:p>
                  </a:txBody>
                  <a:tcPr marL="46318" marR="46318" marT="64845" marB="6484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(a &lt; b) </a:t>
                      </a:r>
                      <a:r>
                        <a:rPr lang="zh-CN" altLang="en-US" sz="1800">
                          <a:effectLst/>
                        </a:rPr>
                        <a:t>返回 </a:t>
                      </a:r>
                      <a:r>
                        <a:rPr lang="en-US" sz="1800">
                          <a:effectLst/>
                        </a:rPr>
                        <a:t>True。</a:t>
                      </a:r>
                    </a:p>
                  </a:txBody>
                  <a:tcPr marL="46318" marR="46318" marT="64845" marB="64845"/>
                </a:tc>
                <a:extLst>
                  <a:ext uri="{0D108BD9-81ED-4DB2-BD59-A6C34878D82A}">
                    <a16:rowId xmlns:a16="http://schemas.microsoft.com/office/drawing/2014/main" val="3803257243"/>
                  </a:ext>
                </a:extLst>
              </a:tr>
              <a:tr h="43205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&gt;=</a:t>
                      </a:r>
                    </a:p>
                  </a:txBody>
                  <a:tcPr marL="46318" marR="46318" marT="64845" marB="6484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大于等于 </a:t>
                      </a:r>
                      <a:r>
                        <a:rPr lang="en-US" altLang="zh-CN" sz="1800">
                          <a:effectLst/>
                        </a:rPr>
                        <a:t>- </a:t>
                      </a:r>
                      <a:r>
                        <a:rPr lang="zh-CN" altLang="en-US" sz="1800">
                          <a:effectLst/>
                        </a:rPr>
                        <a:t>返回</a:t>
                      </a:r>
                      <a:r>
                        <a:rPr lang="en-US" sz="1800">
                          <a:effectLst/>
                        </a:rPr>
                        <a:t>x</a:t>
                      </a:r>
                      <a:r>
                        <a:rPr lang="zh-CN" altLang="en-US" sz="1800">
                          <a:effectLst/>
                        </a:rPr>
                        <a:t>是否大于等于</a:t>
                      </a:r>
                      <a:r>
                        <a:rPr lang="en-US" sz="1800">
                          <a:effectLst/>
                        </a:rPr>
                        <a:t>y。</a:t>
                      </a:r>
                    </a:p>
                  </a:txBody>
                  <a:tcPr marL="46318" marR="46318" marT="64845" marB="6484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(a &gt;= b) </a:t>
                      </a:r>
                      <a:r>
                        <a:rPr lang="zh-CN" altLang="en-US" sz="1800">
                          <a:effectLst/>
                        </a:rPr>
                        <a:t>返回 </a:t>
                      </a:r>
                      <a:r>
                        <a:rPr lang="en-US" sz="1800">
                          <a:effectLst/>
                        </a:rPr>
                        <a:t>False。</a:t>
                      </a:r>
                    </a:p>
                  </a:txBody>
                  <a:tcPr marL="46318" marR="46318" marT="64845" marB="64845"/>
                </a:tc>
                <a:extLst>
                  <a:ext uri="{0D108BD9-81ED-4DB2-BD59-A6C34878D82A}">
                    <a16:rowId xmlns:a16="http://schemas.microsoft.com/office/drawing/2014/main" val="973618737"/>
                  </a:ext>
                </a:extLst>
              </a:tr>
              <a:tr h="43205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&lt;=</a:t>
                      </a:r>
                    </a:p>
                  </a:txBody>
                  <a:tcPr marL="46318" marR="46318" marT="64845" marB="6484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小于等于 </a:t>
                      </a:r>
                      <a:r>
                        <a:rPr lang="en-US" altLang="zh-CN" sz="1800">
                          <a:effectLst/>
                        </a:rPr>
                        <a:t>- </a:t>
                      </a:r>
                      <a:r>
                        <a:rPr lang="zh-CN" altLang="en-US" sz="1800">
                          <a:effectLst/>
                        </a:rPr>
                        <a:t>返回</a:t>
                      </a:r>
                      <a:r>
                        <a:rPr lang="en-US" sz="1800">
                          <a:effectLst/>
                        </a:rPr>
                        <a:t>x</a:t>
                      </a:r>
                      <a:r>
                        <a:rPr lang="zh-CN" altLang="en-US" sz="1800">
                          <a:effectLst/>
                        </a:rPr>
                        <a:t>是否小于等于</a:t>
                      </a:r>
                      <a:r>
                        <a:rPr lang="en-US" sz="1800">
                          <a:effectLst/>
                        </a:rPr>
                        <a:t>y。</a:t>
                      </a:r>
                    </a:p>
                  </a:txBody>
                  <a:tcPr marL="46318" marR="46318" marT="64845" marB="6484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(a &lt;= b) </a:t>
                      </a:r>
                      <a:r>
                        <a:rPr lang="zh-CN" altLang="en-US" sz="1800">
                          <a:effectLst/>
                        </a:rPr>
                        <a:t>返回 </a:t>
                      </a:r>
                      <a:r>
                        <a:rPr lang="en-US" sz="1800">
                          <a:effectLst/>
                        </a:rPr>
                        <a:t>True。</a:t>
                      </a:r>
                    </a:p>
                  </a:txBody>
                  <a:tcPr marL="46318" marR="46318" marT="64845" marB="64845"/>
                </a:tc>
                <a:extLst>
                  <a:ext uri="{0D108BD9-81ED-4DB2-BD59-A6C34878D82A}">
                    <a16:rowId xmlns:a16="http://schemas.microsoft.com/office/drawing/2014/main" val="207684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615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13E8F-3E10-4104-AFC0-A38B686FC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zh-CN" altLang="en-US" sz="3600"/>
              <a:t>比较运算符实例</a:t>
            </a:r>
            <a:endParaRPr lang="en-US" sz="360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6B815-C894-4C8F-83F6-CC117CF47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700"/>
              <a:t>a = 21</a:t>
            </a:r>
          </a:p>
          <a:p>
            <a:pPr marL="0" indent="0">
              <a:buNone/>
            </a:pPr>
            <a:r>
              <a:rPr lang="en-US" sz="700"/>
              <a:t>b = 10</a:t>
            </a:r>
          </a:p>
          <a:p>
            <a:pPr marL="0" indent="0">
              <a:buNone/>
            </a:pPr>
            <a:r>
              <a:rPr lang="en-US" sz="700"/>
              <a:t>c = 0</a:t>
            </a:r>
          </a:p>
          <a:p>
            <a:pPr marL="0" indent="0">
              <a:buNone/>
            </a:pPr>
            <a:r>
              <a:rPr lang="en-US" sz="700"/>
              <a:t> if ( a == b ):</a:t>
            </a:r>
          </a:p>
          <a:p>
            <a:pPr marL="0" indent="0">
              <a:buNone/>
            </a:pPr>
            <a:r>
              <a:rPr lang="en-US" sz="700"/>
              <a:t>   print ("1 - a </a:t>
            </a:r>
            <a:r>
              <a:rPr lang="zh-CN" altLang="en-US" sz="700"/>
              <a:t>等于 </a:t>
            </a:r>
            <a:r>
              <a:rPr lang="en-US" sz="700"/>
              <a:t>b")</a:t>
            </a:r>
          </a:p>
          <a:p>
            <a:pPr marL="0" indent="0">
              <a:buNone/>
            </a:pPr>
            <a:r>
              <a:rPr lang="en-US" sz="700"/>
              <a:t>else:</a:t>
            </a:r>
          </a:p>
          <a:p>
            <a:pPr marL="0" indent="0">
              <a:buNone/>
            </a:pPr>
            <a:r>
              <a:rPr lang="en-US" sz="700"/>
              <a:t>   print ("1 - a </a:t>
            </a:r>
            <a:r>
              <a:rPr lang="zh-CN" altLang="en-US" sz="700"/>
              <a:t>不等于 </a:t>
            </a:r>
            <a:r>
              <a:rPr lang="en-US" sz="700"/>
              <a:t>b")</a:t>
            </a:r>
          </a:p>
          <a:p>
            <a:pPr marL="0" indent="0">
              <a:buNone/>
            </a:pPr>
            <a:r>
              <a:rPr lang="en-US" sz="700"/>
              <a:t> if ( a != b ):</a:t>
            </a:r>
          </a:p>
          <a:p>
            <a:pPr marL="0" indent="0">
              <a:buNone/>
            </a:pPr>
            <a:r>
              <a:rPr lang="en-US" sz="700"/>
              <a:t>   print ("2 - a </a:t>
            </a:r>
            <a:r>
              <a:rPr lang="zh-CN" altLang="en-US" sz="700"/>
              <a:t>不等于 </a:t>
            </a:r>
            <a:r>
              <a:rPr lang="en-US" sz="700"/>
              <a:t>b")</a:t>
            </a:r>
          </a:p>
          <a:p>
            <a:pPr marL="0" indent="0">
              <a:buNone/>
            </a:pPr>
            <a:r>
              <a:rPr lang="en-US" sz="700"/>
              <a:t>else:</a:t>
            </a:r>
          </a:p>
          <a:p>
            <a:pPr marL="0" indent="0">
              <a:buNone/>
            </a:pPr>
            <a:r>
              <a:rPr lang="en-US" sz="700"/>
              <a:t>   print ("2 - a </a:t>
            </a:r>
            <a:r>
              <a:rPr lang="zh-CN" altLang="en-US" sz="700"/>
              <a:t>等于 </a:t>
            </a:r>
            <a:r>
              <a:rPr lang="en-US" sz="700"/>
              <a:t>b")</a:t>
            </a:r>
          </a:p>
          <a:p>
            <a:pPr marL="0" indent="0">
              <a:buNone/>
            </a:pPr>
            <a:r>
              <a:rPr lang="en-US" sz="700"/>
              <a:t> if ( a &lt; b ):</a:t>
            </a:r>
          </a:p>
          <a:p>
            <a:pPr marL="0" indent="0">
              <a:buNone/>
            </a:pPr>
            <a:r>
              <a:rPr lang="en-US" sz="700"/>
              <a:t>   print ("3 - a </a:t>
            </a:r>
            <a:r>
              <a:rPr lang="zh-CN" altLang="en-US" sz="700"/>
              <a:t>小于 </a:t>
            </a:r>
            <a:r>
              <a:rPr lang="en-US" sz="700"/>
              <a:t>b")</a:t>
            </a:r>
          </a:p>
          <a:p>
            <a:pPr marL="0" indent="0">
              <a:buNone/>
            </a:pPr>
            <a:r>
              <a:rPr lang="en-US" sz="700"/>
              <a:t>else:</a:t>
            </a:r>
          </a:p>
          <a:p>
            <a:pPr marL="0" indent="0">
              <a:buNone/>
            </a:pPr>
            <a:r>
              <a:rPr lang="en-US" sz="700"/>
              <a:t>   print ("3 - a </a:t>
            </a:r>
            <a:r>
              <a:rPr lang="zh-CN" altLang="en-US" sz="700"/>
              <a:t>大于等于 </a:t>
            </a:r>
            <a:r>
              <a:rPr lang="en-US" sz="700"/>
              <a:t>b")</a:t>
            </a:r>
          </a:p>
          <a:p>
            <a:pPr marL="0" indent="0">
              <a:buNone/>
            </a:pPr>
            <a:r>
              <a:rPr lang="en-US" sz="700"/>
              <a:t> if ( a &gt; b ):</a:t>
            </a:r>
          </a:p>
          <a:p>
            <a:pPr marL="0" indent="0">
              <a:buNone/>
            </a:pPr>
            <a:r>
              <a:rPr lang="en-US" sz="700"/>
              <a:t>   print ("4 - a </a:t>
            </a:r>
            <a:r>
              <a:rPr lang="zh-CN" altLang="en-US" sz="700"/>
              <a:t>大于 </a:t>
            </a:r>
            <a:r>
              <a:rPr lang="en-US" sz="700"/>
              <a:t>b")</a:t>
            </a:r>
          </a:p>
          <a:p>
            <a:pPr marL="0" indent="0">
              <a:buNone/>
            </a:pPr>
            <a:r>
              <a:rPr lang="en-US" sz="700"/>
              <a:t>else:</a:t>
            </a:r>
          </a:p>
          <a:p>
            <a:pPr marL="0" indent="0">
              <a:buNone/>
            </a:pPr>
            <a:r>
              <a:rPr lang="en-US" sz="700"/>
              <a:t>   print ("4 - a </a:t>
            </a:r>
            <a:r>
              <a:rPr lang="zh-CN" altLang="en-US" sz="700"/>
              <a:t>小于等于 </a:t>
            </a:r>
            <a:r>
              <a:rPr lang="en-US" sz="700"/>
              <a:t>b")</a:t>
            </a:r>
          </a:p>
          <a:p>
            <a:pPr marL="0" indent="0">
              <a:buNone/>
            </a:pPr>
            <a:r>
              <a:rPr lang="en-US" sz="700"/>
              <a:t> </a:t>
            </a:r>
          </a:p>
          <a:p>
            <a:pPr marL="0" indent="0">
              <a:buNone/>
            </a:pPr>
            <a:r>
              <a:rPr lang="en-US" sz="700"/>
              <a:t># </a:t>
            </a:r>
            <a:r>
              <a:rPr lang="zh-CN" altLang="en-US" sz="700"/>
              <a:t>修改变量 </a:t>
            </a:r>
            <a:r>
              <a:rPr lang="en-US" sz="700"/>
              <a:t>a </a:t>
            </a:r>
            <a:r>
              <a:rPr lang="zh-CN" altLang="en-US" sz="700"/>
              <a:t>和 </a:t>
            </a:r>
            <a:r>
              <a:rPr lang="en-US" sz="700"/>
              <a:t>b </a:t>
            </a:r>
            <a:r>
              <a:rPr lang="zh-CN" altLang="en-US" sz="700"/>
              <a:t>的值</a:t>
            </a:r>
          </a:p>
          <a:p>
            <a:pPr marL="0" indent="0">
              <a:buNone/>
            </a:pPr>
            <a:r>
              <a:rPr lang="en-US" sz="700"/>
              <a:t>a = 5</a:t>
            </a:r>
          </a:p>
          <a:p>
            <a:pPr marL="0" indent="0">
              <a:buNone/>
            </a:pPr>
            <a:r>
              <a:rPr lang="en-US" sz="700"/>
              <a:t>b = 20</a:t>
            </a:r>
          </a:p>
          <a:p>
            <a:pPr marL="0" indent="0">
              <a:buNone/>
            </a:pPr>
            <a:r>
              <a:rPr lang="en-US" sz="700"/>
              <a:t>if ( a &lt;= b ):</a:t>
            </a:r>
          </a:p>
          <a:p>
            <a:pPr marL="0" indent="0">
              <a:buNone/>
            </a:pPr>
            <a:r>
              <a:rPr lang="en-US" sz="700"/>
              <a:t>   print ("5 - a </a:t>
            </a:r>
            <a:r>
              <a:rPr lang="zh-CN" altLang="en-US" sz="700"/>
              <a:t>小于等于 </a:t>
            </a:r>
            <a:r>
              <a:rPr lang="en-US" sz="700"/>
              <a:t>b")</a:t>
            </a:r>
          </a:p>
          <a:p>
            <a:pPr marL="0" indent="0">
              <a:buNone/>
            </a:pPr>
            <a:r>
              <a:rPr lang="en-US" sz="700"/>
              <a:t>else:</a:t>
            </a:r>
          </a:p>
          <a:p>
            <a:pPr marL="0" indent="0">
              <a:buNone/>
            </a:pPr>
            <a:r>
              <a:rPr lang="en-US" sz="700"/>
              <a:t>   print ("5 - a </a:t>
            </a:r>
            <a:r>
              <a:rPr lang="zh-CN" altLang="en-US" sz="700"/>
              <a:t>大于  </a:t>
            </a:r>
            <a:r>
              <a:rPr lang="en-US" sz="700"/>
              <a:t>b")</a:t>
            </a:r>
          </a:p>
          <a:p>
            <a:pPr marL="0" indent="0">
              <a:buNone/>
            </a:pPr>
            <a:r>
              <a:rPr lang="en-US" sz="700"/>
              <a:t> if ( b &gt;= a ):</a:t>
            </a:r>
          </a:p>
          <a:p>
            <a:pPr marL="0" indent="0">
              <a:buNone/>
            </a:pPr>
            <a:r>
              <a:rPr lang="en-US" sz="700"/>
              <a:t>   print ("6 - b </a:t>
            </a:r>
            <a:r>
              <a:rPr lang="zh-CN" altLang="en-US" sz="700"/>
              <a:t>大于等于 </a:t>
            </a:r>
            <a:r>
              <a:rPr lang="en-US" sz="700"/>
              <a:t>a")</a:t>
            </a:r>
          </a:p>
          <a:p>
            <a:pPr marL="0" indent="0">
              <a:buNone/>
            </a:pPr>
            <a:r>
              <a:rPr lang="en-US" sz="700"/>
              <a:t>else:</a:t>
            </a:r>
          </a:p>
          <a:p>
            <a:pPr marL="0" indent="0">
              <a:buNone/>
            </a:pPr>
            <a:r>
              <a:rPr lang="en-US" sz="700"/>
              <a:t>   print ("6 - b </a:t>
            </a:r>
            <a:r>
              <a:rPr lang="zh-CN" altLang="en-US" sz="700"/>
              <a:t>小于 </a:t>
            </a:r>
            <a:r>
              <a:rPr lang="en-US" sz="700"/>
              <a:t>a")</a:t>
            </a:r>
          </a:p>
          <a:p>
            <a:pPr marL="0" indent="0">
              <a:buNone/>
            </a:pPr>
            <a:endParaRPr lang="en-US" sz="700"/>
          </a:p>
          <a:p>
            <a:pPr marL="0" indent="0">
              <a:buNone/>
            </a:pPr>
            <a:r>
              <a:rPr lang="zh-CN" altLang="en-US" sz="700"/>
              <a:t>以上实例输出结果：</a:t>
            </a:r>
          </a:p>
          <a:p>
            <a:pPr marL="0" indent="0">
              <a:buNone/>
            </a:pPr>
            <a:r>
              <a:rPr lang="en-US" altLang="zh-CN" sz="700"/>
              <a:t>1 - </a:t>
            </a:r>
            <a:r>
              <a:rPr lang="en-US" sz="700"/>
              <a:t>a </a:t>
            </a:r>
            <a:r>
              <a:rPr lang="zh-CN" altLang="en-US" sz="700"/>
              <a:t>不等于 </a:t>
            </a:r>
            <a:r>
              <a:rPr lang="en-US" sz="700"/>
              <a:t>b</a:t>
            </a:r>
          </a:p>
          <a:p>
            <a:pPr marL="0" indent="0">
              <a:buNone/>
            </a:pPr>
            <a:r>
              <a:rPr lang="en-US" sz="700"/>
              <a:t>2 - a </a:t>
            </a:r>
            <a:r>
              <a:rPr lang="zh-CN" altLang="en-US" sz="700"/>
              <a:t>不等于 </a:t>
            </a:r>
            <a:r>
              <a:rPr lang="en-US" sz="700"/>
              <a:t>b</a:t>
            </a:r>
          </a:p>
          <a:p>
            <a:pPr marL="0" indent="0">
              <a:buNone/>
            </a:pPr>
            <a:r>
              <a:rPr lang="en-US" sz="700"/>
              <a:t>3 - a </a:t>
            </a:r>
            <a:r>
              <a:rPr lang="zh-CN" altLang="en-US" sz="700"/>
              <a:t>大于等于 </a:t>
            </a:r>
            <a:r>
              <a:rPr lang="en-US" sz="700"/>
              <a:t>b</a:t>
            </a:r>
          </a:p>
          <a:p>
            <a:pPr marL="0" indent="0">
              <a:buNone/>
            </a:pPr>
            <a:r>
              <a:rPr lang="en-US" sz="700"/>
              <a:t>4 - a </a:t>
            </a:r>
            <a:r>
              <a:rPr lang="zh-CN" altLang="en-US" sz="700"/>
              <a:t>大于 </a:t>
            </a:r>
            <a:r>
              <a:rPr lang="en-US" sz="700"/>
              <a:t>b</a:t>
            </a:r>
          </a:p>
          <a:p>
            <a:pPr marL="0" indent="0">
              <a:buNone/>
            </a:pPr>
            <a:r>
              <a:rPr lang="en-US" sz="700"/>
              <a:t>5 - a </a:t>
            </a:r>
            <a:r>
              <a:rPr lang="zh-CN" altLang="en-US" sz="700"/>
              <a:t>小于等于 </a:t>
            </a:r>
            <a:r>
              <a:rPr lang="en-US" sz="700"/>
              <a:t>b</a:t>
            </a:r>
          </a:p>
          <a:p>
            <a:pPr marL="0" indent="0">
              <a:buNone/>
            </a:pPr>
            <a:r>
              <a:rPr lang="en-US" sz="700"/>
              <a:t>6 - b </a:t>
            </a:r>
            <a:r>
              <a:rPr lang="zh-CN" altLang="en-US" sz="700"/>
              <a:t>大于等于 </a:t>
            </a:r>
            <a:r>
              <a:rPr lang="en-US" sz="700"/>
              <a:t>a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02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87A9E-82B5-4325-8FFC-A40BA5C42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zh-CN" altLang="en-US" sz="3200"/>
              <a:t>赋值运算符</a:t>
            </a:r>
            <a:endParaRPr lang="en-US" sz="3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F7EF1-1E76-4703-AF66-081A3EFA7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zh-CN" altLang="en-US" sz="1800"/>
              <a:t>假设变量</a:t>
            </a:r>
            <a:r>
              <a:rPr lang="en-US" altLang="zh-CN" sz="1800"/>
              <a:t>a</a:t>
            </a:r>
            <a:r>
              <a:rPr lang="zh-CN" altLang="en-US" sz="1800"/>
              <a:t>为</a:t>
            </a:r>
            <a:r>
              <a:rPr lang="en-US" altLang="zh-CN" sz="1800"/>
              <a:t>10</a:t>
            </a:r>
            <a:r>
              <a:rPr lang="zh-CN" altLang="en-US" sz="1800"/>
              <a:t>，变量</a:t>
            </a:r>
            <a:r>
              <a:rPr lang="en-US" altLang="zh-CN" sz="1800"/>
              <a:t>b</a:t>
            </a:r>
            <a:r>
              <a:rPr lang="zh-CN" altLang="en-US" sz="1800"/>
              <a:t>为</a:t>
            </a:r>
            <a:r>
              <a:rPr lang="en-US" altLang="zh-CN" sz="1800"/>
              <a:t>20</a:t>
            </a:r>
            <a:endParaRPr lang="en-US" sz="18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45EEDA-8F37-4893-883F-1099A114E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026564"/>
              </p:ext>
            </p:extLst>
          </p:nvPr>
        </p:nvGraphicFramePr>
        <p:xfrm>
          <a:off x="2321124" y="2734056"/>
          <a:ext cx="7638146" cy="3483866"/>
        </p:xfrm>
        <a:graphic>
          <a:graphicData uri="http://schemas.openxmlformats.org/drawingml/2006/table">
            <a:tbl>
              <a:tblPr firstRow="1" bandRow="1"/>
              <a:tblGrid>
                <a:gridCol w="1629637">
                  <a:extLst>
                    <a:ext uri="{9D8B030D-6E8A-4147-A177-3AD203B41FA5}">
                      <a16:colId xmlns:a16="http://schemas.microsoft.com/office/drawing/2014/main" val="408733720"/>
                    </a:ext>
                  </a:extLst>
                </a:gridCol>
                <a:gridCol w="3001868">
                  <a:extLst>
                    <a:ext uri="{9D8B030D-6E8A-4147-A177-3AD203B41FA5}">
                      <a16:colId xmlns:a16="http://schemas.microsoft.com/office/drawing/2014/main" val="708425046"/>
                    </a:ext>
                  </a:extLst>
                </a:gridCol>
                <a:gridCol w="3006641">
                  <a:extLst>
                    <a:ext uri="{9D8B030D-6E8A-4147-A177-3AD203B41FA5}">
                      <a16:colId xmlns:a16="http://schemas.microsoft.com/office/drawing/2014/main" val="1624700630"/>
                    </a:ext>
                  </a:extLst>
                </a:gridCol>
              </a:tblGrid>
              <a:tr h="24939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>
                          <a:solidFill>
                            <a:srgbClr val="FFFFFF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18928" marR="18928" marT="18928" marB="1892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18928" marR="18928" marT="18928" marB="1892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18928" marR="18928" marT="18928" marB="1892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821552"/>
                  </a:ext>
                </a:extLst>
              </a:tr>
              <a:tr h="29986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=</a:t>
                      </a:r>
                    </a:p>
                  </a:txBody>
                  <a:tcPr marL="31547" marR="31547" marT="44166" marB="4416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简单的赋值运算符</a:t>
                      </a:r>
                    </a:p>
                  </a:txBody>
                  <a:tcPr marL="31547" marR="31547" marT="44166" marB="4416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 = a + b </a:t>
                      </a:r>
                      <a:r>
                        <a:rPr lang="zh-CN" altLang="en-US" sz="1200">
                          <a:effectLst/>
                        </a:rPr>
                        <a:t>将 </a:t>
                      </a:r>
                      <a:r>
                        <a:rPr lang="en-US" sz="1200">
                          <a:effectLst/>
                        </a:rPr>
                        <a:t>a + b </a:t>
                      </a:r>
                      <a:r>
                        <a:rPr lang="zh-CN" altLang="en-US" sz="1200">
                          <a:effectLst/>
                        </a:rPr>
                        <a:t>的运算结果赋值为 </a:t>
                      </a:r>
                      <a:r>
                        <a:rPr lang="en-US" sz="1200">
                          <a:effectLst/>
                        </a:rPr>
                        <a:t>c</a:t>
                      </a:r>
                    </a:p>
                  </a:txBody>
                  <a:tcPr marL="31547" marR="31547" marT="44166" marB="4416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823121"/>
                  </a:ext>
                </a:extLst>
              </a:tr>
              <a:tr h="29986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+=</a:t>
                      </a:r>
                    </a:p>
                  </a:txBody>
                  <a:tcPr marL="31547" marR="31547" marT="44166" marB="4416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加法赋值运算符</a:t>
                      </a:r>
                    </a:p>
                  </a:txBody>
                  <a:tcPr marL="31547" marR="31547" marT="44166" marB="4416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200">
                          <a:effectLst/>
                        </a:rPr>
                        <a:t>c += a 等效于 c = c + a</a:t>
                      </a:r>
                    </a:p>
                  </a:txBody>
                  <a:tcPr marL="31547" marR="31547" marT="44166" marB="4416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072238"/>
                  </a:ext>
                </a:extLst>
              </a:tr>
              <a:tr h="29986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-=</a:t>
                      </a:r>
                    </a:p>
                  </a:txBody>
                  <a:tcPr marL="31547" marR="31547" marT="44166" marB="4416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减法赋值运算符</a:t>
                      </a:r>
                    </a:p>
                  </a:txBody>
                  <a:tcPr marL="31547" marR="31547" marT="44166" marB="4416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200">
                          <a:effectLst/>
                        </a:rPr>
                        <a:t>c -= a 等效于 c = c - a</a:t>
                      </a:r>
                    </a:p>
                  </a:txBody>
                  <a:tcPr marL="31547" marR="31547" marT="44166" marB="4416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618999"/>
                  </a:ext>
                </a:extLst>
              </a:tr>
              <a:tr h="29986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*=</a:t>
                      </a:r>
                    </a:p>
                  </a:txBody>
                  <a:tcPr marL="31547" marR="31547" marT="44166" marB="4416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乘法赋值运算符</a:t>
                      </a:r>
                    </a:p>
                  </a:txBody>
                  <a:tcPr marL="31547" marR="31547" marT="44166" marB="4416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200">
                          <a:effectLst/>
                        </a:rPr>
                        <a:t>c *= a 等效于 c = c * a</a:t>
                      </a:r>
                    </a:p>
                  </a:txBody>
                  <a:tcPr marL="31547" marR="31547" marT="44166" marB="4416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78594"/>
                  </a:ext>
                </a:extLst>
              </a:tr>
              <a:tr h="29986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/=</a:t>
                      </a:r>
                    </a:p>
                  </a:txBody>
                  <a:tcPr marL="31547" marR="31547" marT="44166" marB="4416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除法赋值运算符</a:t>
                      </a:r>
                    </a:p>
                  </a:txBody>
                  <a:tcPr marL="31547" marR="31547" marT="44166" marB="4416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200">
                          <a:effectLst/>
                        </a:rPr>
                        <a:t>c /= a 等效于 c = c / a</a:t>
                      </a:r>
                    </a:p>
                  </a:txBody>
                  <a:tcPr marL="31547" marR="31547" marT="44166" marB="4416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311459"/>
                  </a:ext>
                </a:extLst>
              </a:tr>
              <a:tr h="29986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%=</a:t>
                      </a:r>
                    </a:p>
                  </a:txBody>
                  <a:tcPr marL="31547" marR="31547" marT="44166" marB="4416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取模赋值运算符</a:t>
                      </a:r>
                    </a:p>
                  </a:txBody>
                  <a:tcPr marL="31547" marR="31547" marT="44166" marB="4416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200">
                          <a:effectLst/>
                        </a:rPr>
                        <a:t>c %= a 等效于 c = c % a</a:t>
                      </a:r>
                    </a:p>
                  </a:txBody>
                  <a:tcPr marL="31547" marR="31547" marT="44166" marB="4416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271181"/>
                  </a:ext>
                </a:extLst>
              </a:tr>
              <a:tr h="29986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**=</a:t>
                      </a:r>
                    </a:p>
                  </a:txBody>
                  <a:tcPr marL="31547" marR="31547" marT="44166" marB="4416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幂赋值运算符</a:t>
                      </a:r>
                    </a:p>
                  </a:txBody>
                  <a:tcPr marL="31547" marR="31547" marT="44166" marB="4416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200">
                          <a:effectLst/>
                        </a:rPr>
                        <a:t>c **= a 等效于 c = c ** a</a:t>
                      </a:r>
                    </a:p>
                  </a:txBody>
                  <a:tcPr marL="31547" marR="31547" marT="44166" marB="4416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946323"/>
                  </a:ext>
                </a:extLst>
              </a:tr>
              <a:tr h="29986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//=</a:t>
                      </a:r>
                    </a:p>
                  </a:txBody>
                  <a:tcPr marL="31547" marR="31547" marT="44166" marB="4416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取整除赋值运算符</a:t>
                      </a:r>
                    </a:p>
                  </a:txBody>
                  <a:tcPr marL="31547" marR="31547" marT="44166" marB="4416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200">
                          <a:effectLst/>
                        </a:rPr>
                        <a:t>c //= a 等效于 c = c // a</a:t>
                      </a:r>
                    </a:p>
                  </a:txBody>
                  <a:tcPr marL="31547" marR="31547" marT="44166" marB="4416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396204"/>
                  </a:ext>
                </a:extLst>
              </a:tr>
              <a:tr h="83556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:=</a:t>
                      </a:r>
                    </a:p>
                  </a:txBody>
                  <a:tcPr marL="31547" marR="31547" marT="44166" marB="4416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海象运算符，可在表达式内部为变量赋值。</a:t>
                      </a:r>
                      <a:r>
                        <a:rPr lang="en-US" altLang="zh-CN" sz="1200" b="1">
                          <a:effectLst/>
                        </a:rPr>
                        <a:t>Python3.8 </a:t>
                      </a:r>
                      <a:r>
                        <a:rPr lang="zh-CN" altLang="en-US" sz="1200" b="1">
                          <a:effectLst/>
                        </a:rPr>
                        <a:t>版本新增运算符</a:t>
                      </a:r>
                      <a:r>
                        <a:rPr lang="zh-CN" altLang="en-US" sz="1200">
                          <a:effectLst/>
                        </a:rPr>
                        <a:t>。</a:t>
                      </a:r>
                    </a:p>
                  </a:txBody>
                  <a:tcPr marL="31547" marR="31547" marT="44166" marB="4416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zh-CN" altLang="en-US" sz="1200">
                          <a:effectLst/>
                          <a:latin typeface="Helvetica Neue"/>
                        </a:rPr>
                        <a:t>在这个示例中，赋值表达式可以避免调用 </a:t>
                      </a:r>
                      <a:r>
                        <a:rPr lang="en-US" sz="1200">
                          <a:effectLst/>
                          <a:latin typeface="Helvetica Neue"/>
                        </a:rPr>
                        <a:t>len() </a:t>
                      </a:r>
                      <a:r>
                        <a:rPr lang="zh-CN" altLang="en-US" sz="1200">
                          <a:effectLst/>
                          <a:latin typeface="Helvetica Neue"/>
                        </a:rPr>
                        <a:t>两次</a:t>
                      </a:r>
                      <a:r>
                        <a:rPr lang="en-US" altLang="zh-CN" sz="1200">
                          <a:effectLst/>
                          <a:latin typeface="Helvetica Neue"/>
                        </a:rPr>
                        <a:t>:</a:t>
                      </a:r>
                    </a:p>
                    <a:p>
                      <a:pPr fontAlgn="t"/>
                      <a:r>
                        <a:rPr lang="en-US" sz="1200">
                          <a:solidFill>
                            <a:srgbClr val="000088"/>
                          </a:solidFill>
                          <a:effectLst/>
                        </a:rPr>
                        <a:t>if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n </a:t>
                      </a:r>
                      <a:r>
                        <a:rPr lang="en-US" sz="1200">
                          <a:solidFill>
                            <a:srgbClr val="666600"/>
                          </a:solidFill>
                          <a:effectLst/>
                        </a:rPr>
                        <a:t>:=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 len</a:t>
                      </a:r>
                      <a:r>
                        <a:rPr lang="en-US" sz="120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r>
                        <a:rPr lang="en-US" sz="1200">
                          <a:solidFill>
                            <a:srgbClr val="666600"/>
                          </a:solidFill>
                          <a:effectLst/>
                        </a:rPr>
                        <a:t>))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>
                          <a:solidFill>
                            <a:srgbClr val="666600"/>
                          </a:solidFill>
                          <a:effectLst/>
                        </a:rPr>
                        <a:t>&gt;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>
                          <a:solidFill>
                            <a:srgbClr val="006666"/>
                          </a:solidFill>
                          <a:effectLst/>
                        </a:rPr>
                        <a:t>10</a:t>
                      </a:r>
                      <a:r>
                        <a:rPr lang="en-US" sz="1200">
                          <a:solidFill>
                            <a:srgbClr val="666600"/>
                          </a:solidFill>
                          <a:effectLst/>
                        </a:rPr>
                        <a:t>: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>
                          <a:solidFill>
                            <a:srgbClr val="000088"/>
                          </a:solidFill>
                          <a:effectLst/>
                        </a:rPr>
                        <a:t>print</a:t>
                      </a:r>
                      <a:r>
                        <a:rPr lang="en-US" sz="120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r>
                        <a:rPr lang="en-US" sz="1200">
                          <a:solidFill>
                            <a:srgbClr val="008800"/>
                          </a:solidFill>
                          <a:effectLst/>
                        </a:rPr>
                        <a:t>"List is too long ({n} elements, expected &lt;= 10)"</a:t>
                      </a:r>
                      <a:r>
                        <a:rPr lang="en-US" sz="120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endParaRPr lang="en-US" sz="1200">
                        <a:effectLst/>
                      </a:endParaRPr>
                    </a:p>
                  </a:txBody>
                  <a:tcPr marL="31547" marR="31547" marT="44166" marB="4416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126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877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A5B6F-E5C7-44F9-A27E-1CC60B6D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zh-CN" altLang="en-US" sz="3600"/>
              <a:t>赋值运算符实例</a:t>
            </a:r>
            <a:endParaRPr lang="en-US" sz="3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CA75B-B859-4C3B-B7FB-765418AE4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000"/>
              <a:t>a = 21</a:t>
            </a:r>
          </a:p>
          <a:p>
            <a:pPr marL="0" indent="0">
              <a:buNone/>
            </a:pPr>
            <a:r>
              <a:rPr lang="en-US" sz="1000"/>
              <a:t>b = 10</a:t>
            </a:r>
          </a:p>
          <a:p>
            <a:pPr marL="0" indent="0">
              <a:buNone/>
            </a:pPr>
            <a:r>
              <a:rPr lang="en-US" sz="1000"/>
              <a:t>c = 0</a:t>
            </a:r>
          </a:p>
          <a:p>
            <a:pPr marL="0" indent="0">
              <a:buNone/>
            </a:pPr>
            <a:r>
              <a:rPr lang="en-US" sz="1000"/>
              <a:t> </a:t>
            </a:r>
          </a:p>
          <a:p>
            <a:pPr marL="0" indent="0">
              <a:buNone/>
            </a:pPr>
            <a:r>
              <a:rPr lang="en-US" sz="1000"/>
              <a:t>c = a + b</a:t>
            </a:r>
          </a:p>
          <a:p>
            <a:pPr marL="0" indent="0">
              <a:buNone/>
            </a:pPr>
            <a:r>
              <a:rPr lang="en-US" sz="1000"/>
              <a:t>print ("1 - c </a:t>
            </a:r>
            <a:r>
              <a:rPr lang="zh-CN" altLang="en-US" sz="1000"/>
              <a:t>的值为：</a:t>
            </a:r>
            <a:r>
              <a:rPr lang="en-US" altLang="zh-CN" sz="1000"/>
              <a:t>", </a:t>
            </a:r>
            <a:r>
              <a:rPr lang="en-US" sz="1000"/>
              <a:t>c)</a:t>
            </a:r>
          </a:p>
          <a:p>
            <a:pPr marL="0" indent="0">
              <a:buNone/>
            </a:pPr>
            <a:r>
              <a:rPr lang="en-US" sz="1000"/>
              <a:t> </a:t>
            </a:r>
          </a:p>
          <a:p>
            <a:pPr marL="0" indent="0">
              <a:buNone/>
            </a:pPr>
            <a:r>
              <a:rPr lang="en-US" sz="1000"/>
              <a:t>c += a</a:t>
            </a:r>
          </a:p>
          <a:p>
            <a:pPr marL="0" indent="0">
              <a:buNone/>
            </a:pPr>
            <a:r>
              <a:rPr lang="en-US" sz="1000"/>
              <a:t>print ("2 - c </a:t>
            </a:r>
            <a:r>
              <a:rPr lang="zh-CN" altLang="en-US" sz="1000"/>
              <a:t>的值为：</a:t>
            </a:r>
            <a:r>
              <a:rPr lang="en-US" altLang="zh-CN" sz="1000"/>
              <a:t>", </a:t>
            </a:r>
            <a:r>
              <a:rPr lang="en-US" sz="1000"/>
              <a:t>c)</a:t>
            </a:r>
          </a:p>
          <a:p>
            <a:pPr marL="0" indent="0">
              <a:buNone/>
            </a:pPr>
            <a:r>
              <a:rPr lang="en-US" sz="1000"/>
              <a:t> </a:t>
            </a:r>
          </a:p>
          <a:p>
            <a:pPr marL="0" indent="0">
              <a:buNone/>
            </a:pPr>
            <a:r>
              <a:rPr lang="en-US" sz="1000"/>
              <a:t>c *= a</a:t>
            </a:r>
          </a:p>
          <a:p>
            <a:pPr marL="0" indent="0">
              <a:buNone/>
            </a:pPr>
            <a:r>
              <a:rPr lang="en-US" sz="1000"/>
              <a:t>print ("3 - c </a:t>
            </a:r>
            <a:r>
              <a:rPr lang="zh-CN" altLang="en-US" sz="1000"/>
              <a:t>的值为：</a:t>
            </a:r>
            <a:r>
              <a:rPr lang="en-US" altLang="zh-CN" sz="1000"/>
              <a:t>", </a:t>
            </a:r>
            <a:r>
              <a:rPr lang="en-US" sz="1000"/>
              <a:t>c)</a:t>
            </a:r>
          </a:p>
          <a:p>
            <a:pPr marL="0" indent="0">
              <a:buNone/>
            </a:pPr>
            <a:r>
              <a:rPr lang="en-US" sz="1000"/>
              <a:t> </a:t>
            </a:r>
          </a:p>
          <a:p>
            <a:pPr marL="0" indent="0">
              <a:buNone/>
            </a:pPr>
            <a:r>
              <a:rPr lang="en-US" sz="1000"/>
              <a:t>c /= a </a:t>
            </a:r>
          </a:p>
          <a:p>
            <a:pPr marL="0" indent="0">
              <a:buNone/>
            </a:pPr>
            <a:r>
              <a:rPr lang="en-US" sz="1000"/>
              <a:t>print ("4 - c </a:t>
            </a:r>
            <a:r>
              <a:rPr lang="zh-CN" altLang="en-US" sz="1000"/>
              <a:t>的值为：</a:t>
            </a:r>
            <a:r>
              <a:rPr lang="en-US" altLang="zh-CN" sz="1000"/>
              <a:t>", </a:t>
            </a:r>
            <a:r>
              <a:rPr lang="en-US" sz="1000"/>
              <a:t>c)</a:t>
            </a:r>
          </a:p>
          <a:p>
            <a:pPr marL="0" indent="0">
              <a:buNone/>
            </a:pPr>
            <a:r>
              <a:rPr lang="en-US" sz="1000"/>
              <a:t> </a:t>
            </a:r>
          </a:p>
          <a:p>
            <a:pPr marL="0" indent="0">
              <a:buNone/>
            </a:pPr>
            <a:r>
              <a:rPr lang="en-US" sz="1000"/>
              <a:t>c = 2</a:t>
            </a:r>
          </a:p>
          <a:p>
            <a:pPr marL="0" indent="0">
              <a:buNone/>
            </a:pPr>
            <a:r>
              <a:rPr lang="en-US" sz="1000"/>
              <a:t>c %= a</a:t>
            </a:r>
          </a:p>
          <a:p>
            <a:pPr marL="0" indent="0">
              <a:buNone/>
            </a:pPr>
            <a:r>
              <a:rPr lang="en-US" sz="1000"/>
              <a:t>print ("5 - c </a:t>
            </a:r>
            <a:r>
              <a:rPr lang="zh-CN" altLang="en-US" sz="1000"/>
              <a:t>的值为：</a:t>
            </a:r>
            <a:r>
              <a:rPr lang="en-US" altLang="zh-CN" sz="1000"/>
              <a:t>", </a:t>
            </a:r>
            <a:r>
              <a:rPr lang="en-US" sz="1000"/>
              <a:t>c)</a:t>
            </a:r>
          </a:p>
          <a:p>
            <a:pPr marL="0" indent="0">
              <a:buNone/>
            </a:pPr>
            <a:r>
              <a:rPr lang="en-US" sz="1000"/>
              <a:t> </a:t>
            </a:r>
          </a:p>
          <a:p>
            <a:pPr marL="0" indent="0">
              <a:buNone/>
            </a:pPr>
            <a:r>
              <a:rPr lang="en-US" sz="1000"/>
              <a:t>c **= a</a:t>
            </a:r>
          </a:p>
          <a:p>
            <a:pPr marL="0" indent="0">
              <a:buNone/>
            </a:pPr>
            <a:r>
              <a:rPr lang="en-US" sz="1000"/>
              <a:t>print ("6 - c </a:t>
            </a:r>
            <a:r>
              <a:rPr lang="zh-CN" altLang="en-US" sz="1000"/>
              <a:t>的值为：</a:t>
            </a:r>
            <a:r>
              <a:rPr lang="en-US" altLang="zh-CN" sz="1000"/>
              <a:t>", </a:t>
            </a:r>
            <a:r>
              <a:rPr lang="en-US" sz="1000"/>
              <a:t>c)</a:t>
            </a:r>
          </a:p>
          <a:p>
            <a:pPr marL="0" indent="0">
              <a:buNone/>
            </a:pPr>
            <a:r>
              <a:rPr lang="en-US" sz="1000"/>
              <a:t> </a:t>
            </a:r>
          </a:p>
          <a:p>
            <a:pPr marL="0" indent="0">
              <a:buNone/>
            </a:pPr>
            <a:r>
              <a:rPr lang="en-US" sz="1000"/>
              <a:t>c //= a</a:t>
            </a:r>
          </a:p>
          <a:p>
            <a:pPr marL="0" indent="0">
              <a:buNone/>
            </a:pPr>
            <a:r>
              <a:rPr lang="en-US" sz="1000"/>
              <a:t>print ("7 - c </a:t>
            </a:r>
            <a:r>
              <a:rPr lang="zh-CN" altLang="en-US" sz="1000"/>
              <a:t>的值为：</a:t>
            </a:r>
            <a:r>
              <a:rPr lang="en-US" altLang="zh-CN" sz="1000"/>
              <a:t>", </a:t>
            </a:r>
            <a:r>
              <a:rPr lang="en-US" sz="1000"/>
              <a:t>c)</a:t>
            </a:r>
          </a:p>
          <a:p>
            <a:pPr marL="0" indent="0">
              <a:buNone/>
            </a:pPr>
            <a:r>
              <a:rPr lang="zh-CN" altLang="en-US" sz="1000"/>
              <a:t>以上实例输出结果：</a:t>
            </a:r>
          </a:p>
          <a:p>
            <a:pPr marL="0" indent="0">
              <a:buNone/>
            </a:pPr>
            <a:endParaRPr lang="zh-CN" altLang="en-US" sz="1000"/>
          </a:p>
          <a:p>
            <a:pPr marL="0" indent="0">
              <a:buNone/>
            </a:pPr>
            <a:r>
              <a:rPr lang="en-US" altLang="zh-CN" sz="1000"/>
              <a:t>1 - </a:t>
            </a:r>
            <a:r>
              <a:rPr lang="en-US" sz="1000"/>
              <a:t>c </a:t>
            </a:r>
            <a:r>
              <a:rPr lang="zh-CN" altLang="en-US" sz="1000"/>
              <a:t>的值为： </a:t>
            </a:r>
            <a:r>
              <a:rPr lang="en-US" altLang="zh-CN" sz="1000"/>
              <a:t>31</a:t>
            </a:r>
          </a:p>
          <a:p>
            <a:pPr marL="0" indent="0">
              <a:buNone/>
            </a:pPr>
            <a:r>
              <a:rPr lang="en-US" altLang="zh-CN" sz="1000"/>
              <a:t>2 - </a:t>
            </a:r>
            <a:r>
              <a:rPr lang="en-US" sz="1000"/>
              <a:t>c </a:t>
            </a:r>
            <a:r>
              <a:rPr lang="zh-CN" altLang="en-US" sz="1000"/>
              <a:t>的值为： </a:t>
            </a:r>
            <a:r>
              <a:rPr lang="en-US" altLang="zh-CN" sz="1000"/>
              <a:t>52</a:t>
            </a:r>
          </a:p>
          <a:p>
            <a:pPr marL="0" indent="0">
              <a:buNone/>
            </a:pPr>
            <a:r>
              <a:rPr lang="en-US" altLang="zh-CN" sz="1000"/>
              <a:t>3 - </a:t>
            </a:r>
            <a:r>
              <a:rPr lang="en-US" sz="1000"/>
              <a:t>c </a:t>
            </a:r>
            <a:r>
              <a:rPr lang="zh-CN" altLang="en-US" sz="1000"/>
              <a:t>的值为： </a:t>
            </a:r>
            <a:r>
              <a:rPr lang="en-US" altLang="zh-CN" sz="1000"/>
              <a:t>1092</a:t>
            </a:r>
          </a:p>
          <a:p>
            <a:pPr marL="0" indent="0">
              <a:buNone/>
            </a:pPr>
            <a:r>
              <a:rPr lang="en-US" altLang="zh-CN" sz="1000"/>
              <a:t>4 - </a:t>
            </a:r>
            <a:r>
              <a:rPr lang="en-US" sz="1000"/>
              <a:t>c </a:t>
            </a:r>
            <a:r>
              <a:rPr lang="zh-CN" altLang="en-US" sz="1000"/>
              <a:t>的值为： </a:t>
            </a:r>
            <a:r>
              <a:rPr lang="en-US" altLang="zh-CN" sz="1000"/>
              <a:t>52.0</a:t>
            </a:r>
          </a:p>
          <a:p>
            <a:pPr marL="0" indent="0">
              <a:buNone/>
            </a:pPr>
            <a:r>
              <a:rPr lang="en-US" altLang="zh-CN" sz="1000"/>
              <a:t>5 - </a:t>
            </a:r>
            <a:r>
              <a:rPr lang="en-US" sz="1000"/>
              <a:t>c </a:t>
            </a:r>
            <a:r>
              <a:rPr lang="zh-CN" altLang="en-US" sz="1000"/>
              <a:t>的值为： </a:t>
            </a:r>
            <a:r>
              <a:rPr lang="en-US" altLang="zh-CN" sz="1000"/>
              <a:t>2</a:t>
            </a:r>
          </a:p>
          <a:p>
            <a:pPr marL="0" indent="0">
              <a:buNone/>
            </a:pPr>
            <a:r>
              <a:rPr lang="en-US" altLang="zh-CN" sz="1000"/>
              <a:t>6 - </a:t>
            </a:r>
            <a:r>
              <a:rPr lang="en-US" sz="1000"/>
              <a:t>c </a:t>
            </a:r>
            <a:r>
              <a:rPr lang="zh-CN" altLang="en-US" sz="1000"/>
              <a:t>的值为： </a:t>
            </a:r>
            <a:r>
              <a:rPr lang="en-US" altLang="zh-CN" sz="1000"/>
              <a:t>2097152</a:t>
            </a:r>
          </a:p>
          <a:p>
            <a:pPr marL="0" indent="0">
              <a:buNone/>
            </a:pPr>
            <a:r>
              <a:rPr lang="en-US" altLang="zh-CN" sz="1000"/>
              <a:t>7 - </a:t>
            </a:r>
            <a:r>
              <a:rPr lang="en-US" sz="1000"/>
              <a:t>c </a:t>
            </a:r>
            <a:r>
              <a:rPr lang="zh-CN" altLang="en-US" sz="1000"/>
              <a:t>的值为： </a:t>
            </a:r>
            <a:r>
              <a:rPr lang="en-US" altLang="zh-CN" sz="1000"/>
              <a:t>99864</a:t>
            </a:r>
            <a:endParaRPr lang="en-US" sz="10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55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97573-2070-4E2A-BDE5-31489A19E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zh-CN" altLang="en-US" sz="5400" b="1"/>
              <a:t>位运算符</a:t>
            </a:r>
            <a:endParaRPr lang="en-US" sz="5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102B6-0DDE-4A78-9E42-A9A1B8567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pPr latinLnBrk="1"/>
            <a:r>
              <a:rPr lang="zh-CN" altLang="en-US" sz="1500"/>
              <a:t>按位运算符是把数字看作二进制来进行计算的。</a:t>
            </a:r>
            <a:r>
              <a:rPr lang="en-US" altLang="zh-CN" sz="1500"/>
              <a:t>Python</a:t>
            </a:r>
            <a:r>
              <a:rPr lang="zh-CN" altLang="en-US" sz="1500"/>
              <a:t>中的按位运算法则如下：</a:t>
            </a:r>
          </a:p>
          <a:p>
            <a:pPr latinLnBrk="1"/>
            <a:r>
              <a:rPr lang="zh-CN" altLang="en-US" sz="1500"/>
              <a:t>下表中变量 </a:t>
            </a:r>
            <a:r>
              <a:rPr lang="en-US" altLang="zh-CN" sz="1500"/>
              <a:t>a </a:t>
            </a:r>
            <a:r>
              <a:rPr lang="zh-CN" altLang="en-US" sz="1500"/>
              <a:t>为 </a:t>
            </a:r>
            <a:r>
              <a:rPr lang="en-US" altLang="zh-CN" sz="1500"/>
              <a:t>60</a:t>
            </a:r>
            <a:r>
              <a:rPr lang="zh-CN" altLang="en-US" sz="1500"/>
              <a:t>，</a:t>
            </a:r>
            <a:r>
              <a:rPr lang="en-US" altLang="zh-CN" sz="1500"/>
              <a:t>b </a:t>
            </a:r>
            <a:r>
              <a:rPr lang="zh-CN" altLang="en-US" sz="1500"/>
              <a:t>为 </a:t>
            </a:r>
            <a:r>
              <a:rPr lang="en-US" altLang="zh-CN" sz="1500"/>
              <a:t>13</a:t>
            </a:r>
            <a:r>
              <a:rPr lang="zh-CN" altLang="en-US" sz="1500"/>
              <a:t>二进制格式如下：</a:t>
            </a:r>
          </a:p>
          <a:p>
            <a:pPr lvl="1"/>
            <a:r>
              <a:rPr lang="pt-BR" sz="1500"/>
              <a:t>a = 0011 1100</a:t>
            </a:r>
          </a:p>
          <a:p>
            <a:pPr lvl="1"/>
            <a:r>
              <a:rPr lang="pt-BR" sz="1500"/>
              <a:t>b = 0000 1101</a:t>
            </a:r>
          </a:p>
          <a:p>
            <a:pPr lvl="1"/>
            <a:r>
              <a:rPr lang="pt-BR" sz="1500"/>
              <a:t>-----------------</a:t>
            </a:r>
          </a:p>
          <a:p>
            <a:pPr lvl="1"/>
            <a:r>
              <a:rPr lang="pt-BR" sz="1500"/>
              <a:t>a&amp;b = 0000 1100</a:t>
            </a:r>
          </a:p>
          <a:p>
            <a:pPr lvl="1"/>
            <a:r>
              <a:rPr lang="pt-BR" sz="1500"/>
              <a:t>a|b = 0011 1101</a:t>
            </a:r>
          </a:p>
          <a:p>
            <a:pPr lvl="1"/>
            <a:r>
              <a:rPr lang="pt-BR" sz="1500"/>
              <a:t>a^b = 0011 0001</a:t>
            </a:r>
          </a:p>
          <a:p>
            <a:pPr lvl="1"/>
            <a:r>
              <a:rPr lang="pt-BR" sz="1500"/>
              <a:t>~a  = 1100 0011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838065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3053F-5378-4996-9E9C-1F1EDED8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zh-CN" altLang="en-US" sz="3200" b="1"/>
              <a:t>位运算符</a:t>
            </a:r>
            <a:endParaRPr lang="en-US" sz="3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ECF290-A8ED-41AE-94EB-FAD0BBEB9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变量 </a:t>
            </a:r>
            <a:r>
              <a:rPr lang="en-US" altLang="zh-CN" dirty="0"/>
              <a:t>a </a:t>
            </a:r>
            <a:r>
              <a:rPr lang="zh-CN" altLang="en-US" dirty="0"/>
              <a:t>为 </a:t>
            </a:r>
            <a:r>
              <a:rPr lang="en-US" altLang="zh-CN" dirty="0"/>
              <a:t>60</a:t>
            </a:r>
            <a:r>
              <a:rPr lang="zh-CN" altLang="en-US" dirty="0"/>
              <a:t>，</a:t>
            </a:r>
            <a:r>
              <a:rPr lang="en-US" altLang="zh-CN" dirty="0"/>
              <a:t>b </a:t>
            </a:r>
            <a:r>
              <a:rPr lang="zh-CN" altLang="en-US" dirty="0"/>
              <a:t>为 </a:t>
            </a:r>
            <a:r>
              <a:rPr lang="en-US" altLang="zh-CN" dirty="0"/>
              <a:t>13</a:t>
            </a:r>
            <a:endParaRPr lang="en-US" sz="1800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FEA79DB9-497F-464A-8D7A-7C55B6ACED9A}"/>
              </a:ext>
            </a:extLst>
          </p:cNvPr>
          <p:cNvGraphicFramePr>
            <a:graphicFrameLocks/>
          </p:cNvGraphicFramePr>
          <p:nvPr/>
        </p:nvGraphicFramePr>
        <p:xfrm>
          <a:off x="2260835" y="2734056"/>
          <a:ext cx="7758723" cy="3483869"/>
        </p:xfrm>
        <a:graphic>
          <a:graphicData uri="http://schemas.openxmlformats.org/drawingml/2006/table">
            <a:tbl>
              <a:tblPr firstRow="1" bandRow="1"/>
              <a:tblGrid>
                <a:gridCol w="1718785">
                  <a:extLst>
                    <a:ext uri="{9D8B030D-6E8A-4147-A177-3AD203B41FA5}">
                      <a16:colId xmlns:a16="http://schemas.microsoft.com/office/drawing/2014/main" val="862669199"/>
                    </a:ext>
                  </a:extLst>
                </a:gridCol>
                <a:gridCol w="2958122">
                  <a:extLst>
                    <a:ext uri="{9D8B030D-6E8A-4147-A177-3AD203B41FA5}">
                      <a16:colId xmlns:a16="http://schemas.microsoft.com/office/drawing/2014/main" val="3874532507"/>
                    </a:ext>
                  </a:extLst>
                </a:gridCol>
                <a:gridCol w="3081816">
                  <a:extLst>
                    <a:ext uri="{9D8B030D-6E8A-4147-A177-3AD203B41FA5}">
                      <a16:colId xmlns:a16="http://schemas.microsoft.com/office/drawing/2014/main" val="759500896"/>
                    </a:ext>
                  </a:extLst>
                </a:gridCol>
              </a:tblGrid>
              <a:tr h="25302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>
                          <a:solidFill>
                            <a:srgbClr val="FFFFFF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17792" marR="17792" marT="17792" marB="17792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17792" marR="17792" marT="17792" marB="17792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17792" marR="17792" marT="17792" marB="17792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520909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&amp;</a:t>
                      </a:r>
                    </a:p>
                  </a:txBody>
                  <a:tcPr marL="29654" marR="29654" marT="41515" marB="415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按位与运算符：参与运算的两个值</a:t>
                      </a:r>
                      <a:r>
                        <a:rPr lang="en-US" altLang="zh-CN" sz="1200">
                          <a:effectLst/>
                        </a:rPr>
                        <a:t>,</a:t>
                      </a:r>
                      <a:r>
                        <a:rPr lang="zh-CN" altLang="en-US" sz="1200">
                          <a:effectLst/>
                        </a:rPr>
                        <a:t>如果两个相应位都为</a:t>
                      </a:r>
                      <a:r>
                        <a:rPr lang="en-US" altLang="zh-CN" sz="1200">
                          <a:effectLst/>
                        </a:rPr>
                        <a:t>1,</a:t>
                      </a:r>
                      <a:r>
                        <a:rPr lang="zh-CN" altLang="en-US" sz="1200">
                          <a:effectLst/>
                        </a:rPr>
                        <a:t>则该位的结果为</a:t>
                      </a:r>
                      <a:r>
                        <a:rPr lang="en-US" altLang="zh-CN" sz="1200">
                          <a:effectLst/>
                        </a:rPr>
                        <a:t>1,</a:t>
                      </a:r>
                      <a:r>
                        <a:rPr lang="zh-CN" altLang="en-US" sz="1200">
                          <a:effectLst/>
                        </a:rPr>
                        <a:t>否则为</a:t>
                      </a:r>
                      <a:r>
                        <a:rPr lang="en-US" altLang="zh-CN" sz="1200">
                          <a:effectLst/>
                        </a:rPr>
                        <a:t>0</a:t>
                      </a:r>
                    </a:p>
                  </a:txBody>
                  <a:tcPr marL="29654" marR="29654" marT="41515" marB="415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(a &amp; b) </a:t>
                      </a:r>
                      <a:r>
                        <a:rPr lang="zh-CN" altLang="en-US" sz="1200">
                          <a:effectLst/>
                        </a:rPr>
                        <a:t>输出结果 </a:t>
                      </a:r>
                      <a:r>
                        <a:rPr lang="en-US" altLang="zh-CN" sz="1200">
                          <a:effectLst/>
                        </a:rPr>
                        <a:t>12 </a:t>
                      </a:r>
                      <a:r>
                        <a:rPr lang="zh-CN" altLang="en-US" sz="1200">
                          <a:effectLst/>
                        </a:rPr>
                        <a:t>，二进制解释： </a:t>
                      </a:r>
                      <a:r>
                        <a:rPr lang="en-US" altLang="zh-CN" sz="1200">
                          <a:effectLst/>
                        </a:rPr>
                        <a:t>0000 1100</a:t>
                      </a:r>
                    </a:p>
                  </a:txBody>
                  <a:tcPr marL="29654" marR="29654" marT="41515" marB="415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2787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|</a:t>
                      </a:r>
                    </a:p>
                  </a:txBody>
                  <a:tcPr marL="29654" marR="29654" marT="41515" marB="415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按位或运算符：只要对应的二个二进位有一个为</a:t>
                      </a:r>
                      <a:r>
                        <a:rPr lang="en-US" altLang="zh-CN" sz="1200">
                          <a:effectLst/>
                        </a:rPr>
                        <a:t>1</a:t>
                      </a:r>
                      <a:r>
                        <a:rPr lang="zh-CN" altLang="en-US" sz="1200">
                          <a:effectLst/>
                        </a:rPr>
                        <a:t>时，结果位就为</a:t>
                      </a:r>
                      <a:r>
                        <a:rPr lang="en-US" altLang="zh-CN" sz="1200">
                          <a:effectLst/>
                        </a:rPr>
                        <a:t>1</a:t>
                      </a:r>
                      <a:r>
                        <a:rPr lang="zh-CN" altLang="en-US" sz="1200">
                          <a:effectLst/>
                        </a:rPr>
                        <a:t>。</a:t>
                      </a:r>
                    </a:p>
                  </a:txBody>
                  <a:tcPr marL="29654" marR="29654" marT="41515" marB="415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(a | b) </a:t>
                      </a:r>
                      <a:r>
                        <a:rPr lang="zh-CN" altLang="en-US" sz="1200">
                          <a:effectLst/>
                        </a:rPr>
                        <a:t>输出结果 </a:t>
                      </a:r>
                      <a:r>
                        <a:rPr lang="en-US" altLang="zh-CN" sz="1200">
                          <a:effectLst/>
                        </a:rPr>
                        <a:t>61 </a:t>
                      </a:r>
                      <a:r>
                        <a:rPr lang="zh-CN" altLang="en-US" sz="1200">
                          <a:effectLst/>
                        </a:rPr>
                        <a:t>，二进制解释： </a:t>
                      </a:r>
                      <a:r>
                        <a:rPr lang="en-US" altLang="zh-CN" sz="1200">
                          <a:effectLst/>
                        </a:rPr>
                        <a:t>0011 1101</a:t>
                      </a:r>
                    </a:p>
                  </a:txBody>
                  <a:tcPr marL="29654" marR="29654" marT="41515" marB="415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572946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^</a:t>
                      </a:r>
                    </a:p>
                  </a:txBody>
                  <a:tcPr marL="29654" marR="29654" marT="41515" marB="415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按位异或运算符：当两对应的二进位相异时，结果为</a:t>
                      </a:r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29654" marR="29654" marT="41515" marB="415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(a ^ b) </a:t>
                      </a:r>
                      <a:r>
                        <a:rPr lang="zh-CN" altLang="en-US" sz="1200">
                          <a:effectLst/>
                        </a:rPr>
                        <a:t>输出结果 </a:t>
                      </a:r>
                      <a:r>
                        <a:rPr lang="en-US" altLang="zh-CN" sz="1200">
                          <a:effectLst/>
                        </a:rPr>
                        <a:t>49 </a:t>
                      </a:r>
                      <a:r>
                        <a:rPr lang="zh-CN" altLang="en-US" sz="1200">
                          <a:effectLst/>
                        </a:rPr>
                        <a:t>，二进制解释： </a:t>
                      </a:r>
                      <a:r>
                        <a:rPr lang="en-US" altLang="zh-CN" sz="1200">
                          <a:effectLst/>
                        </a:rPr>
                        <a:t>0011 0001</a:t>
                      </a:r>
                    </a:p>
                  </a:txBody>
                  <a:tcPr marL="29654" marR="29654" marT="41515" marB="415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796022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~</a:t>
                      </a:r>
                    </a:p>
                  </a:txBody>
                  <a:tcPr marL="29654" marR="29654" marT="41515" marB="415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按位取反运算符：对数据的每个二进制位取反</a:t>
                      </a:r>
                      <a:r>
                        <a:rPr lang="en-US" altLang="zh-CN" sz="1200">
                          <a:effectLst/>
                        </a:rPr>
                        <a:t>,</a:t>
                      </a:r>
                      <a:r>
                        <a:rPr lang="zh-CN" altLang="en-US" sz="1200">
                          <a:effectLst/>
                        </a:rPr>
                        <a:t>即把</a:t>
                      </a:r>
                      <a:r>
                        <a:rPr lang="en-US" altLang="zh-CN" sz="1200">
                          <a:effectLst/>
                        </a:rPr>
                        <a:t>1</a:t>
                      </a:r>
                      <a:r>
                        <a:rPr lang="zh-CN" altLang="en-US" sz="1200">
                          <a:effectLst/>
                        </a:rPr>
                        <a:t>变为</a:t>
                      </a:r>
                      <a:r>
                        <a:rPr lang="en-US" altLang="zh-CN" sz="1200">
                          <a:effectLst/>
                        </a:rPr>
                        <a:t>0,</a:t>
                      </a:r>
                      <a:r>
                        <a:rPr lang="zh-CN" altLang="en-US" sz="1200">
                          <a:effectLst/>
                        </a:rPr>
                        <a:t>把</a:t>
                      </a:r>
                      <a:r>
                        <a:rPr lang="en-US" altLang="zh-CN" sz="1200">
                          <a:effectLst/>
                        </a:rPr>
                        <a:t>0</a:t>
                      </a:r>
                      <a:r>
                        <a:rPr lang="zh-CN" altLang="en-US" sz="1200">
                          <a:effectLst/>
                        </a:rPr>
                        <a:t>变为</a:t>
                      </a:r>
                      <a:r>
                        <a:rPr lang="en-US" altLang="zh-CN" sz="1200">
                          <a:effectLst/>
                        </a:rPr>
                        <a:t>1</a:t>
                      </a:r>
                      <a:r>
                        <a:rPr lang="zh-CN" altLang="en-US" sz="1200">
                          <a:effectLst/>
                        </a:rPr>
                        <a:t>。</a:t>
                      </a:r>
                      <a:r>
                        <a:rPr lang="en-US" altLang="zh-CN" sz="1200" b="1">
                          <a:effectLst/>
                          <a:latin typeface="SFMono-Regular"/>
                        </a:rPr>
                        <a:t>~x</a:t>
                      </a:r>
                      <a:r>
                        <a:rPr lang="zh-CN" altLang="en-US" sz="1200">
                          <a:effectLst/>
                        </a:rPr>
                        <a:t> 类似于 </a:t>
                      </a:r>
                      <a:r>
                        <a:rPr lang="en-US" altLang="zh-CN" sz="1200" b="1">
                          <a:effectLst/>
                          <a:latin typeface="SFMono-Regular"/>
                        </a:rPr>
                        <a:t>-x-1</a:t>
                      </a:r>
                      <a:endParaRPr lang="zh-CN" altLang="en-US" sz="1200">
                        <a:effectLst/>
                      </a:endParaRPr>
                    </a:p>
                  </a:txBody>
                  <a:tcPr marL="29654" marR="29654" marT="41515" marB="415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(~a ) </a:t>
                      </a:r>
                      <a:r>
                        <a:rPr lang="zh-CN" altLang="en-US" sz="1200">
                          <a:effectLst/>
                        </a:rPr>
                        <a:t>输出结果 </a:t>
                      </a:r>
                      <a:r>
                        <a:rPr lang="en-US" altLang="zh-CN" sz="1200">
                          <a:effectLst/>
                        </a:rPr>
                        <a:t>-61 </a:t>
                      </a:r>
                      <a:r>
                        <a:rPr lang="zh-CN" altLang="en-US" sz="1200">
                          <a:effectLst/>
                        </a:rPr>
                        <a:t>，二进制解释： </a:t>
                      </a:r>
                      <a:r>
                        <a:rPr lang="en-US" altLang="zh-CN" sz="1200">
                          <a:effectLst/>
                        </a:rPr>
                        <a:t>1100 0011</a:t>
                      </a:r>
                      <a:r>
                        <a:rPr lang="zh-CN" altLang="en-US" sz="1200">
                          <a:effectLst/>
                        </a:rPr>
                        <a:t>， 在一个有符号二进制数的补码形式。</a:t>
                      </a:r>
                    </a:p>
                  </a:txBody>
                  <a:tcPr marL="29654" marR="29654" marT="41515" marB="415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722030"/>
                  </a:ext>
                </a:extLst>
              </a:tr>
              <a:tr h="657472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&lt;&lt;</a:t>
                      </a:r>
                    </a:p>
                  </a:txBody>
                  <a:tcPr marL="29654" marR="29654" marT="41515" marB="415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左移动运算符：运算数的各二进位全部左移若干位，由</a:t>
                      </a:r>
                      <a:r>
                        <a:rPr lang="en-US" altLang="zh-CN" sz="1200">
                          <a:effectLst/>
                        </a:rPr>
                        <a:t>"&lt;&lt;"</a:t>
                      </a:r>
                      <a:r>
                        <a:rPr lang="zh-CN" altLang="en-US" sz="1200">
                          <a:effectLst/>
                        </a:rPr>
                        <a:t>右边的数指定移动的位数，高位丢弃，低位补</a:t>
                      </a:r>
                      <a:r>
                        <a:rPr lang="en-US" altLang="zh-CN" sz="1200">
                          <a:effectLst/>
                        </a:rPr>
                        <a:t>0</a:t>
                      </a:r>
                      <a:r>
                        <a:rPr lang="zh-CN" altLang="en-US" sz="1200">
                          <a:effectLst/>
                        </a:rPr>
                        <a:t>。</a:t>
                      </a:r>
                    </a:p>
                  </a:txBody>
                  <a:tcPr marL="29654" marR="29654" marT="41515" marB="415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a &lt;&lt; 2 </a:t>
                      </a:r>
                      <a:r>
                        <a:rPr lang="zh-CN" altLang="en-US" sz="1200">
                          <a:effectLst/>
                        </a:rPr>
                        <a:t>输出结果 </a:t>
                      </a:r>
                      <a:r>
                        <a:rPr lang="en-US" altLang="zh-CN" sz="1200">
                          <a:effectLst/>
                        </a:rPr>
                        <a:t>240 </a:t>
                      </a:r>
                      <a:r>
                        <a:rPr lang="zh-CN" altLang="en-US" sz="1200">
                          <a:effectLst/>
                        </a:rPr>
                        <a:t>，二进制解释： </a:t>
                      </a:r>
                      <a:r>
                        <a:rPr lang="en-US" altLang="zh-CN" sz="1200">
                          <a:effectLst/>
                        </a:rPr>
                        <a:t>1111 0000</a:t>
                      </a:r>
                    </a:p>
                  </a:txBody>
                  <a:tcPr marL="29654" marR="29654" marT="41515" marB="415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427538"/>
                  </a:ext>
                </a:extLst>
              </a:tr>
              <a:tr h="657472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&gt;&gt;</a:t>
                      </a:r>
                    </a:p>
                  </a:txBody>
                  <a:tcPr marL="29654" marR="29654" marT="41515" marB="415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右移动运算符：把</a:t>
                      </a:r>
                      <a:r>
                        <a:rPr lang="en-US" altLang="zh-CN" sz="1200">
                          <a:effectLst/>
                        </a:rPr>
                        <a:t>"&gt;&gt;"</a:t>
                      </a:r>
                      <a:r>
                        <a:rPr lang="zh-CN" altLang="en-US" sz="1200">
                          <a:effectLst/>
                        </a:rPr>
                        <a:t>左边的运算数的各二进位全部右移若干位，</a:t>
                      </a:r>
                      <a:r>
                        <a:rPr lang="en-US" altLang="zh-CN" sz="1200">
                          <a:effectLst/>
                        </a:rPr>
                        <a:t>"&gt;&gt;"</a:t>
                      </a:r>
                      <a:r>
                        <a:rPr lang="zh-CN" altLang="en-US" sz="1200">
                          <a:effectLst/>
                        </a:rPr>
                        <a:t>右边的数指定移动的位数</a:t>
                      </a:r>
                    </a:p>
                  </a:txBody>
                  <a:tcPr marL="29654" marR="29654" marT="41515" marB="415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</a:rPr>
                        <a:t>a &gt;&gt; 2 </a:t>
                      </a:r>
                      <a:r>
                        <a:rPr lang="zh-CN" altLang="en-US" sz="1200">
                          <a:effectLst/>
                        </a:rPr>
                        <a:t>输出结果 </a:t>
                      </a:r>
                      <a:r>
                        <a:rPr lang="en-US" altLang="zh-CN" sz="1200">
                          <a:effectLst/>
                        </a:rPr>
                        <a:t>15 </a:t>
                      </a:r>
                      <a:r>
                        <a:rPr lang="zh-CN" altLang="en-US" sz="1200">
                          <a:effectLst/>
                        </a:rPr>
                        <a:t>，二进制解释： </a:t>
                      </a:r>
                      <a:r>
                        <a:rPr lang="en-US" altLang="zh-CN" sz="1200">
                          <a:effectLst/>
                        </a:rPr>
                        <a:t>0000 1111</a:t>
                      </a:r>
                    </a:p>
                  </a:txBody>
                  <a:tcPr marL="29654" marR="29654" marT="41515" marB="4151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202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708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9263E-1BD0-4C57-8A31-662648A0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471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zh-CN" altLang="en-US" sz="3600"/>
              <a:t>位运算符实例</a:t>
            </a:r>
            <a:endParaRPr lang="en-US" sz="36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7629D-E884-41F3-80E3-45755643F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98170"/>
            <a:ext cx="6478513" cy="4516361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100"/>
              <a:t>a = 60            # 60 = 0011 1100 </a:t>
            </a:r>
          </a:p>
          <a:p>
            <a:pPr marL="0" indent="0">
              <a:buNone/>
            </a:pPr>
            <a:r>
              <a:rPr lang="en-US" sz="1100"/>
              <a:t>b = 13            # 13 = 0000 1101 </a:t>
            </a:r>
          </a:p>
          <a:p>
            <a:pPr marL="0" indent="0">
              <a:buNone/>
            </a:pPr>
            <a:r>
              <a:rPr lang="en-US" sz="1100"/>
              <a:t>c = 0</a:t>
            </a:r>
          </a:p>
          <a:p>
            <a:pPr marL="0" indent="0">
              <a:buNone/>
            </a:pPr>
            <a:r>
              <a:rPr lang="en-US" sz="1100"/>
              <a:t> </a:t>
            </a:r>
          </a:p>
          <a:p>
            <a:pPr marL="0" indent="0">
              <a:buNone/>
            </a:pPr>
            <a:r>
              <a:rPr lang="en-US" sz="1100"/>
              <a:t>c = a &amp; b        # 12 = 0000 1100</a:t>
            </a:r>
          </a:p>
          <a:p>
            <a:pPr marL="0" indent="0">
              <a:buNone/>
            </a:pPr>
            <a:r>
              <a:rPr lang="en-US" sz="1100"/>
              <a:t>print ("1 - c </a:t>
            </a:r>
            <a:r>
              <a:rPr lang="zh-CN" altLang="en-US" sz="1100"/>
              <a:t>的值为：</a:t>
            </a:r>
            <a:r>
              <a:rPr lang="en-US" altLang="zh-CN" sz="1100"/>
              <a:t>", </a:t>
            </a:r>
            <a:r>
              <a:rPr lang="en-US" sz="1100"/>
              <a:t>c)</a:t>
            </a:r>
          </a:p>
          <a:p>
            <a:pPr marL="0" indent="0">
              <a:buNone/>
            </a:pPr>
            <a:r>
              <a:rPr lang="en-US" sz="1100"/>
              <a:t> </a:t>
            </a:r>
          </a:p>
          <a:p>
            <a:pPr marL="0" indent="0">
              <a:buNone/>
            </a:pPr>
            <a:r>
              <a:rPr lang="en-US" sz="1100"/>
              <a:t>c = a | b        # 61 = 0011 1101 </a:t>
            </a:r>
          </a:p>
          <a:p>
            <a:pPr marL="0" indent="0">
              <a:buNone/>
            </a:pPr>
            <a:r>
              <a:rPr lang="en-US" sz="1100"/>
              <a:t>print ("2 - c </a:t>
            </a:r>
            <a:r>
              <a:rPr lang="zh-CN" altLang="en-US" sz="1100"/>
              <a:t>的值为：</a:t>
            </a:r>
            <a:r>
              <a:rPr lang="en-US" altLang="zh-CN" sz="1100"/>
              <a:t>", </a:t>
            </a:r>
            <a:r>
              <a:rPr lang="en-US" sz="1100"/>
              <a:t>c)</a:t>
            </a:r>
          </a:p>
          <a:p>
            <a:pPr marL="0" indent="0">
              <a:buNone/>
            </a:pPr>
            <a:r>
              <a:rPr lang="en-US" sz="1100"/>
              <a:t> </a:t>
            </a:r>
          </a:p>
          <a:p>
            <a:pPr marL="0" indent="0">
              <a:buNone/>
            </a:pPr>
            <a:r>
              <a:rPr lang="en-US" sz="1100"/>
              <a:t>c = a ^ b        # 49 = 0011 0001</a:t>
            </a:r>
          </a:p>
          <a:p>
            <a:pPr marL="0" indent="0">
              <a:buNone/>
            </a:pPr>
            <a:r>
              <a:rPr lang="en-US" sz="1100"/>
              <a:t>print ("3 - c </a:t>
            </a:r>
            <a:r>
              <a:rPr lang="zh-CN" altLang="en-US" sz="1100"/>
              <a:t>的值为：</a:t>
            </a:r>
            <a:r>
              <a:rPr lang="en-US" altLang="zh-CN" sz="1100"/>
              <a:t>", </a:t>
            </a:r>
            <a:r>
              <a:rPr lang="en-US" sz="1100"/>
              <a:t>c)</a:t>
            </a:r>
          </a:p>
          <a:p>
            <a:pPr marL="0" indent="0">
              <a:buNone/>
            </a:pPr>
            <a:r>
              <a:rPr lang="en-US" sz="1100"/>
              <a:t> </a:t>
            </a:r>
          </a:p>
          <a:p>
            <a:pPr marL="0" indent="0">
              <a:buNone/>
            </a:pPr>
            <a:r>
              <a:rPr lang="en-US" sz="1100"/>
              <a:t>c = ~a           # -61 = 1100 0011</a:t>
            </a:r>
          </a:p>
          <a:p>
            <a:pPr marL="0" indent="0">
              <a:buNone/>
            </a:pPr>
            <a:r>
              <a:rPr lang="en-US" sz="1100"/>
              <a:t>print ("4 - c </a:t>
            </a:r>
            <a:r>
              <a:rPr lang="zh-CN" altLang="en-US" sz="1100"/>
              <a:t>的值为：</a:t>
            </a:r>
            <a:r>
              <a:rPr lang="en-US" altLang="zh-CN" sz="1100"/>
              <a:t>", </a:t>
            </a:r>
            <a:r>
              <a:rPr lang="en-US" sz="1100"/>
              <a:t>c)</a:t>
            </a:r>
          </a:p>
          <a:p>
            <a:pPr marL="0" indent="0">
              <a:buNone/>
            </a:pPr>
            <a:r>
              <a:rPr lang="en-US" sz="1100"/>
              <a:t> </a:t>
            </a:r>
          </a:p>
          <a:p>
            <a:pPr marL="0" indent="0">
              <a:buNone/>
            </a:pPr>
            <a:r>
              <a:rPr lang="en-US" sz="1100"/>
              <a:t>c = a &lt;&lt; 2       # 240 = 1111 0000</a:t>
            </a:r>
          </a:p>
          <a:p>
            <a:pPr marL="0" indent="0">
              <a:buNone/>
            </a:pPr>
            <a:r>
              <a:rPr lang="en-US" sz="1100"/>
              <a:t>print ("5 - c </a:t>
            </a:r>
            <a:r>
              <a:rPr lang="zh-CN" altLang="en-US" sz="1100"/>
              <a:t>的值为：</a:t>
            </a:r>
            <a:r>
              <a:rPr lang="en-US" altLang="zh-CN" sz="1100"/>
              <a:t>", </a:t>
            </a:r>
            <a:r>
              <a:rPr lang="en-US" sz="1100"/>
              <a:t>c)</a:t>
            </a:r>
          </a:p>
          <a:p>
            <a:pPr marL="0" indent="0">
              <a:buNone/>
            </a:pPr>
            <a:r>
              <a:rPr lang="en-US" sz="1100"/>
              <a:t> </a:t>
            </a:r>
          </a:p>
          <a:p>
            <a:pPr marL="0" indent="0">
              <a:buNone/>
            </a:pPr>
            <a:r>
              <a:rPr lang="en-US" sz="1100"/>
              <a:t>c = a &gt;&gt; 2       # 15 = 0000 1111</a:t>
            </a:r>
          </a:p>
          <a:p>
            <a:pPr marL="0" indent="0">
              <a:buNone/>
            </a:pPr>
            <a:r>
              <a:rPr lang="en-US" sz="1100"/>
              <a:t>print ("6 - c </a:t>
            </a:r>
            <a:r>
              <a:rPr lang="zh-CN" altLang="en-US" sz="1100"/>
              <a:t>的值为：</a:t>
            </a:r>
            <a:r>
              <a:rPr lang="en-US" altLang="zh-CN" sz="1100"/>
              <a:t>", </a:t>
            </a:r>
            <a:r>
              <a:rPr lang="en-US" sz="1100"/>
              <a:t>c)</a:t>
            </a:r>
          </a:p>
          <a:p>
            <a:pPr marL="0" indent="0">
              <a:buNone/>
            </a:pPr>
            <a:r>
              <a:rPr lang="zh-CN" altLang="en-US" sz="1100"/>
              <a:t>以上实例输出结果：</a:t>
            </a:r>
          </a:p>
          <a:p>
            <a:pPr marL="0" indent="0">
              <a:buNone/>
            </a:pPr>
            <a:endParaRPr lang="zh-CN" altLang="en-US" sz="1100"/>
          </a:p>
          <a:p>
            <a:pPr marL="0" indent="0">
              <a:buNone/>
            </a:pPr>
            <a:r>
              <a:rPr lang="en-US" altLang="zh-CN" sz="1100"/>
              <a:t>1 - </a:t>
            </a:r>
            <a:r>
              <a:rPr lang="en-US" sz="1100"/>
              <a:t>c </a:t>
            </a:r>
            <a:r>
              <a:rPr lang="zh-CN" altLang="en-US" sz="1100"/>
              <a:t>的值为： </a:t>
            </a:r>
            <a:r>
              <a:rPr lang="en-US" altLang="zh-CN" sz="1100"/>
              <a:t>12</a:t>
            </a:r>
          </a:p>
          <a:p>
            <a:pPr marL="0" indent="0">
              <a:buNone/>
            </a:pPr>
            <a:r>
              <a:rPr lang="en-US" altLang="zh-CN" sz="1100"/>
              <a:t>2 - </a:t>
            </a:r>
            <a:r>
              <a:rPr lang="en-US" sz="1100"/>
              <a:t>c </a:t>
            </a:r>
            <a:r>
              <a:rPr lang="zh-CN" altLang="en-US" sz="1100"/>
              <a:t>的值为： </a:t>
            </a:r>
            <a:r>
              <a:rPr lang="en-US" altLang="zh-CN" sz="1100"/>
              <a:t>61</a:t>
            </a:r>
          </a:p>
          <a:p>
            <a:pPr marL="0" indent="0">
              <a:buNone/>
            </a:pPr>
            <a:r>
              <a:rPr lang="en-US" altLang="zh-CN" sz="1100"/>
              <a:t>3 - </a:t>
            </a:r>
            <a:r>
              <a:rPr lang="en-US" sz="1100"/>
              <a:t>c </a:t>
            </a:r>
            <a:r>
              <a:rPr lang="zh-CN" altLang="en-US" sz="1100"/>
              <a:t>的值为： </a:t>
            </a:r>
            <a:r>
              <a:rPr lang="en-US" altLang="zh-CN" sz="1100"/>
              <a:t>49</a:t>
            </a:r>
          </a:p>
          <a:p>
            <a:pPr marL="0" indent="0">
              <a:buNone/>
            </a:pPr>
            <a:r>
              <a:rPr lang="en-US" altLang="zh-CN" sz="1100"/>
              <a:t>4 - </a:t>
            </a:r>
            <a:r>
              <a:rPr lang="en-US" sz="1100"/>
              <a:t>c </a:t>
            </a:r>
            <a:r>
              <a:rPr lang="zh-CN" altLang="en-US" sz="1100"/>
              <a:t>的值为： </a:t>
            </a:r>
            <a:r>
              <a:rPr lang="en-US" altLang="zh-CN" sz="1100"/>
              <a:t>-61</a:t>
            </a:r>
          </a:p>
          <a:p>
            <a:pPr marL="0" indent="0">
              <a:buNone/>
            </a:pPr>
            <a:r>
              <a:rPr lang="en-US" altLang="zh-CN" sz="1100"/>
              <a:t>5 - </a:t>
            </a:r>
            <a:r>
              <a:rPr lang="en-US" sz="1100"/>
              <a:t>c </a:t>
            </a:r>
            <a:r>
              <a:rPr lang="zh-CN" altLang="en-US" sz="1100"/>
              <a:t>的值为： </a:t>
            </a:r>
            <a:r>
              <a:rPr lang="en-US" altLang="zh-CN" sz="1100"/>
              <a:t>240</a:t>
            </a:r>
          </a:p>
          <a:p>
            <a:pPr marL="0" indent="0">
              <a:buNone/>
            </a:pPr>
            <a:r>
              <a:rPr lang="en-US" altLang="zh-CN" sz="1100"/>
              <a:t>6 - </a:t>
            </a:r>
            <a:r>
              <a:rPr lang="en-US" sz="1100"/>
              <a:t>c </a:t>
            </a:r>
            <a:r>
              <a:rPr lang="zh-CN" altLang="en-US" sz="1100"/>
              <a:t>的值为： </a:t>
            </a:r>
            <a:r>
              <a:rPr lang="en-US" altLang="zh-CN" sz="1100"/>
              <a:t>15</a:t>
            </a:r>
            <a:endParaRPr lang="en-US" sz="1100"/>
          </a:p>
        </p:txBody>
      </p:sp>
      <p:sp>
        <p:nvSpPr>
          <p:cNvPr id="25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66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EE8F1-91D3-482E-AA19-1641FC12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zh-CN" altLang="en-US" sz="3200" b="1"/>
              <a:t>逻辑运算符</a:t>
            </a:r>
            <a:endParaRPr lang="en-US" sz="3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EE943-AD18-4E2E-BC19-A2DF4069B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zh-CN" altLang="en-US" sz="1800"/>
              <a:t>假设变量 </a:t>
            </a:r>
            <a:r>
              <a:rPr lang="en-US" altLang="zh-CN" sz="1800"/>
              <a:t>a </a:t>
            </a:r>
            <a:r>
              <a:rPr lang="zh-CN" altLang="en-US" sz="1800"/>
              <a:t>为 </a:t>
            </a:r>
            <a:r>
              <a:rPr lang="en-US" altLang="zh-CN" sz="1800"/>
              <a:t>10, b</a:t>
            </a:r>
            <a:r>
              <a:rPr lang="zh-CN" altLang="en-US" sz="1800"/>
              <a:t>为 </a:t>
            </a:r>
            <a:r>
              <a:rPr lang="en-US" altLang="zh-CN" sz="1800"/>
              <a:t>20</a:t>
            </a:r>
            <a:endParaRPr lang="en-US" sz="18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DC1661-7397-49F1-9195-23DB587AF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410054"/>
              </p:ext>
            </p:extLst>
          </p:nvPr>
        </p:nvGraphicFramePr>
        <p:xfrm>
          <a:off x="1180896" y="2734056"/>
          <a:ext cx="9918601" cy="348386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95732">
                  <a:extLst>
                    <a:ext uri="{9D8B030D-6E8A-4147-A177-3AD203B41FA5}">
                      <a16:colId xmlns:a16="http://schemas.microsoft.com/office/drawing/2014/main" val="581575245"/>
                    </a:ext>
                  </a:extLst>
                </a:gridCol>
                <a:gridCol w="2611184">
                  <a:extLst>
                    <a:ext uri="{9D8B030D-6E8A-4147-A177-3AD203B41FA5}">
                      <a16:colId xmlns:a16="http://schemas.microsoft.com/office/drawing/2014/main" val="3185958454"/>
                    </a:ext>
                  </a:extLst>
                </a:gridCol>
                <a:gridCol w="2846818">
                  <a:extLst>
                    <a:ext uri="{9D8B030D-6E8A-4147-A177-3AD203B41FA5}">
                      <a16:colId xmlns:a16="http://schemas.microsoft.com/office/drawing/2014/main" val="974040540"/>
                    </a:ext>
                  </a:extLst>
                </a:gridCol>
                <a:gridCol w="2764867">
                  <a:extLst>
                    <a:ext uri="{9D8B030D-6E8A-4147-A177-3AD203B41FA5}">
                      <a16:colId xmlns:a16="http://schemas.microsoft.com/office/drawing/2014/main" val="3584423940"/>
                    </a:ext>
                  </a:extLst>
                </a:gridCol>
              </a:tblGrid>
              <a:tr h="543161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200" b="0" cap="none" spc="0">
                          <a:solidFill>
                            <a:schemeClr val="tx1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0" marR="39782" marT="25461" marB="12730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200" b="0" cap="none" spc="0">
                          <a:solidFill>
                            <a:schemeClr val="tx1"/>
                          </a:solidFill>
                          <a:effectLst/>
                        </a:rPr>
                        <a:t>逻辑表达式</a:t>
                      </a:r>
                    </a:p>
                  </a:txBody>
                  <a:tcPr marL="0" marR="39782" marT="25461" marB="12730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200" b="0" cap="none" spc="0">
                          <a:solidFill>
                            <a:schemeClr val="tx1"/>
                          </a:solidFill>
                          <a:effectLst/>
                        </a:rPr>
                        <a:t>描述</a:t>
                      </a:r>
                    </a:p>
                  </a:txBody>
                  <a:tcPr marL="0" marR="39782" marT="25461" marB="12730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200" b="0" cap="none" spc="0">
                          <a:solidFill>
                            <a:schemeClr val="tx1"/>
                          </a:solidFill>
                          <a:effectLst/>
                        </a:rPr>
                        <a:t>实例</a:t>
                      </a:r>
                    </a:p>
                  </a:txBody>
                  <a:tcPr marL="0" marR="39782" marT="25461" marB="12730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169998"/>
                  </a:ext>
                </a:extLst>
              </a:tr>
              <a:tr h="980235">
                <a:tc>
                  <a:txBody>
                    <a:bodyPr/>
                    <a:lstStyle/>
                    <a:p>
                      <a:pPr fontAlgn="t"/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</a:p>
                  </a:txBody>
                  <a:tcPr marL="0" marR="66304" marT="38191" marB="1273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x and y</a:t>
                      </a:r>
                    </a:p>
                  </a:txBody>
                  <a:tcPr marL="0" marR="66304" marT="38191" marB="1273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布尔</a:t>
                      </a:r>
                      <a:r>
                        <a:rPr lang="en-US" altLang="zh-CN" sz="1700" cap="none" spc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zh-CN" alt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与</a:t>
                      </a:r>
                      <a:r>
                        <a:rPr lang="en-US" altLang="zh-CN" sz="1700" cap="none" spc="0">
                          <a:solidFill>
                            <a:schemeClr val="tx1"/>
                          </a:solidFill>
                          <a:effectLst/>
                        </a:rPr>
                        <a:t>" - </a:t>
                      </a:r>
                      <a:r>
                        <a:rPr lang="zh-CN" alt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如果 </a:t>
                      </a: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x </a:t>
                      </a:r>
                      <a:r>
                        <a:rPr lang="zh-CN" alt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为 </a:t>
                      </a: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False，x and y </a:t>
                      </a:r>
                      <a:r>
                        <a:rPr lang="zh-CN" alt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返回 </a:t>
                      </a: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x </a:t>
                      </a:r>
                      <a:r>
                        <a:rPr lang="zh-CN" alt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的值，否则返回 </a:t>
                      </a: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y </a:t>
                      </a:r>
                      <a:r>
                        <a:rPr lang="zh-CN" alt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的计算值。</a:t>
                      </a:r>
                    </a:p>
                  </a:txBody>
                  <a:tcPr marL="0" marR="66304" marT="38191" marB="1273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(a and b) 返回 20。</a:t>
                      </a:r>
                    </a:p>
                  </a:txBody>
                  <a:tcPr marL="0" marR="66304" marT="38191" marB="1273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926254"/>
                  </a:ext>
                </a:extLst>
              </a:tr>
              <a:tr h="980235">
                <a:tc>
                  <a:txBody>
                    <a:bodyPr/>
                    <a:lstStyle/>
                    <a:p>
                      <a:pPr fontAlgn="t"/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</a:p>
                  </a:txBody>
                  <a:tcPr marL="0" marR="66304" marT="38191" marB="1273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x or y</a:t>
                      </a:r>
                    </a:p>
                  </a:txBody>
                  <a:tcPr marL="0" marR="66304" marT="38191" marB="1273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布尔</a:t>
                      </a:r>
                      <a:r>
                        <a:rPr lang="en-US" altLang="zh-CN" sz="1700" cap="none" spc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zh-CN" alt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或</a:t>
                      </a:r>
                      <a:r>
                        <a:rPr lang="en-US" altLang="zh-CN" sz="1700" cap="none" spc="0">
                          <a:solidFill>
                            <a:schemeClr val="tx1"/>
                          </a:solidFill>
                          <a:effectLst/>
                        </a:rPr>
                        <a:t>" - </a:t>
                      </a:r>
                      <a:r>
                        <a:rPr lang="zh-CN" alt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如果 </a:t>
                      </a: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x </a:t>
                      </a:r>
                      <a:r>
                        <a:rPr lang="zh-CN" alt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是 </a:t>
                      </a: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True，</a:t>
                      </a:r>
                      <a:r>
                        <a:rPr lang="zh-CN" alt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它返回 </a:t>
                      </a: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x </a:t>
                      </a:r>
                      <a:r>
                        <a:rPr lang="zh-CN" alt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的值，否则它返回 </a:t>
                      </a: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y </a:t>
                      </a:r>
                      <a:r>
                        <a:rPr lang="zh-CN" alt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的计算值。</a:t>
                      </a:r>
                    </a:p>
                  </a:txBody>
                  <a:tcPr marL="0" marR="66304" marT="38191" marB="1273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(a or b) 返回 10。</a:t>
                      </a:r>
                    </a:p>
                  </a:txBody>
                  <a:tcPr marL="0" marR="66304" marT="38191" marB="1273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398945"/>
                  </a:ext>
                </a:extLst>
              </a:tr>
              <a:tr h="980235">
                <a:tc>
                  <a:txBody>
                    <a:bodyPr/>
                    <a:lstStyle/>
                    <a:p>
                      <a:pPr fontAlgn="t"/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not</a:t>
                      </a:r>
                    </a:p>
                  </a:txBody>
                  <a:tcPr marL="0" marR="66304" marT="38191" marB="1273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not x</a:t>
                      </a:r>
                    </a:p>
                  </a:txBody>
                  <a:tcPr marL="0" marR="66304" marT="38191" marB="1273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布尔</a:t>
                      </a:r>
                      <a:r>
                        <a:rPr lang="en-US" altLang="zh-CN" sz="1700" cap="none" spc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zh-CN" alt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非</a:t>
                      </a:r>
                      <a:r>
                        <a:rPr lang="en-US" altLang="zh-CN" sz="1700" cap="none" spc="0">
                          <a:solidFill>
                            <a:schemeClr val="tx1"/>
                          </a:solidFill>
                          <a:effectLst/>
                        </a:rPr>
                        <a:t>" - </a:t>
                      </a:r>
                      <a:r>
                        <a:rPr lang="zh-CN" alt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如果 </a:t>
                      </a: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x </a:t>
                      </a:r>
                      <a:r>
                        <a:rPr lang="zh-CN" alt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为 </a:t>
                      </a: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True，</a:t>
                      </a:r>
                      <a:r>
                        <a:rPr lang="zh-CN" alt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返回 </a:t>
                      </a: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False 。</a:t>
                      </a:r>
                      <a:r>
                        <a:rPr lang="zh-CN" alt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如果 </a:t>
                      </a: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x </a:t>
                      </a:r>
                      <a:r>
                        <a:rPr lang="zh-CN" alt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为 </a:t>
                      </a: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False，</a:t>
                      </a:r>
                      <a:r>
                        <a:rPr lang="zh-CN" alt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它返回 </a:t>
                      </a: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True。</a:t>
                      </a:r>
                    </a:p>
                  </a:txBody>
                  <a:tcPr marL="0" marR="66304" marT="38191" marB="1273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not(a and b) </a:t>
                      </a:r>
                      <a:r>
                        <a:rPr lang="en-US" sz="1700" cap="none" spc="0" dirty="0" err="1">
                          <a:solidFill>
                            <a:schemeClr val="tx1"/>
                          </a:solidFill>
                          <a:effectLst/>
                        </a:rPr>
                        <a:t>返回</a:t>
                      </a:r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 False</a:t>
                      </a:r>
                    </a:p>
                  </a:txBody>
                  <a:tcPr marL="0" marR="66304" marT="38191" marB="1273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88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515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34B1A-796B-4104-94C9-EDF4A095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471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zh-CN" altLang="en-US" sz="3600"/>
              <a:t>逻辑运算符实例</a:t>
            </a:r>
            <a:endParaRPr lang="en-US" sz="36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03C0B-38A0-4FD6-8A97-015EC6DB0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98170"/>
            <a:ext cx="6478513" cy="4516361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800"/>
              <a:t>a = 10</a:t>
            </a:r>
          </a:p>
          <a:p>
            <a:pPr marL="0" indent="0">
              <a:buNone/>
            </a:pPr>
            <a:r>
              <a:rPr lang="en-US" sz="800"/>
              <a:t>b = 20</a:t>
            </a:r>
          </a:p>
          <a:p>
            <a:pPr marL="0" indent="0">
              <a:buNone/>
            </a:pPr>
            <a:r>
              <a:rPr lang="en-US" sz="800"/>
              <a:t> </a:t>
            </a:r>
          </a:p>
          <a:p>
            <a:pPr marL="0" indent="0">
              <a:buNone/>
            </a:pPr>
            <a:r>
              <a:rPr lang="en-US" sz="800"/>
              <a:t>if ( a and b ):</a:t>
            </a:r>
          </a:p>
          <a:p>
            <a:pPr marL="0" indent="0">
              <a:buNone/>
            </a:pPr>
            <a:r>
              <a:rPr lang="en-US" sz="800"/>
              <a:t>   print ("1 - </a:t>
            </a:r>
            <a:r>
              <a:rPr lang="zh-CN" altLang="en-US" sz="800"/>
              <a:t>变量 </a:t>
            </a:r>
            <a:r>
              <a:rPr lang="en-US" sz="800"/>
              <a:t>a </a:t>
            </a:r>
            <a:r>
              <a:rPr lang="zh-CN" altLang="en-US" sz="800"/>
              <a:t>和 </a:t>
            </a:r>
            <a:r>
              <a:rPr lang="en-US" sz="800"/>
              <a:t>b </a:t>
            </a:r>
            <a:r>
              <a:rPr lang="zh-CN" altLang="en-US" sz="800"/>
              <a:t>都为 </a:t>
            </a:r>
            <a:r>
              <a:rPr lang="en-US" sz="800"/>
              <a:t>true")</a:t>
            </a:r>
          </a:p>
          <a:p>
            <a:pPr marL="0" indent="0">
              <a:buNone/>
            </a:pPr>
            <a:r>
              <a:rPr lang="en-US" sz="800"/>
              <a:t>else:</a:t>
            </a:r>
          </a:p>
          <a:p>
            <a:pPr marL="0" indent="0">
              <a:buNone/>
            </a:pPr>
            <a:r>
              <a:rPr lang="en-US" sz="800"/>
              <a:t>   print ("1 - </a:t>
            </a:r>
            <a:r>
              <a:rPr lang="zh-CN" altLang="en-US" sz="800"/>
              <a:t>变量 </a:t>
            </a:r>
            <a:r>
              <a:rPr lang="en-US" sz="800"/>
              <a:t>a </a:t>
            </a:r>
            <a:r>
              <a:rPr lang="zh-CN" altLang="en-US" sz="800"/>
              <a:t>和 </a:t>
            </a:r>
            <a:r>
              <a:rPr lang="en-US" sz="800"/>
              <a:t>b </a:t>
            </a:r>
            <a:r>
              <a:rPr lang="zh-CN" altLang="en-US" sz="800"/>
              <a:t>有一个不为 </a:t>
            </a:r>
            <a:r>
              <a:rPr lang="en-US" sz="800"/>
              <a:t>true")</a:t>
            </a:r>
          </a:p>
          <a:p>
            <a:pPr marL="0" indent="0">
              <a:buNone/>
            </a:pPr>
            <a:r>
              <a:rPr lang="en-US" sz="800"/>
              <a:t> </a:t>
            </a:r>
          </a:p>
          <a:p>
            <a:pPr marL="0" indent="0">
              <a:buNone/>
            </a:pPr>
            <a:r>
              <a:rPr lang="en-US" sz="800"/>
              <a:t>if ( a or b ):</a:t>
            </a:r>
          </a:p>
          <a:p>
            <a:pPr marL="0" indent="0">
              <a:buNone/>
            </a:pPr>
            <a:r>
              <a:rPr lang="en-US" sz="800"/>
              <a:t>   print ("2 - </a:t>
            </a:r>
            <a:r>
              <a:rPr lang="zh-CN" altLang="en-US" sz="800"/>
              <a:t>变量 </a:t>
            </a:r>
            <a:r>
              <a:rPr lang="en-US" sz="800"/>
              <a:t>a </a:t>
            </a:r>
            <a:r>
              <a:rPr lang="zh-CN" altLang="en-US" sz="800"/>
              <a:t>和 </a:t>
            </a:r>
            <a:r>
              <a:rPr lang="en-US" sz="800"/>
              <a:t>b </a:t>
            </a:r>
            <a:r>
              <a:rPr lang="zh-CN" altLang="en-US" sz="800"/>
              <a:t>都为 </a:t>
            </a:r>
            <a:r>
              <a:rPr lang="en-US" sz="800"/>
              <a:t>true，</a:t>
            </a:r>
            <a:r>
              <a:rPr lang="zh-CN" altLang="en-US" sz="800"/>
              <a:t>或其中一个变量为 </a:t>
            </a:r>
            <a:r>
              <a:rPr lang="en-US" sz="800"/>
              <a:t>true")</a:t>
            </a:r>
          </a:p>
          <a:p>
            <a:pPr marL="0" indent="0">
              <a:buNone/>
            </a:pPr>
            <a:r>
              <a:rPr lang="en-US" sz="800"/>
              <a:t>else:</a:t>
            </a:r>
          </a:p>
          <a:p>
            <a:pPr marL="0" indent="0">
              <a:buNone/>
            </a:pPr>
            <a:r>
              <a:rPr lang="en-US" sz="800"/>
              <a:t>   print ("2 - </a:t>
            </a:r>
            <a:r>
              <a:rPr lang="zh-CN" altLang="en-US" sz="800"/>
              <a:t>变量 </a:t>
            </a:r>
            <a:r>
              <a:rPr lang="en-US" sz="800"/>
              <a:t>a </a:t>
            </a:r>
            <a:r>
              <a:rPr lang="zh-CN" altLang="en-US" sz="800"/>
              <a:t>和 </a:t>
            </a:r>
            <a:r>
              <a:rPr lang="en-US" sz="800"/>
              <a:t>b </a:t>
            </a:r>
            <a:r>
              <a:rPr lang="zh-CN" altLang="en-US" sz="800"/>
              <a:t>都不为 </a:t>
            </a:r>
            <a:r>
              <a:rPr lang="en-US" sz="800"/>
              <a:t>true")</a:t>
            </a:r>
          </a:p>
          <a:p>
            <a:pPr marL="0" indent="0">
              <a:buNone/>
            </a:pPr>
            <a:r>
              <a:rPr lang="en-US" sz="800"/>
              <a:t> </a:t>
            </a:r>
          </a:p>
          <a:p>
            <a:pPr marL="0" indent="0">
              <a:buNone/>
            </a:pPr>
            <a:r>
              <a:rPr lang="en-US" sz="800"/>
              <a:t># </a:t>
            </a:r>
            <a:r>
              <a:rPr lang="zh-CN" altLang="en-US" sz="800"/>
              <a:t>修改变量 </a:t>
            </a:r>
            <a:r>
              <a:rPr lang="en-US" sz="800"/>
              <a:t>a </a:t>
            </a:r>
            <a:r>
              <a:rPr lang="zh-CN" altLang="en-US" sz="800"/>
              <a:t>的值</a:t>
            </a:r>
          </a:p>
          <a:p>
            <a:pPr marL="0" indent="0">
              <a:buNone/>
            </a:pPr>
            <a:r>
              <a:rPr lang="en-US" sz="800"/>
              <a:t>a = 0</a:t>
            </a:r>
          </a:p>
          <a:p>
            <a:pPr marL="0" indent="0">
              <a:buNone/>
            </a:pPr>
            <a:r>
              <a:rPr lang="en-US" sz="800"/>
              <a:t>if ( a and b ):</a:t>
            </a:r>
          </a:p>
          <a:p>
            <a:pPr marL="0" indent="0">
              <a:buNone/>
            </a:pPr>
            <a:r>
              <a:rPr lang="en-US" sz="800"/>
              <a:t>   print ("3 - </a:t>
            </a:r>
            <a:r>
              <a:rPr lang="zh-CN" altLang="en-US" sz="800"/>
              <a:t>变量 </a:t>
            </a:r>
            <a:r>
              <a:rPr lang="en-US" sz="800"/>
              <a:t>a </a:t>
            </a:r>
            <a:r>
              <a:rPr lang="zh-CN" altLang="en-US" sz="800"/>
              <a:t>和 </a:t>
            </a:r>
            <a:r>
              <a:rPr lang="en-US" sz="800"/>
              <a:t>b </a:t>
            </a:r>
            <a:r>
              <a:rPr lang="zh-CN" altLang="en-US" sz="800"/>
              <a:t>都为 </a:t>
            </a:r>
            <a:r>
              <a:rPr lang="en-US" sz="800"/>
              <a:t>true")</a:t>
            </a:r>
          </a:p>
          <a:p>
            <a:pPr marL="0" indent="0">
              <a:buNone/>
            </a:pPr>
            <a:r>
              <a:rPr lang="en-US" sz="800"/>
              <a:t>else:</a:t>
            </a:r>
          </a:p>
          <a:p>
            <a:pPr marL="0" indent="0">
              <a:buNone/>
            </a:pPr>
            <a:r>
              <a:rPr lang="en-US" sz="800"/>
              <a:t>   print ("3 - </a:t>
            </a:r>
            <a:r>
              <a:rPr lang="zh-CN" altLang="en-US" sz="800"/>
              <a:t>变量 </a:t>
            </a:r>
            <a:r>
              <a:rPr lang="en-US" sz="800"/>
              <a:t>a </a:t>
            </a:r>
            <a:r>
              <a:rPr lang="zh-CN" altLang="en-US" sz="800"/>
              <a:t>和 </a:t>
            </a:r>
            <a:r>
              <a:rPr lang="en-US" sz="800"/>
              <a:t>b </a:t>
            </a:r>
            <a:r>
              <a:rPr lang="zh-CN" altLang="en-US" sz="800"/>
              <a:t>有一个不为 </a:t>
            </a:r>
            <a:r>
              <a:rPr lang="en-US" sz="800"/>
              <a:t>true")</a:t>
            </a:r>
          </a:p>
          <a:p>
            <a:pPr marL="0" indent="0">
              <a:buNone/>
            </a:pPr>
            <a:r>
              <a:rPr lang="en-US" sz="800"/>
              <a:t> </a:t>
            </a:r>
          </a:p>
          <a:p>
            <a:pPr marL="0" indent="0">
              <a:buNone/>
            </a:pPr>
            <a:r>
              <a:rPr lang="en-US" sz="800"/>
              <a:t>if ( a or b ):</a:t>
            </a:r>
          </a:p>
          <a:p>
            <a:pPr marL="0" indent="0">
              <a:buNone/>
            </a:pPr>
            <a:r>
              <a:rPr lang="en-US" sz="800"/>
              <a:t>   print ("4 - </a:t>
            </a:r>
            <a:r>
              <a:rPr lang="zh-CN" altLang="en-US" sz="800"/>
              <a:t>变量 </a:t>
            </a:r>
            <a:r>
              <a:rPr lang="en-US" sz="800"/>
              <a:t>a </a:t>
            </a:r>
            <a:r>
              <a:rPr lang="zh-CN" altLang="en-US" sz="800"/>
              <a:t>和 </a:t>
            </a:r>
            <a:r>
              <a:rPr lang="en-US" sz="800"/>
              <a:t>b </a:t>
            </a:r>
            <a:r>
              <a:rPr lang="zh-CN" altLang="en-US" sz="800"/>
              <a:t>都为 </a:t>
            </a:r>
            <a:r>
              <a:rPr lang="en-US" sz="800"/>
              <a:t>true，</a:t>
            </a:r>
            <a:r>
              <a:rPr lang="zh-CN" altLang="en-US" sz="800"/>
              <a:t>或其中一个变量为 </a:t>
            </a:r>
            <a:r>
              <a:rPr lang="en-US" sz="800"/>
              <a:t>true")</a:t>
            </a:r>
          </a:p>
          <a:p>
            <a:pPr marL="0" indent="0">
              <a:buNone/>
            </a:pPr>
            <a:r>
              <a:rPr lang="en-US" sz="800"/>
              <a:t>else:</a:t>
            </a:r>
          </a:p>
          <a:p>
            <a:pPr marL="0" indent="0">
              <a:buNone/>
            </a:pPr>
            <a:r>
              <a:rPr lang="en-US" sz="800"/>
              <a:t>   print ("4 - </a:t>
            </a:r>
            <a:r>
              <a:rPr lang="zh-CN" altLang="en-US" sz="800"/>
              <a:t>变量 </a:t>
            </a:r>
            <a:r>
              <a:rPr lang="en-US" sz="800"/>
              <a:t>a </a:t>
            </a:r>
            <a:r>
              <a:rPr lang="zh-CN" altLang="en-US" sz="800"/>
              <a:t>和 </a:t>
            </a:r>
            <a:r>
              <a:rPr lang="en-US" sz="800"/>
              <a:t>b </a:t>
            </a:r>
            <a:r>
              <a:rPr lang="zh-CN" altLang="en-US" sz="800"/>
              <a:t>都不为 </a:t>
            </a:r>
            <a:r>
              <a:rPr lang="en-US" sz="800"/>
              <a:t>true")</a:t>
            </a:r>
          </a:p>
          <a:p>
            <a:pPr marL="0" indent="0">
              <a:buNone/>
            </a:pPr>
            <a:r>
              <a:rPr lang="en-US" sz="800"/>
              <a:t> </a:t>
            </a:r>
          </a:p>
          <a:p>
            <a:pPr marL="0" indent="0">
              <a:buNone/>
            </a:pPr>
            <a:r>
              <a:rPr lang="en-US" sz="800"/>
              <a:t>if not( a and b ):</a:t>
            </a:r>
          </a:p>
          <a:p>
            <a:pPr marL="0" indent="0">
              <a:buNone/>
            </a:pPr>
            <a:r>
              <a:rPr lang="en-US" sz="800"/>
              <a:t>   print ("5 - </a:t>
            </a:r>
            <a:r>
              <a:rPr lang="zh-CN" altLang="en-US" sz="800"/>
              <a:t>变量 </a:t>
            </a:r>
            <a:r>
              <a:rPr lang="en-US" sz="800"/>
              <a:t>a </a:t>
            </a:r>
            <a:r>
              <a:rPr lang="zh-CN" altLang="en-US" sz="800"/>
              <a:t>和 </a:t>
            </a:r>
            <a:r>
              <a:rPr lang="en-US" sz="800"/>
              <a:t>b </a:t>
            </a:r>
            <a:r>
              <a:rPr lang="zh-CN" altLang="en-US" sz="800"/>
              <a:t>都为 </a:t>
            </a:r>
            <a:r>
              <a:rPr lang="en-US" sz="800"/>
              <a:t>false，</a:t>
            </a:r>
            <a:r>
              <a:rPr lang="zh-CN" altLang="en-US" sz="800"/>
              <a:t>或其中一个变量为 </a:t>
            </a:r>
            <a:r>
              <a:rPr lang="en-US" sz="800"/>
              <a:t>false")</a:t>
            </a:r>
          </a:p>
          <a:p>
            <a:pPr marL="0" indent="0">
              <a:buNone/>
            </a:pPr>
            <a:r>
              <a:rPr lang="en-US" sz="800"/>
              <a:t>else:</a:t>
            </a:r>
          </a:p>
          <a:p>
            <a:pPr marL="0" indent="0">
              <a:buNone/>
            </a:pPr>
            <a:r>
              <a:rPr lang="en-US" sz="800"/>
              <a:t>   print ("5 - </a:t>
            </a:r>
            <a:r>
              <a:rPr lang="zh-CN" altLang="en-US" sz="800"/>
              <a:t>变量 </a:t>
            </a:r>
            <a:r>
              <a:rPr lang="en-US" sz="800"/>
              <a:t>a </a:t>
            </a:r>
            <a:r>
              <a:rPr lang="zh-CN" altLang="en-US" sz="800"/>
              <a:t>和 </a:t>
            </a:r>
            <a:r>
              <a:rPr lang="en-US" sz="800"/>
              <a:t>b </a:t>
            </a:r>
            <a:r>
              <a:rPr lang="zh-CN" altLang="en-US" sz="800"/>
              <a:t>都为 </a:t>
            </a:r>
            <a:r>
              <a:rPr lang="en-US" sz="800"/>
              <a:t>true")</a:t>
            </a:r>
          </a:p>
          <a:p>
            <a:pPr marL="0" indent="0">
              <a:buNone/>
            </a:pPr>
            <a:r>
              <a:rPr lang="zh-CN" altLang="en-US" sz="800"/>
              <a:t>以上实例输出结果：</a:t>
            </a:r>
          </a:p>
          <a:p>
            <a:pPr marL="0" indent="0">
              <a:buNone/>
            </a:pPr>
            <a:endParaRPr lang="zh-CN" altLang="en-US" sz="800"/>
          </a:p>
          <a:p>
            <a:pPr marL="0" indent="0">
              <a:buNone/>
            </a:pPr>
            <a:r>
              <a:rPr lang="en-US" altLang="zh-CN" sz="800"/>
              <a:t>1 - </a:t>
            </a:r>
            <a:r>
              <a:rPr lang="zh-CN" altLang="en-US" sz="800"/>
              <a:t>变量 </a:t>
            </a:r>
            <a:r>
              <a:rPr lang="en-US" sz="800"/>
              <a:t>a </a:t>
            </a:r>
            <a:r>
              <a:rPr lang="zh-CN" altLang="en-US" sz="800"/>
              <a:t>和 </a:t>
            </a:r>
            <a:r>
              <a:rPr lang="en-US" sz="800"/>
              <a:t>b </a:t>
            </a:r>
            <a:r>
              <a:rPr lang="zh-CN" altLang="en-US" sz="800"/>
              <a:t>都为 </a:t>
            </a:r>
            <a:r>
              <a:rPr lang="en-US" sz="800"/>
              <a:t>true</a:t>
            </a:r>
          </a:p>
          <a:p>
            <a:pPr marL="0" indent="0">
              <a:buNone/>
            </a:pPr>
            <a:r>
              <a:rPr lang="en-US" sz="800"/>
              <a:t>2 - </a:t>
            </a:r>
            <a:r>
              <a:rPr lang="zh-CN" altLang="en-US" sz="800"/>
              <a:t>变量 </a:t>
            </a:r>
            <a:r>
              <a:rPr lang="en-US" sz="800"/>
              <a:t>a </a:t>
            </a:r>
            <a:r>
              <a:rPr lang="zh-CN" altLang="en-US" sz="800"/>
              <a:t>和 </a:t>
            </a:r>
            <a:r>
              <a:rPr lang="en-US" sz="800"/>
              <a:t>b </a:t>
            </a:r>
            <a:r>
              <a:rPr lang="zh-CN" altLang="en-US" sz="800"/>
              <a:t>都为 </a:t>
            </a:r>
            <a:r>
              <a:rPr lang="en-US" sz="800"/>
              <a:t>true，</a:t>
            </a:r>
            <a:r>
              <a:rPr lang="zh-CN" altLang="en-US" sz="800"/>
              <a:t>或其中一个变量为 </a:t>
            </a:r>
            <a:r>
              <a:rPr lang="en-US" sz="800"/>
              <a:t>true</a:t>
            </a:r>
          </a:p>
          <a:p>
            <a:pPr marL="0" indent="0">
              <a:buNone/>
            </a:pPr>
            <a:r>
              <a:rPr lang="en-US" sz="800"/>
              <a:t>3 - </a:t>
            </a:r>
            <a:r>
              <a:rPr lang="zh-CN" altLang="en-US" sz="800"/>
              <a:t>变量 </a:t>
            </a:r>
            <a:r>
              <a:rPr lang="en-US" sz="800"/>
              <a:t>a </a:t>
            </a:r>
            <a:r>
              <a:rPr lang="zh-CN" altLang="en-US" sz="800"/>
              <a:t>和 </a:t>
            </a:r>
            <a:r>
              <a:rPr lang="en-US" sz="800"/>
              <a:t>b </a:t>
            </a:r>
            <a:r>
              <a:rPr lang="zh-CN" altLang="en-US" sz="800"/>
              <a:t>有一个不为 </a:t>
            </a:r>
            <a:r>
              <a:rPr lang="en-US" sz="800"/>
              <a:t>true</a:t>
            </a:r>
          </a:p>
          <a:p>
            <a:pPr marL="0" indent="0">
              <a:buNone/>
            </a:pPr>
            <a:r>
              <a:rPr lang="en-US" sz="800"/>
              <a:t>4 - </a:t>
            </a:r>
            <a:r>
              <a:rPr lang="zh-CN" altLang="en-US" sz="800"/>
              <a:t>变量 </a:t>
            </a:r>
            <a:r>
              <a:rPr lang="en-US" sz="800"/>
              <a:t>a </a:t>
            </a:r>
            <a:r>
              <a:rPr lang="zh-CN" altLang="en-US" sz="800"/>
              <a:t>和 </a:t>
            </a:r>
            <a:r>
              <a:rPr lang="en-US" sz="800"/>
              <a:t>b </a:t>
            </a:r>
            <a:r>
              <a:rPr lang="zh-CN" altLang="en-US" sz="800"/>
              <a:t>都为 </a:t>
            </a:r>
            <a:r>
              <a:rPr lang="en-US" sz="800"/>
              <a:t>true，</a:t>
            </a:r>
            <a:r>
              <a:rPr lang="zh-CN" altLang="en-US" sz="800"/>
              <a:t>或其中一个变量为 </a:t>
            </a:r>
            <a:r>
              <a:rPr lang="en-US" sz="800"/>
              <a:t>true</a:t>
            </a:r>
          </a:p>
          <a:p>
            <a:pPr marL="0" indent="0">
              <a:buNone/>
            </a:pPr>
            <a:r>
              <a:rPr lang="en-US" sz="800"/>
              <a:t>5 - </a:t>
            </a:r>
            <a:r>
              <a:rPr lang="zh-CN" altLang="en-US" sz="800"/>
              <a:t>变量 </a:t>
            </a:r>
            <a:r>
              <a:rPr lang="en-US" sz="800"/>
              <a:t>a </a:t>
            </a:r>
            <a:r>
              <a:rPr lang="zh-CN" altLang="en-US" sz="800"/>
              <a:t>和 </a:t>
            </a:r>
            <a:r>
              <a:rPr lang="en-US" sz="800"/>
              <a:t>b </a:t>
            </a:r>
            <a:r>
              <a:rPr lang="zh-CN" altLang="en-US" sz="800"/>
              <a:t>都为 </a:t>
            </a:r>
            <a:r>
              <a:rPr lang="en-US" sz="800"/>
              <a:t>false，</a:t>
            </a:r>
            <a:r>
              <a:rPr lang="zh-CN" altLang="en-US" sz="800"/>
              <a:t>或其中一个变量为 </a:t>
            </a:r>
            <a:r>
              <a:rPr lang="en-US" sz="800"/>
              <a:t>false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94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95716-E325-4CAF-8F75-BD740E63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zh-CN" altLang="en-US" sz="3200" b="1"/>
              <a:t>成员运算符</a:t>
            </a:r>
            <a:endParaRPr lang="en-US" sz="3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054356-B27E-4653-9353-BF71E04E8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字符串，列表或元组都适用</a:t>
            </a:r>
            <a:endParaRPr lang="en-US" sz="1800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A7381FC-22B2-4F84-B523-6C64656E0B7D}"/>
              </a:ext>
            </a:extLst>
          </p:cNvPr>
          <p:cNvGraphicFramePr>
            <a:graphicFrameLocks/>
          </p:cNvGraphicFramePr>
          <p:nvPr/>
        </p:nvGraphicFramePr>
        <p:xfrm>
          <a:off x="1128121" y="2734056"/>
          <a:ext cx="10024151" cy="3483866"/>
        </p:xfrm>
        <a:graphic>
          <a:graphicData uri="http://schemas.openxmlformats.org/drawingml/2006/table">
            <a:tbl>
              <a:tblPr/>
              <a:tblGrid>
                <a:gridCol w="2095511">
                  <a:extLst>
                    <a:ext uri="{9D8B030D-6E8A-4147-A177-3AD203B41FA5}">
                      <a16:colId xmlns:a16="http://schemas.microsoft.com/office/drawing/2014/main" val="2047029848"/>
                    </a:ext>
                  </a:extLst>
                </a:gridCol>
                <a:gridCol w="3964320">
                  <a:extLst>
                    <a:ext uri="{9D8B030D-6E8A-4147-A177-3AD203B41FA5}">
                      <a16:colId xmlns:a16="http://schemas.microsoft.com/office/drawing/2014/main" val="2792576721"/>
                    </a:ext>
                  </a:extLst>
                </a:gridCol>
                <a:gridCol w="3964320">
                  <a:extLst>
                    <a:ext uri="{9D8B030D-6E8A-4147-A177-3AD203B41FA5}">
                      <a16:colId xmlns:a16="http://schemas.microsoft.com/office/drawing/2014/main" val="3305215077"/>
                    </a:ext>
                  </a:extLst>
                </a:gridCol>
              </a:tblGrid>
              <a:tr h="54474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7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运算符</a:t>
                      </a:r>
                      <a:endParaRPr lang="zh-CN" alt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294" marR="42294" marT="42294" marB="42294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7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描述</a:t>
                      </a:r>
                      <a:endParaRPr lang="zh-CN" alt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294" marR="42294" marT="42294" marB="42294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7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实例</a:t>
                      </a:r>
                      <a:endParaRPr lang="zh-CN" alt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294" marR="42294" marT="42294" marB="42294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658837"/>
                  </a:ext>
                </a:extLst>
              </a:tr>
              <a:tr h="146956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effectLst/>
                          <a:latin typeface="Arial" panose="020B0604020202020204" pitchFamily="34" charset="0"/>
                        </a:rPr>
                        <a:t>in</a:t>
                      </a:r>
                    </a:p>
                  </a:txBody>
                  <a:tcPr marL="70489" marR="70489" marT="98685" marB="986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700" b="0" i="0" u="none" strike="noStrike">
                          <a:effectLst/>
                          <a:latin typeface="Arial" panose="020B0604020202020204" pitchFamily="34" charset="0"/>
                        </a:rPr>
                        <a:t>如果在指定的序列中找到值返回 </a:t>
                      </a:r>
                      <a:r>
                        <a:rPr lang="en-US" sz="2700" b="0" i="0" u="none" strike="noStrike">
                          <a:effectLst/>
                          <a:latin typeface="Arial" panose="020B0604020202020204" pitchFamily="34" charset="0"/>
                        </a:rPr>
                        <a:t>True，</a:t>
                      </a:r>
                      <a:r>
                        <a:rPr lang="zh-CN" altLang="en-US" sz="2700" b="0" i="0" u="none" strike="noStrike">
                          <a:effectLst/>
                          <a:latin typeface="Arial" panose="020B0604020202020204" pitchFamily="34" charset="0"/>
                        </a:rPr>
                        <a:t>否则返回 </a:t>
                      </a:r>
                      <a:r>
                        <a:rPr lang="en-US" sz="2700" b="0" i="0" u="none" strike="noStrike">
                          <a:effectLst/>
                          <a:latin typeface="Arial" panose="020B0604020202020204" pitchFamily="34" charset="0"/>
                        </a:rPr>
                        <a:t>False。</a:t>
                      </a:r>
                    </a:p>
                  </a:txBody>
                  <a:tcPr marL="70489" marR="70489" marT="98685" marB="986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effectLst/>
                          <a:latin typeface="Arial" panose="020B0604020202020204" pitchFamily="34" charset="0"/>
                        </a:rPr>
                        <a:t>x </a:t>
                      </a:r>
                      <a:r>
                        <a:rPr lang="ja-JP" altLang="en-US" sz="2700" b="0" i="0" u="none" strike="noStrike">
                          <a:effectLst/>
                          <a:latin typeface="Arial" panose="020B0604020202020204" pitchFamily="34" charset="0"/>
                        </a:rPr>
                        <a:t>在 </a:t>
                      </a:r>
                      <a:r>
                        <a:rPr lang="en-US" sz="2700" b="0" i="0" u="none" strike="noStrike">
                          <a:effectLst/>
                          <a:latin typeface="Arial" panose="020B0604020202020204" pitchFamily="34" charset="0"/>
                        </a:rPr>
                        <a:t>y </a:t>
                      </a:r>
                      <a:r>
                        <a:rPr lang="ja-JP" altLang="en-US" sz="2700" b="0" i="0" u="none" strike="noStrike">
                          <a:effectLst/>
                          <a:latin typeface="Arial" panose="020B0604020202020204" pitchFamily="34" charset="0"/>
                        </a:rPr>
                        <a:t>序列中 </a:t>
                      </a:r>
                      <a:r>
                        <a:rPr lang="en-US" altLang="ja-JP" sz="2700" b="0" i="0" u="none" strike="noStrike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ja-JP" altLang="en-US" sz="2700" b="0" i="0" u="none" strike="noStrike">
                          <a:effectLst/>
                          <a:latin typeface="Arial" panose="020B0604020202020204" pitchFamily="34" charset="0"/>
                        </a:rPr>
                        <a:t>如果 </a:t>
                      </a:r>
                      <a:r>
                        <a:rPr lang="en-US" sz="2700" b="0" i="0" u="none" strike="noStrike">
                          <a:effectLst/>
                          <a:latin typeface="Arial" panose="020B0604020202020204" pitchFamily="34" charset="0"/>
                        </a:rPr>
                        <a:t>x </a:t>
                      </a:r>
                      <a:r>
                        <a:rPr lang="ja-JP" altLang="en-US" sz="2700" b="0" i="0" u="none" strike="noStrike">
                          <a:effectLst/>
                          <a:latin typeface="Arial" panose="020B0604020202020204" pitchFamily="34" charset="0"/>
                        </a:rPr>
                        <a:t>在 </a:t>
                      </a:r>
                      <a:r>
                        <a:rPr lang="en-US" sz="2700" b="0" i="0" u="none" strike="noStrike">
                          <a:effectLst/>
                          <a:latin typeface="Arial" panose="020B0604020202020204" pitchFamily="34" charset="0"/>
                        </a:rPr>
                        <a:t>y </a:t>
                      </a:r>
                      <a:r>
                        <a:rPr lang="ja-JP" altLang="en-US" sz="2700" b="0" i="0" u="none" strike="noStrike">
                          <a:effectLst/>
                          <a:latin typeface="Arial" panose="020B0604020202020204" pitchFamily="34" charset="0"/>
                        </a:rPr>
                        <a:t>序列中返回 </a:t>
                      </a:r>
                      <a:r>
                        <a:rPr lang="en-US" sz="2700" b="0" i="0" u="none" strike="noStrike">
                          <a:effectLst/>
                          <a:latin typeface="Arial" panose="020B0604020202020204" pitchFamily="34" charset="0"/>
                        </a:rPr>
                        <a:t>True。</a:t>
                      </a:r>
                    </a:p>
                  </a:txBody>
                  <a:tcPr marL="70489" marR="70489" marT="98685" marB="986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659148"/>
                  </a:ext>
                </a:extLst>
              </a:tr>
              <a:tr h="146956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effectLst/>
                          <a:latin typeface="Arial" panose="020B0604020202020204" pitchFamily="34" charset="0"/>
                        </a:rPr>
                        <a:t>not in</a:t>
                      </a:r>
                    </a:p>
                  </a:txBody>
                  <a:tcPr marL="70489" marR="70489" marT="98685" marB="986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700" b="0" i="0" u="none" strike="noStrike">
                          <a:effectLst/>
                          <a:latin typeface="Arial" panose="020B0604020202020204" pitchFamily="34" charset="0"/>
                        </a:rPr>
                        <a:t>如果在指定的序列中没有找到值返回 </a:t>
                      </a:r>
                      <a:r>
                        <a:rPr lang="en-US" sz="2700" b="0" i="0" u="none" strike="noStrike">
                          <a:effectLst/>
                          <a:latin typeface="Arial" panose="020B0604020202020204" pitchFamily="34" charset="0"/>
                        </a:rPr>
                        <a:t>True，</a:t>
                      </a:r>
                      <a:r>
                        <a:rPr lang="zh-CN" altLang="en-US" sz="2700" b="0" i="0" u="none" strike="noStrike">
                          <a:effectLst/>
                          <a:latin typeface="Arial" panose="020B0604020202020204" pitchFamily="34" charset="0"/>
                        </a:rPr>
                        <a:t>否则返回 </a:t>
                      </a:r>
                      <a:r>
                        <a:rPr lang="en-US" sz="2700" b="0" i="0" u="none" strike="noStrike">
                          <a:effectLst/>
                          <a:latin typeface="Arial" panose="020B0604020202020204" pitchFamily="34" charset="0"/>
                        </a:rPr>
                        <a:t>False。</a:t>
                      </a:r>
                    </a:p>
                  </a:txBody>
                  <a:tcPr marL="70489" marR="70489" marT="98685" marB="986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effectLst/>
                          <a:latin typeface="Arial" panose="020B0604020202020204" pitchFamily="34" charset="0"/>
                        </a:rPr>
                        <a:t>x </a:t>
                      </a:r>
                      <a:r>
                        <a:rPr lang="ja-JP" altLang="en-US" sz="2700" b="0" i="0" u="none" strike="noStrike">
                          <a:effectLst/>
                          <a:latin typeface="Arial" panose="020B0604020202020204" pitchFamily="34" charset="0"/>
                        </a:rPr>
                        <a:t>不在 </a:t>
                      </a:r>
                      <a:r>
                        <a:rPr lang="en-US" sz="2700" b="0" i="0" u="none" strike="noStrike">
                          <a:effectLst/>
                          <a:latin typeface="Arial" panose="020B0604020202020204" pitchFamily="34" charset="0"/>
                        </a:rPr>
                        <a:t>y </a:t>
                      </a:r>
                      <a:r>
                        <a:rPr lang="ja-JP" altLang="en-US" sz="2700" b="0" i="0" u="none" strike="noStrike">
                          <a:effectLst/>
                          <a:latin typeface="Arial" panose="020B0604020202020204" pitchFamily="34" charset="0"/>
                        </a:rPr>
                        <a:t>序列中 </a:t>
                      </a:r>
                      <a:r>
                        <a:rPr lang="en-US" altLang="ja-JP" sz="2700" b="0" i="0" u="none" strike="noStrike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ja-JP" altLang="en-US" sz="2700" b="0" i="0" u="none" strike="noStrike">
                          <a:effectLst/>
                          <a:latin typeface="Arial" panose="020B0604020202020204" pitchFamily="34" charset="0"/>
                        </a:rPr>
                        <a:t>如果 </a:t>
                      </a:r>
                      <a:r>
                        <a:rPr lang="en-US" sz="2700" b="0" i="0" u="none" strike="noStrike">
                          <a:effectLst/>
                          <a:latin typeface="Arial" panose="020B0604020202020204" pitchFamily="34" charset="0"/>
                        </a:rPr>
                        <a:t>x </a:t>
                      </a:r>
                      <a:r>
                        <a:rPr lang="ja-JP" altLang="en-US" sz="2700" b="0" i="0" u="none" strike="noStrike">
                          <a:effectLst/>
                          <a:latin typeface="Arial" panose="020B0604020202020204" pitchFamily="34" charset="0"/>
                        </a:rPr>
                        <a:t>不在 </a:t>
                      </a:r>
                      <a:r>
                        <a:rPr lang="en-US" sz="2700" b="0" i="0" u="none" strike="noStrike">
                          <a:effectLst/>
                          <a:latin typeface="Arial" panose="020B0604020202020204" pitchFamily="34" charset="0"/>
                        </a:rPr>
                        <a:t>y </a:t>
                      </a:r>
                      <a:r>
                        <a:rPr lang="ja-JP" altLang="en-US" sz="2700" b="0" i="0" u="none" strike="noStrike">
                          <a:effectLst/>
                          <a:latin typeface="Arial" panose="020B0604020202020204" pitchFamily="34" charset="0"/>
                        </a:rPr>
                        <a:t>序列中返回 </a:t>
                      </a:r>
                      <a:r>
                        <a:rPr lang="en-US" sz="2700" b="0" i="0" u="none" strike="noStrike">
                          <a:effectLst/>
                          <a:latin typeface="Arial" panose="020B0604020202020204" pitchFamily="34" charset="0"/>
                        </a:rPr>
                        <a:t>True。</a:t>
                      </a:r>
                    </a:p>
                  </a:txBody>
                  <a:tcPr marL="70489" marR="70489" marT="98685" marB="986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718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61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0419C-B6A7-48FB-9380-596BE3B1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zh-CN" altLang="en-US" sz="4000"/>
              <a:t>变量的命名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A5A8-3571-453C-A345-56A1D8E5A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zh-CN" altLang="en-US" sz="1700"/>
              <a:t>变量在程序中就是用一个变量名表示，变量名有它自己的命名规则，不是随便命名的，必须是大小写英文、数字和</a:t>
            </a:r>
            <a:r>
              <a:rPr lang="en-US" altLang="zh-CN" sz="1700"/>
              <a:t>_</a:t>
            </a:r>
            <a:r>
              <a:rPr lang="zh-CN" altLang="en-US" sz="1700"/>
              <a:t>（注意这是下划线符号）的组合，且不能用数字开头。</a:t>
            </a:r>
          </a:p>
          <a:p>
            <a:r>
              <a:rPr lang="zh-CN" altLang="en-US" sz="1700"/>
              <a:t>以下是正确的变量命名：</a:t>
            </a:r>
          </a:p>
          <a:p>
            <a:pPr lvl="1"/>
            <a:r>
              <a:rPr lang="en-US" altLang="zh-CN" sz="1700"/>
              <a:t>a_1, a1, Alex_, _a, a11111</a:t>
            </a:r>
          </a:p>
          <a:p>
            <a:r>
              <a:rPr lang="zh-CN" altLang="en-US" sz="1700"/>
              <a:t>以下是错误的变量命名：</a:t>
            </a:r>
          </a:p>
          <a:p>
            <a:pPr lvl="1"/>
            <a:r>
              <a:rPr lang="en-US" altLang="zh-CN" sz="1700"/>
              <a:t>1a, 111, a_#, @#$a1</a:t>
            </a:r>
          </a:p>
          <a:p>
            <a:r>
              <a:rPr lang="zh-CN" altLang="en-US" sz="1700"/>
              <a:t>当然，我们更推荐在命名变量的时候，使用更有意义的命名，更符合你使用场景的命名。</a:t>
            </a:r>
          </a:p>
          <a:p>
            <a:r>
              <a:rPr lang="zh-CN" altLang="en-US" sz="1700"/>
              <a:t>比如你这个变量是用来代表汽车的，你就可以命名为</a:t>
            </a:r>
            <a:r>
              <a:rPr lang="en-US" altLang="zh-CN" sz="1700"/>
              <a:t>car</a:t>
            </a:r>
            <a:r>
              <a:rPr lang="zh-CN" altLang="en-US" sz="1700"/>
              <a:t>或</a:t>
            </a:r>
            <a:r>
              <a:rPr lang="en-US" altLang="zh-CN" sz="1700"/>
              <a:t>car_1</a:t>
            </a:r>
          </a:p>
          <a:p>
            <a:r>
              <a:rPr lang="zh-CN" altLang="en-US" sz="1700"/>
              <a:t>比如你这个变量是用来代表背包的，你就可以命名为</a:t>
            </a:r>
            <a:r>
              <a:rPr lang="en-US" altLang="zh-CN" sz="1700"/>
              <a:t>bag</a:t>
            </a:r>
            <a:r>
              <a:rPr lang="zh-CN" altLang="en-US" sz="1700"/>
              <a:t>或</a:t>
            </a:r>
            <a:r>
              <a:rPr lang="en-US" altLang="zh-CN" sz="1700"/>
              <a:t>bag_2</a:t>
            </a:r>
          </a:p>
          <a:p>
            <a:r>
              <a:rPr lang="zh-CN" altLang="en-US" sz="1700"/>
              <a:t>在</a:t>
            </a:r>
            <a:r>
              <a:rPr lang="en-US" altLang="zh-CN" sz="1700"/>
              <a:t>Python</a:t>
            </a:r>
            <a:r>
              <a:rPr lang="zh-CN" altLang="en-US" sz="1700"/>
              <a:t>中，变量实际代表的值可以是任何数据类型，可以先是数字类型的，再变成字符串类型的。关于数据类型我们接下来再讲。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153764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C1E61-F997-4201-8F6C-DA0072935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471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zh-CN" altLang="en-US" sz="3600"/>
              <a:t>成员运算符实例</a:t>
            </a:r>
            <a:endParaRPr lang="en-US" sz="36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7D6F1-926B-4817-8835-F0F0FC7C9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98170"/>
            <a:ext cx="6478513" cy="4516361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300"/>
              <a:t>a = 10</a:t>
            </a:r>
          </a:p>
          <a:p>
            <a:pPr marL="0" indent="0">
              <a:buNone/>
            </a:pPr>
            <a:r>
              <a:rPr lang="en-US" sz="1300"/>
              <a:t>b = 20</a:t>
            </a:r>
          </a:p>
          <a:p>
            <a:pPr marL="0" indent="0">
              <a:buNone/>
            </a:pPr>
            <a:r>
              <a:rPr lang="en-US" sz="1300"/>
              <a:t>list = [1, 2, 3, 4, 5 ]</a:t>
            </a:r>
          </a:p>
          <a:p>
            <a:pPr marL="0" indent="0">
              <a:buNone/>
            </a:pPr>
            <a:r>
              <a:rPr lang="en-US" sz="1300"/>
              <a:t> </a:t>
            </a:r>
          </a:p>
          <a:p>
            <a:pPr marL="0" indent="0">
              <a:buNone/>
            </a:pPr>
            <a:r>
              <a:rPr lang="en-US" sz="1300"/>
              <a:t>if ( a in list ):</a:t>
            </a:r>
          </a:p>
          <a:p>
            <a:pPr marL="0" indent="0">
              <a:buNone/>
            </a:pPr>
            <a:r>
              <a:rPr lang="en-US" sz="1300"/>
              <a:t>   print ("1 - </a:t>
            </a:r>
            <a:r>
              <a:rPr lang="zh-CN" altLang="en-US" sz="1300"/>
              <a:t>变量 </a:t>
            </a:r>
            <a:r>
              <a:rPr lang="en-US" sz="1300"/>
              <a:t>a </a:t>
            </a:r>
            <a:r>
              <a:rPr lang="zh-CN" altLang="en-US" sz="1300"/>
              <a:t>在给定的列表中 </a:t>
            </a:r>
            <a:r>
              <a:rPr lang="en-US" sz="1300"/>
              <a:t>list </a:t>
            </a:r>
            <a:r>
              <a:rPr lang="zh-CN" altLang="en-US" sz="1300"/>
              <a:t>中</a:t>
            </a:r>
            <a:r>
              <a:rPr lang="en-US" altLang="zh-CN" sz="1300"/>
              <a:t>")</a:t>
            </a:r>
          </a:p>
          <a:p>
            <a:pPr marL="0" indent="0">
              <a:buNone/>
            </a:pPr>
            <a:r>
              <a:rPr lang="en-US" sz="1300"/>
              <a:t>else:</a:t>
            </a:r>
          </a:p>
          <a:p>
            <a:pPr marL="0" indent="0">
              <a:buNone/>
            </a:pPr>
            <a:r>
              <a:rPr lang="en-US" sz="1300"/>
              <a:t>   print ("1 - </a:t>
            </a:r>
            <a:r>
              <a:rPr lang="zh-CN" altLang="en-US" sz="1300"/>
              <a:t>变量 </a:t>
            </a:r>
            <a:r>
              <a:rPr lang="en-US" sz="1300"/>
              <a:t>a </a:t>
            </a:r>
            <a:r>
              <a:rPr lang="zh-CN" altLang="en-US" sz="1300"/>
              <a:t>不在给定的列表中 </a:t>
            </a:r>
            <a:r>
              <a:rPr lang="en-US" sz="1300"/>
              <a:t>list </a:t>
            </a:r>
            <a:r>
              <a:rPr lang="zh-CN" altLang="en-US" sz="1300"/>
              <a:t>中</a:t>
            </a:r>
            <a:r>
              <a:rPr lang="en-US" altLang="zh-CN" sz="1300"/>
              <a:t>")</a:t>
            </a:r>
          </a:p>
          <a:p>
            <a:pPr marL="0" indent="0">
              <a:buNone/>
            </a:pPr>
            <a:r>
              <a:rPr lang="en-US" altLang="zh-CN" sz="1300"/>
              <a:t> </a:t>
            </a:r>
          </a:p>
          <a:p>
            <a:pPr marL="0" indent="0">
              <a:buNone/>
            </a:pPr>
            <a:r>
              <a:rPr lang="en-US" sz="1300"/>
              <a:t>if ( b not in list ):</a:t>
            </a:r>
          </a:p>
          <a:p>
            <a:pPr marL="0" indent="0">
              <a:buNone/>
            </a:pPr>
            <a:r>
              <a:rPr lang="en-US" sz="1300"/>
              <a:t>   print ("2 - </a:t>
            </a:r>
            <a:r>
              <a:rPr lang="zh-CN" altLang="en-US" sz="1300"/>
              <a:t>变量 </a:t>
            </a:r>
            <a:r>
              <a:rPr lang="en-US" sz="1300"/>
              <a:t>b </a:t>
            </a:r>
            <a:r>
              <a:rPr lang="zh-CN" altLang="en-US" sz="1300"/>
              <a:t>不在给定的列表中 </a:t>
            </a:r>
            <a:r>
              <a:rPr lang="en-US" sz="1300"/>
              <a:t>list </a:t>
            </a:r>
            <a:r>
              <a:rPr lang="zh-CN" altLang="en-US" sz="1300"/>
              <a:t>中</a:t>
            </a:r>
            <a:r>
              <a:rPr lang="en-US" altLang="zh-CN" sz="1300"/>
              <a:t>")</a:t>
            </a:r>
          </a:p>
          <a:p>
            <a:pPr marL="0" indent="0">
              <a:buNone/>
            </a:pPr>
            <a:r>
              <a:rPr lang="en-US" sz="1300"/>
              <a:t>else:</a:t>
            </a:r>
          </a:p>
          <a:p>
            <a:pPr marL="0" indent="0">
              <a:buNone/>
            </a:pPr>
            <a:r>
              <a:rPr lang="en-US" sz="1300"/>
              <a:t>   print ("2 - </a:t>
            </a:r>
            <a:r>
              <a:rPr lang="zh-CN" altLang="en-US" sz="1300"/>
              <a:t>变量 </a:t>
            </a:r>
            <a:r>
              <a:rPr lang="en-US" sz="1300"/>
              <a:t>b </a:t>
            </a:r>
            <a:r>
              <a:rPr lang="zh-CN" altLang="en-US" sz="1300"/>
              <a:t>在给定的列表中 </a:t>
            </a:r>
            <a:r>
              <a:rPr lang="en-US" sz="1300"/>
              <a:t>list </a:t>
            </a:r>
            <a:r>
              <a:rPr lang="zh-CN" altLang="en-US" sz="1300"/>
              <a:t>中</a:t>
            </a:r>
            <a:r>
              <a:rPr lang="en-US" altLang="zh-CN" sz="1300"/>
              <a:t>")</a:t>
            </a:r>
          </a:p>
          <a:p>
            <a:pPr marL="0" indent="0">
              <a:buNone/>
            </a:pPr>
            <a:r>
              <a:rPr lang="en-US" altLang="zh-CN" sz="1300"/>
              <a:t> </a:t>
            </a:r>
          </a:p>
          <a:p>
            <a:pPr marL="0" indent="0">
              <a:buNone/>
            </a:pPr>
            <a:r>
              <a:rPr lang="en-US" altLang="zh-CN" sz="1300"/>
              <a:t># </a:t>
            </a:r>
            <a:r>
              <a:rPr lang="zh-CN" altLang="en-US" sz="1300"/>
              <a:t>修改变量 </a:t>
            </a:r>
            <a:r>
              <a:rPr lang="en-US" sz="1300"/>
              <a:t>a </a:t>
            </a:r>
            <a:r>
              <a:rPr lang="zh-CN" altLang="en-US" sz="1300"/>
              <a:t>的值</a:t>
            </a:r>
          </a:p>
          <a:p>
            <a:pPr marL="0" indent="0">
              <a:buNone/>
            </a:pPr>
            <a:r>
              <a:rPr lang="en-US" sz="1300"/>
              <a:t>a = 2</a:t>
            </a:r>
          </a:p>
          <a:p>
            <a:pPr marL="0" indent="0">
              <a:buNone/>
            </a:pPr>
            <a:r>
              <a:rPr lang="en-US" sz="1300"/>
              <a:t>if ( a in list ):</a:t>
            </a:r>
          </a:p>
          <a:p>
            <a:pPr marL="0" indent="0">
              <a:buNone/>
            </a:pPr>
            <a:r>
              <a:rPr lang="en-US" sz="1300"/>
              <a:t>   print ("3 - </a:t>
            </a:r>
            <a:r>
              <a:rPr lang="zh-CN" altLang="en-US" sz="1300"/>
              <a:t>变量 </a:t>
            </a:r>
            <a:r>
              <a:rPr lang="en-US" sz="1300"/>
              <a:t>a </a:t>
            </a:r>
            <a:r>
              <a:rPr lang="zh-CN" altLang="en-US" sz="1300"/>
              <a:t>在给定的列表中 </a:t>
            </a:r>
            <a:r>
              <a:rPr lang="en-US" sz="1300"/>
              <a:t>list </a:t>
            </a:r>
            <a:r>
              <a:rPr lang="zh-CN" altLang="en-US" sz="1300"/>
              <a:t>中</a:t>
            </a:r>
            <a:r>
              <a:rPr lang="en-US" altLang="zh-CN" sz="1300"/>
              <a:t>")</a:t>
            </a:r>
          </a:p>
          <a:p>
            <a:pPr marL="0" indent="0">
              <a:buNone/>
            </a:pPr>
            <a:r>
              <a:rPr lang="en-US" sz="1300"/>
              <a:t>else:</a:t>
            </a:r>
          </a:p>
          <a:p>
            <a:pPr marL="0" indent="0">
              <a:buNone/>
            </a:pPr>
            <a:r>
              <a:rPr lang="en-US" sz="1300"/>
              <a:t>   print ("3 - </a:t>
            </a:r>
            <a:r>
              <a:rPr lang="zh-CN" altLang="en-US" sz="1300"/>
              <a:t>变量 </a:t>
            </a:r>
            <a:r>
              <a:rPr lang="en-US" sz="1300"/>
              <a:t>a </a:t>
            </a:r>
            <a:r>
              <a:rPr lang="zh-CN" altLang="en-US" sz="1300"/>
              <a:t>不在给定的列表中 </a:t>
            </a:r>
            <a:r>
              <a:rPr lang="en-US" sz="1300"/>
              <a:t>list </a:t>
            </a:r>
            <a:r>
              <a:rPr lang="zh-CN" altLang="en-US" sz="1300"/>
              <a:t>中</a:t>
            </a:r>
            <a:r>
              <a:rPr lang="en-US" altLang="zh-CN" sz="1300"/>
              <a:t>")</a:t>
            </a:r>
          </a:p>
          <a:p>
            <a:pPr marL="0" indent="0">
              <a:buNone/>
            </a:pPr>
            <a:r>
              <a:rPr lang="zh-CN" altLang="en-US" sz="1300"/>
              <a:t>以上实例输出结果：</a:t>
            </a:r>
          </a:p>
          <a:p>
            <a:pPr marL="0" indent="0">
              <a:buNone/>
            </a:pPr>
            <a:endParaRPr lang="zh-CN" altLang="en-US" sz="1300"/>
          </a:p>
          <a:p>
            <a:pPr marL="0" indent="0">
              <a:buNone/>
            </a:pPr>
            <a:r>
              <a:rPr lang="en-US" altLang="zh-CN" sz="1300"/>
              <a:t>1 - </a:t>
            </a:r>
            <a:r>
              <a:rPr lang="zh-CN" altLang="en-US" sz="1300"/>
              <a:t>变量 </a:t>
            </a:r>
            <a:r>
              <a:rPr lang="en-US" sz="1300"/>
              <a:t>a </a:t>
            </a:r>
            <a:r>
              <a:rPr lang="zh-CN" altLang="en-US" sz="1300"/>
              <a:t>不在给定的列表中 </a:t>
            </a:r>
            <a:r>
              <a:rPr lang="en-US" sz="1300"/>
              <a:t>list </a:t>
            </a:r>
            <a:r>
              <a:rPr lang="zh-CN" altLang="en-US" sz="1300"/>
              <a:t>中</a:t>
            </a:r>
          </a:p>
          <a:p>
            <a:pPr marL="0" indent="0">
              <a:buNone/>
            </a:pPr>
            <a:r>
              <a:rPr lang="en-US" altLang="zh-CN" sz="1300"/>
              <a:t>2 - </a:t>
            </a:r>
            <a:r>
              <a:rPr lang="zh-CN" altLang="en-US" sz="1300"/>
              <a:t>变量 </a:t>
            </a:r>
            <a:r>
              <a:rPr lang="en-US" sz="1300"/>
              <a:t>b </a:t>
            </a:r>
            <a:r>
              <a:rPr lang="zh-CN" altLang="en-US" sz="1300"/>
              <a:t>不在给定的列表中 </a:t>
            </a:r>
            <a:r>
              <a:rPr lang="en-US" sz="1300"/>
              <a:t>list </a:t>
            </a:r>
            <a:r>
              <a:rPr lang="zh-CN" altLang="en-US" sz="1300"/>
              <a:t>中</a:t>
            </a:r>
          </a:p>
          <a:p>
            <a:pPr marL="0" indent="0">
              <a:buNone/>
            </a:pPr>
            <a:r>
              <a:rPr lang="en-US" altLang="zh-CN" sz="1300"/>
              <a:t>3 - </a:t>
            </a:r>
            <a:r>
              <a:rPr lang="zh-CN" altLang="en-US" sz="1300"/>
              <a:t>变量 </a:t>
            </a:r>
            <a:r>
              <a:rPr lang="en-US" sz="1300"/>
              <a:t>a </a:t>
            </a:r>
            <a:r>
              <a:rPr lang="zh-CN" altLang="en-US" sz="1300"/>
              <a:t>在给定的列表中 </a:t>
            </a:r>
            <a:r>
              <a:rPr lang="en-US" sz="1300"/>
              <a:t>list </a:t>
            </a:r>
            <a:r>
              <a:rPr lang="zh-CN" altLang="en-US" sz="1300"/>
              <a:t>中</a:t>
            </a:r>
            <a:endParaRPr lang="en-US" sz="13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52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80606-7151-491C-B323-37D93E8AB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zh-CN" altLang="en-US" sz="3200" b="1"/>
              <a:t>身份运算符</a:t>
            </a:r>
            <a:endParaRPr lang="en-US" sz="3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091B-BB51-4EFB-AB1E-D273B1072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zh-CN" altLang="en-US" sz="1800" dirty="0"/>
              <a:t>用于比较两个对象的存储单元</a:t>
            </a:r>
            <a:endParaRPr lang="en-US" altLang="zh-CN" sz="1800" dirty="0"/>
          </a:p>
          <a:p>
            <a:r>
              <a:rPr lang="zh-CN" altLang="en-US" sz="1800" b="1" dirty="0"/>
              <a:t>注：</a:t>
            </a:r>
            <a:r>
              <a:rPr lang="zh-CN" altLang="en-US" sz="1800" dirty="0"/>
              <a:t> </a:t>
            </a:r>
            <a:r>
              <a:rPr lang="en-US" altLang="zh-CN" sz="1800" u="sng" dirty="0">
                <a:hlinkClick r:id="rId2"/>
              </a:rPr>
              <a:t>id()</a:t>
            </a:r>
            <a:r>
              <a:rPr lang="zh-CN" altLang="en-US" sz="1800" dirty="0"/>
              <a:t> 函数用于获取对象内存地址。</a:t>
            </a:r>
            <a:endParaRPr lang="en-US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80F43D-6EA3-4CE5-929B-59931134B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476322"/>
              </p:ext>
            </p:extLst>
          </p:nvPr>
        </p:nvGraphicFramePr>
        <p:xfrm>
          <a:off x="557784" y="2841247"/>
          <a:ext cx="11164825" cy="3269485"/>
        </p:xfrm>
        <a:graphic>
          <a:graphicData uri="http://schemas.openxmlformats.org/drawingml/2006/table">
            <a:tbl>
              <a:tblPr firstRow="1" bandRow="1"/>
              <a:tblGrid>
                <a:gridCol w="1199993">
                  <a:extLst>
                    <a:ext uri="{9D8B030D-6E8A-4147-A177-3AD203B41FA5}">
                      <a16:colId xmlns:a16="http://schemas.microsoft.com/office/drawing/2014/main" val="942153710"/>
                    </a:ext>
                  </a:extLst>
                </a:gridCol>
                <a:gridCol w="4965349">
                  <a:extLst>
                    <a:ext uri="{9D8B030D-6E8A-4147-A177-3AD203B41FA5}">
                      <a16:colId xmlns:a16="http://schemas.microsoft.com/office/drawing/2014/main" val="4169429918"/>
                    </a:ext>
                  </a:extLst>
                </a:gridCol>
                <a:gridCol w="4999483">
                  <a:extLst>
                    <a:ext uri="{9D8B030D-6E8A-4147-A177-3AD203B41FA5}">
                      <a16:colId xmlns:a16="http://schemas.microsoft.com/office/drawing/2014/main" val="500992985"/>
                    </a:ext>
                  </a:extLst>
                </a:gridCol>
              </a:tblGrid>
              <a:tr h="511221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500">
                          <a:solidFill>
                            <a:srgbClr val="FFFFFF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39691" marR="39691" marT="39691" marB="39691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5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39691" marR="39691" marT="39691" marB="39691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500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39691" marR="39691" marT="39691" marB="39691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461363"/>
                  </a:ext>
                </a:extLst>
              </a:tr>
              <a:tr h="1379132">
                <a:tc>
                  <a:txBody>
                    <a:bodyPr/>
                    <a:lstStyle/>
                    <a:p>
                      <a:pPr fontAlgn="t"/>
                      <a:r>
                        <a:rPr lang="en-US" sz="2500">
                          <a:effectLst/>
                        </a:rPr>
                        <a:t>is</a:t>
                      </a:r>
                    </a:p>
                  </a:txBody>
                  <a:tcPr marL="66152" marR="66152" marT="92612" marB="9261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500">
                          <a:effectLst/>
                        </a:rPr>
                        <a:t>is </a:t>
                      </a:r>
                      <a:r>
                        <a:rPr lang="zh-CN" altLang="en-US" sz="2500">
                          <a:effectLst/>
                        </a:rPr>
                        <a:t>是判断两个标识符是不是引用自一个对象</a:t>
                      </a:r>
                    </a:p>
                  </a:txBody>
                  <a:tcPr marL="66152" marR="66152" marT="92612" marB="9261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500" b="1">
                          <a:effectLst/>
                        </a:rPr>
                        <a:t>x is y</a:t>
                      </a:r>
                      <a:r>
                        <a:rPr lang="en-US" sz="2500">
                          <a:effectLst/>
                        </a:rPr>
                        <a:t>, </a:t>
                      </a:r>
                      <a:r>
                        <a:rPr lang="zh-CN" altLang="en-US" sz="2500">
                          <a:effectLst/>
                        </a:rPr>
                        <a:t>类似 </a:t>
                      </a:r>
                      <a:r>
                        <a:rPr lang="en-US" sz="2500" b="1">
                          <a:effectLst/>
                        </a:rPr>
                        <a:t>id(x) == id(y)</a:t>
                      </a:r>
                      <a:r>
                        <a:rPr lang="en-US" sz="2500">
                          <a:effectLst/>
                        </a:rPr>
                        <a:t> , </a:t>
                      </a:r>
                      <a:r>
                        <a:rPr lang="zh-CN" altLang="en-US" sz="2500">
                          <a:effectLst/>
                        </a:rPr>
                        <a:t>如果引用的是同一个对象则返回 </a:t>
                      </a:r>
                      <a:r>
                        <a:rPr lang="en-US" sz="2500">
                          <a:effectLst/>
                        </a:rPr>
                        <a:t>True，</a:t>
                      </a:r>
                      <a:r>
                        <a:rPr lang="zh-CN" altLang="en-US" sz="2500">
                          <a:effectLst/>
                        </a:rPr>
                        <a:t>否则返回 </a:t>
                      </a:r>
                      <a:r>
                        <a:rPr lang="en-US" sz="2500">
                          <a:effectLst/>
                        </a:rPr>
                        <a:t>False</a:t>
                      </a:r>
                    </a:p>
                  </a:txBody>
                  <a:tcPr marL="66152" marR="66152" marT="92612" marB="9261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078683"/>
                  </a:ext>
                </a:extLst>
              </a:tr>
              <a:tr h="1379132">
                <a:tc>
                  <a:txBody>
                    <a:bodyPr/>
                    <a:lstStyle/>
                    <a:p>
                      <a:pPr fontAlgn="t"/>
                      <a:r>
                        <a:rPr lang="en-US" sz="2500">
                          <a:effectLst/>
                        </a:rPr>
                        <a:t>is not</a:t>
                      </a:r>
                    </a:p>
                  </a:txBody>
                  <a:tcPr marL="66152" marR="66152" marT="92612" marB="9261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500">
                          <a:effectLst/>
                        </a:rPr>
                        <a:t>is not </a:t>
                      </a:r>
                      <a:r>
                        <a:rPr lang="zh-CN" altLang="en-US" sz="2500">
                          <a:effectLst/>
                        </a:rPr>
                        <a:t>是判断两个标识符是不是引用自不同对象</a:t>
                      </a:r>
                    </a:p>
                  </a:txBody>
                  <a:tcPr marL="66152" marR="66152" marT="92612" marB="9261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500" b="1">
                          <a:effectLst/>
                        </a:rPr>
                        <a:t>x is not y</a:t>
                      </a:r>
                      <a:r>
                        <a:rPr lang="en-US" sz="2500">
                          <a:effectLst/>
                        </a:rPr>
                        <a:t> ， </a:t>
                      </a:r>
                      <a:r>
                        <a:rPr lang="zh-CN" altLang="en-US" sz="2500">
                          <a:effectLst/>
                        </a:rPr>
                        <a:t>类似 </a:t>
                      </a:r>
                      <a:r>
                        <a:rPr lang="en-US" sz="2500" b="1">
                          <a:effectLst/>
                        </a:rPr>
                        <a:t>id(a) != id(b)</a:t>
                      </a:r>
                      <a:r>
                        <a:rPr lang="en-US" sz="2500">
                          <a:effectLst/>
                        </a:rPr>
                        <a:t>。</a:t>
                      </a:r>
                      <a:r>
                        <a:rPr lang="zh-CN" altLang="en-US" sz="2500">
                          <a:effectLst/>
                        </a:rPr>
                        <a:t>如果引用的不是同一个对象则返回结果 </a:t>
                      </a:r>
                      <a:r>
                        <a:rPr lang="en-US" sz="2500">
                          <a:effectLst/>
                        </a:rPr>
                        <a:t>True，</a:t>
                      </a:r>
                      <a:r>
                        <a:rPr lang="zh-CN" altLang="en-US" sz="2500">
                          <a:effectLst/>
                        </a:rPr>
                        <a:t>否则返回 </a:t>
                      </a:r>
                      <a:r>
                        <a:rPr lang="en-US" sz="2500">
                          <a:effectLst/>
                        </a:rPr>
                        <a:t>False。</a:t>
                      </a:r>
                    </a:p>
                  </a:txBody>
                  <a:tcPr marL="66152" marR="66152" marT="92612" marB="9261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953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038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CE63B-63BF-45EF-9486-29F94446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471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zh-CN" altLang="en-US" sz="3600"/>
              <a:t>身份运算符实例</a:t>
            </a:r>
            <a:endParaRPr lang="en-US" sz="36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F5178-0FE5-4B5D-A4CA-081C79D53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98170"/>
            <a:ext cx="6478513" cy="4516361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100"/>
              <a:t>a = 20</a:t>
            </a:r>
          </a:p>
          <a:p>
            <a:pPr marL="0" indent="0">
              <a:buNone/>
            </a:pPr>
            <a:r>
              <a:rPr lang="en-US" sz="1100"/>
              <a:t>b = 20</a:t>
            </a:r>
          </a:p>
          <a:p>
            <a:pPr marL="0" indent="0">
              <a:buNone/>
            </a:pPr>
            <a:r>
              <a:rPr lang="en-US" sz="1100"/>
              <a:t> </a:t>
            </a:r>
          </a:p>
          <a:p>
            <a:pPr marL="0" indent="0">
              <a:buNone/>
            </a:pPr>
            <a:r>
              <a:rPr lang="en-US" sz="1100"/>
              <a:t>if ( a is b ):</a:t>
            </a:r>
          </a:p>
          <a:p>
            <a:pPr marL="0" indent="0">
              <a:buNone/>
            </a:pPr>
            <a:r>
              <a:rPr lang="en-US" sz="1100"/>
              <a:t>   print ("1 - a </a:t>
            </a:r>
            <a:r>
              <a:rPr lang="zh-CN" altLang="en-US" sz="1100"/>
              <a:t>和 </a:t>
            </a:r>
            <a:r>
              <a:rPr lang="en-US" sz="1100"/>
              <a:t>b </a:t>
            </a:r>
            <a:r>
              <a:rPr lang="zh-CN" altLang="en-US" sz="1100"/>
              <a:t>有相同的标识</a:t>
            </a:r>
            <a:r>
              <a:rPr lang="en-US" altLang="zh-CN" sz="1100"/>
              <a:t>")</a:t>
            </a:r>
          </a:p>
          <a:p>
            <a:pPr marL="0" indent="0">
              <a:buNone/>
            </a:pPr>
            <a:r>
              <a:rPr lang="en-US" sz="1100"/>
              <a:t>else:</a:t>
            </a:r>
          </a:p>
          <a:p>
            <a:pPr marL="0" indent="0">
              <a:buNone/>
            </a:pPr>
            <a:r>
              <a:rPr lang="en-US" sz="1100"/>
              <a:t>   print ("1 - a </a:t>
            </a:r>
            <a:r>
              <a:rPr lang="zh-CN" altLang="en-US" sz="1100"/>
              <a:t>和 </a:t>
            </a:r>
            <a:r>
              <a:rPr lang="en-US" sz="1100"/>
              <a:t>b </a:t>
            </a:r>
            <a:r>
              <a:rPr lang="zh-CN" altLang="en-US" sz="1100"/>
              <a:t>没有相同的标识</a:t>
            </a:r>
            <a:r>
              <a:rPr lang="en-US" altLang="zh-CN" sz="1100"/>
              <a:t>")</a:t>
            </a:r>
          </a:p>
          <a:p>
            <a:pPr marL="0" indent="0">
              <a:buNone/>
            </a:pPr>
            <a:r>
              <a:rPr lang="en-US" altLang="zh-CN" sz="1100"/>
              <a:t> </a:t>
            </a:r>
          </a:p>
          <a:p>
            <a:pPr marL="0" indent="0">
              <a:buNone/>
            </a:pPr>
            <a:r>
              <a:rPr lang="en-US" sz="1100"/>
              <a:t>if ( id(a) == id(b) ):</a:t>
            </a:r>
          </a:p>
          <a:p>
            <a:pPr marL="0" indent="0">
              <a:buNone/>
            </a:pPr>
            <a:r>
              <a:rPr lang="en-US" sz="1100"/>
              <a:t>   print ("2 - a </a:t>
            </a:r>
            <a:r>
              <a:rPr lang="zh-CN" altLang="en-US" sz="1100"/>
              <a:t>和 </a:t>
            </a:r>
            <a:r>
              <a:rPr lang="en-US" sz="1100"/>
              <a:t>b </a:t>
            </a:r>
            <a:r>
              <a:rPr lang="zh-CN" altLang="en-US" sz="1100"/>
              <a:t>有相同的标识</a:t>
            </a:r>
            <a:r>
              <a:rPr lang="en-US" altLang="zh-CN" sz="1100"/>
              <a:t>")</a:t>
            </a:r>
          </a:p>
          <a:p>
            <a:pPr marL="0" indent="0">
              <a:buNone/>
            </a:pPr>
            <a:r>
              <a:rPr lang="en-US" sz="1100"/>
              <a:t>else:</a:t>
            </a:r>
          </a:p>
          <a:p>
            <a:pPr marL="0" indent="0">
              <a:buNone/>
            </a:pPr>
            <a:r>
              <a:rPr lang="en-US" sz="1100"/>
              <a:t>   print ("2 - a </a:t>
            </a:r>
            <a:r>
              <a:rPr lang="zh-CN" altLang="en-US" sz="1100"/>
              <a:t>和 </a:t>
            </a:r>
            <a:r>
              <a:rPr lang="en-US" sz="1100"/>
              <a:t>b </a:t>
            </a:r>
            <a:r>
              <a:rPr lang="zh-CN" altLang="en-US" sz="1100"/>
              <a:t>没有相同的标识</a:t>
            </a:r>
            <a:r>
              <a:rPr lang="en-US" altLang="zh-CN" sz="1100"/>
              <a:t>")</a:t>
            </a:r>
          </a:p>
          <a:p>
            <a:pPr marL="0" indent="0">
              <a:buNone/>
            </a:pPr>
            <a:r>
              <a:rPr lang="en-US" altLang="zh-CN" sz="1100"/>
              <a:t> </a:t>
            </a:r>
          </a:p>
          <a:p>
            <a:pPr marL="0" indent="0">
              <a:buNone/>
            </a:pPr>
            <a:r>
              <a:rPr lang="en-US" altLang="zh-CN" sz="1100"/>
              <a:t># </a:t>
            </a:r>
            <a:r>
              <a:rPr lang="zh-CN" altLang="en-US" sz="1100"/>
              <a:t>修改变量 </a:t>
            </a:r>
            <a:r>
              <a:rPr lang="en-US" sz="1100"/>
              <a:t>b </a:t>
            </a:r>
            <a:r>
              <a:rPr lang="zh-CN" altLang="en-US" sz="1100"/>
              <a:t>的值</a:t>
            </a:r>
          </a:p>
          <a:p>
            <a:pPr marL="0" indent="0">
              <a:buNone/>
            </a:pPr>
            <a:r>
              <a:rPr lang="en-US" sz="1100"/>
              <a:t>b = 30</a:t>
            </a:r>
          </a:p>
          <a:p>
            <a:pPr marL="0" indent="0">
              <a:buNone/>
            </a:pPr>
            <a:r>
              <a:rPr lang="en-US" sz="1100"/>
              <a:t>if ( a is b ):</a:t>
            </a:r>
          </a:p>
          <a:p>
            <a:pPr marL="0" indent="0">
              <a:buNone/>
            </a:pPr>
            <a:r>
              <a:rPr lang="en-US" sz="1100"/>
              <a:t>   print ("3 - a </a:t>
            </a:r>
            <a:r>
              <a:rPr lang="zh-CN" altLang="en-US" sz="1100"/>
              <a:t>和 </a:t>
            </a:r>
            <a:r>
              <a:rPr lang="en-US" sz="1100"/>
              <a:t>b </a:t>
            </a:r>
            <a:r>
              <a:rPr lang="zh-CN" altLang="en-US" sz="1100"/>
              <a:t>有相同的标识</a:t>
            </a:r>
            <a:r>
              <a:rPr lang="en-US" altLang="zh-CN" sz="1100"/>
              <a:t>")</a:t>
            </a:r>
          </a:p>
          <a:p>
            <a:pPr marL="0" indent="0">
              <a:buNone/>
            </a:pPr>
            <a:r>
              <a:rPr lang="en-US" sz="1100"/>
              <a:t>else:</a:t>
            </a:r>
          </a:p>
          <a:p>
            <a:pPr marL="0" indent="0">
              <a:buNone/>
            </a:pPr>
            <a:r>
              <a:rPr lang="en-US" sz="1100"/>
              <a:t>   print ("3 - a </a:t>
            </a:r>
            <a:r>
              <a:rPr lang="zh-CN" altLang="en-US" sz="1100"/>
              <a:t>和 </a:t>
            </a:r>
            <a:r>
              <a:rPr lang="en-US" sz="1100"/>
              <a:t>b </a:t>
            </a:r>
            <a:r>
              <a:rPr lang="zh-CN" altLang="en-US" sz="1100"/>
              <a:t>没有相同的标识</a:t>
            </a:r>
            <a:r>
              <a:rPr lang="en-US" altLang="zh-CN" sz="1100"/>
              <a:t>")</a:t>
            </a:r>
          </a:p>
          <a:p>
            <a:pPr marL="0" indent="0">
              <a:buNone/>
            </a:pPr>
            <a:r>
              <a:rPr lang="en-US" altLang="zh-CN" sz="1100"/>
              <a:t> </a:t>
            </a:r>
          </a:p>
          <a:p>
            <a:pPr marL="0" indent="0">
              <a:buNone/>
            </a:pPr>
            <a:r>
              <a:rPr lang="en-US" sz="1100"/>
              <a:t>if ( a is not b ):</a:t>
            </a:r>
          </a:p>
          <a:p>
            <a:pPr marL="0" indent="0">
              <a:buNone/>
            </a:pPr>
            <a:r>
              <a:rPr lang="en-US" sz="1100"/>
              <a:t>   print ("4 - a </a:t>
            </a:r>
            <a:r>
              <a:rPr lang="zh-CN" altLang="en-US" sz="1100"/>
              <a:t>和 </a:t>
            </a:r>
            <a:r>
              <a:rPr lang="en-US" sz="1100"/>
              <a:t>b </a:t>
            </a:r>
            <a:r>
              <a:rPr lang="zh-CN" altLang="en-US" sz="1100"/>
              <a:t>没有相同的标识</a:t>
            </a:r>
            <a:r>
              <a:rPr lang="en-US" altLang="zh-CN" sz="1100"/>
              <a:t>")</a:t>
            </a:r>
          </a:p>
          <a:p>
            <a:pPr marL="0" indent="0">
              <a:buNone/>
            </a:pPr>
            <a:r>
              <a:rPr lang="en-US" sz="1100"/>
              <a:t>else:</a:t>
            </a:r>
          </a:p>
          <a:p>
            <a:pPr marL="0" indent="0">
              <a:buNone/>
            </a:pPr>
            <a:r>
              <a:rPr lang="en-US" sz="1100"/>
              <a:t>   print ("4 - a </a:t>
            </a:r>
            <a:r>
              <a:rPr lang="zh-CN" altLang="en-US" sz="1100"/>
              <a:t>和 </a:t>
            </a:r>
            <a:r>
              <a:rPr lang="en-US" sz="1100"/>
              <a:t>b </a:t>
            </a:r>
            <a:r>
              <a:rPr lang="zh-CN" altLang="en-US" sz="1100"/>
              <a:t>有相同的标识</a:t>
            </a:r>
            <a:r>
              <a:rPr lang="en-US" altLang="zh-CN" sz="1100"/>
              <a:t>")</a:t>
            </a:r>
          </a:p>
          <a:p>
            <a:pPr marL="0" indent="0">
              <a:buNone/>
            </a:pPr>
            <a:endParaRPr lang="en-US" altLang="zh-CN" sz="1100"/>
          </a:p>
          <a:p>
            <a:pPr marL="0" indent="0">
              <a:buNone/>
            </a:pPr>
            <a:r>
              <a:rPr lang="zh-CN" altLang="en-US" sz="1100"/>
              <a:t>以上实例输出结果：</a:t>
            </a:r>
          </a:p>
          <a:p>
            <a:pPr marL="0" indent="0">
              <a:buNone/>
            </a:pPr>
            <a:r>
              <a:rPr lang="en-US" altLang="zh-CN" sz="1100"/>
              <a:t>1 - </a:t>
            </a:r>
            <a:r>
              <a:rPr lang="en-US" sz="1100"/>
              <a:t>a </a:t>
            </a:r>
            <a:r>
              <a:rPr lang="zh-CN" altLang="en-US" sz="1100"/>
              <a:t>和 </a:t>
            </a:r>
            <a:r>
              <a:rPr lang="en-US" sz="1100"/>
              <a:t>b </a:t>
            </a:r>
            <a:r>
              <a:rPr lang="zh-CN" altLang="en-US" sz="1100"/>
              <a:t>有相同的标识</a:t>
            </a:r>
          </a:p>
          <a:p>
            <a:pPr marL="0" indent="0">
              <a:buNone/>
            </a:pPr>
            <a:r>
              <a:rPr lang="en-US" altLang="zh-CN" sz="1100"/>
              <a:t>2 - </a:t>
            </a:r>
            <a:r>
              <a:rPr lang="en-US" sz="1100"/>
              <a:t>a </a:t>
            </a:r>
            <a:r>
              <a:rPr lang="zh-CN" altLang="en-US" sz="1100"/>
              <a:t>和 </a:t>
            </a:r>
            <a:r>
              <a:rPr lang="en-US" sz="1100"/>
              <a:t>b </a:t>
            </a:r>
            <a:r>
              <a:rPr lang="zh-CN" altLang="en-US" sz="1100"/>
              <a:t>有相同的标识</a:t>
            </a:r>
          </a:p>
          <a:p>
            <a:pPr marL="0" indent="0">
              <a:buNone/>
            </a:pPr>
            <a:r>
              <a:rPr lang="en-US" altLang="zh-CN" sz="1100"/>
              <a:t>3 - </a:t>
            </a:r>
            <a:r>
              <a:rPr lang="en-US" sz="1100"/>
              <a:t>a </a:t>
            </a:r>
            <a:r>
              <a:rPr lang="zh-CN" altLang="en-US" sz="1100"/>
              <a:t>和 </a:t>
            </a:r>
            <a:r>
              <a:rPr lang="en-US" sz="1100"/>
              <a:t>b </a:t>
            </a:r>
            <a:r>
              <a:rPr lang="zh-CN" altLang="en-US" sz="1100"/>
              <a:t>没有相同的标识</a:t>
            </a:r>
          </a:p>
          <a:p>
            <a:pPr marL="0" indent="0">
              <a:buNone/>
            </a:pPr>
            <a:r>
              <a:rPr lang="en-US" altLang="zh-CN" sz="1100"/>
              <a:t>4 - </a:t>
            </a:r>
            <a:r>
              <a:rPr lang="en-US" sz="1100"/>
              <a:t>a </a:t>
            </a:r>
            <a:r>
              <a:rPr lang="zh-CN" altLang="en-US" sz="1100"/>
              <a:t>和 </a:t>
            </a:r>
            <a:r>
              <a:rPr lang="en-US" sz="1100"/>
              <a:t>b </a:t>
            </a:r>
            <a:r>
              <a:rPr lang="zh-CN" altLang="en-US" sz="1100"/>
              <a:t>没有相同的标识</a:t>
            </a:r>
            <a:endParaRPr lang="en-US" sz="11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71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A3588-0E96-42E0-AF1E-93C1BE88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471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i="1"/>
              <a:t>is </a:t>
            </a:r>
            <a:r>
              <a:rPr lang="zh-CN" altLang="en-US" sz="3600" i="1"/>
              <a:t>与 </a:t>
            </a:r>
            <a:r>
              <a:rPr lang="en-US" altLang="zh-CN" sz="3600" i="1"/>
              <a:t>== </a:t>
            </a:r>
            <a:r>
              <a:rPr lang="zh-CN" altLang="en-US" sz="3600" i="1"/>
              <a:t>区别</a:t>
            </a:r>
            <a:endParaRPr lang="en-US" sz="36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70214-B144-4E20-8532-5DCC31667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altLang="zh-CN" sz="1400" i="1"/>
              <a:t>is </a:t>
            </a:r>
            <a:r>
              <a:rPr lang="zh-CN" altLang="en-US" sz="1400" i="1"/>
              <a:t>用于判断两个变量引用对象是否为同一个， </a:t>
            </a:r>
            <a:r>
              <a:rPr lang="en-US" altLang="zh-CN" sz="1400" i="1"/>
              <a:t>== </a:t>
            </a:r>
            <a:r>
              <a:rPr lang="zh-CN" altLang="en-US" sz="1400" i="1"/>
              <a:t>用于判断引用变量的值是否相等。</a:t>
            </a:r>
            <a:endParaRPr lang="en-US" altLang="zh-CN" sz="1400" i="1"/>
          </a:p>
          <a:p>
            <a:endParaRPr lang="en-US" sz="1400" i="1"/>
          </a:p>
          <a:p>
            <a:pPr marL="0" indent="0">
              <a:buNone/>
            </a:pPr>
            <a:r>
              <a:rPr lang="en-US" sz="1400"/>
              <a:t>&gt;&gt;&gt;a = [1, 2, 3]</a:t>
            </a:r>
          </a:p>
          <a:p>
            <a:pPr marL="0" indent="0">
              <a:buNone/>
            </a:pPr>
            <a:r>
              <a:rPr lang="en-US" sz="1400"/>
              <a:t>&gt;&gt;&gt; b = a</a:t>
            </a:r>
          </a:p>
          <a:p>
            <a:pPr marL="0" indent="0">
              <a:buNone/>
            </a:pPr>
            <a:r>
              <a:rPr lang="en-US" sz="1400"/>
              <a:t>&gt;&gt;&gt; b is a </a:t>
            </a:r>
          </a:p>
          <a:p>
            <a:pPr marL="0" indent="0">
              <a:buNone/>
            </a:pPr>
            <a:r>
              <a:rPr lang="en-US" sz="1400"/>
              <a:t>True</a:t>
            </a:r>
          </a:p>
          <a:p>
            <a:pPr marL="0" indent="0">
              <a:buNone/>
            </a:pPr>
            <a:r>
              <a:rPr lang="en-US" sz="1400"/>
              <a:t>&gt;&gt;&gt; b == a</a:t>
            </a:r>
          </a:p>
          <a:p>
            <a:pPr marL="0" indent="0">
              <a:buNone/>
            </a:pPr>
            <a:r>
              <a:rPr lang="en-US" sz="1400"/>
              <a:t>True</a:t>
            </a:r>
          </a:p>
          <a:p>
            <a:pPr marL="0" indent="0">
              <a:buNone/>
            </a:pPr>
            <a:r>
              <a:rPr lang="en-US" sz="1400"/>
              <a:t>&gt;&gt;&gt; b = a[:]</a:t>
            </a:r>
          </a:p>
          <a:p>
            <a:pPr marL="0" indent="0">
              <a:buNone/>
            </a:pPr>
            <a:r>
              <a:rPr lang="en-US" sz="1400"/>
              <a:t>&gt;&gt;&gt; b is a</a:t>
            </a:r>
          </a:p>
          <a:p>
            <a:pPr marL="0" indent="0">
              <a:buNone/>
            </a:pPr>
            <a:r>
              <a:rPr lang="en-US" sz="1400"/>
              <a:t>False</a:t>
            </a:r>
          </a:p>
          <a:p>
            <a:pPr marL="0" indent="0">
              <a:buNone/>
            </a:pPr>
            <a:r>
              <a:rPr lang="en-US" sz="1400"/>
              <a:t>&gt;&gt;&gt; b == a</a:t>
            </a:r>
          </a:p>
          <a:p>
            <a:pPr marL="0" indent="0">
              <a:buNone/>
            </a:pPr>
            <a:r>
              <a:rPr lang="en-US" sz="1400"/>
              <a:t>True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9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1749A-967A-4A27-AE37-861E27C0B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zh-CN" altLang="en-US" sz="2800" b="1"/>
              <a:t>运算符优先级</a:t>
            </a:r>
            <a:endParaRPr lang="en-US" sz="2800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EC479-22A7-4A5D-B2FE-AB7AB6593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zh-CN" altLang="en-US" sz="1700"/>
              <a:t>从最高到最低优先级的所有运算符</a:t>
            </a:r>
            <a:endParaRPr lang="en-US" sz="17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7EA197-1CF2-4D1E-8621-1A7610867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859990"/>
              </p:ext>
            </p:extLst>
          </p:nvPr>
        </p:nvGraphicFramePr>
        <p:xfrm>
          <a:off x="5149496" y="841248"/>
          <a:ext cx="6425383" cy="5276098"/>
        </p:xfrm>
        <a:graphic>
          <a:graphicData uri="http://schemas.openxmlformats.org/drawingml/2006/table">
            <a:tbl>
              <a:tblPr firstRow="1" bandRow="1"/>
              <a:tblGrid>
                <a:gridCol w="3186513">
                  <a:extLst>
                    <a:ext uri="{9D8B030D-6E8A-4147-A177-3AD203B41FA5}">
                      <a16:colId xmlns:a16="http://schemas.microsoft.com/office/drawing/2014/main" val="2967961039"/>
                    </a:ext>
                  </a:extLst>
                </a:gridCol>
                <a:gridCol w="3238870">
                  <a:extLst>
                    <a:ext uri="{9D8B030D-6E8A-4147-A177-3AD203B41FA5}">
                      <a16:colId xmlns:a16="http://schemas.microsoft.com/office/drawing/2014/main" val="3663233379"/>
                    </a:ext>
                  </a:extLst>
                </a:gridCol>
              </a:tblGrid>
              <a:tr h="30405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solidFill>
                            <a:srgbClr val="FFFFFF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23127" marR="23127" marT="23127" marB="23127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3127" marR="23127" marT="23127" marB="23127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21857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**</a:t>
                      </a:r>
                    </a:p>
                  </a:txBody>
                  <a:tcPr marL="38545" marR="38545" marT="53964" marB="5396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指数 </a:t>
                      </a:r>
                      <a:r>
                        <a:rPr lang="en-US" altLang="zh-CN" sz="1400">
                          <a:effectLst/>
                        </a:rPr>
                        <a:t>(</a:t>
                      </a:r>
                      <a:r>
                        <a:rPr lang="zh-CN" altLang="en-US" sz="1400">
                          <a:effectLst/>
                        </a:rPr>
                        <a:t>最高优先级</a:t>
                      </a:r>
                      <a:r>
                        <a:rPr lang="en-US" altLang="zh-CN" sz="1400">
                          <a:effectLst/>
                        </a:rPr>
                        <a:t>)</a:t>
                      </a:r>
                    </a:p>
                  </a:txBody>
                  <a:tcPr marL="38545" marR="38545" marT="53964" marB="5396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719765"/>
                  </a:ext>
                </a:extLst>
              </a:tr>
              <a:tr h="58334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~ + -</a:t>
                      </a:r>
                    </a:p>
                  </a:txBody>
                  <a:tcPr marL="38545" marR="38545" marT="53964" marB="5396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按位翻转</a:t>
                      </a:r>
                      <a:r>
                        <a:rPr lang="en-US" altLang="zh-CN" sz="1400">
                          <a:effectLst/>
                        </a:rPr>
                        <a:t>, </a:t>
                      </a:r>
                      <a:r>
                        <a:rPr lang="zh-CN" altLang="en-US" sz="1400">
                          <a:effectLst/>
                        </a:rPr>
                        <a:t>一元加号和减号 </a:t>
                      </a:r>
                      <a:r>
                        <a:rPr lang="en-US" altLang="zh-CN" sz="1400">
                          <a:effectLst/>
                        </a:rPr>
                        <a:t>(</a:t>
                      </a:r>
                      <a:r>
                        <a:rPr lang="zh-CN" altLang="en-US" sz="1400">
                          <a:effectLst/>
                        </a:rPr>
                        <a:t>最后两个的方法名为 </a:t>
                      </a:r>
                      <a:r>
                        <a:rPr lang="en-US" altLang="zh-CN" sz="1400">
                          <a:effectLst/>
                        </a:rPr>
                        <a:t>+@ </a:t>
                      </a:r>
                      <a:r>
                        <a:rPr lang="zh-CN" altLang="en-US" sz="1400">
                          <a:effectLst/>
                        </a:rPr>
                        <a:t>和 </a:t>
                      </a:r>
                      <a:r>
                        <a:rPr lang="en-US" altLang="zh-CN" sz="1400">
                          <a:effectLst/>
                        </a:rPr>
                        <a:t>-@)</a:t>
                      </a:r>
                    </a:p>
                  </a:txBody>
                  <a:tcPr marL="38545" marR="38545" marT="53964" marB="5396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95265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* / % //</a:t>
                      </a:r>
                    </a:p>
                  </a:txBody>
                  <a:tcPr marL="38545" marR="38545" marT="53964" marB="5396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乘，除，求余数和取整除</a:t>
                      </a:r>
                    </a:p>
                  </a:txBody>
                  <a:tcPr marL="38545" marR="38545" marT="53964" marB="5396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58381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+ -</a:t>
                      </a:r>
                    </a:p>
                  </a:txBody>
                  <a:tcPr marL="38545" marR="38545" marT="53964" marB="5396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加法减法</a:t>
                      </a:r>
                    </a:p>
                  </a:txBody>
                  <a:tcPr marL="38545" marR="38545" marT="53964" marB="5396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11927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&gt;&gt; &lt;&lt;</a:t>
                      </a:r>
                    </a:p>
                  </a:txBody>
                  <a:tcPr marL="38545" marR="38545" marT="53964" marB="5396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右移，左移运算符</a:t>
                      </a:r>
                    </a:p>
                  </a:txBody>
                  <a:tcPr marL="38545" marR="38545" marT="53964" marB="5396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1811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&amp;</a:t>
                      </a:r>
                    </a:p>
                  </a:txBody>
                  <a:tcPr marL="38545" marR="38545" marT="53964" marB="5396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位 </a:t>
                      </a:r>
                      <a:r>
                        <a:rPr lang="en-US" altLang="zh-CN" sz="1400">
                          <a:effectLst/>
                        </a:rPr>
                        <a:t>'</a:t>
                      </a:r>
                      <a:r>
                        <a:rPr lang="en-US" sz="1400">
                          <a:effectLst/>
                        </a:rPr>
                        <a:t>AND'</a:t>
                      </a:r>
                    </a:p>
                  </a:txBody>
                  <a:tcPr marL="38545" marR="38545" marT="53964" marB="5396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456619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^ |</a:t>
                      </a:r>
                    </a:p>
                  </a:txBody>
                  <a:tcPr marL="38545" marR="38545" marT="53964" marB="5396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位运算符</a:t>
                      </a:r>
                    </a:p>
                  </a:txBody>
                  <a:tcPr marL="38545" marR="38545" marT="53964" marB="5396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8411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&lt;= &lt; &gt; &gt;=</a:t>
                      </a:r>
                    </a:p>
                  </a:txBody>
                  <a:tcPr marL="38545" marR="38545" marT="53964" marB="5396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比较运算符</a:t>
                      </a:r>
                    </a:p>
                  </a:txBody>
                  <a:tcPr marL="38545" marR="38545" marT="53964" marB="5396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93732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== !=</a:t>
                      </a:r>
                    </a:p>
                  </a:txBody>
                  <a:tcPr marL="38545" marR="38545" marT="53964" marB="5396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等于运算符</a:t>
                      </a:r>
                    </a:p>
                  </a:txBody>
                  <a:tcPr marL="38545" marR="38545" marT="53964" marB="5396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76457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= %= /= //= -= += *= **=</a:t>
                      </a:r>
                    </a:p>
                  </a:txBody>
                  <a:tcPr marL="38545" marR="38545" marT="53964" marB="5396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赋值运算符</a:t>
                      </a:r>
                    </a:p>
                  </a:txBody>
                  <a:tcPr marL="38545" marR="38545" marT="53964" marB="5396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9998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is is not</a:t>
                      </a:r>
                    </a:p>
                  </a:txBody>
                  <a:tcPr marL="38545" marR="38545" marT="53964" marB="5396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身份运算符</a:t>
                      </a:r>
                    </a:p>
                  </a:txBody>
                  <a:tcPr marL="38545" marR="38545" marT="53964" marB="5396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14738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in not in</a:t>
                      </a:r>
                    </a:p>
                  </a:txBody>
                  <a:tcPr marL="38545" marR="38545" marT="53964" marB="5396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成员运算符</a:t>
                      </a:r>
                    </a:p>
                  </a:txBody>
                  <a:tcPr marL="38545" marR="38545" marT="53964" marB="5396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42494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not and or</a:t>
                      </a:r>
                    </a:p>
                  </a:txBody>
                  <a:tcPr marL="38545" marR="38545" marT="53964" marB="5396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逻辑运算符</a:t>
                      </a:r>
                    </a:p>
                  </a:txBody>
                  <a:tcPr marL="38545" marR="38545" marT="53964" marB="5396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530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198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01061-80D5-4285-B175-B228F307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zh-CN" altLang="en-US" sz="5600"/>
              <a:t>运算符优先级实例</a:t>
            </a:r>
            <a:endParaRPr lang="en-US" sz="5600"/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EDA0-E737-461B-ADEC-E12EC500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a = 20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b = 10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c = 15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d = 5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e = 0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e = (a + b) * c / d       #( 30 * 15 ) / 5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print ("(a + b) * c / d </a:t>
            </a:r>
            <a:r>
              <a:rPr lang="zh-CN" altLang="en-US" sz="1300">
                <a:solidFill>
                  <a:schemeClr val="tx1">
                    <a:alpha val="80000"/>
                  </a:schemeClr>
                </a:solidFill>
              </a:rPr>
              <a:t>运算结果为：</a:t>
            </a:r>
            <a:r>
              <a:rPr lang="en-US" altLang="zh-CN" sz="1300">
                <a:solidFill>
                  <a:schemeClr val="tx1">
                    <a:alpha val="80000"/>
                  </a:schemeClr>
                </a:solidFill>
              </a:rPr>
              <a:t>",  </a:t>
            </a: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e)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e = ((a + b) * c) / d     # (30 * 15 ) / 5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print ("((a + b) * c) / d </a:t>
            </a:r>
            <a:r>
              <a:rPr lang="zh-CN" altLang="en-US" sz="1300">
                <a:solidFill>
                  <a:schemeClr val="tx1">
                    <a:alpha val="80000"/>
                  </a:schemeClr>
                </a:solidFill>
              </a:rPr>
              <a:t>运算结果为：</a:t>
            </a:r>
            <a:r>
              <a:rPr lang="en-US" altLang="zh-CN" sz="1300">
                <a:solidFill>
                  <a:schemeClr val="tx1">
                    <a:alpha val="80000"/>
                  </a:schemeClr>
                </a:solidFill>
              </a:rPr>
              <a:t>",  </a:t>
            </a: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e)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e = (a + b) * (c / d)    # (30) * (15/5)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print ("(a + b) * (c / d) </a:t>
            </a:r>
            <a:r>
              <a:rPr lang="zh-CN" altLang="en-US" sz="1300">
                <a:solidFill>
                  <a:schemeClr val="tx1">
                    <a:alpha val="80000"/>
                  </a:schemeClr>
                </a:solidFill>
              </a:rPr>
              <a:t>运算结果为：</a:t>
            </a:r>
            <a:r>
              <a:rPr lang="en-US" altLang="zh-CN" sz="1300">
                <a:solidFill>
                  <a:schemeClr val="tx1">
                    <a:alpha val="80000"/>
                  </a:schemeClr>
                </a:solidFill>
              </a:rPr>
              <a:t>",  </a:t>
            </a: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e)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e = a + (b * c) / d      #  20 + (150/5)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print ("a + (b * c) / d </a:t>
            </a:r>
            <a:r>
              <a:rPr lang="zh-CN" altLang="en-US" sz="1300">
                <a:solidFill>
                  <a:schemeClr val="tx1">
                    <a:alpha val="80000"/>
                  </a:schemeClr>
                </a:solidFill>
              </a:rPr>
              <a:t>运算结果为：</a:t>
            </a:r>
            <a:r>
              <a:rPr lang="en-US" altLang="zh-CN" sz="1300">
                <a:solidFill>
                  <a:schemeClr val="tx1">
                    <a:alpha val="80000"/>
                  </a:schemeClr>
                </a:solidFill>
              </a:rPr>
              <a:t>",  </a:t>
            </a: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e)</a:t>
            </a:r>
          </a:p>
          <a:p>
            <a:pPr marL="0" indent="0">
              <a:buNone/>
            </a:pPr>
            <a:endParaRPr lang="en-US" altLang="zh-CN" sz="13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1300">
                <a:solidFill>
                  <a:schemeClr val="tx1">
                    <a:alpha val="80000"/>
                  </a:schemeClr>
                </a:solidFill>
              </a:rPr>
              <a:t>以上实例输出结果：</a:t>
            </a:r>
          </a:p>
          <a:p>
            <a:pPr marL="0" indent="0">
              <a:buNone/>
            </a:pPr>
            <a:r>
              <a:rPr lang="en-US" altLang="zh-CN" sz="1300">
                <a:solidFill>
                  <a:schemeClr val="tx1">
                    <a:alpha val="80000"/>
                  </a:schemeClr>
                </a:solidFill>
              </a:rPr>
              <a:t>(</a:t>
            </a: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a + b) * c / d </a:t>
            </a:r>
            <a:r>
              <a:rPr lang="zh-CN" altLang="en-US" sz="1300">
                <a:solidFill>
                  <a:schemeClr val="tx1">
                    <a:alpha val="80000"/>
                  </a:schemeClr>
                </a:solidFill>
              </a:rPr>
              <a:t>运算结果为： </a:t>
            </a:r>
            <a:r>
              <a:rPr lang="en-US" altLang="zh-CN" sz="1300">
                <a:solidFill>
                  <a:schemeClr val="tx1">
                    <a:alpha val="80000"/>
                  </a:schemeClr>
                </a:solidFill>
              </a:rPr>
              <a:t>90.0</a:t>
            </a:r>
          </a:p>
          <a:p>
            <a:pPr marL="0" indent="0">
              <a:buNone/>
            </a:pPr>
            <a:r>
              <a:rPr lang="en-US" altLang="zh-CN" sz="1300">
                <a:solidFill>
                  <a:schemeClr val="tx1">
                    <a:alpha val="80000"/>
                  </a:schemeClr>
                </a:solidFill>
              </a:rPr>
              <a:t>((</a:t>
            </a: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a + b) * c) / d </a:t>
            </a:r>
            <a:r>
              <a:rPr lang="zh-CN" altLang="en-US" sz="1300">
                <a:solidFill>
                  <a:schemeClr val="tx1">
                    <a:alpha val="80000"/>
                  </a:schemeClr>
                </a:solidFill>
              </a:rPr>
              <a:t>运算结果为： </a:t>
            </a:r>
            <a:r>
              <a:rPr lang="en-US" altLang="zh-CN" sz="1300">
                <a:solidFill>
                  <a:schemeClr val="tx1">
                    <a:alpha val="80000"/>
                  </a:schemeClr>
                </a:solidFill>
              </a:rPr>
              <a:t>90.0</a:t>
            </a:r>
          </a:p>
          <a:p>
            <a:pPr marL="0" indent="0">
              <a:buNone/>
            </a:pPr>
            <a:r>
              <a:rPr lang="en-US" altLang="zh-CN" sz="1300">
                <a:solidFill>
                  <a:schemeClr val="tx1">
                    <a:alpha val="80000"/>
                  </a:schemeClr>
                </a:solidFill>
              </a:rPr>
              <a:t>(</a:t>
            </a: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a + b) * (c / d) </a:t>
            </a:r>
            <a:r>
              <a:rPr lang="zh-CN" altLang="en-US" sz="1300">
                <a:solidFill>
                  <a:schemeClr val="tx1">
                    <a:alpha val="80000"/>
                  </a:schemeClr>
                </a:solidFill>
              </a:rPr>
              <a:t>运算结果为： </a:t>
            </a:r>
            <a:r>
              <a:rPr lang="en-US" altLang="zh-CN" sz="1300">
                <a:solidFill>
                  <a:schemeClr val="tx1">
                    <a:alpha val="80000"/>
                  </a:schemeClr>
                </a:solidFill>
              </a:rPr>
              <a:t>90.0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a + (b * c) / d </a:t>
            </a:r>
            <a:r>
              <a:rPr lang="zh-CN" altLang="en-US" sz="1300">
                <a:solidFill>
                  <a:schemeClr val="tx1">
                    <a:alpha val="80000"/>
                  </a:schemeClr>
                </a:solidFill>
              </a:rPr>
              <a:t>运算结果为： </a:t>
            </a:r>
            <a:r>
              <a:rPr lang="en-US" altLang="zh-CN" sz="1300">
                <a:solidFill>
                  <a:schemeClr val="tx1">
                    <a:alpha val="80000"/>
                  </a:schemeClr>
                </a:solidFill>
              </a:rPr>
              <a:t>50.0</a:t>
            </a:r>
            <a:endParaRPr lang="en-US" sz="130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9686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D0DB8-9B76-43A8-B6ED-AC444D0F3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en-US" sz="3600" dirty="0"/>
              <a:t>and </a:t>
            </a:r>
            <a:r>
              <a:rPr lang="zh-CN" altLang="en-US" sz="3600" dirty="0"/>
              <a:t>拥有更高优先级</a:t>
            </a:r>
            <a:endParaRPr lang="en-US" sz="3600" dirty="0"/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0F924-A2C8-481E-9897-B498EFD90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x = True</a:t>
            </a:r>
          </a:p>
          <a:p>
            <a:pPr marL="0" indent="0">
              <a:buNone/>
            </a:pPr>
            <a:r>
              <a:rPr lang="en-US" sz="2000"/>
              <a:t>y = False</a:t>
            </a:r>
          </a:p>
          <a:p>
            <a:pPr marL="0" indent="0">
              <a:buNone/>
            </a:pPr>
            <a:r>
              <a:rPr lang="en-US" sz="2000"/>
              <a:t>z = False</a:t>
            </a:r>
          </a:p>
          <a:p>
            <a:pPr marL="0" indent="0">
              <a:buNone/>
            </a:pPr>
            <a:r>
              <a:rPr lang="en-US" sz="2000"/>
              <a:t> </a:t>
            </a:r>
          </a:p>
          <a:p>
            <a:pPr marL="0" indent="0">
              <a:buNone/>
            </a:pPr>
            <a:r>
              <a:rPr lang="en-US" sz="2000"/>
              <a:t>if x or y and z:</a:t>
            </a:r>
          </a:p>
          <a:p>
            <a:pPr marL="0" indent="0">
              <a:buNone/>
            </a:pPr>
            <a:r>
              <a:rPr lang="en-US" sz="2000"/>
              <a:t>    print("yes")</a:t>
            </a:r>
          </a:p>
          <a:p>
            <a:pPr marL="0" indent="0">
              <a:buNone/>
            </a:pPr>
            <a:r>
              <a:rPr lang="en-US" sz="2000"/>
              <a:t>else:</a:t>
            </a:r>
          </a:p>
          <a:p>
            <a:pPr marL="0" indent="0">
              <a:buNone/>
            </a:pPr>
            <a:r>
              <a:rPr lang="en-US" sz="2000"/>
              <a:t>    print("no")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zh-CN" altLang="en-US" sz="2000"/>
              <a:t>以上实例输出结果：</a:t>
            </a:r>
          </a:p>
          <a:p>
            <a:pPr marL="0" indent="0">
              <a:buNone/>
            </a:pPr>
            <a:r>
              <a:rPr lang="en-US" sz="200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60593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50F984-CEA3-42F9-B5D2-04501F447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rmAutofit/>
          </a:bodyPr>
          <a:lstStyle/>
          <a:p>
            <a:pPr algn="l"/>
            <a:r>
              <a:rPr lang="zh-CN" altLang="en-US" sz="8000"/>
              <a:t>数据类型</a:t>
            </a:r>
            <a:endParaRPr lang="en-US" sz="80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F64153C-EBE9-42D3-8E7B-CE6B94D20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651" y="4723637"/>
            <a:ext cx="11034695" cy="1481396"/>
          </a:xfrm>
        </p:spPr>
        <p:txBody>
          <a:bodyPr>
            <a:normAutofit/>
          </a:bodyPr>
          <a:lstStyle/>
          <a:p>
            <a:pPr algn="l"/>
            <a:endParaRPr lang="en-US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1188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00A75C-9850-4FF4-BBAB-09B2E7E7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zh-CN" altLang="en-US" sz="4000"/>
              <a:t>数据类型的定义</a:t>
            </a:r>
            <a:endParaRPr lang="en-US" sz="4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B73DC-2821-432B-B619-03976B827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计算机可以处理非常多的东西，不止是数学运算，也可以处理视频、文本、图形等数据，在处理不同类型的数据时，要使用不同的数据类型。</a:t>
            </a:r>
          </a:p>
          <a:p>
            <a:r>
              <a:rPr lang="zh-CN" altLang="en-US" sz="2200" dirty="0"/>
              <a:t>就像</a:t>
            </a:r>
            <a:r>
              <a:rPr lang="en-US" altLang="zh-CN" sz="2200" dirty="0"/>
              <a:t>JPG</a:t>
            </a:r>
            <a:r>
              <a:rPr lang="zh-CN" altLang="en-US" sz="2200" dirty="0"/>
              <a:t>格式代表图片，</a:t>
            </a:r>
            <a:r>
              <a:rPr lang="en-US" altLang="zh-CN" sz="2200" dirty="0"/>
              <a:t>AVI</a:t>
            </a:r>
            <a:r>
              <a:rPr lang="zh-CN" altLang="en-US" sz="2200" dirty="0"/>
              <a:t>代表视频一样。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5302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373E0-BB30-4C5B-8AB3-BA5C53BC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zh-CN" altLang="en-US" sz="4000"/>
              <a:t>整数类型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18FD2-4FC9-4D46-AF93-5E688D382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altLang="zh-CN" sz="2200"/>
              <a:t>Python</a:t>
            </a:r>
            <a:r>
              <a:rPr lang="zh-CN" altLang="en-US" sz="2200"/>
              <a:t>可以处理任何大小的整数，当然也包括了负整数，如</a:t>
            </a:r>
            <a:r>
              <a:rPr lang="en-US" altLang="zh-CN" sz="2200"/>
              <a:t>1,0,-1,1000</a:t>
            </a:r>
            <a:r>
              <a:rPr lang="zh-CN" altLang="en-US" sz="2200"/>
              <a:t>等。（我们只讨论十进制的数字，关于二进制，八进制，十六进制，可以另外了解）</a:t>
            </a:r>
          </a:p>
          <a:p>
            <a:r>
              <a:rPr lang="zh-CN" altLang="en-US" sz="2200"/>
              <a:t>对于位数很长的数，例如</a:t>
            </a:r>
            <a:r>
              <a:rPr lang="en-US" altLang="zh-CN" sz="2200"/>
              <a:t>10000000000</a:t>
            </a:r>
            <a:r>
              <a:rPr lang="zh-CN" altLang="en-US" sz="2200"/>
              <a:t>，很难数清楚</a:t>
            </a:r>
            <a:r>
              <a:rPr lang="en-US" altLang="zh-CN" sz="2200"/>
              <a:t>0</a:t>
            </a:r>
            <a:r>
              <a:rPr lang="zh-CN" altLang="en-US" sz="2200"/>
              <a:t>的个数。</a:t>
            </a:r>
            <a:r>
              <a:rPr lang="en-US" altLang="zh-CN" sz="2200"/>
              <a:t>Python</a:t>
            </a:r>
            <a:r>
              <a:rPr lang="zh-CN" altLang="en-US" sz="2200"/>
              <a:t>允许在数字中间以</a:t>
            </a:r>
            <a:r>
              <a:rPr lang="en-US" altLang="zh-CN" sz="2200"/>
              <a:t>_</a:t>
            </a:r>
            <a:r>
              <a:rPr lang="zh-CN" altLang="en-US" sz="2200"/>
              <a:t>（下划线）分隔，因此，写成</a:t>
            </a:r>
            <a:r>
              <a:rPr lang="en-US" altLang="zh-CN" sz="2200"/>
              <a:t>10_000_000_000</a:t>
            </a:r>
            <a:r>
              <a:rPr lang="zh-CN" altLang="en-US" sz="2200"/>
              <a:t>和</a:t>
            </a:r>
            <a:r>
              <a:rPr lang="en-US" altLang="zh-CN" sz="2200"/>
              <a:t>10000000000</a:t>
            </a:r>
            <a:r>
              <a:rPr lang="zh-CN" altLang="en-US" sz="2200"/>
              <a:t>是完全一样的。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84014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C89B6-8337-4023-A7C5-0ECADB337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zh-CN" altLang="en-US" sz="4000"/>
              <a:t>浮点数类型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9402E-D33D-4879-954E-118B1C0A2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zh-CN" altLang="en-US" sz="2200"/>
              <a:t>浮点数就是我们常说的小数。比如</a:t>
            </a:r>
            <a:r>
              <a:rPr lang="en-US" altLang="zh-CN" sz="2200"/>
              <a:t>1.23</a:t>
            </a:r>
            <a:r>
              <a:rPr lang="zh-CN" altLang="en-US" sz="2200"/>
              <a:t>，</a:t>
            </a:r>
            <a:r>
              <a:rPr lang="en-US" altLang="zh-CN" sz="2200"/>
              <a:t>-2.1</a:t>
            </a:r>
            <a:r>
              <a:rPr lang="zh-CN" altLang="en-US" sz="2200"/>
              <a:t>等。</a:t>
            </a:r>
          </a:p>
          <a:p>
            <a:r>
              <a:rPr lang="zh-CN" altLang="en-US" sz="2200"/>
              <a:t>对于很大或很小的浮点数，在数学上就要用科学计数法来表示，在</a:t>
            </a:r>
            <a:r>
              <a:rPr lang="en-US" altLang="zh-CN" sz="2200"/>
              <a:t>Python</a:t>
            </a:r>
            <a:r>
              <a:rPr lang="zh-CN" altLang="en-US" sz="2200"/>
              <a:t>中，我们把</a:t>
            </a:r>
            <a:r>
              <a:rPr lang="en-US" altLang="zh-CN" sz="2200"/>
              <a:t>10</a:t>
            </a:r>
            <a:r>
              <a:rPr lang="zh-CN" altLang="en-US" sz="2200"/>
              <a:t>用</a:t>
            </a:r>
            <a:r>
              <a:rPr lang="en-US" altLang="zh-CN" sz="2200"/>
              <a:t>e</a:t>
            </a:r>
            <a:r>
              <a:rPr lang="zh-CN" altLang="en-US" sz="2200"/>
              <a:t>替代，</a:t>
            </a:r>
            <a:r>
              <a:rPr lang="en-US" altLang="zh-CN" sz="2200"/>
              <a:t>1.23x10</a:t>
            </a:r>
            <a:r>
              <a:rPr lang="zh-CN" altLang="en-US" sz="2200"/>
              <a:t>⁹就是</a:t>
            </a:r>
            <a:r>
              <a:rPr lang="en-US" altLang="zh-CN" sz="2200"/>
              <a:t>1.23e9</a:t>
            </a:r>
            <a:r>
              <a:rPr lang="zh-CN" altLang="en-US" sz="2200"/>
              <a:t>，或者</a:t>
            </a:r>
            <a:r>
              <a:rPr lang="en-US" altLang="zh-CN" sz="2200"/>
              <a:t>12.3e8</a:t>
            </a:r>
            <a:r>
              <a:rPr lang="zh-CN" altLang="en-US" sz="2200"/>
              <a:t>，</a:t>
            </a:r>
            <a:r>
              <a:rPr lang="en-US" altLang="zh-CN" sz="2200"/>
              <a:t>0.000012</a:t>
            </a:r>
            <a:r>
              <a:rPr lang="zh-CN" altLang="en-US" sz="2200"/>
              <a:t>可以写成</a:t>
            </a:r>
            <a:r>
              <a:rPr lang="en-US" altLang="zh-CN" sz="2200"/>
              <a:t>1.2e-5</a:t>
            </a:r>
            <a:r>
              <a:rPr lang="zh-CN" altLang="en-US" sz="2200"/>
              <a:t>。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4407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4FA2D-E167-469C-AA78-5DE45967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zh-CN" altLang="en-US" sz="4000"/>
              <a:t>字符串类型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4D5CB-3EC5-49C1-ACF2-3CDB9DB94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zh-CN" altLang="en-US" sz="1500"/>
              <a:t>字符串是以单引号</a:t>
            </a:r>
            <a:r>
              <a:rPr lang="en-US" altLang="zh-CN" sz="1500"/>
              <a:t>'</a:t>
            </a:r>
            <a:r>
              <a:rPr lang="zh-CN" altLang="en-US" sz="1500"/>
              <a:t>或双引号</a:t>
            </a:r>
            <a:r>
              <a:rPr lang="en-US" altLang="zh-CN" sz="1500"/>
              <a:t>"</a:t>
            </a:r>
            <a:r>
              <a:rPr lang="zh-CN" altLang="en-US" sz="1500"/>
              <a:t>括起来的文本，比如</a:t>
            </a:r>
            <a:r>
              <a:rPr lang="en-US" altLang="zh-CN" sz="1500"/>
              <a:t>'abc'</a:t>
            </a:r>
            <a:r>
              <a:rPr lang="zh-CN" altLang="en-US" sz="1500"/>
              <a:t>，</a:t>
            </a:r>
            <a:r>
              <a:rPr lang="en-US" altLang="zh-CN" sz="1500"/>
              <a:t>"xyz"</a:t>
            </a:r>
            <a:r>
              <a:rPr lang="zh-CN" altLang="en-US" sz="1500"/>
              <a:t>等等。</a:t>
            </a:r>
          </a:p>
          <a:p>
            <a:r>
              <a:rPr lang="zh-CN" altLang="en-US" sz="1500"/>
              <a:t>请注意，</a:t>
            </a:r>
            <a:r>
              <a:rPr lang="en-US" altLang="zh-CN" sz="1500"/>
              <a:t>''</a:t>
            </a:r>
            <a:r>
              <a:rPr lang="zh-CN" altLang="en-US" sz="1500"/>
              <a:t>或</a:t>
            </a:r>
            <a:r>
              <a:rPr lang="en-US" altLang="zh-CN" sz="1500"/>
              <a:t>""</a:t>
            </a:r>
            <a:r>
              <a:rPr lang="zh-CN" altLang="en-US" sz="1500"/>
              <a:t>本身只是一种表示方式，让你能知道这是一个字符串，但不是字符串的一部分。</a:t>
            </a:r>
          </a:p>
          <a:p>
            <a:r>
              <a:rPr lang="zh-CN" altLang="en-US" sz="1500"/>
              <a:t>因此，字符串</a:t>
            </a:r>
            <a:r>
              <a:rPr lang="en-US" altLang="zh-CN" sz="1500"/>
              <a:t>'abc'</a:t>
            </a:r>
            <a:r>
              <a:rPr lang="zh-CN" altLang="en-US" sz="1500"/>
              <a:t>只有</a:t>
            </a:r>
            <a:r>
              <a:rPr lang="en-US" altLang="zh-CN" sz="1500"/>
              <a:t>a</a:t>
            </a:r>
            <a:r>
              <a:rPr lang="zh-CN" altLang="en-US" sz="1500"/>
              <a:t>，</a:t>
            </a:r>
            <a:r>
              <a:rPr lang="en-US" altLang="zh-CN" sz="1500"/>
              <a:t>b</a:t>
            </a:r>
            <a:r>
              <a:rPr lang="zh-CN" altLang="en-US" sz="1500"/>
              <a:t>，</a:t>
            </a:r>
            <a:r>
              <a:rPr lang="en-US" altLang="zh-CN" sz="1500"/>
              <a:t>c</a:t>
            </a:r>
            <a:r>
              <a:rPr lang="zh-CN" altLang="en-US" sz="1500"/>
              <a:t>这</a:t>
            </a:r>
            <a:r>
              <a:rPr lang="en-US" altLang="zh-CN" sz="1500"/>
              <a:t>3</a:t>
            </a:r>
            <a:r>
              <a:rPr lang="zh-CN" altLang="en-US" sz="1500"/>
              <a:t>个字符。如果</a:t>
            </a:r>
            <a:r>
              <a:rPr lang="en-US" altLang="zh-CN" sz="1500"/>
              <a:t>'</a:t>
            </a:r>
            <a:r>
              <a:rPr lang="zh-CN" altLang="en-US" sz="1500"/>
              <a:t>本身也是一个字符，那就可以用</a:t>
            </a:r>
            <a:r>
              <a:rPr lang="en-US" altLang="zh-CN" sz="1500"/>
              <a:t>""</a:t>
            </a:r>
            <a:r>
              <a:rPr lang="zh-CN" altLang="en-US" sz="1500"/>
              <a:t>括起来，比如</a:t>
            </a:r>
            <a:r>
              <a:rPr lang="en-US" altLang="zh-CN" sz="1500"/>
              <a:t>"I'm OK"</a:t>
            </a:r>
            <a:r>
              <a:rPr lang="zh-CN" altLang="en-US" sz="1500"/>
              <a:t>包含的字符是</a:t>
            </a:r>
            <a:r>
              <a:rPr lang="en-US" altLang="zh-CN" sz="1500"/>
              <a:t>I</a:t>
            </a:r>
            <a:r>
              <a:rPr lang="zh-CN" altLang="en-US" sz="1500"/>
              <a:t>，</a:t>
            </a:r>
            <a:r>
              <a:rPr lang="en-US" altLang="zh-CN" sz="1500"/>
              <a:t>'</a:t>
            </a:r>
            <a:r>
              <a:rPr lang="zh-CN" altLang="en-US" sz="1500"/>
              <a:t>，</a:t>
            </a:r>
            <a:r>
              <a:rPr lang="en-US" altLang="zh-CN" sz="1500"/>
              <a:t>m</a:t>
            </a:r>
            <a:r>
              <a:rPr lang="zh-CN" altLang="en-US" sz="1500"/>
              <a:t>，空格，</a:t>
            </a:r>
            <a:r>
              <a:rPr lang="en-US" altLang="zh-CN" sz="1500"/>
              <a:t>O</a:t>
            </a:r>
            <a:r>
              <a:rPr lang="zh-CN" altLang="en-US" sz="1500"/>
              <a:t>，</a:t>
            </a:r>
            <a:r>
              <a:rPr lang="en-US" altLang="zh-CN" sz="1500"/>
              <a:t>K</a:t>
            </a:r>
            <a:r>
              <a:rPr lang="zh-CN" altLang="en-US" sz="1500"/>
              <a:t>这</a:t>
            </a:r>
            <a:r>
              <a:rPr lang="en-US" altLang="zh-CN" sz="1500"/>
              <a:t>6</a:t>
            </a:r>
            <a:r>
              <a:rPr lang="zh-CN" altLang="en-US" sz="1500"/>
              <a:t>个字符。</a:t>
            </a:r>
          </a:p>
          <a:p>
            <a:r>
              <a:rPr lang="zh-CN" altLang="en-US" sz="1500"/>
              <a:t>还有一个更特殊的是三引号</a:t>
            </a:r>
            <a:r>
              <a:rPr lang="en-US" altLang="zh-CN" sz="1500"/>
              <a:t>'''</a:t>
            </a:r>
            <a:r>
              <a:rPr lang="zh-CN" altLang="en-US" sz="1500"/>
              <a:t>或</a:t>
            </a:r>
            <a:r>
              <a:rPr lang="en-US" altLang="zh-CN" sz="1500"/>
              <a:t>"""</a:t>
            </a:r>
            <a:r>
              <a:rPr lang="zh-CN" altLang="en-US" sz="1500"/>
              <a:t>，三引号和单</a:t>
            </a:r>
            <a:r>
              <a:rPr lang="en-US" altLang="zh-CN" sz="1500"/>
              <a:t>/</a:t>
            </a:r>
            <a:r>
              <a:rPr lang="zh-CN" altLang="en-US" sz="1500"/>
              <a:t>双引号的区别是在于，单</a:t>
            </a:r>
            <a:r>
              <a:rPr lang="en-US" altLang="zh-CN" sz="1500"/>
              <a:t>/</a:t>
            </a:r>
            <a:r>
              <a:rPr lang="zh-CN" altLang="en-US" sz="1500"/>
              <a:t>双引号只能单行显示，比如</a:t>
            </a:r>
            <a:r>
              <a:rPr lang="en-US" altLang="zh-CN" sz="1500"/>
              <a:t>"I'm OK"</a:t>
            </a:r>
            <a:r>
              <a:rPr lang="zh-CN" altLang="en-US" sz="1500"/>
              <a:t>就是一行就显示完了。</a:t>
            </a:r>
          </a:p>
          <a:p>
            <a:r>
              <a:rPr lang="zh-CN" altLang="en-US" sz="1500"/>
              <a:t>三引号可以多行显示</a:t>
            </a:r>
          </a:p>
          <a:p>
            <a:pPr lvl="1"/>
            <a:r>
              <a:rPr lang="zh-CN" altLang="en-US" sz="1500"/>
              <a:t>例如：</a:t>
            </a:r>
          </a:p>
          <a:p>
            <a:pPr marL="914400" lvl="2" indent="0">
              <a:buNone/>
            </a:pPr>
            <a:r>
              <a:rPr lang="en-US" altLang="zh-CN" sz="1500"/>
              <a:t>'''line1</a:t>
            </a:r>
          </a:p>
          <a:p>
            <a:pPr marL="914400" lvl="2" indent="0">
              <a:buNone/>
            </a:pPr>
            <a:r>
              <a:rPr lang="en-US" altLang="zh-CN" sz="1500"/>
              <a:t>line2</a:t>
            </a:r>
          </a:p>
          <a:p>
            <a:pPr marL="914400" lvl="2" indent="0">
              <a:buNone/>
            </a:pPr>
            <a:r>
              <a:rPr lang="en-US" altLang="zh-CN" sz="1500"/>
              <a:t>line3‘’‘</a:t>
            </a:r>
          </a:p>
          <a:p>
            <a:r>
              <a:rPr lang="zh-CN" altLang="en-US" sz="1500"/>
              <a:t>为什么会有三引号呢，是为了方便在文本过长的时候，一个屏幕写不下，就可以用三引号来换行显示。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083586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BC6F8-8830-4E16-B2AA-6FA2D7C75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zh-CN" altLang="en-US" sz="4000"/>
              <a:t>布尔值类型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41D0C-9153-444A-9512-48A055202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zh-CN" altLang="en-US" sz="2200"/>
              <a:t>布尔值是用来代表真假，在</a:t>
            </a:r>
            <a:r>
              <a:rPr lang="en-US" altLang="zh-CN" sz="2200"/>
              <a:t>Python</a:t>
            </a:r>
            <a:r>
              <a:rPr lang="zh-CN" altLang="en-US" sz="2200"/>
              <a:t>中，用</a:t>
            </a:r>
            <a:r>
              <a:rPr lang="en-US" altLang="zh-CN" sz="2200"/>
              <a:t>True</a:t>
            </a:r>
            <a:r>
              <a:rPr lang="zh-CN" altLang="en-US" sz="2200"/>
              <a:t>来代表真，用</a:t>
            </a:r>
            <a:r>
              <a:rPr lang="en-US" altLang="zh-CN" sz="2200"/>
              <a:t>False</a:t>
            </a:r>
            <a:r>
              <a:rPr lang="zh-CN" altLang="en-US" sz="2200"/>
              <a:t>来代表假，注意大小写，如果是小写的</a:t>
            </a:r>
            <a:r>
              <a:rPr lang="en-US" altLang="zh-CN" sz="2200"/>
              <a:t>true</a:t>
            </a:r>
            <a:r>
              <a:rPr lang="zh-CN" altLang="en-US" sz="2200"/>
              <a:t>或</a:t>
            </a:r>
            <a:r>
              <a:rPr lang="en-US" altLang="zh-CN" sz="2200"/>
              <a:t>false</a:t>
            </a:r>
            <a:r>
              <a:rPr lang="zh-CN" altLang="en-US" sz="2200"/>
              <a:t>就不对了。</a:t>
            </a:r>
          </a:p>
          <a:p>
            <a:r>
              <a:rPr lang="zh-CN" altLang="en-US" sz="2200"/>
              <a:t>真假主要用来判断给出的条件是真是假，比如</a:t>
            </a:r>
            <a:r>
              <a:rPr lang="en-US" altLang="zh-CN" sz="2200"/>
              <a:t>3&gt;2</a:t>
            </a:r>
            <a:r>
              <a:rPr lang="zh-CN" altLang="en-US" sz="2200"/>
              <a:t>，在</a:t>
            </a:r>
            <a:r>
              <a:rPr lang="en-US" altLang="zh-CN" sz="2200"/>
              <a:t>Python</a:t>
            </a:r>
            <a:r>
              <a:rPr lang="zh-CN" altLang="en-US" sz="2200"/>
              <a:t>中，你输入这个条件，你获取到的结果是</a:t>
            </a:r>
            <a:r>
              <a:rPr lang="en-US" altLang="zh-CN" sz="2200"/>
              <a:t>True</a:t>
            </a:r>
            <a:r>
              <a:rPr lang="zh-CN" altLang="en-US" sz="2200"/>
              <a:t>，因为这个条件是真的。</a:t>
            </a:r>
          </a:p>
          <a:p>
            <a:r>
              <a:rPr lang="zh-CN" altLang="en-US" sz="2200"/>
              <a:t>如果你输入的条件是</a:t>
            </a:r>
            <a:r>
              <a:rPr lang="en-US" altLang="zh-CN" sz="2200"/>
              <a:t>2&gt;3</a:t>
            </a:r>
            <a:r>
              <a:rPr lang="zh-CN" altLang="en-US" sz="2200"/>
              <a:t>，那么你就会得到</a:t>
            </a:r>
            <a:r>
              <a:rPr lang="en-US" altLang="zh-CN" sz="2200"/>
              <a:t>False</a:t>
            </a:r>
            <a:r>
              <a:rPr lang="zh-CN" altLang="en-US" sz="2200"/>
              <a:t>，因为这个条件很明显是假的。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40827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5950</Words>
  <Application>Microsoft Office PowerPoint</Application>
  <PresentationFormat>Widescreen</PresentationFormat>
  <Paragraphs>560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Helvetica Neue</vt:lpstr>
      <vt:lpstr>SFMono-Regular</vt:lpstr>
      <vt:lpstr>Arial</vt:lpstr>
      <vt:lpstr>Calibri</vt:lpstr>
      <vt:lpstr>Calibri Light</vt:lpstr>
      <vt:lpstr>Office Theme</vt:lpstr>
      <vt:lpstr>变量</vt:lpstr>
      <vt:lpstr>变量的定义</vt:lpstr>
      <vt:lpstr>变量的命名</vt:lpstr>
      <vt:lpstr>数据类型</vt:lpstr>
      <vt:lpstr>数据类型的定义</vt:lpstr>
      <vt:lpstr>整数类型</vt:lpstr>
      <vt:lpstr>浮点数类型</vt:lpstr>
      <vt:lpstr>字符串类型</vt:lpstr>
      <vt:lpstr>布尔值类型</vt:lpstr>
      <vt:lpstr>空值类型</vt:lpstr>
      <vt:lpstr>PowerPoint Presentation</vt:lpstr>
      <vt:lpstr>注释</vt:lpstr>
      <vt:lpstr>第一种注释</vt:lpstr>
      <vt:lpstr>第二种注释</vt:lpstr>
      <vt:lpstr>缩进</vt:lpstr>
      <vt:lpstr>运算符</vt:lpstr>
      <vt:lpstr>PowerPoint Presentation</vt:lpstr>
      <vt:lpstr>算术运算符</vt:lpstr>
      <vt:lpstr>算术运算符实例</vt:lpstr>
      <vt:lpstr>比较运算符</vt:lpstr>
      <vt:lpstr>比较运算符实例</vt:lpstr>
      <vt:lpstr>赋值运算符</vt:lpstr>
      <vt:lpstr>赋值运算符实例</vt:lpstr>
      <vt:lpstr>位运算符</vt:lpstr>
      <vt:lpstr>位运算符</vt:lpstr>
      <vt:lpstr>位运算符实例</vt:lpstr>
      <vt:lpstr>逻辑运算符</vt:lpstr>
      <vt:lpstr>逻辑运算符实例</vt:lpstr>
      <vt:lpstr>成员运算符</vt:lpstr>
      <vt:lpstr>成员运算符实例</vt:lpstr>
      <vt:lpstr>身份运算符</vt:lpstr>
      <vt:lpstr>身份运算符实例</vt:lpstr>
      <vt:lpstr>is 与 == 区别</vt:lpstr>
      <vt:lpstr>运算符优先级</vt:lpstr>
      <vt:lpstr>运算符优先级实例</vt:lpstr>
      <vt:lpstr>and 拥有更高优先级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变量</dc:title>
  <dc:creator>Wang, HongyiX</dc:creator>
  <cp:lastModifiedBy>Wang, HongyiX</cp:lastModifiedBy>
  <cp:revision>58</cp:revision>
  <dcterms:created xsi:type="dcterms:W3CDTF">2021-05-18T06:22:27Z</dcterms:created>
  <dcterms:modified xsi:type="dcterms:W3CDTF">2021-05-18T07:28:10Z</dcterms:modified>
</cp:coreProperties>
</file>