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6B1B-021D-436D-89D2-4771F2B3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6CBDB-CF9C-4B75-A0BD-62A7DFB8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70DE-6CB6-4BF5-A96B-C8DD84EB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5249-D82A-4225-8CE7-1AD75E26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61D8-2EDF-41C9-96FB-19C9A598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1A1-50D4-40F7-840B-8844A346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6271-43BB-4797-9960-587F0E92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CE96-B7D3-4545-8D2E-55B77513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B984-1DCC-474D-93FE-5D7E2690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E8CF-2E6B-4026-B40F-73E414E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AA411-F099-4A25-8425-107EA5DD2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1C5E0-8DF3-4564-8B18-C64A2803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641D-4748-4EBC-9C65-EC21E17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741B-B255-44BC-AD50-60B8FBF5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BC5C-026B-4D4C-91E7-F3659E2D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F002-175E-40E8-802B-8940F47D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EBF3-F8A7-49CE-83E6-09E3A8FD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FA98-C7BD-44CB-945C-FC8AC05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9F74-6622-4DF3-BDC3-02E9B88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5336-4B00-4D9F-9E36-F6D4DD1C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49BC-585B-4356-9985-4DD700C6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7951-B4B2-47BD-B62A-BD72246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7F7A-D4CC-46B9-8FE0-F0792BD5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795F-BC5D-4DC7-9B8D-E2E793FF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1ED1-7E10-4804-AC95-91BBD259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BC5-BC9A-4528-84FE-B51F7F8A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AC80-32A5-42FB-9C31-EF8EC71E7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EBAE-E511-4FE6-9459-A503F7D5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9AB1-1730-4A23-8170-BF73D79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04DFA-8980-424E-BA0E-88C7F39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B3C8-1F87-4B7A-8847-EC341B1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7BB8-D7FE-48E3-B1A2-ACC4BE46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2821-8539-4A5B-81CB-DA1A705D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BEC05-0A9D-4FAE-B37F-2433154A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2D3C4-C623-4D69-BB5A-21D5A92E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8B44-4BDD-4BC4-9CF5-D07644CE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DD96B-C55C-4B78-B404-EEF4B63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DA11-B9BC-47B6-B57C-727CB81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4BA5B-4922-498E-AEB6-A1EA514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17DB-3219-4A54-8499-AB653933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2A8D-AEF4-4880-9B93-53D20903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808A-D46E-4E9F-AF34-9998547B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98F4-E704-4B04-88B8-E3972B4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B9F38-708A-453B-BA59-393B448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A4759-2C70-4182-B63C-7997315F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246ED-F1B5-4476-B092-98381D1C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C301-636D-4158-9F12-4786457B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8918-885E-4146-89DB-CE8CE84B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C6E92-7C7C-407D-947C-48DD9933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B567B-88B4-49FF-B474-0151513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B977-9AE2-42C6-A56E-8EAF969B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060B-1DB6-4ED6-A48E-A717344C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229A-D79F-46AA-AA9D-F3934DDC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74D25-DF6E-43D6-8050-5DFB7AD1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673A2-A9DC-4FFD-A34C-A0E7680C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499A-0A7F-4988-8A7D-1D1D8E46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4BC3-DCB8-4124-A15F-ED58095E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383C-2963-41E2-849A-E5C716A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5A996-24F7-4CBC-A057-146549C8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BBDD9-491D-4A12-A5C4-2C0035B6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1153-54FD-45D7-84BC-4C50A45D4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B94C9-FFDA-4EB8-B4B9-B8105E6EA27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0638-F965-4BCF-BBC4-1842B9DD3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855C-2DF2-4C26-BD0A-3E5BC98F2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8B24-FED8-4E15-B5BC-C575C25F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func-number-log10.html" TargetMode="External"/><Relationship Id="rId13" Type="http://schemas.openxmlformats.org/officeDocument/2006/relationships/hyperlink" Target="https://www.runoob.com/python3/python3-func-number-round.html" TargetMode="External"/><Relationship Id="rId3" Type="http://schemas.openxmlformats.org/officeDocument/2006/relationships/hyperlink" Target="https://www.runoob.com/python3/python3-func-number-ceil.html" TargetMode="External"/><Relationship Id="rId7" Type="http://schemas.openxmlformats.org/officeDocument/2006/relationships/hyperlink" Target="https://www.runoob.com/python3/python3-func-number-log.html" TargetMode="External"/><Relationship Id="rId12" Type="http://schemas.openxmlformats.org/officeDocument/2006/relationships/hyperlink" Target="https://www.runoob.com/python3/python3-func-number-pow.html" TargetMode="External"/><Relationship Id="rId2" Type="http://schemas.openxmlformats.org/officeDocument/2006/relationships/hyperlink" Target="https://www.runoob.com/python3/python3-func-number-ab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func-number-floor.html" TargetMode="External"/><Relationship Id="rId11" Type="http://schemas.openxmlformats.org/officeDocument/2006/relationships/hyperlink" Target="https://www.runoob.com/python3/python3-func-number-modf.html" TargetMode="External"/><Relationship Id="rId5" Type="http://schemas.openxmlformats.org/officeDocument/2006/relationships/hyperlink" Target="https://www.runoob.com/python3/python3-func-number-fabs.html" TargetMode="External"/><Relationship Id="rId10" Type="http://schemas.openxmlformats.org/officeDocument/2006/relationships/hyperlink" Target="https://www.runoob.com/python3/python3-func-number-min.html" TargetMode="External"/><Relationship Id="rId4" Type="http://schemas.openxmlformats.org/officeDocument/2006/relationships/hyperlink" Target="https://www.runoob.com/python3/python3-func-number-exp.html" TargetMode="External"/><Relationship Id="rId9" Type="http://schemas.openxmlformats.org/officeDocument/2006/relationships/hyperlink" Target="https://www.runoob.com/python3/python3-func-number-max.html" TargetMode="External"/><Relationship Id="rId14" Type="http://schemas.openxmlformats.org/officeDocument/2006/relationships/hyperlink" Target="https://www.runoob.com/python3/python3-func-number-sqr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2FD9E-91F2-48F7-B96E-492733F1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/>
              <a:t>数字</a:t>
            </a:r>
            <a:r>
              <a:rPr lang="en-US" altLang="zh-CN" sz="8000"/>
              <a:t>(</a:t>
            </a:r>
            <a:r>
              <a:rPr lang="en-US" sz="8000"/>
              <a:t>Number)</a:t>
            </a:r>
            <a:r>
              <a:rPr lang="zh-CN" altLang="en-US" sz="8000"/>
              <a:t>类型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1DA95-1EDA-4E81-829E-7AC904FD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603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07D8-A696-4102-85FB-6236FF54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57ED-184D-4BD6-A17C-EA919079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不同类型的数混合运算时会将整数转换为浮点数：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&gt;&gt;&gt; 3 * 3.75 / 1.5</a:t>
            </a:r>
          </a:p>
          <a:p>
            <a:pPr marL="0" indent="0">
              <a:buNone/>
            </a:pPr>
            <a:r>
              <a:rPr lang="en-US" altLang="zh-CN" dirty="0"/>
              <a:t>7.5</a:t>
            </a:r>
          </a:p>
          <a:p>
            <a:pPr marL="0" indent="0">
              <a:buNone/>
            </a:pPr>
            <a:r>
              <a:rPr lang="en-US" altLang="zh-CN" dirty="0"/>
              <a:t>&gt;&gt;&gt; 7.0 / 2</a:t>
            </a:r>
          </a:p>
          <a:p>
            <a:pPr marL="0" indent="0">
              <a:buNone/>
            </a:pP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350F-F1A6-481B-9CED-FFBFB234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数学函数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C036-D506-4B08-8618-E6B0AE2D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zh-CN" altLang="en-US" sz="1700"/>
              <a:t>我们现在讲的函数，都是</a:t>
            </a:r>
            <a:r>
              <a:rPr lang="en-US" altLang="zh-CN" sz="1700"/>
              <a:t>Python</a:t>
            </a:r>
            <a:r>
              <a:rPr lang="zh-CN" altLang="en-US" sz="1700"/>
              <a:t>已经写好的，安装</a:t>
            </a:r>
            <a:r>
              <a:rPr lang="en-US" altLang="zh-CN" sz="1700"/>
              <a:t>Python</a:t>
            </a:r>
            <a:r>
              <a:rPr lang="zh-CN" altLang="en-US" sz="1700"/>
              <a:t>就可以使用的函数，我们叫它内置函数，后面我们会讲到函数的定义。</a:t>
            </a:r>
            <a:endParaRPr lang="en-US" altLang="zh-CN" sz="1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EDDBD-C99A-4ED6-8D14-3B4596CBD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01819"/>
              </p:ext>
            </p:extLst>
          </p:nvPr>
        </p:nvGraphicFramePr>
        <p:xfrm>
          <a:off x="5120640" y="678421"/>
          <a:ext cx="6656833" cy="4895596"/>
        </p:xfrm>
        <a:graphic>
          <a:graphicData uri="http://schemas.openxmlformats.org/drawingml/2006/table">
            <a:tbl>
              <a:tblPr/>
              <a:tblGrid>
                <a:gridCol w="1732429">
                  <a:extLst>
                    <a:ext uri="{9D8B030D-6E8A-4147-A177-3AD203B41FA5}">
                      <a16:colId xmlns:a16="http://schemas.microsoft.com/office/drawing/2014/main" val="2654949049"/>
                    </a:ext>
                  </a:extLst>
                </a:gridCol>
                <a:gridCol w="4924404">
                  <a:extLst>
                    <a:ext uri="{9D8B030D-6E8A-4147-A177-3AD203B41FA5}">
                      <a16:colId xmlns:a16="http://schemas.microsoft.com/office/drawing/2014/main" val="1187130403"/>
                    </a:ext>
                  </a:extLst>
                </a:gridCol>
              </a:tblGrid>
              <a:tr h="25865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函数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" marR="20081" marT="20081" marB="2008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返回值 </a:t>
                      </a:r>
                      <a:r>
                        <a:rPr lang="en-US" altLang="zh-CN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 </a:t>
                      </a:r>
                      <a:r>
                        <a:rPr lang="zh-CN" alt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描述 </a:t>
                      </a:r>
                      <a:r>
                        <a:rPr lang="en-US" altLang="zh-CN" sz="13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081" marR="20081" marT="20081" marB="2008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06243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abs(x)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返回数字的绝对值，如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abs(-10) 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 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87168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ceil(x)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返回数字的上入整数，如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math.ceil(4.1) 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 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59606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exp(x)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次幂</a:t>
                      </a:r>
                      <a:r>
                        <a:rPr lang="en-US" altLang="zh-CN" sz="13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en-US" sz="13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),</a:t>
                      </a: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如</a:t>
                      </a:r>
                      <a:r>
                        <a:rPr lang="en-US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math.exp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(1) </a:t>
                      </a: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altLang="zh-CN" sz="1300" b="0" i="0" u="none" strike="noStrike" dirty="0">
                          <a:effectLst/>
                          <a:latin typeface="Arial" panose="020B0604020202020204" pitchFamily="34" charset="0"/>
                        </a:rPr>
                        <a:t>2.718281828459045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33017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fabs(x)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返回数字的绝对值，如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math.fabs(-10) 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10.0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83884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floor(x)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返回数字的下舍整数，如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math.floor(4.9)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 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39795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log(x)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math.log(math.e)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1.0,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math.log(100,10)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9173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log10(x)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返回以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为基数的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的对数，如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math.log10(100)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 </a:t>
                      </a:r>
                      <a:r>
                        <a:rPr lang="en-US" altLang="zh-CN" sz="1300" b="0" i="0" u="none" strike="noStrike"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09524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9"/>
                        </a:rPr>
                        <a:t>max(x1, x2,...)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返回给定参数的最大值，参数可以为序列。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47372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10"/>
                        </a:rPr>
                        <a:t>min(x1, x2,...)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返回给定参数的最小值，参数可以为序列。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8293"/>
                  </a:ext>
                </a:extLst>
              </a:tr>
              <a:tr h="5049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11"/>
                        </a:rPr>
                        <a:t>modf(x)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返回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的整数部分与小数部分，两部分的数值符号与</a:t>
                      </a: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zh-CN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相同，整数部分以浮点型表示。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38152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12"/>
                        </a:rPr>
                        <a:t>pow(x, y)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Arial" panose="020B0604020202020204" pitchFamily="34" charset="0"/>
                        </a:rPr>
                        <a:t>x**y </a:t>
                      </a:r>
                      <a:r>
                        <a:rPr lang="ja-JP" altLang="en-US" sz="1300" b="0" i="0" u="none" strike="noStrike">
                          <a:effectLst/>
                          <a:latin typeface="Arial" panose="020B0604020202020204" pitchFamily="34" charset="0"/>
                        </a:rPr>
                        <a:t>运算后的值。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04288"/>
                  </a:ext>
                </a:extLst>
              </a:tr>
              <a:tr h="69776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13"/>
                        </a:rPr>
                        <a:t>round(x [,n])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>
                          <a:effectLst/>
                          <a:latin typeface="Helvetica Neue"/>
                        </a:rPr>
                        <a:t>返回浮点数 </a:t>
                      </a:r>
                      <a:r>
                        <a:rPr lang="en-US" sz="1300" b="0" i="0" u="none" strike="noStrike">
                          <a:effectLst/>
                          <a:latin typeface="Helvetica Neue"/>
                        </a:rPr>
                        <a:t>x </a:t>
                      </a:r>
                      <a:r>
                        <a:rPr lang="zh-CN" altLang="en-US" sz="1300" b="0" i="0" u="none" strike="noStrike">
                          <a:effectLst/>
                          <a:latin typeface="Helvetica Neue"/>
                        </a:rPr>
                        <a:t>的四舍五入值，如给出 </a:t>
                      </a:r>
                      <a:r>
                        <a:rPr lang="en-US" sz="1300" b="0" i="0" u="none" strike="noStrike">
                          <a:effectLst/>
                          <a:latin typeface="Helvetica Neue"/>
                        </a:rPr>
                        <a:t>n </a:t>
                      </a:r>
                      <a:r>
                        <a:rPr lang="zh-CN" altLang="en-US" sz="1300" b="0" i="0" u="none" strike="noStrike">
                          <a:effectLst/>
                          <a:latin typeface="Helvetica Neue"/>
                        </a:rPr>
                        <a:t>值，则代表舍入到小数点后的位数。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1" i="0" u="none" strike="noStrike">
                          <a:effectLst/>
                          <a:latin typeface="Helvetica Neue"/>
                        </a:rPr>
                        <a:t>其实准确的说是保留值将保留到离上一位更近的一端。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52040"/>
                  </a:ext>
                </a:extLst>
              </a:tr>
              <a:tr h="3122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hlinkClick r:id="rId14"/>
                        </a:rPr>
                        <a:t>sqrt(x)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返回数字</a:t>
                      </a:r>
                      <a:r>
                        <a:rPr 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lang="zh-CN" altLang="en-US" sz="1300" b="0" i="0" u="none" strike="noStrike" dirty="0">
                          <a:effectLst/>
                          <a:latin typeface="Arial" panose="020B0604020202020204" pitchFamily="34" charset="0"/>
                        </a:rPr>
                        <a:t>的平方根。</a:t>
                      </a:r>
                    </a:p>
                  </a:txBody>
                  <a:tcPr marL="33469" marR="33469" marT="46857" marB="4685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4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4BE9-8AAD-43AD-B7DC-2D12B64F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/>
              <a:t>数字类型用于存储数值。</a:t>
            </a:r>
          </a:p>
          <a:p>
            <a:r>
              <a:rPr lang="zh-CN" altLang="en-US" sz="2200"/>
              <a:t>首先我们要特别注意的一点是，数字类型是不允许改变的</a:t>
            </a:r>
            <a:r>
              <a:rPr lang="en-US" altLang="zh-CN" sz="2200"/>
              <a:t>,</a:t>
            </a:r>
            <a:r>
              <a:rPr lang="zh-CN" altLang="en-US" sz="2200"/>
              <a:t>这就意味着如果改变数字数据类型的值，将重新分配内存空间。</a:t>
            </a:r>
          </a:p>
          <a:p>
            <a:r>
              <a:rPr lang="zh-CN" altLang="en-US" sz="2200"/>
              <a:t>这句话是什么意思呢？</a:t>
            </a:r>
          </a:p>
          <a:p>
            <a:r>
              <a:rPr lang="zh-CN" altLang="en-US" sz="2200"/>
              <a:t>关键点是：数字类型是不可变类型。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326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DF9A8-293C-4A94-A013-352E0934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不可变类型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AD96-DE89-41E8-A8D2-9BF632A3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1500"/>
              <a:t>创建一个变量，那么就相当于在计算</a:t>
            </a:r>
            <a:endParaRPr lang="en-US" altLang="zh-CN" sz="1500"/>
          </a:p>
          <a:p>
            <a:r>
              <a:rPr lang="zh-CN" altLang="en-US" sz="1500"/>
              <a:t>机内存里，划分出来一个内存区域，这个内存区域里的值，就是我们要创建的值。这个内存区域有一个编号，叫做内存</a:t>
            </a:r>
            <a:r>
              <a:rPr lang="en-US" altLang="zh-CN" sz="1500"/>
              <a:t>ID</a:t>
            </a:r>
            <a:r>
              <a:rPr lang="zh-CN" altLang="en-US" sz="1500"/>
              <a:t>。</a:t>
            </a:r>
          </a:p>
          <a:p>
            <a:r>
              <a:rPr lang="zh-CN" altLang="en-US" sz="1500"/>
              <a:t>用通俗的话来讲，我们计算机的内存就像是一个大仓库一样，由一个一个货架和小箱子组成的。</a:t>
            </a:r>
            <a:endParaRPr lang="en-US" altLang="zh-CN" sz="1500"/>
          </a:p>
          <a:p>
            <a:r>
              <a:rPr lang="zh-CN" altLang="en-US" sz="1500"/>
              <a:t>在我们创建一个变量的时候，就你是在一个货架中选择了一个或几个连续的小箱子，</a:t>
            </a:r>
          </a:p>
          <a:p>
            <a:r>
              <a:rPr lang="zh-CN" altLang="en-US" sz="1500"/>
              <a:t>小箱子里的东西，就是我们创建的东西。然后我们后面怎么使用这个变量呢？怎么知道这个变量里面是什么值呢？</a:t>
            </a:r>
            <a:endParaRPr lang="en-US" altLang="zh-CN" sz="1500"/>
          </a:p>
          <a:p>
            <a:r>
              <a:rPr lang="zh-CN" altLang="en-US" sz="1500"/>
              <a:t>我们实际上创建了一个变量后，这个变量实际上指定的是这个货架的编号加上这几个小箱子的编号，也就是内存</a:t>
            </a:r>
            <a:r>
              <a:rPr lang="en-US" altLang="zh-CN" sz="1500"/>
              <a:t>ID</a:t>
            </a:r>
            <a:r>
              <a:rPr lang="zh-CN" altLang="en-US" sz="1500"/>
              <a:t>。</a:t>
            </a:r>
          </a:p>
          <a:p>
            <a:r>
              <a:rPr lang="zh-CN" altLang="en-US" sz="1500"/>
              <a:t>我们在使用这个变量的时候，就通过货架编号加箱子编号（内存</a:t>
            </a:r>
            <a:r>
              <a:rPr lang="en-US" altLang="zh-CN" sz="1500"/>
              <a:t>ID </a:t>
            </a:r>
            <a:r>
              <a:rPr lang="zh-CN" altLang="en-US" sz="1500"/>
              <a:t>），去找到那几个小箱子，查看箱子里面的值，然后进行使用。</a:t>
            </a:r>
          </a:p>
          <a:p>
            <a:r>
              <a:rPr lang="zh-CN" altLang="en-US" sz="1500"/>
              <a:t>我们讲回不可变类型，不可变类型指的是，当我们创建了一个不可变类型的时候，通过内存</a:t>
            </a:r>
            <a:r>
              <a:rPr lang="en-US" altLang="zh-CN" sz="1500"/>
              <a:t>ID</a:t>
            </a:r>
            <a:r>
              <a:rPr lang="zh-CN" altLang="en-US" sz="1500"/>
              <a:t>，我们可以找到几个小箱子，这几个小箱子存储了这些值后，不能再改变成别的值。</a:t>
            </a:r>
            <a:endParaRPr lang="en-US" altLang="zh-CN" sz="1500"/>
          </a:p>
          <a:p>
            <a:r>
              <a:rPr lang="zh-CN" altLang="en-US" sz="1500"/>
              <a:t>想要再创建另一个值，就要再找另外的小箱子来存储，这个时候内存</a:t>
            </a:r>
            <a:r>
              <a:rPr lang="en-US" altLang="zh-CN" sz="1500"/>
              <a:t>ID</a:t>
            </a:r>
            <a:r>
              <a:rPr lang="zh-CN" altLang="en-US" sz="1500"/>
              <a:t>也就变了。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792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5B14B-31B4-40D8-960A-614884FB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7E5E-99ED-4E3D-9BA9-E2511B4B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/>
              <a:t>a = 1</a:t>
            </a:r>
          </a:p>
          <a:p>
            <a:pPr marL="0" indent="0">
              <a:buNone/>
            </a:pPr>
            <a:r>
              <a:rPr lang="en-US" altLang="zh-CN" sz="1500"/>
              <a:t>id(a) # 5617981371</a:t>
            </a:r>
          </a:p>
          <a:p>
            <a:pPr marL="0" indent="0">
              <a:buNone/>
            </a:pPr>
            <a:r>
              <a:rPr lang="en-US" altLang="zh-CN" sz="1500"/>
              <a:t>a = 2</a:t>
            </a:r>
          </a:p>
          <a:p>
            <a:pPr marL="0" indent="0">
              <a:buNone/>
            </a:pPr>
            <a:r>
              <a:rPr lang="en-US" altLang="zh-CN" sz="1500"/>
              <a:t>id(a) # 5617987241</a:t>
            </a:r>
          </a:p>
          <a:p>
            <a:pPr marL="0" indent="0">
              <a:buNone/>
            </a:pPr>
            <a:endParaRPr lang="en-US" altLang="zh-CN" sz="1500"/>
          </a:p>
          <a:p>
            <a:r>
              <a:rPr lang="zh-CN" altLang="en-US" sz="1500"/>
              <a:t>上面的例子，我们先创建了一个变量</a:t>
            </a:r>
            <a:r>
              <a:rPr lang="en-US" altLang="zh-CN" sz="1500"/>
              <a:t>a</a:t>
            </a:r>
            <a:r>
              <a:rPr lang="zh-CN" altLang="en-US" sz="1500"/>
              <a:t>，它指定的箱子里，值为</a:t>
            </a:r>
            <a:r>
              <a:rPr lang="en-US" altLang="zh-CN" sz="1500"/>
              <a:t>1</a:t>
            </a:r>
            <a:r>
              <a:rPr lang="zh-CN" altLang="en-US" sz="1500"/>
              <a:t>。 使用</a:t>
            </a:r>
            <a:r>
              <a:rPr lang="en-US" altLang="zh-CN" sz="1500"/>
              <a:t>id</a:t>
            </a:r>
            <a:r>
              <a:rPr lang="zh-CN" altLang="en-US" sz="1500"/>
              <a:t>函数来查看货架编号和箱子编号，得到一组编号（</a:t>
            </a:r>
            <a:r>
              <a:rPr lang="en-US" altLang="zh-CN" sz="1500"/>
              <a:t> 5617981371 </a:t>
            </a:r>
            <a:r>
              <a:rPr lang="zh-CN" altLang="en-US" sz="1500"/>
              <a:t>）。</a:t>
            </a:r>
          </a:p>
          <a:p>
            <a:r>
              <a:rPr lang="zh-CN" altLang="en-US" sz="1500"/>
              <a:t>我们又通过</a:t>
            </a:r>
            <a:r>
              <a:rPr lang="en-US" altLang="zh-CN" sz="1500"/>
              <a:t>a</a:t>
            </a:r>
            <a:r>
              <a:rPr lang="zh-CN" altLang="en-US" sz="1500"/>
              <a:t>变量创建了一个值，指定的箱子里，值为</a:t>
            </a:r>
            <a:r>
              <a:rPr lang="en-US" altLang="zh-CN" sz="1500"/>
              <a:t>2</a:t>
            </a:r>
            <a:r>
              <a:rPr lang="zh-CN" altLang="en-US" sz="1500"/>
              <a:t>。 </a:t>
            </a:r>
            <a:endParaRPr lang="en-US" altLang="zh-CN" sz="1500"/>
          </a:p>
          <a:p>
            <a:r>
              <a:rPr lang="zh-CN" altLang="en-US" sz="1500"/>
              <a:t>再使用</a:t>
            </a:r>
            <a:r>
              <a:rPr lang="en-US" altLang="zh-CN" sz="1500"/>
              <a:t>id</a:t>
            </a:r>
            <a:r>
              <a:rPr lang="zh-CN" altLang="en-US" sz="1500"/>
              <a:t>函数去查看来查看货架编号和箱子编号，得到的编号（</a:t>
            </a:r>
            <a:r>
              <a:rPr lang="en-US" altLang="zh-CN" sz="1500"/>
              <a:t> 5617987241 </a:t>
            </a:r>
            <a:r>
              <a:rPr lang="zh-CN" altLang="en-US" sz="1500"/>
              <a:t>）跟上面的就不一样了。</a:t>
            </a:r>
          </a:p>
          <a:p>
            <a:r>
              <a:rPr lang="zh-CN" altLang="en-US" sz="1500"/>
              <a:t>这就是不可变类型的具体表现。</a:t>
            </a:r>
            <a:endParaRPr lang="en-US" altLang="zh-CN" sz="1500"/>
          </a:p>
          <a:p>
            <a:r>
              <a:rPr lang="zh-CN" altLang="en-US" sz="1500"/>
              <a:t>那么相应的可变类型，就是你不断的去改变箱子里的值，箱子的编号是不变的。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10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D522-1E16-4F78-81DE-2B9A4E62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zh-CN" altLang="en-US" sz="5200"/>
              <a:t>三种数字类型</a:t>
            </a:r>
            <a:endParaRPr lang="en-US" sz="5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1468-3CE3-4214-9787-CB637106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zh-CN" altLang="en-US" sz="1900"/>
              <a:t>整型</a:t>
            </a:r>
            <a:r>
              <a:rPr lang="en-US" altLang="zh-CN" sz="1900"/>
              <a:t>(Int) - </a:t>
            </a:r>
            <a:r>
              <a:rPr lang="zh-CN" altLang="en-US" sz="1900"/>
              <a:t>通常被称为是整数类型或整数，是正或负整数，不带小数点。（</a:t>
            </a:r>
            <a:r>
              <a:rPr lang="en-US" altLang="zh-CN" sz="1900"/>
              <a:t>Python3 </a:t>
            </a:r>
            <a:r>
              <a:rPr lang="zh-CN" altLang="en-US" sz="1900"/>
              <a:t>整型是没有限制大小的，可以当作 </a:t>
            </a:r>
            <a:r>
              <a:rPr lang="en-US" altLang="zh-CN" sz="1900"/>
              <a:t>Long </a:t>
            </a:r>
            <a:r>
              <a:rPr lang="zh-CN" altLang="en-US" sz="1900"/>
              <a:t>类型使用，所以 </a:t>
            </a:r>
            <a:r>
              <a:rPr lang="en-US" altLang="zh-CN" sz="1900"/>
              <a:t>Python3 </a:t>
            </a:r>
            <a:r>
              <a:rPr lang="zh-CN" altLang="en-US" sz="1900"/>
              <a:t>没有 </a:t>
            </a:r>
            <a:r>
              <a:rPr lang="en-US" altLang="zh-CN" sz="1900"/>
              <a:t>Python2 </a:t>
            </a:r>
            <a:r>
              <a:rPr lang="zh-CN" altLang="en-US" sz="1900"/>
              <a:t>的 </a:t>
            </a:r>
            <a:r>
              <a:rPr lang="en-US" altLang="zh-CN" sz="1900"/>
              <a:t>Long </a:t>
            </a:r>
            <a:r>
              <a:rPr lang="zh-CN" altLang="en-US" sz="1900"/>
              <a:t>类型）</a:t>
            </a:r>
          </a:p>
          <a:p>
            <a:r>
              <a:rPr lang="zh-CN" altLang="en-US" sz="1900"/>
              <a:t>浮点型</a:t>
            </a:r>
            <a:r>
              <a:rPr lang="en-US" altLang="zh-CN" sz="1900"/>
              <a:t>(float) - </a:t>
            </a:r>
            <a:r>
              <a:rPr lang="zh-CN" altLang="en-US" sz="1900"/>
              <a:t>浮点型由整数部分与小数部分组成，浮点型也可以使用科学计数法表示（</a:t>
            </a:r>
            <a:r>
              <a:rPr lang="en-US" altLang="zh-CN" sz="1900"/>
              <a:t>2.5e2 = 2.5 x 102 = 250</a:t>
            </a:r>
            <a:r>
              <a:rPr lang="zh-CN" altLang="en-US" sz="1900"/>
              <a:t>）</a:t>
            </a:r>
          </a:p>
          <a:p>
            <a:r>
              <a:rPr lang="zh-CN" altLang="en-US" sz="1900"/>
              <a:t>复数</a:t>
            </a:r>
            <a:r>
              <a:rPr lang="en-US" altLang="zh-CN" sz="1900"/>
              <a:t>( (complex)) - </a:t>
            </a:r>
            <a:r>
              <a:rPr lang="zh-CN" altLang="en-US" sz="1900"/>
              <a:t>复数由实数部分和虚数部分构成，可以用</a:t>
            </a:r>
            <a:r>
              <a:rPr lang="en-US" altLang="zh-CN" sz="1900"/>
              <a:t>a + bj,</a:t>
            </a:r>
            <a:r>
              <a:rPr lang="zh-CN" altLang="en-US" sz="1900"/>
              <a:t>或者</a:t>
            </a:r>
            <a:r>
              <a:rPr lang="en-US" altLang="zh-CN" sz="1900"/>
              <a:t>complex(a,b)</a:t>
            </a:r>
            <a:r>
              <a:rPr lang="zh-CN" altLang="en-US" sz="1900"/>
              <a:t>表示， 复数的实部</a:t>
            </a:r>
            <a:r>
              <a:rPr lang="en-US" altLang="zh-CN" sz="1900"/>
              <a:t>a</a:t>
            </a:r>
            <a:r>
              <a:rPr lang="zh-CN" altLang="en-US" sz="1900"/>
              <a:t>和虚部</a:t>
            </a:r>
            <a:r>
              <a:rPr lang="en-US" altLang="zh-CN" sz="1900"/>
              <a:t>b</a:t>
            </a:r>
            <a:r>
              <a:rPr lang="zh-CN" altLang="en-US" sz="1900"/>
              <a:t>都是浮点型。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192AF9-65C3-4190-9BFE-0D003619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3481"/>
              </p:ext>
            </p:extLst>
          </p:nvPr>
        </p:nvGraphicFramePr>
        <p:xfrm>
          <a:off x="7057292" y="1021852"/>
          <a:ext cx="4674460" cy="4738775"/>
        </p:xfrm>
        <a:graphic>
          <a:graphicData uri="http://schemas.openxmlformats.org/drawingml/2006/table">
            <a:tbl>
              <a:tblPr firstRow="1" bandRow="1"/>
              <a:tblGrid>
                <a:gridCol w="1183886">
                  <a:extLst>
                    <a:ext uri="{9D8B030D-6E8A-4147-A177-3AD203B41FA5}">
                      <a16:colId xmlns:a16="http://schemas.microsoft.com/office/drawing/2014/main" val="2304106249"/>
                    </a:ext>
                  </a:extLst>
                </a:gridCol>
                <a:gridCol w="1841689">
                  <a:extLst>
                    <a:ext uri="{9D8B030D-6E8A-4147-A177-3AD203B41FA5}">
                      <a16:colId xmlns:a16="http://schemas.microsoft.com/office/drawing/2014/main" val="1722777340"/>
                    </a:ext>
                  </a:extLst>
                </a:gridCol>
                <a:gridCol w="1648885">
                  <a:extLst>
                    <a:ext uri="{9D8B030D-6E8A-4147-A177-3AD203B41FA5}">
                      <a16:colId xmlns:a16="http://schemas.microsoft.com/office/drawing/2014/main" val="1399428368"/>
                    </a:ext>
                  </a:extLst>
                </a:gridCol>
              </a:tblGrid>
              <a:tr h="46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solidFill>
                            <a:srgbClr val="FFFFFF"/>
                          </a:solidFill>
                          <a:effectLst/>
                        </a:rPr>
                        <a:t>int</a:t>
                      </a:r>
                    </a:p>
                  </a:txBody>
                  <a:tcPr marL="36970" marR="36970" marT="36970" marB="3697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solidFill>
                            <a:srgbClr val="FFFFFF"/>
                          </a:solidFill>
                          <a:effectLst/>
                        </a:rPr>
                        <a:t>float</a:t>
                      </a:r>
                    </a:p>
                  </a:txBody>
                  <a:tcPr marL="36970" marR="36970" marT="36970" marB="3697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solidFill>
                            <a:srgbClr val="FFFFFF"/>
                          </a:solidFill>
                          <a:effectLst/>
                        </a:rPr>
                        <a:t>complex</a:t>
                      </a:r>
                    </a:p>
                  </a:txBody>
                  <a:tcPr marL="36970" marR="36970" marT="36970" marB="3697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6926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10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0.0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3.14j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57192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100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15.20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45.j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411332"/>
                  </a:ext>
                </a:extLst>
              </a:tr>
              <a:tr h="917749"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effectLst/>
                        </a:rPr>
                        <a:t>-786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-21.9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9.322e-36j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16721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080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32.3e+18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.876j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43403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-0490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-90.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-.6545+0J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75703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-0x260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-32.54e100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3e+26J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85286"/>
                  </a:ext>
                </a:extLst>
              </a:tr>
              <a:tr h="559945"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0x69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>
                          <a:effectLst/>
                        </a:rPr>
                        <a:t>70.2E-12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300" dirty="0">
                          <a:effectLst/>
                        </a:rPr>
                        <a:t>4.53e-7j</a:t>
                      </a:r>
                    </a:p>
                  </a:txBody>
                  <a:tcPr marL="61618" marR="61618" marT="86265" marB="862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2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B085-21C4-4D5C-91C3-39F2B1D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数字类型转换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264F-F2A6-465F-BD71-303F9AFB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有时候，我们需要对数据内置的类型进行转换，数据类型的转换，你只需要将数据类型作为函数名即可。</a:t>
            </a:r>
          </a:p>
          <a:p>
            <a:pPr latinLnBrk="1"/>
            <a:r>
              <a:rPr lang="en-US" altLang="zh-CN" b="1" dirty="0"/>
              <a:t>int(x)</a:t>
            </a:r>
            <a:r>
              <a:rPr lang="zh-CN" altLang="en-US" dirty="0"/>
              <a:t> 将</a:t>
            </a:r>
            <a:r>
              <a:rPr lang="en-US" altLang="zh-CN" dirty="0"/>
              <a:t>x</a:t>
            </a:r>
            <a:r>
              <a:rPr lang="zh-CN" altLang="en-US" dirty="0"/>
              <a:t>转换为一个整数。</a:t>
            </a:r>
          </a:p>
          <a:p>
            <a:pPr latinLnBrk="1"/>
            <a:r>
              <a:rPr lang="en-US" altLang="zh-CN" b="1" dirty="0"/>
              <a:t>float(x)</a:t>
            </a:r>
            <a:r>
              <a:rPr lang="zh-CN" altLang="en-US" dirty="0"/>
              <a:t> 将</a:t>
            </a:r>
            <a:r>
              <a:rPr lang="en-US" altLang="zh-CN" dirty="0"/>
              <a:t>x</a:t>
            </a:r>
            <a:r>
              <a:rPr lang="zh-CN" altLang="en-US" dirty="0"/>
              <a:t>转换到一个浮点数。</a:t>
            </a:r>
          </a:p>
          <a:p>
            <a:pPr latinLnBrk="1"/>
            <a:r>
              <a:rPr lang="en-US" altLang="zh-CN" b="1" dirty="0"/>
              <a:t>complex(x)</a:t>
            </a:r>
            <a:r>
              <a:rPr lang="zh-CN" altLang="en-US" dirty="0"/>
              <a:t> 将</a:t>
            </a:r>
            <a:r>
              <a:rPr lang="en-US" altLang="zh-CN" dirty="0"/>
              <a:t>x</a:t>
            </a:r>
            <a:r>
              <a:rPr lang="zh-CN" altLang="en-US" dirty="0"/>
              <a:t>转换到一个复数，实数部分为 </a:t>
            </a:r>
            <a:r>
              <a:rPr lang="en-US" altLang="zh-CN" dirty="0"/>
              <a:t>x</a:t>
            </a:r>
            <a:r>
              <a:rPr lang="zh-CN" altLang="en-US" dirty="0"/>
              <a:t>，虚数部分为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/>
              <a:t>complex(x, y)</a:t>
            </a:r>
            <a:r>
              <a:rPr lang="zh-CN" altLang="en-US" dirty="0"/>
              <a:t> 将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转换到一个复数，实数部分为 </a:t>
            </a:r>
            <a:r>
              <a:rPr lang="en-US" altLang="zh-CN" dirty="0"/>
              <a:t>x</a:t>
            </a:r>
            <a:r>
              <a:rPr lang="zh-CN" altLang="en-US" dirty="0"/>
              <a:t>，虚数部分为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是数字表达式。</a:t>
            </a:r>
          </a:p>
        </p:txBody>
      </p:sp>
    </p:spTree>
    <p:extLst>
      <p:ext uri="{BB962C8B-B14F-4D97-AF65-F5344CB8AC3E}">
        <p14:creationId xmlns:p14="http://schemas.microsoft.com/office/powerpoint/2010/main" val="250637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EB9-AE33-4919-B3F3-BAFC7B41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2049-3DA3-4343-B08A-10FD4215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2.0</a:t>
            </a:r>
          </a:p>
          <a:p>
            <a:r>
              <a:rPr lang="en-US" dirty="0"/>
              <a:t>b = 3</a:t>
            </a:r>
          </a:p>
          <a:p>
            <a:r>
              <a:rPr lang="en-US" dirty="0"/>
              <a:t>int(a)</a:t>
            </a:r>
            <a:r>
              <a:rPr lang="zh-CN" altLang="en-US" dirty="0"/>
              <a:t>得到的结果是</a:t>
            </a:r>
            <a:r>
              <a:rPr lang="en-US" altLang="zh-CN" dirty="0"/>
              <a:t>2</a:t>
            </a:r>
          </a:p>
          <a:p>
            <a:r>
              <a:rPr lang="en-US" dirty="0"/>
              <a:t>float(b)</a:t>
            </a:r>
            <a:r>
              <a:rPr lang="zh-CN" altLang="en-US" dirty="0"/>
              <a:t>得到的结果是</a:t>
            </a:r>
            <a:r>
              <a:rPr lang="en-US" altLang="zh-CN" dirty="0"/>
              <a:t>3.0</a:t>
            </a:r>
          </a:p>
          <a:p>
            <a:endParaRPr lang="en-US" altLang="zh-CN" dirty="0"/>
          </a:p>
          <a:p>
            <a:r>
              <a:rPr lang="en-US" dirty="0"/>
              <a:t>c = 2.1</a:t>
            </a:r>
          </a:p>
          <a:p>
            <a:r>
              <a:rPr lang="en-US" dirty="0"/>
              <a:t>d = 2.7</a:t>
            </a:r>
          </a:p>
          <a:p>
            <a:r>
              <a:rPr lang="en-US" dirty="0"/>
              <a:t>int(c)</a:t>
            </a:r>
            <a:r>
              <a:rPr lang="zh-CN" altLang="en-US" dirty="0"/>
              <a:t>得到的结果是</a:t>
            </a:r>
            <a:r>
              <a:rPr lang="en-US" altLang="zh-CN" dirty="0"/>
              <a:t>2</a:t>
            </a:r>
          </a:p>
          <a:p>
            <a:r>
              <a:rPr lang="en-US" dirty="0"/>
              <a:t>int(d)</a:t>
            </a:r>
            <a:r>
              <a:rPr lang="zh-CN" altLang="en-US" dirty="0"/>
              <a:t>得到的结果是</a:t>
            </a:r>
            <a:r>
              <a:rPr lang="en-US" altLang="zh-CN" dirty="0"/>
              <a:t>2</a:t>
            </a:r>
          </a:p>
          <a:p>
            <a:r>
              <a:rPr lang="en-US" dirty="0"/>
              <a:t>int</a:t>
            </a:r>
            <a:r>
              <a:rPr lang="zh-CN" altLang="en-US" dirty="0"/>
              <a:t>会把</a:t>
            </a:r>
            <a:r>
              <a:rPr lang="en-US" dirty="0"/>
              <a:t>float</a:t>
            </a:r>
            <a:r>
              <a:rPr lang="zh-CN" altLang="en-US" dirty="0"/>
              <a:t>中的小数部分直接省略。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0ACC-ABEB-43F5-990E-11DC4B3C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C590-E37E-4D7A-96D3-242525E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这个之前在运算符章节我们讲过，简单的</a:t>
            </a:r>
            <a:r>
              <a:rPr lang="en-US" altLang="zh-CN" dirty="0"/>
              <a:t>+-*/</a:t>
            </a:r>
            <a:r>
              <a:rPr lang="zh-CN" altLang="en-US" dirty="0"/>
              <a:t>，和复杂一点的** </a:t>
            </a:r>
            <a:r>
              <a:rPr lang="en-US" altLang="zh-CN" dirty="0"/>
              <a:t>// %</a:t>
            </a:r>
          </a:p>
          <a:p>
            <a:r>
              <a:rPr lang="zh-CN" altLang="en-US" dirty="0"/>
              <a:t>我们可以将一个复杂的计算结果赋值给一个变量。</a:t>
            </a:r>
          </a:p>
          <a:p>
            <a:r>
              <a:rPr lang="en-US" altLang="zh-CN" dirty="0"/>
              <a:t>a = 10 * 20</a:t>
            </a:r>
          </a:p>
          <a:p>
            <a:r>
              <a:rPr lang="en-US" altLang="zh-CN" dirty="0"/>
              <a:t>b = a / 3</a:t>
            </a:r>
          </a:p>
          <a:p>
            <a:r>
              <a:rPr lang="en-US" altLang="zh-CN" dirty="0"/>
              <a:t>c = (a + b) *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ED18-225B-429C-BBC6-99C55D4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769C-A991-4E84-9B03-235186BF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" dirty="0"/>
              <a:t>在整数除法中，除法 </a:t>
            </a:r>
            <a:r>
              <a:rPr lang="en-US" altLang="zh-CN" sz="800" dirty="0"/>
              <a:t>/ </a:t>
            </a:r>
            <a:r>
              <a:rPr lang="zh-CN" altLang="en-US" sz="800" dirty="0"/>
              <a:t>总是返回一个浮点数，如果只想得到整数的结果，丢弃可能的分数部分，可以使用运算符 </a:t>
            </a:r>
            <a:r>
              <a:rPr lang="en-US" altLang="zh-CN" sz="800" dirty="0"/>
              <a:t>// </a:t>
            </a:r>
            <a:r>
              <a:rPr lang="zh-CN" altLang="en-US" sz="800" dirty="0"/>
              <a:t>：</a:t>
            </a:r>
          </a:p>
          <a:p>
            <a:pPr marL="0" indent="0">
              <a:buNone/>
            </a:pPr>
            <a:r>
              <a:rPr lang="en-US" altLang="zh-CN" sz="800" dirty="0"/>
              <a:t>&gt;&gt;&gt; 17 / 3  # </a:t>
            </a:r>
            <a:r>
              <a:rPr lang="zh-CN" altLang="en-US" sz="800" dirty="0"/>
              <a:t>整数除法返回浮点型</a:t>
            </a:r>
          </a:p>
          <a:p>
            <a:pPr marL="0" indent="0">
              <a:buNone/>
            </a:pPr>
            <a:r>
              <a:rPr lang="en-US" altLang="zh-CN" sz="800" dirty="0"/>
              <a:t>5.666666666666667</a:t>
            </a:r>
          </a:p>
          <a:p>
            <a:pPr marL="0" indent="0">
              <a:buNone/>
            </a:pPr>
            <a:r>
              <a:rPr lang="en-US" altLang="zh-CN" sz="800" dirty="0"/>
              <a:t>&gt;&gt;&gt;</a:t>
            </a:r>
          </a:p>
          <a:p>
            <a:pPr marL="0" indent="0">
              <a:buNone/>
            </a:pPr>
            <a:r>
              <a:rPr lang="en-US" altLang="zh-CN" sz="800" dirty="0"/>
              <a:t>&gt;&gt;&gt; 17 // 3  # </a:t>
            </a:r>
            <a:r>
              <a:rPr lang="zh-CN" altLang="en-US" sz="800" dirty="0"/>
              <a:t>整数除法返回向下取整后的结果</a:t>
            </a:r>
          </a:p>
          <a:p>
            <a:pPr marL="0" indent="0">
              <a:buNone/>
            </a:pPr>
            <a:r>
              <a:rPr lang="en-US" altLang="zh-CN" sz="800" dirty="0"/>
              <a:t>5</a:t>
            </a:r>
          </a:p>
          <a:p>
            <a:pPr marL="0" indent="0">
              <a:buNone/>
            </a:pPr>
            <a:r>
              <a:rPr lang="en-US" altLang="zh-CN" sz="800" dirty="0"/>
              <a:t>&gt;&gt;&gt; 17 % 3  # </a:t>
            </a:r>
            <a:r>
              <a:rPr lang="zh-CN" altLang="en-US" sz="800" dirty="0"/>
              <a:t>％操作符返回除法的余数</a:t>
            </a:r>
          </a:p>
          <a:p>
            <a:pPr marL="0" indent="0">
              <a:buNone/>
            </a:pPr>
            <a:r>
              <a:rPr lang="en-US" altLang="zh-CN" sz="800" dirty="0"/>
              <a:t>2</a:t>
            </a:r>
          </a:p>
          <a:p>
            <a:pPr marL="0" indent="0">
              <a:buNone/>
            </a:pPr>
            <a:r>
              <a:rPr lang="en-US" altLang="zh-CN" sz="800" dirty="0"/>
              <a:t>&gt;&gt;&gt; 5 * 3 + 2 </a:t>
            </a:r>
          </a:p>
          <a:p>
            <a:pPr marL="0" indent="0">
              <a:buNone/>
            </a:pPr>
            <a:r>
              <a:rPr lang="en-US" altLang="zh-CN" sz="800" dirty="0"/>
              <a:t>17</a:t>
            </a:r>
          </a:p>
          <a:p>
            <a:pPr marL="0" indent="0">
              <a:buNone/>
            </a:pPr>
            <a:r>
              <a:rPr lang="zh-CN" altLang="en-US" sz="800" dirty="0"/>
              <a:t>注意：</a:t>
            </a:r>
            <a:r>
              <a:rPr lang="en-US" altLang="zh-CN" sz="800" dirty="0"/>
              <a:t>// </a:t>
            </a:r>
            <a:r>
              <a:rPr lang="zh-CN" altLang="en-US" sz="800" dirty="0"/>
              <a:t>得到的并不一定是整数类型的数，它与分母分子的数据类型有关系。</a:t>
            </a:r>
          </a:p>
          <a:p>
            <a:pPr marL="0" indent="0">
              <a:buNone/>
            </a:pPr>
            <a:r>
              <a:rPr lang="en-US" altLang="zh-CN" sz="800" dirty="0"/>
              <a:t>&gt;&gt;&gt; 7//2</a:t>
            </a:r>
          </a:p>
          <a:p>
            <a:pPr marL="0" indent="0">
              <a:buNone/>
            </a:pPr>
            <a:r>
              <a:rPr lang="en-US" altLang="zh-CN" sz="800" dirty="0"/>
              <a:t>3</a:t>
            </a:r>
          </a:p>
          <a:p>
            <a:pPr marL="0" indent="0">
              <a:buNone/>
            </a:pPr>
            <a:r>
              <a:rPr lang="en-US" altLang="zh-CN" sz="800" dirty="0"/>
              <a:t>&gt;&gt;&gt; 7.0//2</a:t>
            </a:r>
          </a:p>
          <a:p>
            <a:pPr marL="0" indent="0">
              <a:buNone/>
            </a:pPr>
            <a:r>
              <a:rPr lang="en-US" altLang="zh-CN" sz="800" dirty="0"/>
              <a:t>3.0</a:t>
            </a:r>
          </a:p>
          <a:p>
            <a:pPr marL="0" indent="0">
              <a:buNone/>
            </a:pPr>
            <a:r>
              <a:rPr lang="en-US" altLang="zh-CN" sz="800" dirty="0"/>
              <a:t>&gt;&gt;&gt; 7//2.0</a:t>
            </a:r>
          </a:p>
          <a:p>
            <a:pPr marL="0" indent="0">
              <a:buNone/>
            </a:pPr>
            <a:r>
              <a:rPr lang="en-US" altLang="zh-CN" sz="800" dirty="0"/>
              <a:t>3.0</a:t>
            </a:r>
          </a:p>
          <a:p>
            <a:pPr marL="0" indent="0">
              <a:buNone/>
            </a:pPr>
            <a:r>
              <a:rPr lang="en-US" altLang="zh-CN" sz="800" dirty="0"/>
              <a:t>&gt;&gt;&gt;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48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1846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Calibri</vt:lpstr>
      <vt:lpstr>Calibri Light</vt:lpstr>
      <vt:lpstr>Office Theme</vt:lpstr>
      <vt:lpstr>数字(Number)类型</vt:lpstr>
      <vt:lpstr>PowerPoint Presentation</vt:lpstr>
      <vt:lpstr>不可变类型</vt:lpstr>
      <vt:lpstr>实例</vt:lpstr>
      <vt:lpstr>三种数字类型</vt:lpstr>
      <vt:lpstr>数字类型转换</vt:lpstr>
      <vt:lpstr>实例</vt:lpstr>
      <vt:lpstr>数字运算</vt:lpstr>
      <vt:lpstr>实例</vt:lpstr>
      <vt:lpstr>实例</vt:lpstr>
      <vt:lpstr>数学函数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数字(Number)类型</dc:title>
  <dc:creator>Wang, HongyiX</dc:creator>
  <cp:lastModifiedBy>Wang, HongyiX</cp:lastModifiedBy>
  <cp:revision>24</cp:revision>
  <dcterms:created xsi:type="dcterms:W3CDTF">2021-05-18T07:44:24Z</dcterms:created>
  <dcterms:modified xsi:type="dcterms:W3CDTF">2021-05-18T08:01:28Z</dcterms:modified>
</cp:coreProperties>
</file>