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F2A8-9F33-4700-8444-C65274873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CE17-3746-460A-BA4D-46E7856A2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695EC-CAF7-4196-9C94-2695AD7E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82DE-3C16-4A36-8D53-EDACF145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236E-0ECE-41E2-BC04-976EE1BF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1DE0-9DA4-4680-9CF7-EEFCF597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01F2E-8FCA-4623-BE9B-F1AC6E75E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109E-388F-4CEF-9FB9-424C5CAD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B9E3-B4BF-4145-B5B2-F2623C16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F9DA-8288-4703-9224-4971B93B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28E58-A895-4646-A9A8-5EF433A0F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46F21-E044-4CB4-9828-83A589D91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3A584-D45C-403C-8E94-E90495B3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6F7B7-AE28-46A8-9CC0-A7E3BEBB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00C4-677C-46A5-963A-B4C40CD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4215-AB80-48EC-9E87-1347ECBB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991A-1EEB-43DB-B130-DE81AF82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1D618-F080-45CB-8858-E1C478BB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3BDA-D8BF-42E1-A49B-F27E6F58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C0065-3D5D-4D8E-8668-3822770D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4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FB99-CE1D-44C1-A44A-C7AEC223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F7CCA-3863-4BE8-96E2-205538591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D0E3-5308-4CD3-BB13-330908E7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2762-6D3C-4E95-A1EE-CCA58A4F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B6DD-40D6-4933-963E-5D07183D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DB28-B7F5-413B-BD4D-0A05504A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549C-1BFF-40F1-83F3-D1BC7E8D1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BE35-2305-4683-89F9-A83F58E8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6A3FA-0116-4F31-99E9-BE332CE7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2E9E6-BCFD-4062-B8A4-8EF39060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67321-AF8B-4562-A945-940823E8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EC72-2994-404F-ADDE-0AA14CD3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6D93-1ADA-4679-84FB-9B0A04E1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F821E-75B9-4205-B5BB-6EE82D819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60736-768C-44B2-A5F2-9E0E64C2D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E0307-B0BC-4BD2-8D22-8DA1C837F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17935-ED82-436A-B2BB-247EAAE5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B33F0-34C8-4329-853E-B975C934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8BEF2-3AA7-4335-9E74-E0A404ED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8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E7E4-B9CF-4715-8382-406636ED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105FD-BD13-4A26-9F53-32AB479B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E514E-4888-442C-9AC6-B082D45D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1BD72-1FEF-4F5B-8502-B157EDE6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D854F-23B5-40DD-A321-B45A3929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AB054-99A9-4D1F-B50E-7B64C6D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27C6-AD23-4885-9A2E-ECCCD2EF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2F9B-38B7-44F7-AF66-F2B0B08B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EDB6-4BDB-4D9B-AF27-773D51053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2753-F1FB-4061-83E0-6F832BB4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28AD2-1187-4D40-BE4A-976820FF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EE651-9270-4920-926F-5E8AAB28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F1FBB-9041-46D5-BA91-A59E5F86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1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5CAB-FCD6-4315-8082-A20D3288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A5ED8-77C7-4DAF-85B6-36FC32E68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A81B2-671F-46A9-A5E1-5ABDF1E72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399B0-2D89-41A2-931C-A9B037C3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317EA-3C53-45A0-BC68-5B100595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9679-AA5A-4221-8FF6-2E3D3CE4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F5739-588D-4F62-AAA5-F8E68151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1834-2413-4D6B-BF15-AB458956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7F70-1F38-42BC-970C-64FBD94FE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9A4A-7428-4019-8CCE-6A6EE402A78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4DE6-97A4-4EFE-BA01-BB6092EBA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27F3-2FFA-46E3-9CB4-31ABEB7D7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077-12AE-48EA-9EB9-35E15B76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string-expandtabs.html" TargetMode="External"/><Relationship Id="rId13" Type="http://schemas.openxmlformats.org/officeDocument/2006/relationships/hyperlink" Target="https://www.runoob.com/python3/python3-string-isdigit.html" TargetMode="External"/><Relationship Id="rId18" Type="http://schemas.openxmlformats.org/officeDocument/2006/relationships/hyperlink" Target="https://www.runoob.com/python3/python3-string-isupper.html" TargetMode="External"/><Relationship Id="rId26" Type="http://schemas.openxmlformats.org/officeDocument/2006/relationships/hyperlink" Target="https://www.runoob.com/python3/python3-string-min.html" TargetMode="External"/><Relationship Id="rId39" Type="http://schemas.openxmlformats.org/officeDocument/2006/relationships/hyperlink" Target="https://www.runoob.com/python3/python3-string-upper.html" TargetMode="External"/><Relationship Id="rId3" Type="http://schemas.openxmlformats.org/officeDocument/2006/relationships/hyperlink" Target="https://www.runoob.com/python3/python3-string-center.html" TargetMode="External"/><Relationship Id="rId21" Type="http://schemas.openxmlformats.org/officeDocument/2006/relationships/hyperlink" Target="https://www.runoob.com/python3/python3-string-ljust.html" TargetMode="External"/><Relationship Id="rId34" Type="http://schemas.openxmlformats.org/officeDocument/2006/relationships/hyperlink" Target="https://www.runoob.com/python3/python3-string-startswith.html" TargetMode="External"/><Relationship Id="rId7" Type="http://schemas.openxmlformats.org/officeDocument/2006/relationships/hyperlink" Target="https://www.runoob.com/python3/python3-string-endswith.html" TargetMode="External"/><Relationship Id="rId12" Type="http://schemas.openxmlformats.org/officeDocument/2006/relationships/hyperlink" Target="https://www.runoob.com/python3/python3-string-isalpha.html" TargetMode="External"/><Relationship Id="rId17" Type="http://schemas.openxmlformats.org/officeDocument/2006/relationships/hyperlink" Target="https://www.runoob.com/python3/python3-string-istitle.html" TargetMode="External"/><Relationship Id="rId25" Type="http://schemas.openxmlformats.org/officeDocument/2006/relationships/hyperlink" Target="https://www.runoob.com/python3/python3-string-max.html" TargetMode="External"/><Relationship Id="rId33" Type="http://schemas.openxmlformats.org/officeDocument/2006/relationships/hyperlink" Target="https://www.runoob.com/python3/python3-string-splitlines.html" TargetMode="External"/><Relationship Id="rId38" Type="http://schemas.openxmlformats.org/officeDocument/2006/relationships/hyperlink" Target="https://www.runoob.com/python3/python3-string-translate.html" TargetMode="External"/><Relationship Id="rId2" Type="http://schemas.openxmlformats.org/officeDocument/2006/relationships/hyperlink" Target="https://www.runoob.com/python3/python3-string-capitalize.html" TargetMode="External"/><Relationship Id="rId16" Type="http://schemas.openxmlformats.org/officeDocument/2006/relationships/hyperlink" Target="https://www.runoob.com/python3/python3-string-isspace.html" TargetMode="External"/><Relationship Id="rId20" Type="http://schemas.openxmlformats.org/officeDocument/2006/relationships/hyperlink" Target="https://www.runoob.com/python3/python3-string-len.html" TargetMode="External"/><Relationship Id="rId29" Type="http://schemas.openxmlformats.org/officeDocument/2006/relationships/hyperlink" Target="https://www.runoob.com/python3/python3-string-rindex.html" TargetMode="External"/><Relationship Id="rId41" Type="http://schemas.openxmlformats.org/officeDocument/2006/relationships/hyperlink" Target="https://www.runoob.com/python3/python3-string-isdecim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python3/python3-string-encode.html" TargetMode="External"/><Relationship Id="rId11" Type="http://schemas.openxmlformats.org/officeDocument/2006/relationships/hyperlink" Target="https://www.runoob.com/python3/python3-string-isalnum.html" TargetMode="External"/><Relationship Id="rId24" Type="http://schemas.openxmlformats.org/officeDocument/2006/relationships/hyperlink" Target="https://www.runoob.com/python3/python3-string-maketrans.html" TargetMode="External"/><Relationship Id="rId32" Type="http://schemas.openxmlformats.org/officeDocument/2006/relationships/hyperlink" Target="https://www.runoob.com/python3/python3-string-split.html" TargetMode="External"/><Relationship Id="rId37" Type="http://schemas.openxmlformats.org/officeDocument/2006/relationships/hyperlink" Target="https://www.runoob.com/python3/python3-string-title.html" TargetMode="External"/><Relationship Id="rId40" Type="http://schemas.openxmlformats.org/officeDocument/2006/relationships/hyperlink" Target="https://www.runoob.com/python3/python3-string-zfill.html" TargetMode="External"/><Relationship Id="rId5" Type="http://schemas.openxmlformats.org/officeDocument/2006/relationships/hyperlink" Target="https://www.runoob.com/python3/python3-string-decode.html" TargetMode="External"/><Relationship Id="rId15" Type="http://schemas.openxmlformats.org/officeDocument/2006/relationships/hyperlink" Target="https://www.runoob.com/python3/python3-string-isnumeric.html" TargetMode="External"/><Relationship Id="rId23" Type="http://schemas.openxmlformats.org/officeDocument/2006/relationships/hyperlink" Target="https://www.runoob.com/python3/python3-string-lstrip.html" TargetMode="External"/><Relationship Id="rId28" Type="http://schemas.openxmlformats.org/officeDocument/2006/relationships/hyperlink" Target="https://www.runoob.com/python3/python3-string-rfind.html" TargetMode="External"/><Relationship Id="rId36" Type="http://schemas.openxmlformats.org/officeDocument/2006/relationships/hyperlink" Target="https://www.runoob.com/python3/python3-string-swapcase.html" TargetMode="External"/><Relationship Id="rId10" Type="http://schemas.openxmlformats.org/officeDocument/2006/relationships/hyperlink" Target="https://www.runoob.com/python3/python3-string-index.html" TargetMode="External"/><Relationship Id="rId19" Type="http://schemas.openxmlformats.org/officeDocument/2006/relationships/hyperlink" Target="https://www.runoob.com/python3/python3-string-join.html" TargetMode="External"/><Relationship Id="rId31" Type="http://schemas.openxmlformats.org/officeDocument/2006/relationships/hyperlink" Target="https://www.runoob.com/python3/python3-string-rstrip.html" TargetMode="External"/><Relationship Id="rId4" Type="http://schemas.openxmlformats.org/officeDocument/2006/relationships/hyperlink" Target="https://www.runoob.com/python3/python3-string-count.html" TargetMode="External"/><Relationship Id="rId9" Type="http://schemas.openxmlformats.org/officeDocument/2006/relationships/hyperlink" Target="https://www.runoob.com/python3/python3-string-find.html" TargetMode="External"/><Relationship Id="rId14" Type="http://schemas.openxmlformats.org/officeDocument/2006/relationships/hyperlink" Target="https://www.runoob.com/python3/python3-string-islower.html" TargetMode="External"/><Relationship Id="rId22" Type="http://schemas.openxmlformats.org/officeDocument/2006/relationships/hyperlink" Target="https://www.runoob.com/python3/python3-string-lower.html" TargetMode="External"/><Relationship Id="rId27" Type="http://schemas.openxmlformats.org/officeDocument/2006/relationships/hyperlink" Target="https://www.runoob.com/python3/python3-string-replace.html" TargetMode="External"/><Relationship Id="rId30" Type="http://schemas.openxmlformats.org/officeDocument/2006/relationships/hyperlink" Target="https://www.runoob.com/python3/python3-string-rjust.html" TargetMode="External"/><Relationship Id="rId35" Type="http://schemas.openxmlformats.org/officeDocument/2006/relationships/hyperlink" Target="https://www.runoob.com/python3/python3-string-strip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3CCCE-2777-4505-963C-D9B0810AB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zh-CN" altLang="en-US" sz="8000" b="1"/>
              <a:t>字符串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08964-E31A-4455-9C7C-205268135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36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7621-53BA-402B-806E-B440932B4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altLang="zh-CN" sz="2000"/>
              <a:t>Python </a:t>
            </a:r>
            <a:r>
              <a:rPr lang="zh-CN" altLang="en-US" sz="2000"/>
              <a:t>支持格式化字符串的输出 。尽管这样可能会用到非常复杂的表达式，但最基本的用法是将一个值插入到一个有字符串格式符 </a:t>
            </a:r>
            <a:r>
              <a:rPr lang="en-US" altLang="zh-CN" sz="2000"/>
              <a:t>%s </a:t>
            </a:r>
            <a:r>
              <a:rPr lang="zh-CN" altLang="en-US" sz="2000"/>
              <a:t>的字符串中。</a:t>
            </a:r>
          </a:p>
          <a:p>
            <a:endParaRPr lang="zh-CN" altLang="en-US" sz="2000"/>
          </a:p>
          <a:p>
            <a:r>
              <a:rPr lang="zh-CN" altLang="en-US" sz="2000"/>
              <a:t>在 </a:t>
            </a:r>
            <a:r>
              <a:rPr lang="en-US" altLang="zh-CN" sz="2000"/>
              <a:t>Python </a:t>
            </a:r>
            <a:r>
              <a:rPr lang="zh-CN" altLang="en-US" sz="2000"/>
              <a:t>中，字符串格式化使用与 </a:t>
            </a:r>
            <a:r>
              <a:rPr lang="en-US" altLang="zh-CN" sz="2000"/>
              <a:t>C </a:t>
            </a:r>
            <a:r>
              <a:rPr lang="zh-CN" altLang="en-US" sz="2000"/>
              <a:t>中 </a:t>
            </a:r>
            <a:r>
              <a:rPr lang="en-US" altLang="zh-CN" sz="2000"/>
              <a:t>sprintf </a:t>
            </a:r>
            <a:r>
              <a:rPr lang="zh-CN" altLang="en-US" sz="2000"/>
              <a:t>函数一样的语法。</a:t>
            </a:r>
          </a:p>
          <a:p>
            <a:endParaRPr lang="zh-CN" altLang="en-US" sz="2000"/>
          </a:p>
          <a:p>
            <a:pPr marL="457200" lvl="1" indent="0">
              <a:buNone/>
            </a:pPr>
            <a:r>
              <a:rPr lang="en-US" altLang="zh-CN" sz="2000"/>
              <a:t>print ("</a:t>
            </a:r>
            <a:r>
              <a:rPr lang="zh-CN" altLang="en-US" sz="2000"/>
              <a:t>我叫 </a:t>
            </a:r>
            <a:r>
              <a:rPr lang="en-US" altLang="zh-CN" sz="2000"/>
              <a:t>%s </a:t>
            </a:r>
            <a:r>
              <a:rPr lang="zh-CN" altLang="en-US" sz="2000"/>
              <a:t>今年 </a:t>
            </a:r>
            <a:r>
              <a:rPr lang="en-US" altLang="zh-CN" sz="2000"/>
              <a:t>%d </a:t>
            </a:r>
            <a:r>
              <a:rPr lang="zh-CN" altLang="en-US" sz="2000"/>
              <a:t>岁</a:t>
            </a:r>
            <a:r>
              <a:rPr lang="en-US" altLang="zh-CN" sz="2000"/>
              <a:t>!" % ('</a:t>
            </a:r>
            <a:r>
              <a:rPr lang="zh-CN" altLang="en-US" sz="2000"/>
              <a:t>小明</a:t>
            </a:r>
            <a:r>
              <a:rPr lang="en-US" altLang="zh-CN" sz="2000"/>
              <a:t>', 10))</a:t>
            </a:r>
          </a:p>
          <a:p>
            <a:pPr marL="457200" lvl="1" indent="0">
              <a:buNone/>
            </a:pPr>
            <a:r>
              <a:rPr lang="zh-CN" altLang="en-US" sz="2000"/>
              <a:t>以上实例输出结果：</a:t>
            </a:r>
          </a:p>
          <a:p>
            <a:pPr marL="457200" lvl="1" indent="0">
              <a:buNone/>
            </a:pPr>
            <a:r>
              <a:rPr lang="zh-CN" altLang="en-US" sz="2000"/>
              <a:t>我叫 小明 今年 </a:t>
            </a:r>
            <a:r>
              <a:rPr lang="en-US" altLang="zh-CN" sz="2000"/>
              <a:t>10 </a:t>
            </a:r>
            <a:r>
              <a:rPr lang="zh-CN" altLang="en-US" sz="2000"/>
              <a:t>岁</a:t>
            </a:r>
            <a:r>
              <a:rPr lang="en-US" altLang="zh-CN" sz="2000"/>
              <a:t>!</a:t>
            </a:r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4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98BB3-7169-4D8A-8E80-CDE43BFC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zh-CN" altLang="en-US" sz="2800"/>
              <a:t>字符串格式化符号</a:t>
            </a:r>
            <a:endParaRPr lang="en-US" sz="280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AE27DA17-F9DA-4A0B-BEE3-4BC7E9FD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31DFBA8D-78C4-4829-B25A-4EEF24D801A7}"/>
              </a:ext>
            </a:extLst>
          </p:cNvPr>
          <p:cNvGraphicFramePr>
            <a:graphicFrameLocks/>
          </p:cNvGraphicFramePr>
          <p:nvPr/>
        </p:nvGraphicFramePr>
        <p:xfrm>
          <a:off x="5120640" y="673270"/>
          <a:ext cx="6656833" cy="5410888"/>
        </p:xfrm>
        <a:graphic>
          <a:graphicData uri="http://schemas.openxmlformats.org/drawingml/2006/table">
            <a:tbl>
              <a:tblPr firstRow="1" bandRow="1"/>
              <a:tblGrid>
                <a:gridCol w="2162977">
                  <a:extLst>
                    <a:ext uri="{9D8B030D-6E8A-4147-A177-3AD203B41FA5}">
                      <a16:colId xmlns:a16="http://schemas.microsoft.com/office/drawing/2014/main" val="1979579401"/>
                    </a:ext>
                  </a:extLst>
                </a:gridCol>
                <a:gridCol w="4493856">
                  <a:extLst>
                    <a:ext uri="{9D8B030D-6E8A-4147-A177-3AD203B41FA5}">
                      <a16:colId xmlns:a16="http://schemas.microsoft.com/office/drawing/2014/main" val="2203834517"/>
                    </a:ext>
                  </a:extLst>
                </a:gridCol>
              </a:tblGrid>
              <a:tr h="32719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符   号</a:t>
                      </a:r>
                    </a:p>
                  </a:txBody>
                  <a:tcPr marL="23945" marR="23945" marT="23945" marB="2394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3945" marR="23945" marT="23945" marB="2394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02522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%c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格式化字符及其</a:t>
                      </a:r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ASCII</a:t>
                      </a:r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码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210452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%s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格式化字符串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16017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%d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格式化整数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311424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%u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格式化无符号整型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56383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%o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格式化无符号八进制数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64256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%x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格式化无符号十六进制数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67722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%X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格式化无符号十六进制数（大写）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64206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%f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格式化浮点数字，可指定小数点后的精度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9651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%e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用科学计数法格式化浮点数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386595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%E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作用同</a:t>
                      </a:r>
                      <a:r>
                        <a:rPr lang="en-US" altLang="zh-CN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%e</a:t>
                      </a:r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，用科学计数法格式化浮点数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857041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%g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%f</a:t>
                      </a:r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的简写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40545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%G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%f </a:t>
                      </a:r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 </a:t>
                      </a:r>
                      <a:r>
                        <a:rPr lang="en-US" altLang="zh-CN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 </a:t>
                      </a:r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的简写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81605"/>
                  </a:ext>
                </a:extLst>
              </a:tr>
              <a:tr h="391053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     %p</a:t>
                      </a:r>
                      <a:endParaRPr 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用十六进制数格式化变量的地址</a:t>
                      </a:r>
                      <a:endParaRPr lang="zh-CN" altLang="en-US" sz="1500">
                        <a:effectLst/>
                      </a:endParaRPr>
                    </a:p>
                  </a:txBody>
                  <a:tcPr marL="39909" marR="39909" marT="55871" marB="5587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9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06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E7E62-6F7E-4CF4-B2E2-30C80B50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zh-CN" altLang="en-US" sz="2800"/>
              <a:t>格式化操作符辅助指令</a:t>
            </a:r>
            <a:endParaRPr lang="en-US" sz="280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1F963605-098A-4D5E-AE22-80E51FF65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1A205BE9-DA47-4DE7-BE4E-CE5BB75E98AA}"/>
              </a:ext>
            </a:extLst>
          </p:cNvPr>
          <p:cNvGraphicFramePr>
            <a:graphicFrameLocks/>
          </p:cNvGraphicFramePr>
          <p:nvPr/>
        </p:nvGraphicFramePr>
        <p:xfrm>
          <a:off x="5120640" y="834124"/>
          <a:ext cx="6656832" cy="5089168"/>
        </p:xfrm>
        <a:graphic>
          <a:graphicData uri="http://schemas.openxmlformats.org/drawingml/2006/table">
            <a:tbl>
              <a:tblPr firstRow="1" bandRow="1"/>
              <a:tblGrid>
                <a:gridCol w="1456104">
                  <a:extLst>
                    <a:ext uri="{9D8B030D-6E8A-4147-A177-3AD203B41FA5}">
                      <a16:colId xmlns:a16="http://schemas.microsoft.com/office/drawing/2014/main" val="1016231452"/>
                    </a:ext>
                  </a:extLst>
                </a:gridCol>
                <a:gridCol w="5200728">
                  <a:extLst>
                    <a:ext uri="{9D8B030D-6E8A-4147-A177-3AD203B41FA5}">
                      <a16:colId xmlns:a16="http://schemas.microsoft.com/office/drawing/2014/main" val="264861926"/>
                    </a:ext>
                  </a:extLst>
                </a:gridCol>
              </a:tblGrid>
              <a:tr h="38204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符号</a:t>
                      </a:r>
                    </a:p>
                  </a:txBody>
                  <a:tcPr marL="29681" marR="29681" marT="29681" marB="2968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</a:p>
                  </a:txBody>
                  <a:tcPr marL="29681" marR="29681" marT="29681" marB="2968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78116"/>
                  </a:ext>
                </a:extLst>
              </a:tr>
              <a:tr h="46119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定义宽度或者小数点精度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37081"/>
                  </a:ext>
                </a:extLst>
              </a:tr>
              <a:tr h="46119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用做左对齐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61500"/>
                  </a:ext>
                </a:extLst>
              </a:tr>
              <a:tr h="46119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在正数前面显示加号</a:t>
                      </a:r>
                      <a:r>
                        <a:rPr lang="en-US" altLang="zh-CN" sz="1800">
                          <a:effectLst/>
                        </a:rPr>
                        <a:t>( + )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44927"/>
                  </a:ext>
                </a:extLst>
              </a:tr>
              <a:tr h="46119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&lt;sp&gt;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在正数前面显示空格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91491"/>
                  </a:ext>
                </a:extLst>
              </a:tr>
              <a:tr h="73937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#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在八进制数前面显示零</a:t>
                      </a:r>
                      <a:r>
                        <a:rPr lang="en-US" altLang="zh-CN" sz="1800">
                          <a:effectLst/>
                        </a:rPr>
                        <a:t>('0')</a:t>
                      </a:r>
                      <a:r>
                        <a:rPr lang="zh-CN" altLang="en-US" sz="1800">
                          <a:effectLst/>
                        </a:rPr>
                        <a:t>，在十六进制前面显示</a:t>
                      </a:r>
                      <a:r>
                        <a:rPr lang="en-US" altLang="zh-CN" sz="1800">
                          <a:effectLst/>
                        </a:rPr>
                        <a:t>'0x'</a:t>
                      </a:r>
                      <a:r>
                        <a:rPr lang="zh-CN" altLang="en-US" sz="1800">
                          <a:effectLst/>
                        </a:rPr>
                        <a:t>或者</a:t>
                      </a:r>
                      <a:r>
                        <a:rPr lang="en-US" altLang="zh-CN" sz="1800">
                          <a:effectLst/>
                        </a:rPr>
                        <a:t>'0X'(</a:t>
                      </a:r>
                      <a:r>
                        <a:rPr lang="zh-CN" altLang="en-US" sz="1800">
                          <a:effectLst/>
                        </a:rPr>
                        <a:t>取决于用的是</a:t>
                      </a:r>
                      <a:r>
                        <a:rPr lang="en-US" altLang="zh-CN" sz="1800">
                          <a:effectLst/>
                        </a:rPr>
                        <a:t>'x'</a:t>
                      </a:r>
                      <a:r>
                        <a:rPr lang="zh-CN" altLang="en-US" sz="1800">
                          <a:effectLst/>
                        </a:rPr>
                        <a:t>还是</a:t>
                      </a:r>
                      <a:r>
                        <a:rPr lang="en-US" altLang="zh-CN" sz="1800">
                          <a:effectLst/>
                        </a:rPr>
                        <a:t>'X')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07"/>
                  </a:ext>
                </a:extLst>
              </a:tr>
              <a:tr h="46119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显示的数字前面填充</a:t>
                      </a:r>
                      <a:r>
                        <a:rPr lang="en-US" altLang="zh-CN" sz="1800">
                          <a:effectLst/>
                        </a:rPr>
                        <a:t>'0'</a:t>
                      </a:r>
                      <a:r>
                        <a:rPr lang="zh-CN" altLang="en-US" sz="1800">
                          <a:effectLst/>
                        </a:rPr>
                        <a:t>而不是默认的空格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351763"/>
                  </a:ext>
                </a:extLst>
              </a:tr>
              <a:tr h="46119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%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'%%'</a:t>
                      </a:r>
                      <a:r>
                        <a:rPr lang="zh-CN" altLang="en-US" sz="1800">
                          <a:effectLst/>
                        </a:rPr>
                        <a:t>输出一个单一的</a:t>
                      </a:r>
                      <a:r>
                        <a:rPr lang="en-US" altLang="zh-CN" sz="1800">
                          <a:effectLst/>
                        </a:rPr>
                        <a:t>'%'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38874"/>
                  </a:ext>
                </a:extLst>
              </a:tr>
              <a:tr h="46119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(var)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800">
                          <a:effectLst/>
                        </a:rPr>
                        <a:t>映射变量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字典参数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48230"/>
                  </a:ext>
                </a:extLst>
              </a:tr>
              <a:tr h="73937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m.n.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>
                          <a:effectLst/>
                        </a:rPr>
                        <a:t>m </a:t>
                      </a:r>
                      <a:r>
                        <a:rPr lang="zh-CN" altLang="en-US" sz="1800">
                          <a:effectLst/>
                        </a:rPr>
                        <a:t>是显示的最小总宽度</a:t>
                      </a:r>
                      <a:r>
                        <a:rPr lang="en-US" altLang="zh-CN" sz="1800">
                          <a:effectLst/>
                        </a:rPr>
                        <a:t>,n </a:t>
                      </a:r>
                      <a:r>
                        <a:rPr lang="zh-CN" altLang="en-US" sz="1800">
                          <a:effectLst/>
                        </a:rPr>
                        <a:t>是小数点后的位数</a:t>
                      </a:r>
                      <a:r>
                        <a:rPr lang="en-US" altLang="zh-CN" sz="1800">
                          <a:effectLst/>
                        </a:rPr>
                        <a:t>(</a:t>
                      </a:r>
                      <a:r>
                        <a:rPr lang="zh-CN" altLang="en-US" sz="1800">
                          <a:effectLst/>
                        </a:rPr>
                        <a:t>如果可用的话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49468" marR="49468" marT="69255" marB="692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3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20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8F28-3F1B-41D5-96BE-4943CD66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b="1"/>
              <a:t> format </a:t>
            </a:r>
            <a:r>
              <a:rPr lang="zh-CN" altLang="en-US" sz="3600" b="1"/>
              <a:t>格式化函数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4D0C-4DF9-4059-80A1-D3A8CE5E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2000"/>
              <a:t>Python2.6 </a:t>
            </a:r>
            <a:r>
              <a:rPr lang="zh-CN" altLang="en-US" sz="2000"/>
              <a:t>开始，新增了一种格式化字符串的函数 </a:t>
            </a:r>
            <a:r>
              <a:rPr lang="en-US" altLang="zh-CN" sz="2000" b="1"/>
              <a:t>str.format()</a:t>
            </a:r>
            <a:r>
              <a:rPr lang="zh-CN" altLang="en-US" sz="2000"/>
              <a:t>，它增强了字符串格式化的功能。</a:t>
            </a:r>
          </a:p>
          <a:p>
            <a:pPr latinLnBrk="1"/>
            <a:r>
              <a:rPr lang="zh-CN" altLang="en-US" sz="2000"/>
              <a:t>基本语法是通过 </a:t>
            </a:r>
            <a:r>
              <a:rPr lang="en-US" altLang="zh-CN" sz="2000" b="1"/>
              <a:t>{}</a:t>
            </a:r>
            <a:r>
              <a:rPr lang="zh-CN" altLang="en-US" sz="2000"/>
              <a:t> 和 </a:t>
            </a:r>
            <a:r>
              <a:rPr lang="en-US" altLang="zh-CN" sz="2000" b="1"/>
              <a:t>:</a:t>
            </a:r>
            <a:r>
              <a:rPr lang="zh-CN" altLang="en-US" sz="2000"/>
              <a:t> 来代替以前的 </a:t>
            </a:r>
            <a:r>
              <a:rPr lang="en-US" altLang="zh-CN" sz="2000" b="1"/>
              <a:t>%</a:t>
            </a:r>
            <a:r>
              <a:rPr lang="zh-CN" altLang="en-US" sz="2000"/>
              <a:t> 。</a:t>
            </a:r>
          </a:p>
          <a:p>
            <a:pPr latinLnBrk="1"/>
            <a:r>
              <a:rPr lang="en-US" altLang="zh-CN" sz="2000"/>
              <a:t>format </a:t>
            </a:r>
            <a:r>
              <a:rPr lang="zh-CN" altLang="en-US" sz="2000"/>
              <a:t>函数可以接受不限个参数，位置可以不按顺序。</a:t>
            </a:r>
          </a:p>
          <a:p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C8F0B-C64F-4DFF-93A9-64904D89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4C10-29C1-43B8-AB54-BAB93098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&gt;&gt;&gt;"{} {}".format("hello", "world")    # </a:t>
            </a:r>
            <a:r>
              <a:rPr lang="zh-CN" altLang="en-US" sz="2000"/>
              <a:t>不设置指定位置，按默认顺序</a:t>
            </a:r>
          </a:p>
          <a:p>
            <a:pPr marL="0" indent="0">
              <a:buNone/>
            </a:pPr>
            <a:r>
              <a:rPr lang="en-US" altLang="zh-CN" sz="2000"/>
              <a:t>'</a:t>
            </a:r>
            <a:r>
              <a:rPr lang="en-US" sz="2000"/>
              <a:t>hello world'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  <a:p>
            <a:pPr marL="0" indent="0">
              <a:buNone/>
            </a:pPr>
            <a:r>
              <a:rPr lang="en-US" sz="2000"/>
              <a:t>&gt;&gt;&gt; "{0} {1}".format("hello", "world")  # </a:t>
            </a:r>
            <a:r>
              <a:rPr lang="zh-CN" altLang="en-US" sz="2000"/>
              <a:t>设置指定位置</a:t>
            </a:r>
          </a:p>
          <a:p>
            <a:pPr marL="0" indent="0">
              <a:buNone/>
            </a:pPr>
            <a:r>
              <a:rPr lang="en-US" altLang="zh-CN" sz="2000"/>
              <a:t>'</a:t>
            </a:r>
            <a:r>
              <a:rPr lang="en-US" sz="2000"/>
              <a:t>hello world'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  <a:p>
            <a:pPr marL="0" indent="0">
              <a:buNone/>
            </a:pPr>
            <a:r>
              <a:rPr lang="en-US" sz="2000"/>
              <a:t>&gt;&gt;&gt; "{1} {0} {1}".format("hello", "world")  # </a:t>
            </a:r>
            <a:r>
              <a:rPr lang="zh-CN" altLang="en-US" sz="2000"/>
              <a:t>设置指定位置</a:t>
            </a:r>
          </a:p>
          <a:p>
            <a:pPr marL="0" indent="0">
              <a:buNone/>
            </a:pPr>
            <a:r>
              <a:rPr lang="en-US" altLang="zh-CN" sz="2000"/>
              <a:t>'</a:t>
            </a:r>
            <a:r>
              <a:rPr lang="en-US" sz="2000"/>
              <a:t>world hello world'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8DCFB-7FA2-4A72-986F-0097B8EB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设置参数实例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9E03-779E-465B-9617-3A0725FB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/>
              <a:t>print("</a:t>
            </a:r>
            <a:r>
              <a:rPr lang="zh-CN" altLang="en-US" sz="1300"/>
              <a:t>网站名：</a:t>
            </a:r>
            <a:r>
              <a:rPr lang="en-US" altLang="zh-CN" sz="1300"/>
              <a:t>{</a:t>
            </a:r>
            <a:r>
              <a:rPr lang="en-US" sz="1300"/>
              <a:t>name}, </a:t>
            </a:r>
            <a:r>
              <a:rPr lang="zh-CN" altLang="en-US" sz="1300"/>
              <a:t>地址 </a:t>
            </a:r>
            <a:r>
              <a:rPr lang="en-US" altLang="zh-CN" sz="1300"/>
              <a:t>{</a:t>
            </a:r>
            <a:r>
              <a:rPr lang="en-US" sz="1300"/>
              <a:t>url}".format(name="</a:t>
            </a:r>
            <a:r>
              <a:rPr lang="zh-CN" altLang="en-US" sz="1300"/>
              <a:t>菜鸟教程</a:t>
            </a:r>
            <a:r>
              <a:rPr lang="en-US" altLang="zh-CN" sz="1300"/>
              <a:t>", </a:t>
            </a:r>
            <a:r>
              <a:rPr lang="en-US" sz="1300"/>
              <a:t>url="www.runoob.com"))</a:t>
            </a:r>
          </a:p>
          <a:p>
            <a:pPr marL="0" indent="0">
              <a:buNone/>
            </a:pPr>
            <a:r>
              <a:rPr lang="en-US" sz="1300"/>
              <a:t> </a:t>
            </a:r>
          </a:p>
          <a:p>
            <a:pPr marL="0" indent="0">
              <a:buNone/>
            </a:pPr>
            <a:r>
              <a:rPr lang="en-US" sz="1300"/>
              <a:t># </a:t>
            </a:r>
            <a:r>
              <a:rPr lang="zh-CN" altLang="en-US" sz="1300"/>
              <a:t>通过字典设置参数</a:t>
            </a:r>
          </a:p>
          <a:p>
            <a:pPr marL="0" indent="0">
              <a:buNone/>
            </a:pPr>
            <a:r>
              <a:rPr lang="en-US" sz="1300"/>
              <a:t>site = {"name": "</a:t>
            </a:r>
            <a:r>
              <a:rPr lang="zh-CN" altLang="en-US" sz="1300"/>
              <a:t>菜鸟教程</a:t>
            </a:r>
            <a:r>
              <a:rPr lang="en-US" altLang="zh-CN" sz="1300"/>
              <a:t>", "</a:t>
            </a:r>
            <a:r>
              <a:rPr lang="en-US" sz="1300"/>
              <a:t>url": "www.runoob.com"}</a:t>
            </a:r>
          </a:p>
          <a:p>
            <a:pPr marL="0" indent="0">
              <a:buNone/>
            </a:pPr>
            <a:r>
              <a:rPr lang="en-US" sz="1300"/>
              <a:t>print("</a:t>
            </a:r>
            <a:r>
              <a:rPr lang="zh-CN" altLang="en-US" sz="1300"/>
              <a:t>网站名：</a:t>
            </a:r>
            <a:r>
              <a:rPr lang="en-US" altLang="zh-CN" sz="1300"/>
              <a:t>{</a:t>
            </a:r>
            <a:r>
              <a:rPr lang="en-US" sz="1300"/>
              <a:t>name}, </a:t>
            </a:r>
            <a:r>
              <a:rPr lang="zh-CN" altLang="en-US" sz="1300"/>
              <a:t>地址 </a:t>
            </a:r>
            <a:r>
              <a:rPr lang="en-US" altLang="zh-CN" sz="1300"/>
              <a:t>{</a:t>
            </a:r>
            <a:r>
              <a:rPr lang="en-US" sz="1300"/>
              <a:t>url}".format(**site))</a:t>
            </a:r>
          </a:p>
          <a:p>
            <a:pPr marL="0" indent="0">
              <a:buNone/>
            </a:pPr>
            <a:r>
              <a:rPr lang="en-US" sz="1300"/>
              <a:t> </a:t>
            </a:r>
          </a:p>
          <a:p>
            <a:pPr marL="0" indent="0">
              <a:buNone/>
            </a:pPr>
            <a:r>
              <a:rPr lang="en-US" sz="1300"/>
              <a:t># </a:t>
            </a:r>
            <a:r>
              <a:rPr lang="zh-CN" altLang="en-US" sz="1300"/>
              <a:t>通过列表索引设置参数</a:t>
            </a:r>
          </a:p>
          <a:p>
            <a:pPr marL="0" indent="0">
              <a:buNone/>
            </a:pPr>
            <a:r>
              <a:rPr lang="en-US" sz="1300"/>
              <a:t>my_list = ['</a:t>
            </a:r>
            <a:r>
              <a:rPr lang="zh-CN" altLang="en-US" sz="1300"/>
              <a:t>菜鸟教程</a:t>
            </a:r>
            <a:r>
              <a:rPr lang="en-US" altLang="zh-CN" sz="1300"/>
              <a:t>', '</a:t>
            </a:r>
            <a:r>
              <a:rPr lang="en-US" sz="1300"/>
              <a:t>www.runoob.com']</a:t>
            </a:r>
          </a:p>
          <a:p>
            <a:pPr marL="0" indent="0">
              <a:buNone/>
            </a:pPr>
            <a:r>
              <a:rPr lang="en-US" sz="1300"/>
              <a:t>print("</a:t>
            </a:r>
            <a:r>
              <a:rPr lang="zh-CN" altLang="en-US" sz="1300"/>
              <a:t>网站名：</a:t>
            </a:r>
            <a:r>
              <a:rPr lang="en-US" altLang="zh-CN" sz="1300"/>
              <a:t>{0[0]}, </a:t>
            </a:r>
            <a:r>
              <a:rPr lang="zh-CN" altLang="en-US" sz="1300"/>
              <a:t>地址 </a:t>
            </a:r>
            <a:r>
              <a:rPr lang="en-US" altLang="zh-CN" sz="1300"/>
              <a:t>{0[1]}".</a:t>
            </a:r>
            <a:r>
              <a:rPr lang="en-US" sz="1300"/>
              <a:t>format(my_list))  # "0" </a:t>
            </a:r>
            <a:r>
              <a:rPr lang="zh-CN" altLang="en-US" sz="1300"/>
              <a:t>是必须的</a:t>
            </a:r>
          </a:p>
          <a:p>
            <a:pPr marL="0" indent="0">
              <a:buNone/>
            </a:pPr>
            <a:r>
              <a:rPr lang="zh-CN" altLang="en-US" sz="1300"/>
              <a:t>输出结果为：</a:t>
            </a:r>
          </a:p>
          <a:p>
            <a:pPr marL="0" indent="0">
              <a:buNone/>
            </a:pPr>
            <a:endParaRPr lang="zh-CN" altLang="en-US" sz="1300"/>
          </a:p>
          <a:p>
            <a:pPr marL="0" indent="0">
              <a:buNone/>
            </a:pPr>
            <a:r>
              <a:rPr lang="zh-CN" altLang="en-US" sz="1300"/>
              <a:t>网站名：菜鸟教程</a:t>
            </a:r>
            <a:r>
              <a:rPr lang="en-US" altLang="zh-CN" sz="1300"/>
              <a:t>, </a:t>
            </a:r>
            <a:r>
              <a:rPr lang="zh-CN" altLang="en-US" sz="1300"/>
              <a:t>地址 </a:t>
            </a:r>
            <a:r>
              <a:rPr lang="en-US" sz="1300"/>
              <a:t>www.runoob.com</a:t>
            </a:r>
          </a:p>
          <a:p>
            <a:pPr marL="0" indent="0">
              <a:buNone/>
            </a:pPr>
            <a:r>
              <a:rPr lang="zh-CN" altLang="en-US" sz="1300"/>
              <a:t>网站名：菜鸟教程</a:t>
            </a:r>
            <a:r>
              <a:rPr lang="en-US" altLang="zh-CN" sz="1300"/>
              <a:t>, </a:t>
            </a:r>
            <a:r>
              <a:rPr lang="zh-CN" altLang="en-US" sz="1300"/>
              <a:t>地址 </a:t>
            </a:r>
            <a:r>
              <a:rPr lang="en-US" sz="1300"/>
              <a:t>www.runoob.com</a:t>
            </a:r>
          </a:p>
          <a:p>
            <a:pPr marL="0" indent="0">
              <a:buNone/>
            </a:pPr>
            <a:r>
              <a:rPr lang="zh-CN" altLang="en-US" sz="1300"/>
              <a:t>网站名：菜鸟教程</a:t>
            </a:r>
            <a:r>
              <a:rPr lang="en-US" altLang="zh-CN" sz="1300"/>
              <a:t>, </a:t>
            </a:r>
            <a:r>
              <a:rPr lang="zh-CN" altLang="en-US" sz="1300"/>
              <a:t>地址 </a:t>
            </a:r>
            <a:r>
              <a:rPr lang="en-US" sz="1300"/>
              <a:t>www.runoob.com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5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5AD0B-82B6-4BD2-9F46-91C4D5FC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向 </a:t>
            </a:r>
            <a:r>
              <a:rPr lang="en-US" sz="3600" b="1"/>
              <a:t>str.format()</a:t>
            </a:r>
            <a:r>
              <a:rPr lang="en-US" sz="3600"/>
              <a:t> </a:t>
            </a:r>
            <a:r>
              <a:rPr lang="zh-CN" altLang="en-US" sz="3600"/>
              <a:t>传入对象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83CB-AB7A-466A-BE5D-9AE974ECC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class AssignValue(object):</a:t>
            </a:r>
          </a:p>
          <a:p>
            <a:pPr marL="0" indent="0">
              <a:buNone/>
            </a:pPr>
            <a:r>
              <a:rPr lang="en-US" sz="2000"/>
              <a:t>    def __init__(self, value):</a:t>
            </a:r>
          </a:p>
          <a:p>
            <a:pPr marL="0" indent="0">
              <a:buNone/>
            </a:pPr>
            <a:r>
              <a:rPr lang="en-US" sz="2000"/>
              <a:t>        self.value = value</a:t>
            </a:r>
          </a:p>
          <a:p>
            <a:pPr marL="0" indent="0">
              <a:buNone/>
            </a:pPr>
            <a:r>
              <a:rPr lang="en-US" sz="2000"/>
              <a:t>my_value = AssignValue(6)</a:t>
            </a:r>
          </a:p>
          <a:p>
            <a:pPr marL="0" indent="0">
              <a:buNone/>
            </a:pPr>
            <a:r>
              <a:rPr lang="en-US" sz="2000"/>
              <a:t>print('value </a:t>
            </a:r>
            <a:r>
              <a:rPr lang="zh-CN" altLang="en-US" sz="2000"/>
              <a:t>为</a:t>
            </a:r>
            <a:r>
              <a:rPr lang="en-US" altLang="zh-CN" sz="2000"/>
              <a:t>: {0.</a:t>
            </a:r>
            <a:r>
              <a:rPr lang="en-US" sz="2000"/>
              <a:t>value}'.format(my_value))  # "0" </a:t>
            </a:r>
            <a:r>
              <a:rPr lang="zh-CN" altLang="en-US" sz="2000"/>
              <a:t>是可选的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输出结果为：</a:t>
            </a:r>
          </a:p>
          <a:p>
            <a:pPr marL="0" indent="0">
              <a:buNone/>
            </a:pPr>
            <a:r>
              <a:rPr lang="en-US" altLang="zh-CN" sz="2000"/>
              <a:t>value </a:t>
            </a:r>
            <a:r>
              <a:rPr lang="zh-CN" altLang="en-US" sz="2000"/>
              <a:t>为</a:t>
            </a:r>
            <a:r>
              <a:rPr lang="en-US" altLang="zh-CN" sz="2000"/>
              <a:t>: 6</a:t>
            </a:r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33C3-73D7-4571-A349-9A5515C0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zh-CN" altLang="en-US" sz="2800" b="1"/>
              <a:t>数字格式化</a:t>
            </a:r>
            <a:endParaRPr lang="en-US" sz="280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366B3B64-3A4B-4CA2-B75E-FEAD2263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96F3368C-B0C1-449C-89BB-2D51A516D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892509"/>
              </p:ext>
            </p:extLst>
          </p:nvPr>
        </p:nvGraphicFramePr>
        <p:xfrm>
          <a:off x="5056622" y="439976"/>
          <a:ext cx="6656833" cy="5883209"/>
        </p:xfrm>
        <a:graphic>
          <a:graphicData uri="http://schemas.openxmlformats.org/drawingml/2006/table">
            <a:tbl>
              <a:tblPr firstRow="1" bandRow="1"/>
              <a:tblGrid>
                <a:gridCol w="937540">
                  <a:extLst>
                    <a:ext uri="{9D8B030D-6E8A-4147-A177-3AD203B41FA5}">
                      <a16:colId xmlns:a16="http://schemas.microsoft.com/office/drawing/2014/main" val="3434604887"/>
                    </a:ext>
                  </a:extLst>
                </a:gridCol>
                <a:gridCol w="3256167">
                  <a:extLst>
                    <a:ext uri="{9D8B030D-6E8A-4147-A177-3AD203B41FA5}">
                      <a16:colId xmlns:a16="http://schemas.microsoft.com/office/drawing/2014/main" val="2672042367"/>
                    </a:ext>
                  </a:extLst>
                </a:gridCol>
                <a:gridCol w="976390">
                  <a:extLst>
                    <a:ext uri="{9D8B030D-6E8A-4147-A177-3AD203B41FA5}">
                      <a16:colId xmlns:a16="http://schemas.microsoft.com/office/drawing/2014/main" val="63600362"/>
                    </a:ext>
                  </a:extLst>
                </a:gridCol>
                <a:gridCol w="1486736">
                  <a:extLst>
                    <a:ext uri="{9D8B030D-6E8A-4147-A177-3AD203B41FA5}">
                      <a16:colId xmlns:a16="http://schemas.microsoft.com/office/drawing/2014/main" val="533761688"/>
                    </a:ext>
                  </a:extLst>
                </a:gridCol>
              </a:tblGrid>
              <a:tr h="23745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数字</a:t>
                      </a:r>
                    </a:p>
                  </a:txBody>
                  <a:tcPr marL="13622" marR="13622" marT="13622" marB="1362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格式</a:t>
                      </a:r>
                    </a:p>
                  </a:txBody>
                  <a:tcPr marL="13622" marR="13622" marT="13622" marB="1362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输出</a:t>
                      </a:r>
                    </a:p>
                  </a:txBody>
                  <a:tcPr marL="13622" marR="13622" marT="13622" marB="1362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3622" marR="13622" marT="13622" marB="1362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96627"/>
                  </a:ext>
                </a:extLst>
              </a:tr>
              <a:tr h="27378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3.1415926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{:.2f}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3.14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保留小数点后两位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87028"/>
                  </a:ext>
                </a:extLst>
              </a:tr>
              <a:tr h="44331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3.1415926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{:+.2f}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+3.14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带符号保留小数点后两位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50304"/>
                  </a:ext>
                </a:extLst>
              </a:tr>
              <a:tr h="44331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-1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{:+.2f}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-1.00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带符号保留小数点后两位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445857"/>
                  </a:ext>
                </a:extLst>
              </a:tr>
              <a:tr h="27378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2.71828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{:.0f}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不带小数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765495"/>
                  </a:ext>
                </a:extLst>
              </a:tr>
              <a:tr h="44331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{:0&gt;2d}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05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数字补零 </a:t>
                      </a:r>
                      <a:r>
                        <a:rPr lang="en-US" altLang="zh-CN" sz="1100">
                          <a:effectLst/>
                        </a:rPr>
                        <a:t>(</a:t>
                      </a:r>
                      <a:r>
                        <a:rPr lang="zh-CN" altLang="en-US" sz="1100">
                          <a:effectLst/>
                        </a:rPr>
                        <a:t>填充左边</a:t>
                      </a:r>
                      <a:r>
                        <a:rPr lang="en-US" altLang="zh-CN" sz="1100">
                          <a:effectLst/>
                        </a:rPr>
                        <a:t>, </a:t>
                      </a:r>
                      <a:r>
                        <a:rPr lang="zh-CN" altLang="en-US" sz="1100">
                          <a:effectLst/>
                        </a:rPr>
                        <a:t>宽度为</a:t>
                      </a:r>
                      <a:r>
                        <a:rPr lang="en-US" altLang="zh-CN" sz="1100">
                          <a:effectLst/>
                        </a:rPr>
                        <a:t>2)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0010"/>
                  </a:ext>
                </a:extLst>
              </a:tr>
              <a:tr h="44331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{:x&lt;4d}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5xxx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数字补</a:t>
                      </a:r>
                      <a:r>
                        <a:rPr lang="en-US" altLang="zh-CN" sz="1100">
                          <a:effectLst/>
                        </a:rPr>
                        <a:t>x (</a:t>
                      </a:r>
                      <a:r>
                        <a:rPr lang="zh-CN" altLang="en-US" sz="1100">
                          <a:effectLst/>
                        </a:rPr>
                        <a:t>填充右边</a:t>
                      </a:r>
                      <a:r>
                        <a:rPr lang="en-US" altLang="zh-CN" sz="1100">
                          <a:effectLst/>
                        </a:rPr>
                        <a:t>, </a:t>
                      </a:r>
                      <a:r>
                        <a:rPr lang="zh-CN" altLang="en-US" sz="1100">
                          <a:effectLst/>
                        </a:rPr>
                        <a:t>宽度为</a:t>
                      </a:r>
                      <a:r>
                        <a:rPr lang="en-US" altLang="zh-CN" sz="1100">
                          <a:effectLst/>
                        </a:rPr>
                        <a:t>4)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03690"/>
                  </a:ext>
                </a:extLst>
              </a:tr>
              <a:tr h="44331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10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{:x&lt;4d}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10xx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数字补</a:t>
                      </a:r>
                      <a:r>
                        <a:rPr lang="en-US" altLang="zh-CN" sz="1100">
                          <a:effectLst/>
                        </a:rPr>
                        <a:t>x (</a:t>
                      </a:r>
                      <a:r>
                        <a:rPr lang="zh-CN" altLang="en-US" sz="1100">
                          <a:effectLst/>
                        </a:rPr>
                        <a:t>填充右边</a:t>
                      </a:r>
                      <a:r>
                        <a:rPr lang="en-US" altLang="zh-CN" sz="1100">
                          <a:effectLst/>
                        </a:rPr>
                        <a:t>, </a:t>
                      </a:r>
                      <a:r>
                        <a:rPr lang="zh-CN" altLang="en-US" sz="1100">
                          <a:effectLst/>
                        </a:rPr>
                        <a:t>宽度为</a:t>
                      </a:r>
                      <a:r>
                        <a:rPr lang="en-US" altLang="zh-CN" sz="1100">
                          <a:effectLst/>
                        </a:rPr>
                        <a:t>4)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03898"/>
                  </a:ext>
                </a:extLst>
              </a:tr>
              <a:tr h="27378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1000000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{:,}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1,000,000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以逗号分隔的数字格式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36702"/>
                  </a:ext>
                </a:extLst>
              </a:tr>
              <a:tr h="27378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0.25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{:.2%}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25.00%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百分比格式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14918"/>
                  </a:ext>
                </a:extLst>
              </a:tr>
              <a:tr h="27378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1000000000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{:.2e}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1.00e+09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指数记法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3642"/>
                  </a:ext>
                </a:extLst>
              </a:tr>
              <a:tr h="44331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13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{:&gt;10d}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        13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右对齐 </a:t>
                      </a:r>
                      <a:r>
                        <a:rPr lang="en-US" altLang="zh-CN" sz="1100">
                          <a:effectLst/>
                        </a:rPr>
                        <a:t>(</a:t>
                      </a:r>
                      <a:r>
                        <a:rPr lang="zh-CN" altLang="en-US" sz="1100">
                          <a:effectLst/>
                        </a:rPr>
                        <a:t>默认</a:t>
                      </a:r>
                      <a:r>
                        <a:rPr lang="en-US" altLang="zh-CN" sz="1100">
                          <a:effectLst/>
                        </a:rPr>
                        <a:t>, </a:t>
                      </a:r>
                      <a:r>
                        <a:rPr lang="zh-CN" altLang="en-US" sz="1100">
                          <a:effectLst/>
                        </a:rPr>
                        <a:t>宽度为</a:t>
                      </a:r>
                      <a:r>
                        <a:rPr lang="en-US" altLang="zh-CN" sz="1100">
                          <a:effectLst/>
                        </a:rPr>
                        <a:t>10)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664"/>
                  </a:ext>
                </a:extLst>
              </a:tr>
              <a:tr h="27378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13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{:&lt;10d}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13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左对齐 </a:t>
                      </a:r>
                      <a:r>
                        <a:rPr lang="en-US" altLang="zh-CN" sz="1100">
                          <a:effectLst/>
                        </a:rPr>
                        <a:t>(</a:t>
                      </a:r>
                      <a:r>
                        <a:rPr lang="zh-CN" altLang="en-US" sz="1100">
                          <a:effectLst/>
                        </a:rPr>
                        <a:t>宽度为</a:t>
                      </a:r>
                      <a:r>
                        <a:rPr lang="en-US" altLang="zh-CN" sz="1100">
                          <a:effectLst/>
                        </a:rPr>
                        <a:t>10)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81331"/>
                  </a:ext>
                </a:extLst>
              </a:tr>
              <a:tr h="27378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13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{:^10d}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    13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中间对齐 </a:t>
                      </a:r>
                      <a:r>
                        <a:rPr lang="en-US" altLang="zh-CN" sz="1100">
                          <a:effectLst/>
                        </a:rPr>
                        <a:t>(</a:t>
                      </a:r>
                      <a:r>
                        <a:rPr lang="zh-CN" altLang="en-US" sz="1100">
                          <a:effectLst/>
                        </a:rPr>
                        <a:t>宽度为</a:t>
                      </a:r>
                      <a:r>
                        <a:rPr lang="en-US" altLang="zh-CN" sz="1100">
                          <a:effectLst/>
                        </a:rPr>
                        <a:t>10)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99004"/>
                  </a:ext>
                </a:extLst>
              </a:tr>
              <a:tr h="44331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11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rgbClr val="008800"/>
                          </a:solidFill>
                          <a:effectLst/>
                        </a:rPr>
                        <a:t>'{:b}'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1100" dirty="0">
                          <a:solidFill>
                            <a:srgbClr val="008800"/>
                          </a:solidFill>
                          <a:effectLst/>
                        </a:rPr>
                        <a:t>'{:d}'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1100" dirty="0">
                          <a:solidFill>
                            <a:srgbClr val="008800"/>
                          </a:solidFill>
                          <a:effectLst/>
                        </a:rPr>
                        <a:t>'{:o}'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1100" dirty="0">
                          <a:solidFill>
                            <a:srgbClr val="008800"/>
                          </a:solidFill>
                          <a:effectLst/>
                        </a:rPr>
                        <a:t>'{:x}'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1100" dirty="0">
                          <a:solidFill>
                            <a:srgbClr val="008800"/>
                          </a:solidFill>
                          <a:effectLst/>
                        </a:rPr>
                        <a:t>'{:#x}'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1100" dirty="0">
                          <a:solidFill>
                            <a:srgbClr val="008800"/>
                          </a:solidFill>
                          <a:effectLst/>
                        </a:rPr>
                        <a:t>'{:#X}'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format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100" dirty="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1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effectLst/>
                      </a:endParaRP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solidFill>
                            <a:srgbClr val="006666"/>
                          </a:solidFill>
                          <a:effectLst/>
                        </a:rPr>
                        <a:t>1011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006666"/>
                          </a:solidFill>
                          <a:effectLst/>
                        </a:rPr>
                        <a:t>11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006666"/>
                          </a:solidFill>
                          <a:effectLst/>
                        </a:rPr>
                        <a:t>13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 b </a:t>
                      </a:r>
                      <a:r>
                        <a:rPr lang="en-US" sz="1100">
                          <a:solidFill>
                            <a:srgbClr val="006666"/>
                          </a:solidFill>
                          <a:effectLst/>
                        </a:rPr>
                        <a:t>0xb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>
                          <a:solidFill>
                            <a:srgbClr val="006666"/>
                          </a:solidFill>
                          <a:effectLst/>
                        </a:rPr>
                        <a:t>0XB</a:t>
                      </a:r>
                      <a:endParaRPr lang="en-US" sz="1100">
                        <a:effectLst/>
                      </a:endParaRP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</a:rPr>
                        <a:t>进制</a:t>
                      </a:r>
                    </a:p>
                  </a:txBody>
                  <a:tcPr marL="22704" marR="22704" marT="31785" marB="3178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07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87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30B1-6E4D-47FE-86A9-7A513C44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altLang="zh-CN" sz="1400"/>
              <a:t>^, &lt;, &gt; </a:t>
            </a:r>
            <a:r>
              <a:rPr lang="zh-CN" altLang="en-US" sz="1400"/>
              <a:t>分别是居中、左对齐、右对齐，后面带宽度， </a:t>
            </a:r>
            <a:r>
              <a:rPr lang="en-US" altLang="zh-CN" sz="1400"/>
              <a:t>: </a:t>
            </a:r>
            <a:r>
              <a:rPr lang="zh-CN" altLang="en-US" sz="1400"/>
              <a:t>号后面带填充的字符，只能是一个字符，不指定则默认是用空格填充。</a:t>
            </a:r>
          </a:p>
          <a:p>
            <a:endParaRPr lang="zh-CN" altLang="en-US" sz="1400"/>
          </a:p>
          <a:p>
            <a:r>
              <a:rPr lang="en-US" altLang="zh-CN" sz="1400"/>
              <a:t>+ </a:t>
            </a:r>
            <a:r>
              <a:rPr lang="zh-CN" altLang="en-US" sz="1400"/>
              <a:t>表示在正数前显示 </a:t>
            </a:r>
            <a:r>
              <a:rPr lang="en-US" altLang="zh-CN" sz="1400"/>
              <a:t>+</a:t>
            </a:r>
            <a:r>
              <a:rPr lang="zh-CN" altLang="en-US" sz="1400"/>
              <a:t>，负数前显示 </a:t>
            </a:r>
            <a:r>
              <a:rPr lang="en-US" altLang="zh-CN" sz="1400"/>
              <a:t>-</a:t>
            </a:r>
            <a:r>
              <a:rPr lang="zh-CN" altLang="en-US" sz="1400"/>
              <a:t>；  （空格）表示在正数前加空格</a:t>
            </a:r>
          </a:p>
          <a:p>
            <a:endParaRPr lang="zh-CN" altLang="en-US" sz="1400"/>
          </a:p>
          <a:p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d</a:t>
            </a:r>
            <a:r>
              <a:rPr lang="zh-CN" altLang="en-US" sz="1400"/>
              <a:t>、</a:t>
            </a:r>
            <a:r>
              <a:rPr lang="en-US" altLang="zh-CN" sz="1400"/>
              <a:t>o</a:t>
            </a:r>
            <a:r>
              <a:rPr lang="zh-CN" altLang="en-US" sz="1400"/>
              <a:t>、</a:t>
            </a:r>
            <a:r>
              <a:rPr lang="en-US" altLang="zh-CN" sz="1400"/>
              <a:t>x </a:t>
            </a:r>
            <a:r>
              <a:rPr lang="zh-CN" altLang="en-US" sz="1400"/>
              <a:t>分别是二进制、十进制、八进制、十六进制。</a:t>
            </a:r>
          </a:p>
          <a:p>
            <a:endParaRPr lang="zh-CN" altLang="en-US" sz="1400"/>
          </a:p>
          <a:p>
            <a:r>
              <a:rPr lang="zh-CN" altLang="en-US" sz="1400"/>
              <a:t>此外我们可以使用大括号 </a:t>
            </a:r>
            <a:r>
              <a:rPr lang="en-US" altLang="zh-CN" sz="1400"/>
              <a:t>{} </a:t>
            </a:r>
            <a:r>
              <a:rPr lang="zh-CN" altLang="en-US" sz="1400"/>
              <a:t>来转义大括号，如下实例：</a:t>
            </a: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print ("{} </a:t>
            </a:r>
            <a:r>
              <a:rPr lang="zh-CN" altLang="en-US" sz="1400"/>
              <a:t>对应的位置是 </a:t>
            </a:r>
            <a:r>
              <a:rPr lang="en-US" altLang="zh-CN" sz="1400"/>
              <a:t>{{0}}".format("runoob"))</a:t>
            </a: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输出结果为：</a:t>
            </a:r>
          </a:p>
          <a:p>
            <a:pPr marL="0" indent="0">
              <a:buNone/>
            </a:pPr>
            <a:r>
              <a:rPr lang="en-US" altLang="zh-CN" sz="1400"/>
              <a:t>runoob </a:t>
            </a:r>
            <a:r>
              <a:rPr lang="zh-CN" altLang="en-US" sz="1400"/>
              <a:t>对应的位置是 </a:t>
            </a:r>
            <a:r>
              <a:rPr lang="en-US" altLang="zh-CN" sz="1400"/>
              <a:t>{0}</a:t>
            </a:r>
            <a:endParaRPr lang="en-US" sz="14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4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24AC0-C7C9-4576-A75A-D258B20B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zh-CN" altLang="en-US" b="1"/>
              <a:t>三引号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F2CC-3913-429C-B75F-F27CA38E8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zh-CN" altLang="en-US" sz="1400"/>
              <a:t>三引号允许一个字符串跨多行，字符串中可以包含换行符、制表符以及其他特殊字符</a:t>
            </a:r>
            <a:endParaRPr lang="en-US" altLang="zh-CN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para_str = """</a:t>
            </a:r>
            <a:r>
              <a:rPr lang="zh-CN" altLang="en-US" sz="1400"/>
              <a:t>这是一个多行字符串的实例</a:t>
            </a:r>
          </a:p>
          <a:p>
            <a:pPr marL="0" indent="0">
              <a:buNone/>
            </a:pPr>
            <a:r>
              <a:rPr lang="zh-CN" altLang="en-US" sz="1400"/>
              <a:t>多行字符串可以使用制表符</a:t>
            </a:r>
          </a:p>
          <a:p>
            <a:pPr marL="0" indent="0">
              <a:buNone/>
            </a:pPr>
            <a:r>
              <a:rPr lang="en-US" sz="1400"/>
              <a:t>TAB ( \t )。</a:t>
            </a:r>
          </a:p>
          <a:p>
            <a:pPr marL="0" indent="0">
              <a:buNone/>
            </a:pPr>
            <a:r>
              <a:rPr lang="zh-CN" altLang="en-US" sz="1400"/>
              <a:t>也可以使用换行符 </a:t>
            </a:r>
            <a:r>
              <a:rPr lang="en-US" altLang="zh-CN" sz="1400"/>
              <a:t>[ \</a:t>
            </a:r>
            <a:r>
              <a:rPr lang="en-US" sz="1400"/>
              <a:t>n ]。</a:t>
            </a:r>
          </a:p>
          <a:p>
            <a:pPr marL="0" indent="0">
              <a:buNone/>
            </a:pPr>
            <a:r>
              <a:rPr lang="en-US" sz="1400"/>
              <a:t>"""</a:t>
            </a:r>
          </a:p>
          <a:p>
            <a:pPr marL="0" indent="0">
              <a:buNone/>
            </a:pPr>
            <a:r>
              <a:rPr lang="en-US" sz="1400"/>
              <a:t>print (para_str)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zh-CN" altLang="en-US" sz="1400"/>
              <a:t>以上实例执行结果为：</a:t>
            </a:r>
          </a:p>
          <a:p>
            <a:pPr marL="0" indent="0">
              <a:buNone/>
            </a:pPr>
            <a:r>
              <a:rPr lang="zh-CN" altLang="en-US" sz="1400"/>
              <a:t>这是一个多行字符串的实例</a:t>
            </a:r>
          </a:p>
          <a:p>
            <a:pPr marL="0" indent="0">
              <a:buNone/>
            </a:pPr>
            <a:r>
              <a:rPr lang="zh-CN" altLang="en-US" sz="1400"/>
              <a:t>多行字符串可以使用制表符</a:t>
            </a:r>
          </a:p>
          <a:p>
            <a:pPr marL="0" indent="0">
              <a:buNone/>
            </a:pPr>
            <a:r>
              <a:rPr lang="en-US" sz="1400"/>
              <a:t>TAB (    )。</a:t>
            </a:r>
          </a:p>
          <a:p>
            <a:pPr marL="0" indent="0">
              <a:buNone/>
            </a:pPr>
            <a:r>
              <a:rPr lang="zh-CN" altLang="en-US" sz="1400"/>
              <a:t>也可以使用换行符 </a:t>
            </a:r>
            <a:r>
              <a:rPr lang="en-US" altLang="zh-CN" sz="1400"/>
              <a:t>[ </a:t>
            </a:r>
          </a:p>
          <a:p>
            <a:pPr marL="0" indent="0">
              <a:buNone/>
            </a:pPr>
            <a:r>
              <a:rPr lang="en-US" altLang="zh-CN" sz="1400"/>
              <a:t> ]</a:t>
            </a:r>
            <a:r>
              <a:rPr lang="zh-CN" altLang="en-US" sz="1400"/>
              <a:t>。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5321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10F9-163A-43E5-9D99-66BDEA78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2000"/>
              <a:t>字符串是 </a:t>
            </a:r>
            <a:r>
              <a:rPr lang="en-US" sz="2000"/>
              <a:t>Python </a:t>
            </a:r>
            <a:r>
              <a:rPr lang="zh-CN" altLang="en-US" sz="2000"/>
              <a:t>中最常用的数据类型。我们可以使用引号</a:t>
            </a:r>
            <a:r>
              <a:rPr lang="en-US" altLang="zh-CN" sz="2000"/>
              <a:t>( </a:t>
            </a:r>
            <a:r>
              <a:rPr lang="en-US" altLang="zh-CN" sz="2000" b="1"/>
              <a:t>'</a:t>
            </a:r>
            <a:r>
              <a:rPr lang="zh-CN" altLang="en-US" sz="2000"/>
              <a:t> 或 </a:t>
            </a:r>
            <a:r>
              <a:rPr lang="en-US" altLang="zh-CN" sz="2000" b="1"/>
              <a:t>"</a:t>
            </a:r>
            <a:r>
              <a:rPr lang="zh-CN" altLang="en-US" sz="2000"/>
              <a:t> </a:t>
            </a:r>
            <a:r>
              <a:rPr lang="en-US" altLang="zh-CN" sz="2000"/>
              <a:t>)</a:t>
            </a:r>
            <a:r>
              <a:rPr lang="zh-CN" altLang="en-US" sz="2000"/>
              <a:t>来创建字符串。</a:t>
            </a:r>
          </a:p>
          <a:p>
            <a:pPr latinLnBrk="1"/>
            <a:r>
              <a:rPr lang="zh-CN" altLang="en-US" sz="2000"/>
              <a:t>创建字符串很简单，只要为变量分配一个值即可。例如：</a:t>
            </a:r>
          </a:p>
          <a:p>
            <a:pPr lvl="1" latinLnBrk="1"/>
            <a:r>
              <a:rPr lang="en-US" sz="2000"/>
              <a:t>var1 = 'Hello World!’ </a:t>
            </a:r>
          </a:p>
          <a:p>
            <a:pPr lvl="1" latinLnBrk="1"/>
            <a:r>
              <a:rPr lang="en-US" sz="2000"/>
              <a:t>var2 = "Runoob"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36714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70588-DDC7-4C84-9F31-A5939412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b="1" dirty="0"/>
              <a:t>Unicode </a:t>
            </a:r>
            <a:r>
              <a:rPr lang="zh-CN" altLang="en-US" b="1" dirty="0"/>
              <a:t>字符串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0B07-CA5F-4F44-8D5D-D0264868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 latinLnBrk="1"/>
            <a:r>
              <a:rPr lang="zh-CN" altLang="en-US" sz="2000"/>
              <a:t>在</a:t>
            </a:r>
            <a:r>
              <a:rPr lang="en-US" altLang="zh-CN" sz="2000"/>
              <a:t>Python2</a:t>
            </a:r>
            <a:r>
              <a:rPr lang="zh-CN" altLang="en-US" sz="2000"/>
              <a:t>中，普通字符串是以</a:t>
            </a:r>
            <a:r>
              <a:rPr lang="en-US" altLang="zh-CN" sz="2000"/>
              <a:t>8</a:t>
            </a:r>
            <a:r>
              <a:rPr lang="zh-CN" altLang="en-US" sz="2000"/>
              <a:t>位</a:t>
            </a:r>
            <a:r>
              <a:rPr lang="en-US" altLang="zh-CN" sz="2000"/>
              <a:t>ASCII</a:t>
            </a:r>
            <a:r>
              <a:rPr lang="zh-CN" altLang="en-US" sz="2000"/>
              <a:t>码进行存储的，而</a:t>
            </a:r>
            <a:r>
              <a:rPr lang="en-US" altLang="zh-CN" sz="2000"/>
              <a:t>Unicode</a:t>
            </a:r>
            <a:r>
              <a:rPr lang="zh-CN" altLang="en-US" sz="2000"/>
              <a:t>字符串则存储为</a:t>
            </a:r>
            <a:r>
              <a:rPr lang="en-US" altLang="zh-CN" sz="2000"/>
              <a:t>16</a:t>
            </a:r>
            <a:r>
              <a:rPr lang="zh-CN" altLang="en-US" sz="2000"/>
              <a:t>位</a:t>
            </a:r>
            <a:r>
              <a:rPr lang="en-US" altLang="zh-CN" sz="2000"/>
              <a:t>unicode</a:t>
            </a:r>
            <a:r>
              <a:rPr lang="zh-CN" altLang="en-US" sz="2000"/>
              <a:t>字符串，这样能够表示更多的字符集。使用的语法是在字符串前面加上前缀 </a:t>
            </a:r>
            <a:r>
              <a:rPr lang="en-US" altLang="zh-CN" sz="2000" b="1"/>
              <a:t>u</a:t>
            </a:r>
            <a:r>
              <a:rPr lang="zh-CN" altLang="en-US" sz="2000"/>
              <a:t>。</a:t>
            </a:r>
          </a:p>
          <a:p>
            <a:pPr latinLnBrk="1"/>
            <a:r>
              <a:rPr lang="zh-CN" altLang="en-US" sz="2000"/>
              <a:t>在</a:t>
            </a:r>
            <a:r>
              <a:rPr lang="en-US" altLang="zh-CN" sz="2000"/>
              <a:t>Python3</a:t>
            </a:r>
            <a:r>
              <a:rPr lang="zh-CN" altLang="en-US" sz="2000"/>
              <a:t>中，所有的字符串都是</a:t>
            </a:r>
            <a:r>
              <a:rPr lang="en-US" altLang="zh-CN" sz="2000"/>
              <a:t>Unicode</a:t>
            </a:r>
            <a:r>
              <a:rPr lang="zh-CN" altLang="en-US" sz="2000"/>
              <a:t>字符串。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6769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FC0F-466E-4180-86E9-38FBB28E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字符串内建函数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8BCF3A9-342D-4733-9558-0888F4476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759019"/>
              </p:ext>
            </p:extLst>
          </p:nvPr>
        </p:nvGraphicFramePr>
        <p:xfrm>
          <a:off x="909320" y="1555298"/>
          <a:ext cx="2255728" cy="4699150"/>
        </p:xfrm>
        <a:graphic>
          <a:graphicData uri="http://schemas.openxmlformats.org/drawingml/2006/table">
            <a:tbl>
              <a:tblPr/>
              <a:tblGrid>
                <a:gridCol w="235989">
                  <a:extLst>
                    <a:ext uri="{9D8B030D-6E8A-4147-A177-3AD203B41FA5}">
                      <a16:colId xmlns:a16="http://schemas.microsoft.com/office/drawing/2014/main" val="3464326621"/>
                    </a:ext>
                  </a:extLst>
                </a:gridCol>
                <a:gridCol w="2019739">
                  <a:extLst>
                    <a:ext uri="{9D8B030D-6E8A-4147-A177-3AD203B41FA5}">
                      <a16:colId xmlns:a16="http://schemas.microsoft.com/office/drawing/2014/main" val="3687745222"/>
                    </a:ext>
                  </a:extLst>
                </a:gridCol>
              </a:tblGrid>
              <a:tr h="278103"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7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"/>
                        </a:rPr>
                        <a:t>capitalize()</a:t>
                      </a:r>
                      <a:br>
                        <a:rPr lang="zh-CN" altLang="en-US" sz="700" dirty="0">
                          <a:effectLst/>
                          <a:latin typeface="Helvetica Neue"/>
                        </a:rPr>
                      </a:br>
                      <a:r>
                        <a:rPr lang="zh-CN" altLang="en-US" sz="700" dirty="0">
                          <a:effectLst/>
                          <a:latin typeface="Helvetica Neue"/>
                        </a:rPr>
                        <a:t>将字符串的第一个字符转换为大写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87104"/>
                  </a:ext>
                </a:extLst>
              </a:tr>
              <a:tr h="446497"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effectLst/>
                        </a:rPr>
                        <a:t>2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center(width, </a:t>
                      </a:r>
                      <a:r>
                        <a:rPr lang="en-US" sz="6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fillchar</a:t>
                      </a:r>
                      <a:r>
                        <a:rPr lang="en-US" sz="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"/>
                        </a:rPr>
                        <a:t>)</a:t>
                      </a:r>
                      <a:endParaRPr lang="en-US" sz="6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600" dirty="0">
                          <a:effectLst/>
                        </a:rPr>
                      </a:br>
                      <a:r>
                        <a:rPr lang="zh-CN" altLang="en-US" sz="600" dirty="0">
                          <a:effectLst/>
                        </a:rPr>
                        <a:t>返回一个指定的宽度 </a:t>
                      </a:r>
                      <a:r>
                        <a:rPr lang="en-US" sz="600" dirty="0">
                          <a:effectLst/>
                        </a:rPr>
                        <a:t>width </a:t>
                      </a:r>
                      <a:r>
                        <a:rPr lang="zh-CN" altLang="en-US" sz="600" dirty="0">
                          <a:effectLst/>
                        </a:rPr>
                        <a:t>居中的字符串，</a:t>
                      </a:r>
                      <a:r>
                        <a:rPr lang="en-US" sz="600" dirty="0" err="1">
                          <a:effectLst/>
                        </a:rPr>
                        <a:t>fillchar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zh-CN" altLang="en-US" sz="600" dirty="0">
                          <a:effectLst/>
                        </a:rPr>
                        <a:t>为填充的字符，默认为空格。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08348"/>
                  </a:ext>
                </a:extLst>
              </a:tr>
              <a:tr h="446497"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effectLst/>
                        </a:rPr>
                        <a:t>3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6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"/>
                        </a:rPr>
                        <a:t>count(str, beg= 0,end=len(string))</a:t>
                      </a:r>
                      <a:endParaRPr lang="en-US" sz="6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600">
                          <a:effectLst/>
                        </a:rPr>
                      </a:br>
                      <a:r>
                        <a:rPr lang="zh-CN" altLang="en-US" sz="600">
                          <a:effectLst/>
                        </a:rPr>
                        <a:t>返回 </a:t>
                      </a:r>
                      <a:r>
                        <a:rPr lang="en-US" sz="600">
                          <a:effectLst/>
                        </a:rPr>
                        <a:t>str </a:t>
                      </a:r>
                      <a:r>
                        <a:rPr lang="zh-CN" altLang="en-US" sz="600">
                          <a:effectLst/>
                        </a:rPr>
                        <a:t>在 </a:t>
                      </a:r>
                      <a:r>
                        <a:rPr lang="en-US" sz="600">
                          <a:effectLst/>
                        </a:rPr>
                        <a:t>string </a:t>
                      </a:r>
                      <a:r>
                        <a:rPr lang="zh-CN" altLang="en-US" sz="600">
                          <a:effectLst/>
                        </a:rPr>
                        <a:t>里面出现的次数，如果 </a:t>
                      </a:r>
                      <a:r>
                        <a:rPr lang="en-US" sz="600">
                          <a:effectLst/>
                        </a:rPr>
                        <a:t>beg </a:t>
                      </a:r>
                      <a:r>
                        <a:rPr lang="zh-CN" altLang="en-US" sz="600">
                          <a:effectLst/>
                        </a:rPr>
                        <a:t>或者 </a:t>
                      </a:r>
                      <a:r>
                        <a:rPr lang="en-US" sz="600">
                          <a:effectLst/>
                        </a:rPr>
                        <a:t>end </a:t>
                      </a:r>
                      <a:r>
                        <a:rPr lang="zh-CN" altLang="en-US" sz="600">
                          <a:effectLst/>
                        </a:rPr>
                        <a:t>指定则返回指定范围内 </a:t>
                      </a:r>
                      <a:r>
                        <a:rPr lang="en-US" sz="600">
                          <a:effectLst/>
                        </a:rPr>
                        <a:t>str </a:t>
                      </a:r>
                      <a:r>
                        <a:rPr lang="zh-CN" altLang="en-US" sz="600">
                          <a:effectLst/>
                        </a:rPr>
                        <a:t>出现的次数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69062"/>
                  </a:ext>
                </a:extLst>
              </a:tr>
              <a:tr h="609270"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effectLst/>
                        </a:rPr>
                        <a:t>4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6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5"/>
                        </a:rPr>
                        <a:t>bytes.decode(encoding="utf-8", errors="strict")</a:t>
                      </a:r>
                      <a:endParaRPr lang="en-US" sz="6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600">
                          <a:effectLst/>
                        </a:rPr>
                      </a:br>
                      <a:r>
                        <a:rPr lang="en-US" sz="600">
                          <a:effectLst/>
                        </a:rPr>
                        <a:t>Python3 </a:t>
                      </a:r>
                      <a:r>
                        <a:rPr lang="zh-CN" altLang="en-US" sz="600">
                          <a:effectLst/>
                        </a:rPr>
                        <a:t>中没有 </a:t>
                      </a:r>
                      <a:r>
                        <a:rPr lang="en-US" sz="600">
                          <a:effectLst/>
                        </a:rPr>
                        <a:t>decode </a:t>
                      </a:r>
                      <a:r>
                        <a:rPr lang="zh-CN" altLang="en-US" sz="600">
                          <a:effectLst/>
                        </a:rPr>
                        <a:t>方法，但我们可以使用 </a:t>
                      </a:r>
                      <a:r>
                        <a:rPr lang="en-US" sz="600">
                          <a:effectLst/>
                        </a:rPr>
                        <a:t>bytes </a:t>
                      </a:r>
                      <a:r>
                        <a:rPr lang="zh-CN" altLang="en-US" sz="600">
                          <a:effectLst/>
                        </a:rPr>
                        <a:t>对象的 </a:t>
                      </a:r>
                      <a:r>
                        <a:rPr lang="en-US" sz="600">
                          <a:effectLst/>
                        </a:rPr>
                        <a:t>decode() </a:t>
                      </a:r>
                      <a:r>
                        <a:rPr lang="zh-CN" altLang="en-US" sz="600">
                          <a:effectLst/>
                        </a:rPr>
                        <a:t>方法来解码给定的 </a:t>
                      </a:r>
                      <a:r>
                        <a:rPr lang="en-US" sz="600">
                          <a:effectLst/>
                        </a:rPr>
                        <a:t>bytes </a:t>
                      </a:r>
                      <a:r>
                        <a:rPr lang="zh-CN" altLang="en-US" sz="600">
                          <a:effectLst/>
                        </a:rPr>
                        <a:t>对象，这个 </a:t>
                      </a:r>
                      <a:r>
                        <a:rPr lang="en-US" sz="600">
                          <a:effectLst/>
                        </a:rPr>
                        <a:t>bytes </a:t>
                      </a:r>
                      <a:r>
                        <a:rPr lang="zh-CN" altLang="en-US" sz="600">
                          <a:effectLst/>
                        </a:rPr>
                        <a:t>对象可以由 </a:t>
                      </a:r>
                      <a:r>
                        <a:rPr lang="en-US" sz="600">
                          <a:effectLst/>
                        </a:rPr>
                        <a:t>str.encode() </a:t>
                      </a:r>
                      <a:r>
                        <a:rPr lang="zh-CN" altLang="en-US" sz="600">
                          <a:effectLst/>
                        </a:rPr>
                        <a:t>来编码返回。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9048"/>
                  </a:ext>
                </a:extLst>
              </a:tr>
              <a:tr h="609270"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effectLst/>
                        </a:rPr>
                        <a:t>5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6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6"/>
                        </a:rPr>
                        <a:t>encode(encoding='UTF-8',errors='strict')</a:t>
                      </a:r>
                      <a:endParaRPr lang="en-US" sz="6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600">
                          <a:effectLst/>
                        </a:rPr>
                      </a:br>
                      <a:r>
                        <a:rPr lang="zh-CN" altLang="en-US" sz="600">
                          <a:effectLst/>
                        </a:rPr>
                        <a:t>以 </a:t>
                      </a:r>
                      <a:r>
                        <a:rPr lang="en-US" sz="600">
                          <a:effectLst/>
                        </a:rPr>
                        <a:t>encoding </a:t>
                      </a:r>
                      <a:r>
                        <a:rPr lang="zh-CN" altLang="en-US" sz="600">
                          <a:effectLst/>
                        </a:rPr>
                        <a:t>指定的编码格式编码字符串，如果出错默认报一个</a:t>
                      </a:r>
                      <a:r>
                        <a:rPr lang="en-US" sz="600">
                          <a:effectLst/>
                        </a:rPr>
                        <a:t>ValueError </a:t>
                      </a:r>
                      <a:r>
                        <a:rPr lang="zh-CN" altLang="en-US" sz="600">
                          <a:effectLst/>
                        </a:rPr>
                        <a:t>的异常，除非 </a:t>
                      </a:r>
                      <a:r>
                        <a:rPr lang="en-US" sz="600">
                          <a:effectLst/>
                        </a:rPr>
                        <a:t>errors </a:t>
                      </a:r>
                      <a:r>
                        <a:rPr lang="zh-CN" altLang="en-US" sz="600">
                          <a:effectLst/>
                        </a:rPr>
                        <a:t>指定的是</a:t>
                      </a:r>
                      <a:r>
                        <a:rPr lang="en-US" altLang="zh-CN" sz="600">
                          <a:effectLst/>
                        </a:rPr>
                        <a:t>'</a:t>
                      </a:r>
                      <a:r>
                        <a:rPr lang="en-US" sz="600">
                          <a:effectLst/>
                        </a:rPr>
                        <a:t>ignore'</a:t>
                      </a:r>
                      <a:r>
                        <a:rPr lang="zh-CN" altLang="en-US" sz="600">
                          <a:effectLst/>
                        </a:rPr>
                        <a:t>或者</a:t>
                      </a:r>
                      <a:r>
                        <a:rPr lang="en-US" altLang="zh-CN" sz="600">
                          <a:effectLst/>
                        </a:rPr>
                        <a:t>'</a:t>
                      </a:r>
                      <a:r>
                        <a:rPr lang="en-US" sz="600">
                          <a:effectLst/>
                        </a:rPr>
                        <a:t>replace'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29734"/>
                  </a:ext>
                </a:extLst>
              </a:tr>
              <a:tr h="527882"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effectLst/>
                        </a:rPr>
                        <a:t>6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6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7"/>
                        </a:rPr>
                        <a:t>endswith(suffix, beg=0, end=len(string))</a:t>
                      </a:r>
                      <a:br>
                        <a:rPr lang="en-US" sz="600">
                          <a:effectLst/>
                          <a:latin typeface="Helvetica Neue"/>
                        </a:rPr>
                      </a:br>
                      <a:r>
                        <a:rPr lang="zh-CN" altLang="en-US" sz="600">
                          <a:effectLst/>
                          <a:latin typeface="Helvetica Neue"/>
                        </a:rPr>
                        <a:t>检查字符串是否以 </a:t>
                      </a:r>
                      <a:r>
                        <a:rPr lang="en-US" sz="600">
                          <a:effectLst/>
                          <a:latin typeface="Helvetica Neue"/>
                        </a:rPr>
                        <a:t>obj </a:t>
                      </a:r>
                      <a:r>
                        <a:rPr lang="zh-CN" altLang="en-US" sz="600">
                          <a:effectLst/>
                          <a:latin typeface="Helvetica Neue"/>
                        </a:rPr>
                        <a:t>结束，如果</a:t>
                      </a:r>
                      <a:r>
                        <a:rPr lang="en-US" sz="600">
                          <a:effectLst/>
                          <a:latin typeface="Helvetica Neue"/>
                        </a:rPr>
                        <a:t>beg </a:t>
                      </a:r>
                      <a:r>
                        <a:rPr lang="zh-CN" altLang="en-US" sz="600">
                          <a:effectLst/>
                          <a:latin typeface="Helvetica Neue"/>
                        </a:rPr>
                        <a:t>或者 </a:t>
                      </a:r>
                      <a:r>
                        <a:rPr lang="en-US" sz="600">
                          <a:effectLst/>
                          <a:latin typeface="Helvetica Neue"/>
                        </a:rPr>
                        <a:t>end </a:t>
                      </a:r>
                      <a:r>
                        <a:rPr lang="zh-CN" altLang="en-US" sz="600">
                          <a:effectLst/>
                          <a:latin typeface="Helvetica Neue"/>
                        </a:rPr>
                        <a:t>指定则检查指定的范围内是否以 </a:t>
                      </a:r>
                      <a:r>
                        <a:rPr lang="en-US" sz="600">
                          <a:effectLst/>
                          <a:latin typeface="Helvetica Neue"/>
                        </a:rPr>
                        <a:t>obj </a:t>
                      </a:r>
                      <a:r>
                        <a:rPr lang="zh-CN" altLang="en-US" sz="600">
                          <a:effectLst/>
                          <a:latin typeface="Helvetica Neue"/>
                        </a:rPr>
                        <a:t>结束，如果是，返回 </a:t>
                      </a:r>
                      <a:r>
                        <a:rPr lang="en-US" sz="600">
                          <a:effectLst/>
                          <a:latin typeface="Helvetica Neue"/>
                        </a:rPr>
                        <a:t>True,</a:t>
                      </a:r>
                      <a:r>
                        <a:rPr lang="zh-CN" altLang="en-US" sz="600">
                          <a:effectLst/>
                          <a:latin typeface="Helvetica Neue"/>
                        </a:rPr>
                        <a:t>否则返回 </a:t>
                      </a:r>
                      <a:r>
                        <a:rPr lang="en-US" sz="600">
                          <a:effectLst/>
                          <a:latin typeface="Helvetica Neue"/>
                        </a:rPr>
                        <a:t>False.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67225"/>
                  </a:ext>
                </a:extLst>
              </a:tr>
              <a:tr h="365110"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effectLst/>
                        </a:rPr>
                        <a:t>7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6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8"/>
                        </a:rPr>
                        <a:t>expandtabs(tabsize=8)</a:t>
                      </a:r>
                      <a:endParaRPr lang="en-US" sz="6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600">
                          <a:effectLst/>
                        </a:rPr>
                      </a:br>
                      <a:r>
                        <a:rPr lang="zh-CN" altLang="en-US" sz="600">
                          <a:effectLst/>
                        </a:rPr>
                        <a:t>把字符串 </a:t>
                      </a:r>
                      <a:r>
                        <a:rPr lang="en-US" sz="600">
                          <a:effectLst/>
                        </a:rPr>
                        <a:t>string </a:t>
                      </a:r>
                      <a:r>
                        <a:rPr lang="zh-CN" altLang="en-US" sz="600">
                          <a:effectLst/>
                        </a:rPr>
                        <a:t>中的 </a:t>
                      </a:r>
                      <a:r>
                        <a:rPr lang="en-US" sz="600">
                          <a:effectLst/>
                        </a:rPr>
                        <a:t>tab </a:t>
                      </a:r>
                      <a:r>
                        <a:rPr lang="zh-CN" altLang="en-US" sz="600">
                          <a:effectLst/>
                        </a:rPr>
                        <a:t>符号转为空格，</a:t>
                      </a:r>
                      <a:r>
                        <a:rPr lang="en-US" sz="600">
                          <a:effectLst/>
                        </a:rPr>
                        <a:t>tab </a:t>
                      </a:r>
                      <a:r>
                        <a:rPr lang="zh-CN" altLang="en-US" sz="600">
                          <a:effectLst/>
                        </a:rPr>
                        <a:t>符号默认的空格数是 </a:t>
                      </a:r>
                      <a:r>
                        <a:rPr lang="en-US" altLang="zh-CN" sz="600">
                          <a:effectLst/>
                        </a:rPr>
                        <a:t>8 </a:t>
                      </a:r>
                      <a:r>
                        <a:rPr lang="zh-CN" altLang="en-US" sz="600">
                          <a:effectLst/>
                        </a:rPr>
                        <a:t>。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19558"/>
                  </a:ext>
                </a:extLst>
              </a:tr>
              <a:tr h="527882"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effectLst/>
                        </a:rPr>
                        <a:t>8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6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9"/>
                        </a:rPr>
                        <a:t>find(str, beg=0, end=len(string))</a:t>
                      </a:r>
                      <a:endParaRPr lang="en-US" sz="6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600">
                          <a:effectLst/>
                        </a:rPr>
                      </a:br>
                      <a:r>
                        <a:rPr lang="zh-CN" altLang="en-US" sz="600">
                          <a:effectLst/>
                        </a:rPr>
                        <a:t>检测 </a:t>
                      </a:r>
                      <a:r>
                        <a:rPr lang="en-US" sz="600">
                          <a:effectLst/>
                        </a:rPr>
                        <a:t>str </a:t>
                      </a:r>
                      <a:r>
                        <a:rPr lang="zh-CN" altLang="en-US" sz="600">
                          <a:effectLst/>
                        </a:rPr>
                        <a:t>是否包含在字符串中，如果指定范围 </a:t>
                      </a:r>
                      <a:r>
                        <a:rPr lang="en-US" sz="600">
                          <a:effectLst/>
                        </a:rPr>
                        <a:t>beg </a:t>
                      </a:r>
                      <a:r>
                        <a:rPr lang="zh-CN" altLang="en-US" sz="600">
                          <a:effectLst/>
                        </a:rPr>
                        <a:t>和 </a:t>
                      </a:r>
                      <a:r>
                        <a:rPr lang="en-US" sz="600">
                          <a:effectLst/>
                        </a:rPr>
                        <a:t>end ，</a:t>
                      </a:r>
                      <a:r>
                        <a:rPr lang="zh-CN" altLang="en-US" sz="600">
                          <a:effectLst/>
                        </a:rPr>
                        <a:t>则检查是否包含在指定范围内，如果包含返回开始的索引值，否则返回</a:t>
                      </a:r>
                      <a:r>
                        <a:rPr lang="en-US" altLang="zh-CN" sz="600">
                          <a:effectLst/>
                        </a:rPr>
                        <a:t>-1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832233"/>
                  </a:ext>
                </a:extLst>
              </a:tr>
              <a:tr h="365110"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effectLst/>
                        </a:rPr>
                        <a:t>9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6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0"/>
                        </a:rPr>
                        <a:t>index(str, beg=0, end=len(string))</a:t>
                      </a:r>
                      <a:endParaRPr lang="en-US" sz="6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600">
                          <a:effectLst/>
                        </a:rPr>
                      </a:br>
                      <a:r>
                        <a:rPr lang="zh-CN" altLang="en-US" sz="600">
                          <a:effectLst/>
                        </a:rPr>
                        <a:t>跟</a:t>
                      </a:r>
                      <a:r>
                        <a:rPr lang="en-US" sz="600">
                          <a:effectLst/>
                        </a:rPr>
                        <a:t>find()</a:t>
                      </a:r>
                      <a:r>
                        <a:rPr lang="zh-CN" altLang="en-US" sz="600">
                          <a:effectLst/>
                        </a:rPr>
                        <a:t>方法一样，只不过如果</a:t>
                      </a:r>
                      <a:r>
                        <a:rPr lang="en-US" sz="600">
                          <a:effectLst/>
                        </a:rPr>
                        <a:t>str</a:t>
                      </a:r>
                      <a:r>
                        <a:rPr lang="zh-CN" altLang="en-US" sz="600">
                          <a:effectLst/>
                        </a:rPr>
                        <a:t>不在字符串中会报一个异常。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86268"/>
                  </a:ext>
                </a:extLst>
              </a:tr>
              <a:tr h="446497">
                <a:tc>
                  <a:txBody>
                    <a:bodyPr/>
                    <a:lstStyle/>
                    <a:p>
                      <a:pPr fontAlgn="t"/>
                      <a:r>
                        <a:rPr lang="en-US" sz="600">
                          <a:effectLst/>
                        </a:rPr>
                        <a:t>10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6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1"/>
                        </a:rPr>
                        <a:t>isalnum</a:t>
                      </a:r>
                      <a:r>
                        <a:rPr lang="en-US" sz="6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1"/>
                        </a:rPr>
                        <a:t>()</a:t>
                      </a:r>
                      <a:endParaRPr lang="en-US" sz="6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600" dirty="0">
                          <a:effectLst/>
                        </a:rPr>
                      </a:br>
                      <a:r>
                        <a:rPr lang="zh-CN" altLang="en-US" sz="600" dirty="0">
                          <a:effectLst/>
                        </a:rPr>
                        <a:t>如果字符串至少有一个字符并且所有字符都是字母或数字则返 回 </a:t>
                      </a:r>
                      <a:r>
                        <a:rPr lang="en-US" sz="600" dirty="0">
                          <a:effectLst/>
                        </a:rPr>
                        <a:t>True，</a:t>
                      </a:r>
                      <a:r>
                        <a:rPr lang="zh-CN" altLang="en-US" sz="600" dirty="0">
                          <a:effectLst/>
                        </a:rPr>
                        <a:t>否则返回 </a:t>
                      </a:r>
                      <a:r>
                        <a:rPr lang="en-US" sz="600" dirty="0">
                          <a:effectLst/>
                        </a:rPr>
                        <a:t>False</a:t>
                      </a:r>
                    </a:p>
                  </a:txBody>
                  <a:tcPr marL="13524" marR="13524" marT="18933" marB="1893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06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8C1A8D-D6C1-450C-BD9D-724CE383C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19611"/>
              </p:ext>
            </p:extLst>
          </p:nvPr>
        </p:nvGraphicFramePr>
        <p:xfrm>
          <a:off x="3309935" y="1555298"/>
          <a:ext cx="2477482" cy="4703956"/>
        </p:xfrm>
        <a:graphic>
          <a:graphicData uri="http://schemas.openxmlformats.org/drawingml/2006/table">
            <a:tbl>
              <a:tblPr/>
              <a:tblGrid>
                <a:gridCol w="301483">
                  <a:extLst>
                    <a:ext uri="{9D8B030D-6E8A-4147-A177-3AD203B41FA5}">
                      <a16:colId xmlns:a16="http://schemas.microsoft.com/office/drawing/2014/main" val="3051815255"/>
                    </a:ext>
                  </a:extLst>
                </a:gridCol>
                <a:gridCol w="2175999">
                  <a:extLst>
                    <a:ext uri="{9D8B030D-6E8A-4147-A177-3AD203B41FA5}">
                      <a16:colId xmlns:a16="http://schemas.microsoft.com/office/drawing/2014/main" val="3300076115"/>
                    </a:ext>
                  </a:extLst>
                </a:gridCol>
              </a:tblGrid>
              <a:tr h="467767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11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2"/>
                        </a:rPr>
                        <a:t>isalpha()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如果字符串至少有一个字符并且所有字符都是字母或中文字则返回 </a:t>
                      </a:r>
                      <a:r>
                        <a:rPr lang="en-US" sz="700">
                          <a:effectLst/>
                        </a:rPr>
                        <a:t>True, </a:t>
                      </a:r>
                      <a:r>
                        <a:rPr lang="zh-CN" altLang="en-US" sz="700">
                          <a:effectLst/>
                        </a:rPr>
                        <a:t>否则返回 </a:t>
                      </a:r>
                      <a:r>
                        <a:rPr lang="en-US" sz="700">
                          <a:effectLst/>
                        </a:rPr>
                        <a:t>False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77944"/>
                  </a:ext>
                </a:extLst>
              </a:tr>
              <a:tr h="382504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12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3"/>
                        </a:rPr>
                        <a:t>isdigit()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如果字符串只包含数字则返回 </a:t>
                      </a:r>
                      <a:r>
                        <a:rPr lang="en-US" sz="700">
                          <a:effectLst/>
                        </a:rPr>
                        <a:t>True </a:t>
                      </a:r>
                      <a:r>
                        <a:rPr lang="zh-CN" altLang="en-US" sz="700">
                          <a:effectLst/>
                        </a:rPr>
                        <a:t>否则返回 </a:t>
                      </a:r>
                      <a:r>
                        <a:rPr lang="en-US" sz="700">
                          <a:effectLst/>
                        </a:rPr>
                        <a:t>False..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791510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13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4"/>
                        </a:rPr>
                        <a:t>islower()</a:t>
                      </a:r>
                      <a:endParaRPr lang="zh-CN" alt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如果字符串中包含至少一个区分大小写的字符，并且所有这些</a:t>
                      </a:r>
                      <a:r>
                        <a:rPr lang="en-US" altLang="zh-CN" sz="700">
                          <a:effectLst/>
                        </a:rPr>
                        <a:t>(</a:t>
                      </a:r>
                      <a:r>
                        <a:rPr lang="zh-CN" altLang="en-US" sz="700">
                          <a:effectLst/>
                        </a:rPr>
                        <a:t>区分大小写的</a:t>
                      </a:r>
                      <a:r>
                        <a:rPr lang="en-US" altLang="zh-CN" sz="700">
                          <a:effectLst/>
                        </a:rPr>
                        <a:t>)</a:t>
                      </a:r>
                      <a:r>
                        <a:rPr lang="zh-CN" altLang="en-US" sz="700">
                          <a:effectLst/>
                        </a:rPr>
                        <a:t>字符都是小写，则返回 </a:t>
                      </a:r>
                      <a:r>
                        <a:rPr lang="en-US" altLang="zh-CN" sz="700">
                          <a:effectLst/>
                        </a:rPr>
                        <a:t>True</a:t>
                      </a:r>
                      <a:r>
                        <a:rPr lang="zh-CN" altLang="en-US" sz="700">
                          <a:effectLst/>
                        </a:rPr>
                        <a:t>，否则返回 </a:t>
                      </a:r>
                      <a:r>
                        <a:rPr lang="en-US" altLang="zh-CN" sz="700">
                          <a:effectLst/>
                        </a:rPr>
                        <a:t>False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981764"/>
                  </a:ext>
                </a:extLst>
              </a:tr>
              <a:tr h="451253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14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5"/>
                        </a:rPr>
                        <a:t>isnumeric()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如果字符串中只包含数字字符，则返回 </a:t>
                      </a:r>
                      <a:r>
                        <a:rPr lang="en-US" sz="700">
                          <a:effectLst/>
                        </a:rPr>
                        <a:t>True，</a:t>
                      </a:r>
                      <a:r>
                        <a:rPr lang="zh-CN" altLang="en-US" sz="700">
                          <a:effectLst/>
                        </a:rPr>
                        <a:t>否则返回 </a:t>
                      </a:r>
                      <a:r>
                        <a:rPr lang="en-US" sz="700">
                          <a:effectLst/>
                        </a:rPr>
                        <a:t>False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15743"/>
                  </a:ext>
                </a:extLst>
              </a:tr>
              <a:tr h="451253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15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6"/>
                        </a:rPr>
                        <a:t>isspace()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如果字符串中只包含空白，则返回 </a:t>
                      </a:r>
                      <a:r>
                        <a:rPr lang="en-US" sz="700">
                          <a:effectLst/>
                        </a:rPr>
                        <a:t>True，</a:t>
                      </a:r>
                      <a:r>
                        <a:rPr lang="zh-CN" altLang="en-US" sz="700">
                          <a:effectLst/>
                        </a:rPr>
                        <a:t>否则返回 </a:t>
                      </a:r>
                      <a:r>
                        <a:rPr lang="en-US" sz="700">
                          <a:effectLst/>
                        </a:rPr>
                        <a:t>False.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76431"/>
                  </a:ext>
                </a:extLst>
              </a:tr>
              <a:tr h="451253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16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7"/>
                        </a:rPr>
                        <a:t>istitle()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如果字符串是标题化的</a:t>
                      </a:r>
                      <a:r>
                        <a:rPr lang="en-US" altLang="zh-CN" sz="700">
                          <a:effectLst/>
                        </a:rPr>
                        <a:t>(</a:t>
                      </a:r>
                      <a:r>
                        <a:rPr lang="zh-CN" altLang="en-US" sz="700">
                          <a:effectLst/>
                        </a:rPr>
                        <a:t>见 </a:t>
                      </a:r>
                      <a:r>
                        <a:rPr lang="en-US" sz="700">
                          <a:effectLst/>
                        </a:rPr>
                        <a:t>title())</a:t>
                      </a:r>
                      <a:r>
                        <a:rPr lang="zh-CN" altLang="en-US" sz="700">
                          <a:effectLst/>
                        </a:rPr>
                        <a:t>则返回 </a:t>
                      </a:r>
                      <a:r>
                        <a:rPr lang="en-US" sz="700">
                          <a:effectLst/>
                        </a:rPr>
                        <a:t>True，</a:t>
                      </a:r>
                      <a:r>
                        <a:rPr lang="zh-CN" altLang="en-US" sz="700">
                          <a:effectLst/>
                        </a:rPr>
                        <a:t>否则返回 </a:t>
                      </a:r>
                      <a:r>
                        <a:rPr lang="en-US" sz="700">
                          <a:effectLst/>
                        </a:rPr>
                        <a:t>False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21667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17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8"/>
                        </a:rPr>
                        <a:t>isupper()</a:t>
                      </a:r>
                      <a:endParaRPr lang="zh-CN" alt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如果字符串中包含至少一个区分大小写的字符，并且所有这些</a:t>
                      </a:r>
                      <a:r>
                        <a:rPr lang="en-US" altLang="zh-CN" sz="700">
                          <a:effectLst/>
                        </a:rPr>
                        <a:t>(</a:t>
                      </a:r>
                      <a:r>
                        <a:rPr lang="zh-CN" altLang="en-US" sz="700">
                          <a:effectLst/>
                        </a:rPr>
                        <a:t>区分大小写的</a:t>
                      </a:r>
                      <a:r>
                        <a:rPr lang="en-US" altLang="zh-CN" sz="700">
                          <a:effectLst/>
                        </a:rPr>
                        <a:t>)</a:t>
                      </a:r>
                      <a:r>
                        <a:rPr lang="zh-CN" altLang="en-US" sz="700">
                          <a:effectLst/>
                        </a:rPr>
                        <a:t>字符都是大写，则返回 </a:t>
                      </a:r>
                      <a:r>
                        <a:rPr lang="en-US" altLang="zh-CN" sz="700">
                          <a:effectLst/>
                        </a:rPr>
                        <a:t>True</a:t>
                      </a:r>
                      <a:r>
                        <a:rPr lang="zh-CN" altLang="en-US" sz="700">
                          <a:effectLst/>
                        </a:rPr>
                        <a:t>，否则返回 </a:t>
                      </a:r>
                      <a:r>
                        <a:rPr lang="en-US" altLang="zh-CN" sz="700">
                          <a:effectLst/>
                        </a:rPr>
                        <a:t>False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47698"/>
                  </a:ext>
                </a:extLst>
              </a:tr>
              <a:tr h="467767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18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19"/>
                        </a:rPr>
                        <a:t>join(seq)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以指定字符串作为分隔符，将 </a:t>
                      </a:r>
                      <a:r>
                        <a:rPr lang="en-US" sz="700">
                          <a:effectLst/>
                        </a:rPr>
                        <a:t>seq </a:t>
                      </a:r>
                      <a:r>
                        <a:rPr lang="zh-CN" altLang="en-US" sz="700">
                          <a:effectLst/>
                        </a:rPr>
                        <a:t>中所有的元素</a:t>
                      </a:r>
                      <a:r>
                        <a:rPr lang="en-US" altLang="zh-CN" sz="700">
                          <a:effectLst/>
                        </a:rPr>
                        <a:t>(</a:t>
                      </a:r>
                      <a:r>
                        <a:rPr lang="zh-CN" altLang="en-US" sz="700">
                          <a:effectLst/>
                        </a:rPr>
                        <a:t>的字符串表示</a:t>
                      </a:r>
                      <a:r>
                        <a:rPr lang="en-US" altLang="zh-CN" sz="700">
                          <a:effectLst/>
                        </a:rPr>
                        <a:t>)</a:t>
                      </a:r>
                      <a:r>
                        <a:rPr lang="zh-CN" altLang="en-US" sz="700">
                          <a:effectLst/>
                        </a:rPr>
                        <a:t>合并为一个新的字符串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89820"/>
                  </a:ext>
                </a:extLst>
              </a:tr>
              <a:tr h="348458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19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0"/>
                        </a:rPr>
                        <a:t>len(string)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返回字符串长度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3300"/>
                  </a:ext>
                </a:extLst>
              </a:tr>
              <a:tr h="467767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20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1"/>
                        </a:rPr>
                        <a:t>ljust</a:t>
                      </a:r>
                      <a:r>
                        <a:rPr lang="en-US" sz="7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1"/>
                        </a:rPr>
                        <a:t>(width[, </a:t>
                      </a:r>
                      <a:r>
                        <a:rPr lang="en-US" sz="7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1"/>
                        </a:rPr>
                        <a:t>fillchar</a:t>
                      </a:r>
                      <a:r>
                        <a:rPr lang="en-US" sz="7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1"/>
                        </a:rPr>
                        <a:t>])</a:t>
                      </a:r>
                      <a:endParaRPr lang="en-US" sz="7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 dirty="0">
                          <a:effectLst/>
                        </a:rPr>
                      </a:br>
                      <a:r>
                        <a:rPr lang="zh-CN" altLang="en-US" sz="700" dirty="0">
                          <a:effectLst/>
                        </a:rPr>
                        <a:t>返回一个原字符串左对齐</a:t>
                      </a:r>
                      <a:r>
                        <a:rPr lang="en-US" altLang="zh-CN" sz="700" dirty="0">
                          <a:effectLst/>
                        </a:rPr>
                        <a:t>,</a:t>
                      </a:r>
                      <a:r>
                        <a:rPr lang="zh-CN" altLang="en-US" sz="700" dirty="0">
                          <a:effectLst/>
                        </a:rPr>
                        <a:t>并使用 </a:t>
                      </a:r>
                      <a:r>
                        <a:rPr lang="en-US" sz="700" dirty="0" err="1">
                          <a:effectLst/>
                        </a:rPr>
                        <a:t>fillchar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zh-CN" altLang="en-US" sz="700" dirty="0">
                          <a:effectLst/>
                        </a:rPr>
                        <a:t>填充至长度 </a:t>
                      </a:r>
                      <a:r>
                        <a:rPr lang="en-US" sz="700" dirty="0">
                          <a:effectLst/>
                        </a:rPr>
                        <a:t>width </a:t>
                      </a:r>
                      <a:r>
                        <a:rPr lang="zh-CN" altLang="en-US" sz="700" dirty="0">
                          <a:effectLst/>
                        </a:rPr>
                        <a:t>的新字符串，</a:t>
                      </a:r>
                      <a:r>
                        <a:rPr lang="en-US" sz="700" dirty="0" err="1">
                          <a:effectLst/>
                        </a:rPr>
                        <a:t>fillchar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zh-CN" altLang="en-US" sz="700" dirty="0">
                          <a:effectLst/>
                        </a:rPr>
                        <a:t>默认为空格。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826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60EA3C-9104-4234-8B65-43A30CF95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72275"/>
              </p:ext>
            </p:extLst>
          </p:nvPr>
        </p:nvGraphicFramePr>
        <p:xfrm>
          <a:off x="5936416" y="1561715"/>
          <a:ext cx="2939902" cy="4693494"/>
        </p:xfrm>
        <a:graphic>
          <a:graphicData uri="http://schemas.openxmlformats.org/drawingml/2006/table">
            <a:tbl>
              <a:tblPr/>
              <a:tblGrid>
                <a:gridCol w="307366">
                  <a:extLst>
                    <a:ext uri="{9D8B030D-6E8A-4147-A177-3AD203B41FA5}">
                      <a16:colId xmlns:a16="http://schemas.microsoft.com/office/drawing/2014/main" val="3879944061"/>
                    </a:ext>
                  </a:extLst>
                </a:gridCol>
                <a:gridCol w="2632536">
                  <a:extLst>
                    <a:ext uri="{9D8B030D-6E8A-4147-A177-3AD203B41FA5}">
                      <a16:colId xmlns:a16="http://schemas.microsoft.com/office/drawing/2014/main" val="3026360462"/>
                    </a:ext>
                  </a:extLst>
                </a:gridCol>
              </a:tblGrid>
              <a:tr h="40302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21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8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2"/>
                        </a:rPr>
                        <a:t>lower()</a:t>
                      </a:r>
                      <a:endParaRPr lang="zh-CN" altLang="en-US" sz="8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800">
                          <a:effectLst/>
                        </a:rPr>
                      </a:br>
                      <a:r>
                        <a:rPr lang="zh-CN" altLang="en-US" sz="800">
                          <a:effectLst/>
                        </a:rPr>
                        <a:t>转换字符串中所有大写字符为小写</a:t>
                      </a:r>
                      <a:r>
                        <a:rPr lang="en-US" altLang="zh-CN" sz="800">
                          <a:effectLst/>
                        </a:rPr>
                        <a:t>.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93884"/>
                  </a:ext>
                </a:extLst>
              </a:tr>
              <a:tr h="40302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22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8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3"/>
                        </a:rPr>
                        <a:t>lstrip()</a:t>
                      </a:r>
                      <a:endParaRPr lang="en-US" sz="8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r>
                        <a:rPr lang="zh-CN" altLang="en-US" sz="800">
                          <a:effectLst/>
                        </a:rPr>
                        <a:t>截掉字符串左边的空格或指定字符。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667151"/>
                  </a:ext>
                </a:extLst>
              </a:tr>
              <a:tr h="706369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23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8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4"/>
                        </a:rPr>
                        <a:t>maketrans</a:t>
                      </a:r>
                      <a:r>
                        <a:rPr lang="en-US" altLang="zh-CN" sz="8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4"/>
                        </a:rPr>
                        <a:t>()</a:t>
                      </a:r>
                      <a:endParaRPr lang="zh-CN" altLang="en-US" sz="8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800" dirty="0">
                          <a:effectLst/>
                        </a:rPr>
                      </a:br>
                      <a:r>
                        <a:rPr lang="zh-CN" altLang="en-US" sz="800" dirty="0">
                          <a:effectLst/>
                        </a:rPr>
                        <a:t>创建字符映射的转换表，对于接受两个参数的最简单的调用方式，第一个参数是字符串，表示需要转换的字符，第二个参数也是字符串表示转换的目标。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10601"/>
                  </a:ext>
                </a:extLst>
              </a:tr>
              <a:tr h="40302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24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8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5"/>
                        </a:rPr>
                        <a:t>max(str)</a:t>
                      </a:r>
                      <a:endParaRPr lang="en-US" sz="8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r>
                        <a:rPr lang="zh-CN" altLang="en-US" sz="800">
                          <a:effectLst/>
                        </a:rPr>
                        <a:t>返回字符串 </a:t>
                      </a:r>
                      <a:r>
                        <a:rPr lang="en-US" sz="800">
                          <a:effectLst/>
                        </a:rPr>
                        <a:t>str </a:t>
                      </a:r>
                      <a:r>
                        <a:rPr lang="zh-CN" altLang="en-US" sz="800">
                          <a:effectLst/>
                        </a:rPr>
                        <a:t>中最大的字母。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816609"/>
                  </a:ext>
                </a:extLst>
              </a:tr>
              <a:tr h="40302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25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8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6"/>
                        </a:rPr>
                        <a:t>min(str)</a:t>
                      </a:r>
                      <a:endParaRPr lang="en-US" sz="8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r>
                        <a:rPr lang="zh-CN" altLang="en-US" sz="800">
                          <a:effectLst/>
                        </a:rPr>
                        <a:t>返回字符串 </a:t>
                      </a:r>
                      <a:r>
                        <a:rPr lang="en-US" sz="800">
                          <a:effectLst/>
                        </a:rPr>
                        <a:t>str </a:t>
                      </a:r>
                      <a:r>
                        <a:rPr lang="zh-CN" altLang="en-US" sz="800">
                          <a:effectLst/>
                        </a:rPr>
                        <a:t>中最小的字母。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475940"/>
                  </a:ext>
                </a:extLst>
              </a:tr>
              <a:tr h="52139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26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8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7"/>
                        </a:rPr>
                        <a:t>replace(old, new [, max])</a:t>
                      </a:r>
                      <a:endParaRPr lang="en-US" sz="8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r>
                        <a:rPr lang="zh-CN" altLang="en-US" sz="800">
                          <a:effectLst/>
                        </a:rPr>
                        <a:t>把 将字符串中的 </a:t>
                      </a:r>
                      <a:r>
                        <a:rPr lang="en-US" sz="800">
                          <a:effectLst/>
                        </a:rPr>
                        <a:t>old </a:t>
                      </a:r>
                      <a:r>
                        <a:rPr lang="zh-CN" altLang="en-US" sz="800">
                          <a:effectLst/>
                        </a:rPr>
                        <a:t>替换成 </a:t>
                      </a:r>
                      <a:r>
                        <a:rPr lang="en-US" sz="800">
                          <a:effectLst/>
                        </a:rPr>
                        <a:t>new,</a:t>
                      </a:r>
                      <a:r>
                        <a:rPr lang="zh-CN" altLang="en-US" sz="800">
                          <a:effectLst/>
                        </a:rPr>
                        <a:t>如果 </a:t>
                      </a:r>
                      <a:r>
                        <a:rPr lang="en-US" sz="800">
                          <a:effectLst/>
                        </a:rPr>
                        <a:t>max </a:t>
                      </a:r>
                      <a:r>
                        <a:rPr lang="zh-CN" altLang="en-US" sz="800">
                          <a:effectLst/>
                        </a:rPr>
                        <a:t>指定，则替换不超过 </a:t>
                      </a:r>
                      <a:r>
                        <a:rPr lang="en-US" sz="800">
                          <a:effectLst/>
                        </a:rPr>
                        <a:t>max </a:t>
                      </a:r>
                      <a:r>
                        <a:rPr lang="zh-CN" altLang="en-US" sz="800">
                          <a:effectLst/>
                        </a:rPr>
                        <a:t>次。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05975"/>
                  </a:ext>
                </a:extLst>
              </a:tr>
              <a:tr h="422405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27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8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8"/>
                        </a:rPr>
                        <a:t>rfind(str, beg=0,end=len(string))</a:t>
                      </a:r>
                      <a:endParaRPr lang="en-US" sz="8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r>
                        <a:rPr lang="zh-CN" altLang="en-US" sz="800">
                          <a:effectLst/>
                        </a:rPr>
                        <a:t>类似于 </a:t>
                      </a:r>
                      <a:r>
                        <a:rPr lang="en-US" sz="800">
                          <a:effectLst/>
                        </a:rPr>
                        <a:t>find()</a:t>
                      </a:r>
                      <a:r>
                        <a:rPr lang="zh-CN" altLang="en-US" sz="800">
                          <a:effectLst/>
                        </a:rPr>
                        <a:t>函数，不过是从右边开始查找</a:t>
                      </a:r>
                      <a:r>
                        <a:rPr lang="en-US" altLang="zh-CN" sz="800">
                          <a:effectLst/>
                        </a:rPr>
                        <a:t>.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17268"/>
                  </a:ext>
                </a:extLst>
              </a:tr>
              <a:tr h="40302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28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8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29"/>
                        </a:rPr>
                        <a:t>rindex( str, beg=0, end=len(string))</a:t>
                      </a:r>
                      <a:endParaRPr lang="en-US" sz="8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r>
                        <a:rPr lang="zh-CN" altLang="en-US" sz="800">
                          <a:effectLst/>
                        </a:rPr>
                        <a:t>类似于 </a:t>
                      </a:r>
                      <a:r>
                        <a:rPr lang="en-US" sz="800">
                          <a:effectLst/>
                        </a:rPr>
                        <a:t>index()，</a:t>
                      </a:r>
                      <a:r>
                        <a:rPr lang="zh-CN" altLang="en-US" sz="800">
                          <a:effectLst/>
                        </a:rPr>
                        <a:t>不过是从右边开始</a:t>
                      </a:r>
                      <a:r>
                        <a:rPr lang="en-US" altLang="zh-CN" sz="800">
                          <a:effectLst/>
                        </a:rPr>
                        <a:t>.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813894"/>
                  </a:ext>
                </a:extLst>
              </a:tr>
              <a:tr h="52139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29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8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0"/>
                        </a:rPr>
                        <a:t>rjust(width,[, fillchar])</a:t>
                      </a:r>
                      <a:endParaRPr lang="en-US" sz="8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800">
                          <a:effectLst/>
                        </a:rPr>
                      </a:br>
                      <a:r>
                        <a:rPr lang="zh-CN" altLang="en-US" sz="800">
                          <a:effectLst/>
                        </a:rPr>
                        <a:t>返回一个原字符串右对齐</a:t>
                      </a:r>
                      <a:r>
                        <a:rPr lang="en-US" altLang="zh-CN" sz="800">
                          <a:effectLst/>
                        </a:rPr>
                        <a:t>,</a:t>
                      </a:r>
                      <a:r>
                        <a:rPr lang="zh-CN" altLang="en-US" sz="800">
                          <a:effectLst/>
                        </a:rPr>
                        <a:t>并使用</a:t>
                      </a:r>
                      <a:r>
                        <a:rPr lang="en-US" sz="800">
                          <a:effectLst/>
                        </a:rPr>
                        <a:t>fillchar(</a:t>
                      </a:r>
                      <a:r>
                        <a:rPr lang="zh-CN" altLang="en-US" sz="800">
                          <a:effectLst/>
                        </a:rPr>
                        <a:t>默认空格）填充至长度 </a:t>
                      </a:r>
                      <a:r>
                        <a:rPr lang="en-US" sz="800">
                          <a:effectLst/>
                        </a:rPr>
                        <a:t>width </a:t>
                      </a:r>
                      <a:r>
                        <a:rPr lang="zh-CN" altLang="en-US" sz="800">
                          <a:effectLst/>
                        </a:rPr>
                        <a:t>的新字符串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71619"/>
                  </a:ext>
                </a:extLst>
              </a:tr>
              <a:tr h="40302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30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8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1"/>
                        </a:rPr>
                        <a:t>rstrip</a:t>
                      </a:r>
                      <a:r>
                        <a:rPr lang="en-US" sz="8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1"/>
                        </a:rPr>
                        <a:t>()</a:t>
                      </a:r>
                      <a:endParaRPr lang="en-US" sz="8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800" dirty="0">
                          <a:effectLst/>
                        </a:rPr>
                      </a:br>
                      <a:r>
                        <a:rPr lang="zh-CN" altLang="en-US" sz="800" dirty="0">
                          <a:effectLst/>
                        </a:rPr>
                        <a:t>删除字符串字符串末尾的空格</a:t>
                      </a:r>
                      <a:r>
                        <a:rPr lang="en-US" altLang="zh-CN" sz="800" dirty="0">
                          <a:effectLst/>
                        </a:rPr>
                        <a:t>.</a:t>
                      </a:r>
                    </a:p>
                  </a:txBody>
                  <a:tcPr marL="17625" marR="17625" marT="24675" marB="24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7663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38C10A-711E-45AC-B223-7EEA4175A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40022"/>
              </p:ext>
            </p:extLst>
          </p:nvPr>
        </p:nvGraphicFramePr>
        <p:xfrm>
          <a:off x="9025316" y="1561714"/>
          <a:ext cx="2603266" cy="4883994"/>
        </p:xfrm>
        <a:graphic>
          <a:graphicData uri="http://schemas.openxmlformats.org/drawingml/2006/table">
            <a:tbl>
              <a:tblPr/>
              <a:tblGrid>
                <a:gridCol w="331120">
                  <a:extLst>
                    <a:ext uri="{9D8B030D-6E8A-4147-A177-3AD203B41FA5}">
                      <a16:colId xmlns:a16="http://schemas.microsoft.com/office/drawing/2014/main" val="784351747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2919720307"/>
                    </a:ext>
                  </a:extLst>
                </a:gridCol>
              </a:tblGrid>
              <a:tr h="506408"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effectLst/>
                        </a:rPr>
                        <a:t>31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2"/>
                        </a:rPr>
                        <a:t>split(str="", num=string.count(str))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以 </a:t>
                      </a:r>
                      <a:r>
                        <a:rPr lang="en-US" sz="700">
                          <a:effectLst/>
                        </a:rPr>
                        <a:t>str </a:t>
                      </a:r>
                      <a:r>
                        <a:rPr lang="zh-CN" altLang="en-US" sz="700">
                          <a:effectLst/>
                        </a:rPr>
                        <a:t>为分隔符截取字符串，如果 </a:t>
                      </a:r>
                      <a:r>
                        <a:rPr lang="en-US" sz="700">
                          <a:effectLst/>
                        </a:rPr>
                        <a:t>num </a:t>
                      </a:r>
                      <a:r>
                        <a:rPr lang="zh-CN" altLang="en-US" sz="700">
                          <a:effectLst/>
                        </a:rPr>
                        <a:t>有指定值，则仅截取 </a:t>
                      </a:r>
                      <a:r>
                        <a:rPr lang="en-US" sz="700">
                          <a:effectLst/>
                        </a:rPr>
                        <a:t>num+1 </a:t>
                      </a:r>
                      <a:r>
                        <a:rPr lang="zh-CN" altLang="en-US" sz="700">
                          <a:effectLst/>
                        </a:rPr>
                        <a:t>个子字符串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77149"/>
                  </a:ext>
                </a:extLst>
              </a:tr>
              <a:tr h="599245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32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3"/>
                        </a:rPr>
                        <a:t>splitlines</a:t>
                      </a:r>
                      <a:r>
                        <a:rPr lang="en-US" sz="7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3"/>
                        </a:rPr>
                        <a:t>([</a:t>
                      </a:r>
                      <a:r>
                        <a:rPr lang="en-US" sz="7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3"/>
                        </a:rPr>
                        <a:t>keepends</a:t>
                      </a:r>
                      <a:r>
                        <a:rPr lang="en-US" sz="7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3"/>
                        </a:rPr>
                        <a:t>])</a:t>
                      </a:r>
                      <a:endParaRPr lang="en-US" sz="7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 dirty="0">
                          <a:effectLst/>
                        </a:rPr>
                      </a:br>
                      <a:r>
                        <a:rPr lang="zh-CN" altLang="en-US" sz="700" dirty="0">
                          <a:effectLst/>
                        </a:rPr>
                        <a:t>按照行</a:t>
                      </a:r>
                      <a:r>
                        <a:rPr lang="en-US" altLang="zh-CN" sz="700" dirty="0">
                          <a:effectLst/>
                        </a:rPr>
                        <a:t>('\</a:t>
                      </a:r>
                      <a:r>
                        <a:rPr lang="en-US" sz="700" dirty="0">
                          <a:effectLst/>
                        </a:rPr>
                        <a:t>r', '\r\n', \n')</a:t>
                      </a:r>
                      <a:r>
                        <a:rPr lang="zh-CN" altLang="en-US" sz="700" dirty="0">
                          <a:effectLst/>
                        </a:rPr>
                        <a:t>分隔，返回一个包含各行作为元素的列表，如果参数 </a:t>
                      </a:r>
                      <a:r>
                        <a:rPr lang="en-US" sz="700" dirty="0" err="1">
                          <a:effectLst/>
                        </a:rPr>
                        <a:t>keepends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zh-CN" altLang="en-US" sz="700" dirty="0">
                          <a:effectLst/>
                        </a:rPr>
                        <a:t>为 </a:t>
                      </a:r>
                      <a:r>
                        <a:rPr lang="en-US" sz="700" dirty="0">
                          <a:effectLst/>
                        </a:rPr>
                        <a:t>False，</a:t>
                      </a:r>
                      <a:r>
                        <a:rPr lang="zh-CN" altLang="en-US" sz="700" dirty="0">
                          <a:effectLst/>
                        </a:rPr>
                        <a:t>不包含换行符，如果为 </a:t>
                      </a:r>
                      <a:r>
                        <a:rPr lang="en-US" sz="700" dirty="0">
                          <a:effectLst/>
                        </a:rPr>
                        <a:t>True，</a:t>
                      </a:r>
                      <a:r>
                        <a:rPr lang="zh-CN" altLang="en-US" sz="700" dirty="0">
                          <a:effectLst/>
                        </a:rPr>
                        <a:t>则保留换行符。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8098"/>
                  </a:ext>
                </a:extLst>
              </a:tr>
              <a:tr h="692082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33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4"/>
                        </a:rPr>
                        <a:t>startswith(substr, beg=0,end=len(string))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检查字符串是否是以指定子字符串 </a:t>
                      </a:r>
                      <a:r>
                        <a:rPr lang="en-US" sz="700">
                          <a:effectLst/>
                        </a:rPr>
                        <a:t>substr </a:t>
                      </a:r>
                      <a:r>
                        <a:rPr lang="zh-CN" altLang="en-US" sz="700">
                          <a:effectLst/>
                        </a:rPr>
                        <a:t>开头，是则返回 </a:t>
                      </a:r>
                      <a:r>
                        <a:rPr lang="en-US" sz="700">
                          <a:effectLst/>
                        </a:rPr>
                        <a:t>True，</a:t>
                      </a:r>
                      <a:r>
                        <a:rPr lang="zh-CN" altLang="en-US" sz="700">
                          <a:effectLst/>
                        </a:rPr>
                        <a:t>否则返回 </a:t>
                      </a:r>
                      <a:r>
                        <a:rPr lang="en-US" sz="700">
                          <a:effectLst/>
                        </a:rPr>
                        <a:t>False。</a:t>
                      </a:r>
                      <a:r>
                        <a:rPr lang="zh-CN" altLang="en-US" sz="700">
                          <a:effectLst/>
                        </a:rPr>
                        <a:t>如果</a:t>
                      </a:r>
                      <a:r>
                        <a:rPr lang="en-US" sz="700">
                          <a:effectLst/>
                        </a:rPr>
                        <a:t>beg </a:t>
                      </a:r>
                      <a:r>
                        <a:rPr lang="zh-CN" altLang="en-US" sz="700">
                          <a:effectLst/>
                        </a:rPr>
                        <a:t>和 </a:t>
                      </a:r>
                      <a:r>
                        <a:rPr lang="en-US" sz="700">
                          <a:effectLst/>
                        </a:rPr>
                        <a:t>end </a:t>
                      </a:r>
                      <a:r>
                        <a:rPr lang="zh-CN" altLang="en-US" sz="700">
                          <a:effectLst/>
                        </a:rPr>
                        <a:t>指定值，则在指定范围内检查。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41754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34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5"/>
                        </a:rPr>
                        <a:t>strip([chars])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在字符串上执行 </a:t>
                      </a:r>
                      <a:r>
                        <a:rPr lang="en-US" sz="700">
                          <a:effectLst/>
                        </a:rPr>
                        <a:t>lstrip()</a:t>
                      </a:r>
                      <a:r>
                        <a:rPr lang="zh-CN" altLang="en-US" sz="700">
                          <a:effectLst/>
                        </a:rPr>
                        <a:t>和 </a:t>
                      </a:r>
                      <a:r>
                        <a:rPr lang="en-US" sz="700">
                          <a:effectLst/>
                        </a:rPr>
                        <a:t>rstrip()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42516"/>
                  </a:ext>
                </a:extLst>
              </a:tr>
              <a:tr h="413571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35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6"/>
                        </a:rPr>
                        <a:t>swapcase()</a:t>
                      </a:r>
                      <a:endParaRPr lang="zh-CN" alt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将字符串中大写转换为小写，小写转换为大写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96091"/>
                  </a:ext>
                </a:extLst>
              </a:tr>
              <a:tr h="506408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36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7"/>
                        </a:rPr>
                        <a:t>title()</a:t>
                      </a:r>
                      <a:endParaRPr lang="zh-CN" alt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返回</a:t>
                      </a:r>
                      <a:r>
                        <a:rPr lang="en-US" altLang="zh-CN" sz="700">
                          <a:effectLst/>
                        </a:rPr>
                        <a:t>"</a:t>
                      </a:r>
                      <a:r>
                        <a:rPr lang="zh-CN" altLang="en-US" sz="700">
                          <a:effectLst/>
                        </a:rPr>
                        <a:t>标题化</a:t>
                      </a:r>
                      <a:r>
                        <a:rPr lang="en-US" altLang="zh-CN" sz="700">
                          <a:effectLst/>
                        </a:rPr>
                        <a:t>"</a:t>
                      </a:r>
                      <a:r>
                        <a:rPr lang="zh-CN" altLang="en-US" sz="700">
                          <a:effectLst/>
                        </a:rPr>
                        <a:t>的字符串</a:t>
                      </a:r>
                      <a:r>
                        <a:rPr lang="en-US" altLang="zh-CN" sz="700">
                          <a:effectLst/>
                        </a:rPr>
                        <a:t>,</a:t>
                      </a:r>
                      <a:r>
                        <a:rPr lang="zh-CN" altLang="en-US" sz="700">
                          <a:effectLst/>
                        </a:rPr>
                        <a:t>就是说所有单词都是以大写开始，其余字母均为小写</a:t>
                      </a:r>
                      <a:r>
                        <a:rPr lang="en-US" altLang="zh-CN" sz="700">
                          <a:effectLst/>
                        </a:rPr>
                        <a:t>(</a:t>
                      </a:r>
                      <a:r>
                        <a:rPr lang="zh-CN" altLang="en-US" sz="700">
                          <a:effectLst/>
                        </a:rPr>
                        <a:t>见 </a:t>
                      </a:r>
                      <a:r>
                        <a:rPr lang="en-US" altLang="zh-CN" sz="700">
                          <a:effectLst/>
                        </a:rPr>
                        <a:t>istitle())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03883"/>
                  </a:ext>
                </a:extLst>
              </a:tr>
              <a:tr h="506408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37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8"/>
                        </a:rPr>
                        <a:t>translate(table, deletechars="")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根据 </a:t>
                      </a:r>
                      <a:r>
                        <a:rPr lang="en-US" sz="700">
                          <a:effectLst/>
                        </a:rPr>
                        <a:t>str </a:t>
                      </a:r>
                      <a:r>
                        <a:rPr lang="zh-CN" altLang="en-US" sz="700">
                          <a:effectLst/>
                        </a:rPr>
                        <a:t>给出的表</a:t>
                      </a:r>
                      <a:r>
                        <a:rPr lang="en-US" altLang="zh-CN" sz="700">
                          <a:effectLst/>
                        </a:rPr>
                        <a:t>(</a:t>
                      </a:r>
                      <a:r>
                        <a:rPr lang="zh-CN" altLang="en-US" sz="700">
                          <a:effectLst/>
                        </a:rPr>
                        <a:t>包含 </a:t>
                      </a:r>
                      <a:r>
                        <a:rPr lang="en-US" altLang="zh-CN" sz="700">
                          <a:effectLst/>
                        </a:rPr>
                        <a:t>256 </a:t>
                      </a:r>
                      <a:r>
                        <a:rPr lang="zh-CN" altLang="en-US" sz="700">
                          <a:effectLst/>
                        </a:rPr>
                        <a:t>个字符</a:t>
                      </a:r>
                      <a:r>
                        <a:rPr lang="en-US" altLang="zh-CN" sz="700">
                          <a:effectLst/>
                        </a:rPr>
                        <a:t>)</a:t>
                      </a:r>
                      <a:r>
                        <a:rPr lang="zh-CN" altLang="en-US" sz="700">
                          <a:effectLst/>
                        </a:rPr>
                        <a:t>转换 </a:t>
                      </a:r>
                      <a:r>
                        <a:rPr lang="en-US" sz="700">
                          <a:effectLst/>
                        </a:rPr>
                        <a:t>string </a:t>
                      </a:r>
                      <a:r>
                        <a:rPr lang="zh-CN" altLang="en-US" sz="700">
                          <a:effectLst/>
                        </a:rPr>
                        <a:t>的字符</a:t>
                      </a:r>
                      <a:r>
                        <a:rPr lang="en-US" altLang="zh-CN" sz="700">
                          <a:effectLst/>
                        </a:rPr>
                        <a:t>, </a:t>
                      </a:r>
                      <a:r>
                        <a:rPr lang="zh-CN" altLang="en-US" sz="700">
                          <a:effectLst/>
                        </a:rPr>
                        <a:t>要过滤掉的字符放到 </a:t>
                      </a:r>
                      <a:r>
                        <a:rPr lang="en-US" sz="700">
                          <a:effectLst/>
                        </a:rPr>
                        <a:t>deletechars </a:t>
                      </a:r>
                      <a:r>
                        <a:rPr lang="zh-CN" altLang="en-US" sz="700">
                          <a:effectLst/>
                        </a:rPr>
                        <a:t>参数中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02563"/>
                  </a:ext>
                </a:extLst>
              </a:tr>
              <a:tr h="320734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38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altLang="zh-CN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39"/>
                        </a:rPr>
                        <a:t>upper()</a:t>
                      </a:r>
                      <a:endParaRPr lang="zh-CN" alt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zh-CN" alt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转换字符串中的小写字母为大写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69269"/>
                  </a:ext>
                </a:extLst>
              </a:tr>
              <a:tr h="413571">
                <a:tc>
                  <a:txBody>
                    <a:bodyPr/>
                    <a:lstStyle/>
                    <a:p>
                      <a:pPr fontAlgn="t"/>
                      <a:r>
                        <a:rPr lang="en-US" sz="700">
                          <a:effectLst/>
                        </a:rPr>
                        <a:t>39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0"/>
                        </a:rPr>
                        <a:t>zfill (width)</a:t>
                      </a:r>
                      <a:endParaRPr lang="en-US" sz="70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>
                          <a:effectLst/>
                        </a:rPr>
                      </a:br>
                      <a:r>
                        <a:rPr lang="zh-CN" altLang="en-US" sz="700">
                          <a:effectLst/>
                        </a:rPr>
                        <a:t>返回长度为 </a:t>
                      </a:r>
                      <a:r>
                        <a:rPr lang="en-US" sz="700">
                          <a:effectLst/>
                        </a:rPr>
                        <a:t>width </a:t>
                      </a:r>
                      <a:r>
                        <a:rPr lang="zh-CN" altLang="en-US" sz="700">
                          <a:effectLst/>
                        </a:rPr>
                        <a:t>的字符串，原字符串右对齐，前面填充</a:t>
                      </a:r>
                      <a:r>
                        <a:rPr lang="en-US" altLang="zh-CN" sz="700">
                          <a:effectLst/>
                        </a:rPr>
                        <a:t>0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78313"/>
                  </a:ext>
                </a:extLst>
              </a:tr>
              <a:tr h="413571"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effectLst/>
                        </a:rPr>
                        <a:t>40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en-US" sz="700" u="sng" dirty="0" err="1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1"/>
                        </a:rPr>
                        <a:t>isdecimal</a:t>
                      </a:r>
                      <a:r>
                        <a:rPr lang="en-US" sz="700" u="sng" dirty="0">
                          <a:solidFill>
                            <a:srgbClr val="006600"/>
                          </a:solidFill>
                          <a:effectLst/>
                          <a:latin typeface="Helvetica Neue"/>
                          <a:hlinkClick r:id="rId41"/>
                        </a:rPr>
                        <a:t>()</a:t>
                      </a:r>
                      <a:endParaRPr lang="en-US" sz="700" dirty="0">
                        <a:effectLst/>
                        <a:latin typeface="Helvetica Neue"/>
                      </a:endParaRPr>
                    </a:p>
                    <a:p>
                      <a:pPr fontAlgn="t"/>
                      <a:br>
                        <a:rPr lang="en-US" sz="700" dirty="0">
                          <a:effectLst/>
                        </a:rPr>
                      </a:br>
                      <a:r>
                        <a:rPr lang="zh-CN" altLang="en-US" sz="700" dirty="0">
                          <a:effectLst/>
                        </a:rPr>
                        <a:t>检查字符串是否只包含十进制字符，如果是返回 </a:t>
                      </a:r>
                      <a:r>
                        <a:rPr lang="en-US" sz="700" dirty="0">
                          <a:effectLst/>
                        </a:rPr>
                        <a:t>true，</a:t>
                      </a:r>
                      <a:r>
                        <a:rPr lang="zh-CN" altLang="en-US" sz="700" dirty="0">
                          <a:effectLst/>
                        </a:rPr>
                        <a:t>否则返回 </a:t>
                      </a:r>
                      <a:r>
                        <a:rPr lang="en-US" sz="700" dirty="0">
                          <a:effectLst/>
                        </a:rPr>
                        <a:t>false。</a:t>
                      </a:r>
                    </a:p>
                  </a:txBody>
                  <a:tcPr marL="14853" marR="14853" marT="20794" marB="2079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882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85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3A87-1396-4C67-B483-F6713857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zh-CN" altLang="en-US" sz="3600" b="1"/>
              <a:t>访问字符串中的值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64B4-7649-44C1-A285-FCC6E035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altLang="zh-CN" sz="1000"/>
              <a:t>Python </a:t>
            </a:r>
            <a:r>
              <a:rPr lang="zh-CN" altLang="en-US" sz="1000"/>
              <a:t>不支持单字符类型，单字符在 </a:t>
            </a:r>
            <a:r>
              <a:rPr lang="en-US" altLang="zh-CN" sz="1000"/>
              <a:t>Python </a:t>
            </a:r>
            <a:r>
              <a:rPr lang="zh-CN" altLang="en-US" sz="1000"/>
              <a:t>中也是作为一个字符串使用。</a:t>
            </a:r>
          </a:p>
          <a:p>
            <a:endParaRPr lang="zh-CN" altLang="en-US" sz="1000"/>
          </a:p>
          <a:p>
            <a:r>
              <a:rPr lang="en-US" altLang="zh-CN" sz="1000"/>
              <a:t>Python </a:t>
            </a:r>
            <a:r>
              <a:rPr lang="zh-CN" altLang="en-US" sz="1000"/>
              <a:t>访问子字符串，可以使用方括号 </a:t>
            </a:r>
            <a:r>
              <a:rPr lang="en-US" altLang="zh-CN" sz="1000"/>
              <a:t>[] </a:t>
            </a:r>
            <a:r>
              <a:rPr lang="zh-CN" altLang="en-US" sz="1000"/>
              <a:t>来截取字符串，字符串的截取的语法格式如下：</a:t>
            </a:r>
          </a:p>
          <a:p>
            <a:endParaRPr lang="zh-CN" altLang="en-US" sz="1000"/>
          </a:p>
          <a:p>
            <a:r>
              <a:rPr lang="zh-CN" altLang="en-US" sz="1000"/>
              <a:t>变量</a:t>
            </a:r>
            <a:r>
              <a:rPr lang="en-US" altLang="zh-CN" sz="1000"/>
              <a:t>[</a:t>
            </a:r>
            <a:r>
              <a:rPr lang="zh-CN" altLang="en-US" sz="1000"/>
              <a:t>头下标</a:t>
            </a:r>
            <a:r>
              <a:rPr lang="en-US" altLang="zh-CN" sz="1000"/>
              <a:t>:</a:t>
            </a:r>
            <a:r>
              <a:rPr lang="zh-CN" altLang="en-US" sz="1000"/>
              <a:t>尾下标</a:t>
            </a:r>
            <a:r>
              <a:rPr lang="en-US" altLang="zh-CN" sz="1000"/>
              <a:t>]</a:t>
            </a:r>
          </a:p>
          <a:p>
            <a:r>
              <a:rPr lang="zh-CN" altLang="en-US" sz="1000"/>
              <a:t>索引值以 </a:t>
            </a:r>
            <a:r>
              <a:rPr lang="en-US" altLang="zh-CN" sz="1000"/>
              <a:t>0 </a:t>
            </a:r>
            <a:r>
              <a:rPr lang="zh-CN" altLang="en-US" sz="1000"/>
              <a:t>为开始值，</a:t>
            </a:r>
            <a:r>
              <a:rPr lang="en-US" altLang="zh-CN" sz="1000"/>
              <a:t>-1 </a:t>
            </a:r>
            <a:r>
              <a:rPr lang="zh-CN" altLang="en-US" sz="1000"/>
              <a:t>为从末尾的开始位置。</a:t>
            </a:r>
            <a:endParaRPr lang="en-US" sz="100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B6B021E-D8A8-408D-8841-759D9E0A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68" y="2742397"/>
            <a:ext cx="2880359" cy="3291840"/>
          </a:xfrm>
          <a:prstGeom prst="rect">
            <a:avLst/>
          </a:prstGeom>
        </p:spPr>
      </p:pic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6DE96-8801-4C27-B531-9CC77806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3385662"/>
            <a:ext cx="4974336" cy="20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FFB83-D6B6-4F60-970E-F63D8A0C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3143-219E-48BE-97FC-D4C8EF81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var1 = 'Hello World!'</a:t>
            </a:r>
          </a:p>
          <a:p>
            <a:pPr marL="0" indent="0">
              <a:buNone/>
            </a:pPr>
            <a:r>
              <a:rPr lang="en-US" sz="2000"/>
              <a:t>var2 = "Runoob"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  <a:p>
            <a:pPr marL="0" indent="0">
              <a:buNone/>
            </a:pPr>
            <a:r>
              <a:rPr lang="en-US" sz="2000"/>
              <a:t>print ("var1[0]: ", var1[0])</a:t>
            </a:r>
          </a:p>
          <a:p>
            <a:pPr marL="0" indent="0">
              <a:buNone/>
            </a:pPr>
            <a:r>
              <a:rPr lang="en-US" sz="2000"/>
              <a:t>print ("var2[1:5]: ", var2[1:5])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altLang="en-US" sz="2000"/>
              <a:t>以上实例执行结果：</a:t>
            </a:r>
          </a:p>
          <a:p>
            <a:pPr marL="0" indent="0">
              <a:buNone/>
            </a:pPr>
            <a:r>
              <a:rPr lang="en-US" sz="2000"/>
              <a:t>var1[0]:  H</a:t>
            </a:r>
          </a:p>
          <a:p>
            <a:pPr marL="0" indent="0">
              <a:buNone/>
            </a:pPr>
            <a:r>
              <a:rPr lang="en-US" sz="2000"/>
              <a:t>var2[1:5]:  unoo</a:t>
            </a:r>
          </a:p>
        </p:txBody>
      </p:sp>
    </p:spTree>
    <p:extLst>
      <p:ext uri="{BB962C8B-B14F-4D97-AF65-F5344CB8AC3E}">
        <p14:creationId xmlns:p14="http://schemas.microsoft.com/office/powerpoint/2010/main" val="258373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E3378-C7AE-4F5D-8EC3-DC4C4A7D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 b="1"/>
              <a:t>字符串更新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000C-D2BE-44DF-A733-0835225B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2000"/>
              <a:t>可以截取字符串的一部分并与其他字段拼接</a:t>
            </a:r>
            <a:endParaRPr lang="en-US" altLang="zh-CN" sz="2000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var1 = 'Hello World!'</a:t>
            </a:r>
          </a:p>
          <a:p>
            <a:pPr marL="0" indent="0">
              <a:buNone/>
            </a:pPr>
            <a:r>
              <a:rPr lang="en-US" sz="2000"/>
              <a:t>print ("</a:t>
            </a:r>
            <a:r>
              <a:rPr lang="zh-CN" altLang="en-US" sz="2000"/>
              <a:t>已更新字符串 </a:t>
            </a:r>
            <a:r>
              <a:rPr lang="en-US" altLang="zh-CN" sz="2000"/>
              <a:t>: ", </a:t>
            </a:r>
            <a:r>
              <a:rPr lang="en-US" sz="2000"/>
              <a:t>var1[:6] + 'Runoob!')</a:t>
            </a:r>
          </a:p>
          <a:p>
            <a:pPr marL="0" indent="0">
              <a:buNone/>
            </a:pPr>
            <a:r>
              <a:rPr lang="zh-CN" altLang="en-US" sz="2000"/>
              <a:t>以上实例执行结果：</a:t>
            </a:r>
          </a:p>
          <a:p>
            <a:pPr marL="0" indent="0">
              <a:buNone/>
            </a:pPr>
            <a:r>
              <a:rPr lang="zh-CN" altLang="en-US" sz="2000"/>
              <a:t>已更新字符串 </a:t>
            </a:r>
            <a:r>
              <a:rPr lang="en-US" altLang="zh-CN" sz="2000"/>
              <a:t>:  </a:t>
            </a:r>
            <a:r>
              <a:rPr lang="en-US" sz="2000"/>
              <a:t>Hello Runoob!</a:t>
            </a:r>
          </a:p>
        </p:txBody>
      </p:sp>
    </p:spTree>
    <p:extLst>
      <p:ext uri="{BB962C8B-B14F-4D97-AF65-F5344CB8AC3E}">
        <p14:creationId xmlns:p14="http://schemas.microsoft.com/office/powerpoint/2010/main" val="36748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92CD0-3237-4DEC-84C0-F804836C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zh-CN" altLang="en-US" sz="2800" b="1"/>
              <a:t>转义字符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0F1F-298F-4748-BE12-6194EDC6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zh-CN" altLang="en-US" sz="1700"/>
              <a:t>在需要在字符中使用特殊字符时，</a:t>
            </a:r>
            <a:r>
              <a:rPr lang="en-US" altLang="zh-CN" sz="1700"/>
              <a:t>python </a:t>
            </a:r>
            <a:r>
              <a:rPr lang="zh-CN" altLang="en-US" sz="1700"/>
              <a:t>用反斜杠 </a:t>
            </a:r>
            <a:r>
              <a:rPr lang="en-US" altLang="zh-CN" sz="1700" b="1"/>
              <a:t>\</a:t>
            </a:r>
            <a:r>
              <a:rPr lang="zh-CN" altLang="en-US" sz="1700"/>
              <a:t> 转义字符</a:t>
            </a:r>
            <a:endParaRPr lang="en-US" sz="17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521851-24F8-44C2-A4C7-B62E569A0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62455"/>
              </p:ext>
            </p:extLst>
          </p:nvPr>
        </p:nvGraphicFramePr>
        <p:xfrm>
          <a:off x="5056622" y="185723"/>
          <a:ext cx="6656833" cy="6486553"/>
        </p:xfrm>
        <a:graphic>
          <a:graphicData uri="http://schemas.openxmlformats.org/drawingml/2006/table">
            <a:tbl>
              <a:tblPr/>
              <a:tblGrid>
                <a:gridCol w="768284">
                  <a:extLst>
                    <a:ext uri="{9D8B030D-6E8A-4147-A177-3AD203B41FA5}">
                      <a16:colId xmlns:a16="http://schemas.microsoft.com/office/drawing/2014/main" val="1495011240"/>
                    </a:ext>
                  </a:extLst>
                </a:gridCol>
                <a:gridCol w="2465301">
                  <a:extLst>
                    <a:ext uri="{9D8B030D-6E8A-4147-A177-3AD203B41FA5}">
                      <a16:colId xmlns:a16="http://schemas.microsoft.com/office/drawing/2014/main" val="200895798"/>
                    </a:ext>
                  </a:extLst>
                </a:gridCol>
                <a:gridCol w="3423248">
                  <a:extLst>
                    <a:ext uri="{9D8B030D-6E8A-4147-A177-3AD203B41FA5}">
                      <a16:colId xmlns:a16="http://schemas.microsoft.com/office/drawing/2014/main" val="2350630063"/>
                    </a:ext>
                  </a:extLst>
                </a:gridCol>
              </a:tblGrid>
              <a:tr h="17179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转义字符</a:t>
                      </a:r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71" marR="16171" marT="16171" marB="161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描述</a:t>
                      </a:r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71" marR="16171" marT="16171" marB="161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实例</a:t>
                      </a:r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71" marR="16171" marT="16171" marB="1617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106502"/>
                  </a:ext>
                </a:extLst>
              </a:tr>
              <a:tr h="56507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800" b="0" i="0" u="none" strike="noStrike">
                          <a:effectLst/>
                          <a:latin typeface="Arial" panose="020B0604020202020204" pitchFamily="34" charset="0"/>
                        </a:rPr>
                        <a:t>\(</a:t>
                      </a:r>
                      <a:r>
                        <a:rPr lang="ja-JP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在行尾时</a:t>
                      </a:r>
                      <a:r>
                        <a:rPr lang="en-US" altLang="ja-JP" sz="800" b="0" i="0" u="none" strike="noStrike"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续行符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"line1 \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... line2 \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... line3"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line1 line2 line3 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24937"/>
                  </a:ext>
                </a:extLst>
              </a:tr>
              <a:tr h="3136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\\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反斜杠符号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"\\"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\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38524"/>
                  </a:ext>
                </a:extLst>
              </a:tr>
              <a:tr h="3136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\'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单引号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'\‘’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'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70970"/>
                  </a:ext>
                </a:extLst>
              </a:tr>
              <a:tr h="3136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\"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双引号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"\""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177472"/>
                  </a:ext>
                </a:extLst>
              </a:tr>
              <a:tr h="3136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\a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响铃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"\a"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执行后电脑有响声。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45225"/>
                  </a:ext>
                </a:extLst>
              </a:tr>
              <a:tr h="3136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\b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退格</a:t>
                      </a:r>
                      <a:r>
                        <a:rPr lang="en-US" altLang="zh-CN" sz="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Backspace)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"Hello \b World!"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Hello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091012"/>
                  </a:ext>
                </a:extLst>
              </a:tr>
              <a:tr h="43936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\000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空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"\000"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solidFill>
                          <a:srgbClr val="6666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443"/>
                  </a:ext>
                </a:extLst>
              </a:tr>
              <a:tr h="43936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\n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换行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"\n"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38384"/>
                  </a:ext>
                </a:extLst>
              </a:tr>
              <a:tr h="56507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\v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纵向制表符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"Hello \v World!"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Hello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          World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407239"/>
                  </a:ext>
                </a:extLst>
              </a:tr>
              <a:tr h="439366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\t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横向制表符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"Hello \t World!"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Hello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    </a:t>
                      </a:r>
                      <a:r>
                        <a:rPr lang="en-US" sz="800" b="0" i="0" u="none" strike="noStrike" dirty="0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274051"/>
                  </a:ext>
                </a:extLst>
              </a:tr>
              <a:tr h="56507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\r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回车，将 </a:t>
                      </a:r>
                      <a:r>
                        <a:rPr lang="en-US" altLang="zh-CN" sz="800" b="1" i="0" u="none" strike="noStrike">
                          <a:effectLst/>
                          <a:latin typeface="SFMono-Regular"/>
                        </a:rPr>
                        <a:t>\</a:t>
                      </a:r>
                      <a:r>
                        <a:rPr lang="en-US" sz="800" b="1" i="0" u="none" strike="noStrike">
                          <a:effectLst/>
                          <a:latin typeface="SFMono-Regular"/>
                        </a:rPr>
                        <a:t>r</a:t>
                      </a:r>
                      <a:r>
                        <a:rPr lang="en-US" altLang="zh-CN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后面的内容移到字符串开头，并逐一替换开头部分的字符，直至将 </a:t>
                      </a:r>
                      <a:r>
                        <a:rPr lang="en-US" altLang="zh-CN" sz="800" b="1" i="0" u="none" strike="noStrike">
                          <a:effectLst/>
                          <a:latin typeface="SFMono-Regular"/>
                        </a:rPr>
                        <a:t>\</a:t>
                      </a:r>
                      <a:r>
                        <a:rPr lang="en-US" sz="800" b="1" i="0" u="none" strike="noStrike">
                          <a:effectLst/>
                          <a:latin typeface="SFMono-Regular"/>
                        </a:rPr>
                        <a:t>r</a:t>
                      </a:r>
                      <a:r>
                        <a:rPr lang="en-US" altLang="zh-CN" sz="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后面的内容完全替换完成。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"Hello\</a:t>
                      </a:r>
                      <a:r>
                        <a:rPr lang="en-US" sz="800" b="0" i="0" u="none" strike="noStrike" dirty="0" err="1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rWorld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!"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'google </a:t>
                      </a:r>
                      <a:r>
                        <a:rPr lang="en-US" sz="800" b="0" i="0" u="none" strike="noStrike" dirty="0" err="1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runoob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taobao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\r123456’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6666"/>
                          </a:solidFill>
                          <a:effectLst/>
                          <a:latin typeface="Arial" panose="020B0604020202020204" pitchFamily="34" charset="0"/>
                        </a:rPr>
                        <a:t>123456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runoob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taobao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230729"/>
                  </a:ext>
                </a:extLst>
              </a:tr>
              <a:tr h="56507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\f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换页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"Hello \f World!"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Hello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      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55537"/>
                  </a:ext>
                </a:extLst>
              </a:tr>
              <a:tr h="46346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\yyy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八进制数，</a:t>
                      </a: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y </a:t>
                      </a: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代表 </a:t>
                      </a:r>
                      <a:r>
                        <a:rPr lang="en-US" altLang="zh-CN" sz="800" b="0" i="0" u="none" strike="noStrike">
                          <a:effectLst/>
                          <a:latin typeface="Arial" panose="020B0604020202020204" pitchFamily="34" charset="0"/>
                        </a:rPr>
                        <a:t>0~7 </a:t>
                      </a: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的字符，例如：</a:t>
                      </a:r>
                      <a:r>
                        <a:rPr lang="en-US" altLang="zh-CN" sz="800" b="0" i="0" u="none" strike="noStrike">
                          <a:effectLst/>
                          <a:latin typeface="Arial" panose="020B0604020202020204" pitchFamily="34" charset="0"/>
                        </a:rPr>
                        <a:t>\012 </a:t>
                      </a: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代表换行。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"\110\145\154\154\157\40\127\157\162\154\144\41"</a:t>
                      </a:r>
                      <a:r>
                        <a:rPr lang="en-US" sz="800" b="0" i="0" u="none" strike="noStrike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Hello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  <a:r>
                        <a:rPr lang="en-US" sz="800" b="0" i="0" u="none" strike="noStrike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8503"/>
                  </a:ext>
                </a:extLst>
              </a:tr>
              <a:tr h="46346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\xyy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十六进制数，以 </a:t>
                      </a:r>
                      <a:r>
                        <a:rPr lang="en-US" altLang="zh-CN" sz="800" b="0" i="0" u="none" strike="noStrike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x </a:t>
                      </a: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开头，</a:t>
                      </a: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y </a:t>
                      </a: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代表的字符，例如：</a:t>
                      </a:r>
                      <a:r>
                        <a:rPr lang="en-US" altLang="zh-CN" sz="800" b="0" i="0" u="none" strike="noStrike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x0a </a:t>
                      </a: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代表换行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&gt;&gt;&gt;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>
                          <a:solidFill>
                            <a:srgbClr val="000088"/>
                          </a:solidFill>
                          <a:effectLst/>
                          <a:latin typeface="Arial" panose="020B0604020202020204" pitchFamily="34" charset="0"/>
                        </a:rPr>
                        <a:t>print</a:t>
                      </a:r>
                      <a:r>
                        <a:rPr lang="en-US" sz="800" b="0" i="0" u="none" strike="noStrike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8800"/>
                          </a:solidFill>
                          <a:effectLst/>
                          <a:latin typeface="Arial" panose="020B0604020202020204" pitchFamily="34" charset="0"/>
                        </a:rPr>
                        <a:t>"\x48\x65\x6c\x6c\x6f\x20\x57\x6f\x72\x6c\x64\x21"</a:t>
                      </a:r>
                      <a:r>
                        <a:rPr lang="en-US" sz="800" b="0" i="0" u="none" strike="noStrike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Hello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>
                          <a:solidFill>
                            <a:srgbClr val="660066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  <a:r>
                        <a:rPr lang="en-US" sz="800" b="0" i="0" u="none" strike="noStrike">
                          <a:solidFill>
                            <a:srgbClr val="6666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312126"/>
                  </a:ext>
                </a:extLst>
              </a:tr>
              <a:tr h="20736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effectLst/>
                          <a:latin typeface="Arial" panose="020B0604020202020204" pitchFamily="34" charset="0"/>
                        </a:rPr>
                        <a:t>\other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其它的字符以普通格式输出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6951" marR="26951" marT="37731" marB="3773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10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5CCCA-F4F6-4441-96E1-544674D1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zh-CN" altLang="en-US" sz="2800" b="1"/>
              <a:t>字符串运算符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F5F5-0975-40D6-8DE4-B015E8E3A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zh-CN" altLang="en-US" sz="1700"/>
              <a:t>变量 </a:t>
            </a:r>
            <a:r>
              <a:rPr lang="en-US" sz="1700"/>
              <a:t>a </a:t>
            </a:r>
            <a:r>
              <a:rPr lang="zh-CN" altLang="en-US" sz="1700"/>
              <a:t>值为字符串 </a:t>
            </a:r>
            <a:r>
              <a:rPr lang="en-US" altLang="zh-CN" sz="1700"/>
              <a:t>"</a:t>
            </a:r>
            <a:r>
              <a:rPr lang="en-US" sz="1700"/>
              <a:t>Hello"，b </a:t>
            </a:r>
            <a:r>
              <a:rPr lang="zh-CN" altLang="en-US" sz="1700"/>
              <a:t>变量值为 </a:t>
            </a:r>
            <a:r>
              <a:rPr lang="en-US" altLang="zh-CN" sz="1700"/>
              <a:t>"</a:t>
            </a:r>
            <a:r>
              <a:rPr lang="en-US" sz="1700"/>
              <a:t>Python"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5B1347-59A6-4C6F-B2E1-9EA00DE16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51290"/>
              </p:ext>
            </p:extLst>
          </p:nvPr>
        </p:nvGraphicFramePr>
        <p:xfrm>
          <a:off x="5120640" y="779944"/>
          <a:ext cx="6656833" cy="5197531"/>
        </p:xfrm>
        <a:graphic>
          <a:graphicData uri="http://schemas.openxmlformats.org/drawingml/2006/table">
            <a:tbl>
              <a:tblPr firstRow="1" bandRow="1"/>
              <a:tblGrid>
                <a:gridCol w="713115">
                  <a:extLst>
                    <a:ext uri="{9D8B030D-6E8A-4147-A177-3AD203B41FA5}">
                      <a16:colId xmlns:a16="http://schemas.microsoft.com/office/drawing/2014/main" val="4641141"/>
                    </a:ext>
                  </a:extLst>
                </a:gridCol>
                <a:gridCol w="4440101">
                  <a:extLst>
                    <a:ext uri="{9D8B030D-6E8A-4147-A177-3AD203B41FA5}">
                      <a16:colId xmlns:a16="http://schemas.microsoft.com/office/drawing/2014/main" val="2467845723"/>
                    </a:ext>
                  </a:extLst>
                </a:gridCol>
                <a:gridCol w="1503617">
                  <a:extLst>
                    <a:ext uri="{9D8B030D-6E8A-4147-A177-3AD203B41FA5}">
                      <a16:colId xmlns:a16="http://schemas.microsoft.com/office/drawing/2014/main" val="4249867696"/>
                    </a:ext>
                  </a:extLst>
                </a:gridCol>
              </a:tblGrid>
              <a:tr h="30639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操作符</a:t>
                      </a:r>
                    </a:p>
                  </a:txBody>
                  <a:tcPr marL="22419" marR="22419" marT="22419" marB="2241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2419" marR="22419" marT="22419" marB="2241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2419" marR="22419" marT="22419" marB="2241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675671"/>
                  </a:ext>
                </a:extLst>
              </a:tr>
              <a:tr h="5841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+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字符串连接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 + b </a:t>
                      </a:r>
                      <a:r>
                        <a:rPr lang="zh-CN" altLang="en-US" sz="1400">
                          <a:effectLst/>
                        </a:rPr>
                        <a:t>输出结果： </a:t>
                      </a:r>
                      <a:r>
                        <a:rPr lang="en-US" sz="1400">
                          <a:effectLst/>
                        </a:rPr>
                        <a:t>HelloPython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221183"/>
                  </a:ext>
                </a:extLst>
              </a:tr>
              <a:tr h="5841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重复输出字符串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a*2 </a:t>
                      </a:r>
                      <a:r>
                        <a:rPr lang="zh-CN" altLang="en-US" sz="1400">
                          <a:effectLst/>
                        </a:rPr>
                        <a:t>输出结果：</a:t>
                      </a:r>
                      <a:r>
                        <a:rPr lang="en-US" sz="1400">
                          <a:effectLst/>
                        </a:rPr>
                        <a:t>HelloHello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28474"/>
                  </a:ext>
                </a:extLst>
              </a:tr>
              <a:tr h="36618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[]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通过索引获取字符串中字符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a[1] </a:t>
                      </a:r>
                      <a:r>
                        <a:rPr lang="zh-CN" altLang="en-US" sz="1400">
                          <a:effectLst/>
                        </a:rPr>
                        <a:t>输出结果 </a:t>
                      </a:r>
                      <a:r>
                        <a:rPr lang="en-US" sz="1400" b="1">
                          <a:effectLst/>
                        </a:rPr>
                        <a:t>e</a:t>
                      </a:r>
                      <a:endParaRPr lang="en-US" sz="1400">
                        <a:effectLst/>
                      </a:endParaRP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47725"/>
                  </a:ext>
                </a:extLst>
              </a:tr>
              <a:tr h="5841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[ : ]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截取字符串中的一部分，遵循</a:t>
                      </a:r>
                      <a:r>
                        <a:rPr lang="zh-CN" altLang="en-US" sz="1400" b="1">
                          <a:effectLst/>
                        </a:rPr>
                        <a:t>左闭右开</a:t>
                      </a:r>
                      <a:r>
                        <a:rPr lang="zh-CN" altLang="en-US" sz="1400">
                          <a:effectLst/>
                        </a:rPr>
                        <a:t>原则，</a:t>
                      </a:r>
                      <a:r>
                        <a:rPr lang="en-US" altLang="zh-CN" sz="1400">
                          <a:effectLst/>
                        </a:rPr>
                        <a:t>str[0:2] </a:t>
                      </a:r>
                      <a:r>
                        <a:rPr lang="zh-CN" altLang="en-US" sz="1400">
                          <a:effectLst/>
                        </a:rPr>
                        <a:t>是不包含第 </a:t>
                      </a:r>
                      <a:r>
                        <a:rPr lang="en-US" altLang="zh-CN" sz="1400">
                          <a:effectLst/>
                        </a:rPr>
                        <a:t>3 </a:t>
                      </a:r>
                      <a:r>
                        <a:rPr lang="zh-CN" altLang="en-US" sz="1400">
                          <a:effectLst/>
                        </a:rPr>
                        <a:t>个字符的。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a[1:4] </a:t>
                      </a:r>
                      <a:r>
                        <a:rPr lang="zh-CN" altLang="en-US" sz="1400">
                          <a:effectLst/>
                        </a:rPr>
                        <a:t>输出结果 </a:t>
                      </a:r>
                      <a:r>
                        <a:rPr lang="en-US" sz="1400" b="1">
                          <a:effectLst/>
                        </a:rPr>
                        <a:t>ell</a:t>
                      </a:r>
                      <a:endParaRPr lang="en-US" sz="1400">
                        <a:effectLst/>
                      </a:endParaRP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16714"/>
                  </a:ext>
                </a:extLst>
              </a:tr>
              <a:tr h="5841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成员运算符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如果字符串中包含给定的字符返回 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'H' in a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zh-CN" altLang="en-US" sz="1400">
                          <a:effectLst/>
                        </a:rPr>
                        <a:t>输出结果 </a:t>
                      </a:r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29145"/>
                  </a:ext>
                </a:extLst>
              </a:tr>
              <a:tr h="58414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not in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成员运算符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如果字符串中不包含给定的字符返回 </a:t>
                      </a:r>
                      <a:r>
                        <a:rPr lang="en-US" altLang="zh-CN" sz="1400">
                          <a:effectLst/>
                        </a:rPr>
                        <a:t>True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'M' not in a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zh-CN" altLang="en-US" sz="1400">
                          <a:effectLst/>
                        </a:rPr>
                        <a:t>输出结果 </a:t>
                      </a:r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86442"/>
                  </a:ext>
                </a:extLst>
              </a:tr>
              <a:tr h="123804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r/R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原始字符串 </a:t>
                      </a:r>
                      <a:r>
                        <a:rPr lang="en-US" altLang="zh-CN" sz="1400">
                          <a:effectLst/>
                        </a:rPr>
                        <a:t>- </a:t>
                      </a:r>
                      <a:r>
                        <a:rPr lang="zh-CN" altLang="en-US" sz="1400">
                          <a:effectLst/>
                        </a:rPr>
                        <a:t>原始字符串：所有的字符串都是直接按照字面的意思来使用，没有转义特殊或不能打印的字符。 原始字符串除在字符串的第一个引号前加上字母 </a:t>
                      </a:r>
                      <a:r>
                        <a:rPr lang="en-US" altLang="zh-CN" sz="1400" b="1">
                          <a:effectLst/>
                          <a:latin typeface="SFMono-Regular"/>
                        </a:rPr>
                        <a:t>r</a:t>
                      </a:r>
                      <a:r>
                        <a:rPr lang="zh-CN" altLang="en-US" sz="1400">
                          <a:effectLst/>
                        </a:rPr>
                        <a:t>（可以大小写）以外，与普通字符串有着几乎完全相同的语法。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40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pt-BR" sz="14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 r</a:t>
                      </a:r>
                      <a:r>
                        <a:rPr lang="pt-BR" sz="1400">
                          <a:solidFill>
                            <a:srgbClr val="008800"/>
                          </a:solidFill>
                          <a:effectLst/>
                        </a:rPr>
                        <a:t>'\n'</a:t>
                      </a: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40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400">
                          <a:solidFill>
                            <a:srgbClr val="000088"/>
                          </a:solidFill>
                          <a:effectLst/>
                        </a:rPr>
                        <a:t>print</a:t>
                      </a:r>
                      <a:r>
                        <a:rPr lang="pt-BR" sz="14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 R</a:t>
                      </a:r>
                      <a:r>
                        <a:rPr lang="pt-BR" sz="1400">
                          <a:solidFill>
                            <a:srgbClr val="008800"/>
                          </a:solidFill>
                          <a:effectLst/>
                        </a:rPr>
                        <a:t>'\n'</a:t>
                      </a: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140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pt-BR" sz="1400">
                        <a:effectLst/>
                      </a:endParaRP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987448"/>
                  </a:ext>
                </a:extLst>
              </a:tr>
              <a:tr h="36618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格式字符串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请看下一节内容。</a:t>
                      </a:r>
                    </a:p>
                  </a:txBody>
                  <a:tcPr marL="37365" marR="37365" marT="52310" marB="5231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818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CC461-5FFA-46FE-94CC-667CE2EC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7378-B2E8-4CF2-A296-F36F5781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100"/>
              <a:t>a = "Hello"</a:t>
            </a:r>
          </a:p>
          <a:p>
            <a:pPr marL="0" indent="0">
              <a:buNone/>
            </a:pPr>
            <a:r>
              <a:rPr lang="en-US" sz="1100"/>
              <a:t>b = "Python"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r>
              <a:rPr lang="en-US" sz="1100"/>
              <a:t>print("a + b </a:t>
            </a:r>
            <a:r>
              <a:rPr lang="zh-CN" altLang="en-US" sz="1100"/>
              <a:t>输出结果：</a:t>
            </a:r>
            <a:r>
              <a:rPr lang="en-US" altLang="zh-CN" sz="1100"/>
              <a:t>", </a:t>
            </a:r>
            <a:r>
              <a:rPr lang="en-US" sz="1100"/>
              <a:t>a + b)</a:t>
            </a:r>
          </a:p>
          <a:p>
            <a:pPr marL="0" indent="0">
              <a:buNone/>
            </a:pPr>
            <a:r>
              <a:rPr lang="en-US" sz="1100"/>
              <a:t>print("a * 2 </a:t>
            </a:r>
            <a:r>
              <a:rPr lang="zh-CN" altLang="en-US" sz="1100"/>
              <a:t>输出结果：</a:t>
            </a:r>
            <a:r>
              <a:rPr lang="en-US" altLang="zh-CN" sz="1100"/>
              <a:t>", </a:t>
            </a:r>
            <a:r>
              <a:rPr lang="en-US" sz="1100"/>
              <a:t>a * 2)</a:t>
            </a:r>
          </a:p>
          <a:p>
            <a:pPr marL="0" indent="0">
              <a:buNone/>
            </a:pPr>
            <a:r>
              <a:rPr lang="en-US" sz="1100"/>
              <a:t>print("a[1] </a:t>
            </a:r>
            <a:r>
              <a:rPr lang="zh-CN" altLang="en-US" sz="1100"/>
              <a:t>输出结果：</a:t>
            </a:r>
            <a:r>
              <a:rPr lang="en-US" altLang="zh-CN" sz="1100"/>
              <a:t>", </a:t>
            </a:r>
            <a:r>
              <a:rPr lang="en-US" sz="1100"/>
              <a:t>a[1])</a:t>
            </a:r>
          </a:p>
          <a:p>
            <a:pPr marL="0" indent="0">
              <a:buNone/>
            </a:pPr>
            <a:r>
              <a:rPr lang="en-US" sz="1100"/>
              <a:t>print("a[1:4] </a:t>
            </a:r>
            <a:r>
              <a:rPr lang="zh-CN" altLang="en-US" sz="1100"/>
              <a:t>输出结果：</a:t>
            </a:r>
            <a:r>
              <a:rPr lang="en-US" altLang="zh-CN" sz="1100"/>
              <a:t>", </a:t>
            </a:r>
            <a:r>
              <a:rPr lang="en-US" sz="1100"/>
              <a:t>a[1:4])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r>
              <a:rPr lang="en-US" sz="1100"/>
              <a:t>if( "H" in a) :</a:t>
            </a:r>
          </a:p>
          <a:p>
            <a:pPr marL="0" indent="0">
              <a:buNone/>
            </a:pPr>
            <a:r>
              <a:rPr lang="en-US" sz="1100"/>
              <a:t>    print("H </a:t>
            </a:r>
            <a:r>
              <a:rPr lang="zh-CN" altLang="en-US" sz="1100"/>
              <a:t>在变量 </a:t>
            </a:r>
            <a:r>
              <a:rPr lang="en-US" sz="1100"/>
              <a:t>a </a:t>
            </a:r>
            <a:r>
              <a:rPr lang="zh-CN" altLang="en-US" sz="1100"/>
              <a:t>中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sz="1100"/>
              <a:t>else :</a:t>
            </a:r>
          </a:p>
          <a:p>
            <a:pPr marL="0" indent="0">
              <a:buNone/>
            </a:pPr>
            <a:r>
              <a:rPr lang="en-US" sz="1100"/>
              <a:t>    print("H </a:t>
            </a:r>
            <a:r>
              <a:rPr lang="zh-CN" altLang="en-US" sz="1100"/>
              <a:t>不在变量 </a:t>
            </a:r>
            <a:r>
              <a:rPr lang="en-US" sz="1100"/>
              <a:t>a </a:t>
            </a:r>
            <a:r>
              <a:rPr lang="zh-CN" altLang="en-US" sz="1100"/>
              <a:t>中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altLang="zh-CN" sz="1100"/>
              <a:t> </a:t>
            </a:r>
          </a:p>
          <a:p>
            <a:pPr marL="0" indent="0">
              <a:buNone/>
            </a:pPr>
            <a:r>
              <a:rPr lang="en-US" sz="1100"/>
              <a:t>if( "M" not in a) :</a:t>
            </a:r>
          </a:p>
          <a:p>
            <a:pPr marL="0" indent="0">
              <a:buNone/>
            </a:pPr>
            <a:r>
              <a:rPr lang="en-US" sz="1100"/>
              <a:t>    print("M </a:t>
            </a:r>
            <a:r>
              <a:rPr lang="zh-CN" altLang="en-US" sz="1100"/>
              <a:t>不在变量 </a:t>
            </a:r>
            <a:r>
              <a:rPr lang="en-US" sz="1100"/>
              <a:t>a </a:t>
            </a:r>
            <a:r>
              <a:rPr lang="zh-CN" altLang="en-US" sz="1100"/>
              <a:t>中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sz="1100"/>
              <a:t>else :</a:t>
            </a:r>
          </a:p>
          <a:p>
            <a:pPr marL="0" indent="0">
              <a:buNone/>
            </a:pPr>
            <a:r>
              <a:rPr lang="en-US" sz="1100"/>
              <a:t>    print("M </a:t>
            </a:r>
            <a:r>
              <a:rPr lang="zh-CN" altLang="en-US" sz="1100"/>
              <a:t>在变量 </a:t>
            </a:r>
            <a:r>
              <a:rPr lang="en-US" sz="1100"/>
              <a:t>a </a:t>
            </a:r>
            <a:r>
              <a:rPr lang="zh-CN" altLang="en-US" sz="1100"/>
              <a:t>中</a:t>
            </a:r>
            <a:r>
              <a:rPr lang="en-US" altLang="zh-CN" sz="1100"/>
              <a:t>")</a:t>
            </a:r>
          </a:p>
          <a:p>
            <a:pPr marL="0" indent="0">
              <a:buNone/>
            </a:pPr>
            <a:r>
              <a:rPr lang="en-US" altLang="zh-CN" sz="1100"/>
              <a:t> </a:t>
            </a:r>
          </a:p>
          <a:p>
            <a:pPr marL="0" indent="0">
              <a:buNone/>
            </a:pPr>
            <a:r>
              <a:rPr lang="en-US" sz="1100"/>
              <a:t>print (r'\n')</a:t>
            </a:r>
          </a:p>
          <a:p>
            <a:pPr marL="0" indent="0">
              <a:buNone/>
            </a:pPr>
            <a:r>
              <a:rPr lang="en-US" sz="1100"/>
              <a:t>print (R'\n')</a:t>
            </a:r>
          </a:p>
          <a:p>
            <a:pPr marL="0" indent="0">
              <a:buNone/>
            </a:pPr>
            <a:r>
              <a:rPr lang="zh-CN" altLang="en-US" sz="1100"/>
              <a:t>以上实例输出结果为：</a:t>
            </a:r>
          </a:p>
          <a:p>
            <a:pPr marL="0" indent="0">
              <a:buNone/>
            </a:pPr>
            <a:endParaRPr lang="zh-CN" altLang="en-US" sz="1100"/>
          </a:p>
          <a:p>
            <a:pPr marL="0" indent="0">
              <a:buNone/>
            </a:pPr>
            <a:r>
              <a:rPr lang="en-US" sz="1100"/>
              <a:t>a + b </a:t>
            </a:r>
            <a:r>
              <a:rPr lang="zh-CN" altLang="en-US" sz="1100"/>
              <a:t>输出结果： </a:t>
            </a:r>
            <a:r>
              <a:rPr lang="en-US" sz="1100"/>
              <a:t>HelloPython</a:t>
            </a:r>
          </a:p>
          <a:p>
            <a:pPr marL="0" indent="0">
              <a:buNone/>
            </a:pPr>
            <a:r>
              <a:rPr lang="en-US" sz="1100"/>
              <a:t>a * 2 </a:t>
            </a:r>
            <a:r>
              <a:rPr lang="zh-CN" altLang="en-US" sz="1100"/>
              <a:t>输出结果： </a:t>
            </a:r>
            <a:r>
              <a:rPr lang="en-US" sz="1100"/>
              <a:t>HelloHello</a:t>
            </a:r>
          </a:p>
          <a:p>
            <a:pPr marL="0" indent="0">
              <a:buNone/>
            </a:pPr>
            <a:r>
              <a:rPr lang="en-US" sz="1100"/>
              <a:t>a[1] </a:t>
            </a:r>
            <a:r>
              <a:rPr lang="zh-CN" altLang="en-US" sz="1100"/>
              <a:t>输出结果： </a:t>
            </a:r>
            <a:r>
              <a:rPr lang="en-US" sz="1100"/>
              <a:t>e</a:t>
            </a:r>
          </a:p>
          <a:p>
            <a:pPr marL="0" indent="0">
              <a:buNone/>
            </a:pPr>
            <a:r>
              <a:rPr lang="en-US" sz="1100"/>
              <a:t>a[1:4] </a:t>
            </a:r>
            <a:r>
              <a:rPr lang="zh-CN" altLang="en-US" sz="1100"/>
              <a:t>输出结果： </a:t>
            </a:r>
            <a:r>
              <a:rPr lang="en-US" sz="1100"/>
              <a:t>ell</a:t>
            </a:r>
          </a:p>
          <a:p>
            <a:pPr marL="0" indent="0">
              <a:buNone/>
            </a:pPr>
            <a:r>
              <a:rPr lang="en-US" sz="1100"/>
              <a:t>H </a:t>
            </a:r>
            <a:r>
              <a:rPr lang="zh-CN" altLang="en-US" sz="1100"/>
              <a:t>在变量 </a:t>
            </a:r>
            <a:r>
              <a:rPr lang="en-US" sz="1100"/>
              <a:t>a </a:t>
            </a:r>
            <a:r>
              <a:rPr lang="zh-CN" altLang="en-US" sz="1100"/>
              <a:t>中</a:t>
            </a:r>
          </a:p>
          <a:p>
            <a:pPr marL="0" indent="0">
              <a:buNone/>
            </a:pPr>
            <a:r>
              <a:rPr lang="en-US" sz="1100"/>
              <a:t>M </a:t>
            </a:r>
            <a:r>
              <a:rPr lang="zh-CN" altLang="en-US" sz="1100"/>
              <a:t>不在变量 </a:t>
            </a:r>
            <a:r>
              <a:rPr lang="en-US" sz="1100"/>
              <a:t>a </a:t>
            </a:r>
            <a:r>
              <a:rPr lang="zh-CN" altLang="en-US" sz="1100"/>
              <a:t>中</a:t>
            </a:r>
          </a:p>
          <a:p>
            <a:pPr marL="0" indent="0">
              <a:buNone/>
            </a:pPr>
            <a:r>
              <a:rPr lang="en-US" altLang="zh-CN" sz="1100"/>
              <a:t>\</a:t>
            </a:r>
            <a:r>
              <a:rPr lang="en-US" sz="1100"/>
              <a:t>n</a:t>
            </a:r>
          </a:p>
          <a:p>
            <a:pPr marL="0" indent="0">
              <a:buNone/>
            </a:pPr>
            <a:r>
              <a:rPr lang="en-US" sz="1100"/>
              <a:t>\n</a:t>
            </a:r>
          </a:p>
        </p:txBody>
      </p:sp>
      <p:sp>
        <p:nvSpPr>
          <p:cNvPr id="27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1087C8-79C9-4EA7-9428-4306B368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3600" b="1">
                <a:solidFill>
                  <a:srgbClr val="080808"/>
                </a:solidFill>
              </a:rPr>
              <a:t>字符串格式化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7C4D6-9BE6-492B-843C-FB1A97B42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4448</Words>
  <Application>Microsoft Office PowerPoint</Application>
  <PresentationFormat>Widescreen</PresentationFormat>
  <Paragraphs>473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Helvetica Neue</vt:lpstr>
      <vt:lpstr>SFMono-Regular</vt:lpstr>
      <vt:lpstr>SimSun</vt:lpstr>
      <vt:lpstr>Arial</vt:lpstr>
      <vt:lpstr>Calibri</vt:lpstr>
      <vt:lpstr>Calibri Light</vt:lpstr>
      <vt:lpstr>Office Theme</vt:lpstr>
      <vt:lpstr>字符串</vt:lpstr>
      <vt:lpstr>PowerPoint Presentation</vt:lpstr>
      <vt:lpstr>访问字符串中的值</vt:lpstr>
      <vt:lpstr>实例</vt:lpstr>
      <vt:lpstr>字符串更新</vt:lpstr>
      <vt:lpstr>转义字符</vt:lpstr>
      <vt:lpstr>字符串运算符</vt:lpstr>
      <vt:lpstr>实例</vt:lpstr>
      <vt:lpstr>字符串格式化</vt:lpstr>
      <vt:lpstr>PowerPoint Presentation</vt:lpstr>
      <vt:lpstr>字符串格式化符号</vt:lpstr>
      <vt:lpstr>格式化操作符辅助指令</vt:lpstr>
      <vt:lpstr> format 格式化函数</vt:lpstr>
      <vt:lpstr>实例</vt:lpstr>
      <vt:lpstr>设置参数实例</vt:lpstr>
      <vt:lpstr>向 str.format() 传入对象</vt:lpstr>
      <vt:lpstr>数字格式化</vt:lpstr>
      <vt:lpstr>PowerPoint Presentation</vt:lpstr>
      <vt:lpstr>三引号</vt:lpstr>
      <vt:lpstr>Unicode 字符串</vt:lpstr>
      <vt:lpstr>字符串内建函数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</dc:title>
  <dc:creator>Wang, HongyiX</dc:creator>
  <cp:lastModifiedBy>Wang, HongyiX</cp:lastModifiedBy>
  <cp:revision>32</cp:revision>
  <dcterms:created xsi:type="dcterms:W3CDTF">2021-05-18T08:06:37Z</dcterms:created>
  <dcterms:modified xsi:type="dcterms:W3CDTF">2021-05-18T08:32:17Z</dcterms:modified>
</cp:coreProperties>
</file>