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B1FF-1F04-40A4-B5D8-CF9DF56A686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97E12-6C62-4153-9EB9-90A893303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97E12-6C62-4153-9EB9-90A8933031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1A82-8410-4171-B6F1-2E20502C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E2A59-0BC2-4382-B961-130086BD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EEF4-BA0C-4BFD-BF8A-3A060FB8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82A7-2466-44A5-B115-B80F9A1C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26D8-40B9-4890-8785-574DF0B7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5AA6-FF5A-43CB-BB29-45F34D3C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F0AF6-D51F-41A5-8638-C67DA1E11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E236-24A1-4C19-83ED-04B135AF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D8C8-9639-4907-801B-04DF4E8E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D25E-3469-4EA3-AB35-090EBFE5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C4F52-DA49-4921-BE75-0868BA44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038C-9C5B-4783-B939-011CB16F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CBCB-B106-4C3C-8083-90CF9997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019A-165C-445F-96F3-0DC7A965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A547-D275-4194-9573-038C71B2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16C2-E3F9-4693-88C0-D2E3D776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E5AE-5BAF-4513-9D43-8DE95B06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AFE4-D7CE-47D7-9FDC-878EAACA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2AE2-0779-4B73-A43C-19FC329C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6B00-A828-4B1E-8AB9-C55F37E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3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ACD-A7AA-42DD-8DA3-E8BF37C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7B46-6C05-48F2-9096-13E9885C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A45A-385D-442E-B782-ECD2D27F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C3A3-F626-416E-8D07-BEA5B57C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A4DC-5595-4451-A824-48D6691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66C8-0F47-47A4-ACDF-12524CD2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108A-2B37-429B-A4A3-E844B508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C271B-D634-4F73-A908-2C728733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D846D-0D80-4124-9FA3-57404553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4918-E869-4D74-854D-AE12B16C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ED1E-9091-440D-9A61-D1730501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99E-4D57-4AA9-842C-5A8F333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A950-DAF9-4235-8CBF-B0259FE0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56F7-5FD6-4F82-9B28-00F419918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D6B5B-2764-4486-A842-14B8B1B84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BE8C3-F560-4B38-968F-FA49E41D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06DFE-FF1C-447A-83E9-60FCE65A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93017-E19B-4EB9-8E6C-C93BB19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2D820-B202-47C2-8EC2-A6DE8A96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17CE-5AA5-4864-8628-91D21CB6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38FE6-F73E-4F48-9DC2-BDBF504E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A76FC-9D9D-4C98-BFCC-93BE5011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8CEF5-69B1-4FE0-9281-C8202D24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159C4-C0A4-4679-9753-A8A35788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A4D01-6B3A-41C1-9AF8-95E4366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1C75-B3EC-4571-9B91-818C97D8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2B8A-74B9-44F5-A5AF-9F24C1C6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6134-E1B5-4A8E-B0F1-8B5C5F3D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C48F-13C8-45CA-BC4D-BB9B98A0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30A48-B01D-403B-879F-A87A4BFC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BAE9-4C41-43D4-9AA4-E1921806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1664C-63F2-4549-9B39-5C96D614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B49F-CF8C-47BF-8376-B3A32973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A0DA4-8B2A-49C9-A791-BD7EF0CC1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4C3A3-4181-461D-ACA2-FC0D93EA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0F1D-6EC0-4E2B-900E-1380B71B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0A02-1A92-4EE8-9F9A-7EA2D24B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8B5B-84A7-4466-85E7-2C3FCB34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B4380-FFD0-4D66-90B5-1FC62224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F401-6693-48E8-80B4-D4BC8B8AF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4117-B4F1-44FB-9623-FCF772C13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A99A-FF89-4557-9FB7-4B61BA22E3E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93F9D-B84D-4837-8380-EB2F0DB5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36E2-B42B-4A02-8AB5-487FA46D6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28D1-FD24-42F1-ADA3-DFA452F8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att-list-le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att-list-list.html" TargetMode="External"/><Relationship Id="rId5" Type="http://schemas.openxmlformats.org/officeDocument/2006/relationships/hyperlink" Target="https://www.runoob.com/python3/python3-att-list-min.html" TargetMode="External"/><Relationship Id="rId4" Type="http://schemas.openxmlformats.org/officeDocument/2006/relationships/hyperlink" Target="https://www.runoob.com/python3/python3-att-list-ma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att-list-pop.html" TargetMode="External"/><Relationship Id="rId13" Type="http://schemas.openxmlformats.org/officeDocument/2006/relationships/hyperlink" Target="https://www.runoob.com/python3/python3-att-list-copy.html" TargetMode="External"/><Relationship Id="rId3" Type="http://schemas.openxmlformats.org/officeDocument/2006/relationships/hyperlink" Target="https://www.runoob.com/python3/python3-att-list-append.html" TargetMode="External"/><Relationship Id="rId7" Type="http://schemas.openxmlformats.org/officeDocument/2006/relationships/hyperlink" Target="https://www.runoob.com/python3/python3-att-list-insert.html" TargetMode="External"/><Relationship Id="rId12" Type="http://schemas.openxmlformats.org/officeDocument/2006/relationships/hyperlink" Target="https://www.runoob.com/python3/python3-att-list-clea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att-list-index.html" TargetMode="External"/><Relationship Id="rId11" Type="http://schemas.openxmlformats.org/officeDocument/2006/relationships/hyperlink" Target="https://www.runoob.com/python3/python3-att-list-sort.html" TargetMode="External"/><Relationship Id="rId5" Type="http://schemas.openxmlformats.org/officeDocument/2006/relationships/hyperlink" Target="https://www.runoob.com/python3/python3-att-list-extend.html" TargetMode="External"/><Relationship Id="rId10" Type="http://schemas.openxmlformats.org/officeDocument/2006/relationships/hyperlink" Target="https://www.runoob.com/python3/python3-att-list-reverse.html" TargetMode="External"/><Relationship Id="rId4" Type="http://schemas.openxmlformats.org/officeDocument/2006/relationships/hyperlink" Target="https://www.runoob.com/python3/python3-att-list-count.html" TargetMode="External"/><Relationship Id="rId9" Type="http://schemas.openxmlformats.org/officeDocument/2006/relationships/hyperlink" Target="https://www.runoob.com/python3/python3-att-list-remov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A9B53-800E-4728-86D8-BA4AA1FE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zh-CN" altLang="en-US" sz="6600">
                <a:solidFill>
                  <a:srgbClr val="FFFFFF"/>
                </a:solidFill>
              </a:rPr>
              <a:t>列表</a:t>
            </a: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70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EE161-C9BD-4BCA-88E1-1B977B1A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实例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AADE-72C9-4FBD-A574-9E35EBA0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nums = [10, 20, 30, 40, 50, 60, 70, 80, 90]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print(nums[0:4])</a:t>
            </a:r>
          </a:p>
          <a:p>
            <a:pPr marL="0" indent="0"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2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FFFFFF"/>
                </a:solidFill>
              </a:rPr>
              <a:t>[10, 20, 30, 40]</a:t>
            </a: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B97AF-522F-4586-85B2-C8806E89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使用负数索引值切片的实例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989E-15DE-4409-952A-7ECBAA15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list = ['Google', '</a:t>
            </a:r>
            <a:r>
              <a:rPr lang="en-US" sz="2000" dirty="0" err="1">
                <a:solidFill>
                  <a:srgbClr val="FFFFFF"/>
                </a:solidFill>
              </a:rPr>
              <a:t>Runoob</a:t>
            </a:r>
            <a:r>
              <a:rPr lang="en-US" sz="2000" dirty="0">
                <a:solidFill>
                  <a:srgbClr val="FFFFFF"/>
                </a:solidFill>
              </a:rPr>
              <a:t>', "</a:t>
            </a:r>
            <a:r>
              <a:rPr lang="en-US" sz="2000" dirty="0" err="1">
                <a:solidFill>
                  <a:srgbClr val="FFFFFF"/>
                </a:solidFill>
              </a:rPr>
              <a:t>Zhihu</a:t>
            </a:r>
            <a:r>
              <a:rPr lang="en-US" sz="2000" dirty="0">
                <a:solidFill>
                  <a:srgbClr val="FFFFFF"/>
                </a:solidFill>
              </a:rPr>
              <a:t>", "Taobao", "Wiki"]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# </a:t>
            </a:r>
            <a:r>
              <a:rPr lang="zh-CN" altLang="en-US" sz="2000" dirty="0">
                <a:solidFill>
                  <a:srgbClr val="FFFFFF"/>
                </a:solidFill>
              </a:rPr>
              <a:t>读取第二位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print ("list[1]: ", list[1])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# </a:t>
            </a:r>
            <a:r>
              <a:rPr lang="zh-CN" altLang="en-US" sz="2000" dirty="0">
                <a:solidFill>
                  <a:srgbClr val="FFFFFF"/>
                </a:solidFill>
              </a:rPr>
              <a:t>从第二位开始（包含）截取到倒数第二位（不包含）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print ("list[1:-2]: ", list[1:-2])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list[1]:  </a:t>
            </a:r>
            <a:r>
              <a:rPr lang="en-US" sz="2000" dirty="0" err="1">
                <a:solidFill>
                  <a:srgbClr val="FFFFFF"/>
                </a:solidFill>
              </a:rPr>
              <a:t>Runoob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list[1:-2]:  ['</a:t>
            </a:r>
            <a:r>
              <a:rPr lang="en-US" sz="2000" dirty="0" err="1">
                <a:solidFill>
                  <a:srgbClr val="FFFFFF"/>
                </a:solidFill>
              </a:rPr>
              <a:t>Runoob</a:t>
            </a:r>
            <a:r>
              <a:rPr lang="en-US" sz="2000" dirty="0">
                <a:solidFill>
                  <a:srgbClr val="FFFFFF"/>
                </a:solidFill>
              </a:rPr>
              <a:t>', '</a:t>
            </a:r>
            <a:r>
              <a:rPr lang="en-US" sz="2000" dirty="0" err="1">
                <a:solidFill>
                  <a:srgbClr val="FFFFFF"/>
                </a:solidFill>
              </a:rPr>
              <a:t>Zhihu</a:t>
            </a:r>
            <a:r>
              <a:rPr lang="en-US" sz="2000" dirty="0">
                <a:solidFill>
                  <a:srgbClr val="FFFFFF"/>
                </a:solidFill>
              </a:rPr>
              <a:t>']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FC5F3-B558-4393-A483-8C5BA1C7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FFFF"/>
                </a:solidFill>
              </a:rPr>
              <a:t>更新列表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B647-2379-4D3F-9CEB-AFC4ED5D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CN" altLang="en-US" sz="1500">
                <a:solidFill>
                  <a:srgbClr val="000000"/>
                </a:solidFill>
              </a:rPr>
              <a:t>你可以对列表的数据项进行修改或更新，你也可以使用 </a:t>
            </a:r>
            <a:r>
              <a:rPr lang="en-US" altLang="zh-CN" sz="1500">
                <a:solidFill>
                  <a:srgbClr val="000000"/>
                </a:solidFill>
              </a:rPr>
              <a:t>append() </a:t>
            </a:r>
            <a:r>
              <a:rPr lang="zh-CN" altLang="en-US" sz="1500">
                <a:solidFill>
                  <a:srgbClr val="000000"/>
                </a:solidFill>
              </a:rPr>
              <a:t>方法来添加列表项</a:t>
            </a:r>
            <a:endParaRPr lang="en-US" altLang="zh-CN" sz="15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5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</a:rPr>
              <a:t>list = ['Google', 'Runoob', 1997, 2000]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</a:rPr>
              <a:t> print ("</a:t>
            </a:r>
            <a:r>
              <a:rPr lang="zh-CN" altLang="en-US" sz="1500">
                <a:solidFill>
                  <a:srgbClr val="000000"/>
                </a:solidFill>
              </a:rPr>
              <a:t>第三个元素为 </a:t>
            </a:r>
            <a:r>
              <a:rPr lang="en-US" altLang="zh-CN" sz="1500">
                <a:solidFill>
                  <a:srgbClr val="000000"/>
                </a:solidFill>
              </a:rPr>
              <a:t>: ", </a:t>
            </a:r>
            <a:r>
              <a:rPr lang="en-US" sz="1500">
                <a:solidFill>
                  <a:srgbClr val="000000"/>
                </a:solidFill>
              </a:rPr>
              <a:t>list[2])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</a:rPr>
              <a:t>list[2] = 2001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</a:rPr>
              <a:t>print ("</a:t>
            </a:r>
            <a:r>
              <a:rPr lang="zh-CN" altLang="en-US" sz="1500">
                <a:solidFill>
                  <a:srgbClr val="000000"/>
                </a:solidFill>
              </a:rPr>
              <a:t>更新后的第三个元素为 </a:t>
            </a:r>
            <a:r>
              <a:rPr lang="en-US" altLang="zh-CN" sz="1500">
                <a:solidFill>
                  <a:srgbClr val="000000"/>
                </a:solidFill>
              </a:rPr>
              <a:t>: ", </a:t>
            </a:r>
            <a:r>
              <a:rPr lang="en-US" sz="1500">
                <a:solidFill>
                  <a:srgbClr val="000000"/>
                </a:solidFill>
              </a:rPr>
              <a:t>list[2])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</a:rPr>
              <a:t>list1 = ['Google', 'Runoob', 'Taobao']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</a:rPr>
              <a:t>list1.append('Baidu')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</a:rPr>
              <a:t>print ("</a:t>
            </a:r>
            <a:r>
              <a:rPr lang="zh-CN" altLang="en-US" sz="1500">
                <a:solidFill>
                  <a:srgbClr val="000000"/>
                </a:solidFill>
              </a:rPr>
              <a:t>更新后的列表 </a:t>
            </a:r>
            <a:r>
              <a:rPr lang="en-US" altLang="zh-CN" sz="1500">
                <a:solidFill>
                  <a:srgbClr val="000000"/>
                </a:solidFill>
              </a:rPr>
              <a:t>: ", </a:t>
            </a:r>
            <a:r>
              <a:rPr lang="en-US" sz="1500">
                <a:solidFill>
                  <a:srgbClr val="000000"/>
                </a:solidFill>
              </a:rPr>
              <a:t>list1)</a:t>
            </a: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500">
                <a:solidFill>
                  <a:srgbClr val="000000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500">
                <a:solidFill>
                  <a:srgbClr val="000000"/>
                </a:solidFill>
              </a:rPr>
              <a:t>第三个元素为 </a:t>
            </a:r>
            <a:r>
              <a:rPr lang="en-US" altLang="zh-CN" sz="1500">
                <a:solidFill>
                  <a:srgbClr val="000000"/>
                </a:solidFill>
              </a:rPr>
              <a:t>:  1997</a:t>
            </a:r>
          </a:p>
          <a:p>
            <a:pPr marL="0" indent="0">
              <a:buNone/>
            </a:pPr>
            <a:r>
              <a:rPr lang="zh-CN" altLang="en-US" sz="1500">
                <a:solidFill>
                  <a:srgbClr val="000000"/>
                </a:solidFill>
              </a:rPr>
              <a:t>更新后的第三个元素为 </a:t>
            </a:r>
            <a:r>
              <a:rPr lang="en-US" altLang="zh-CN" sz="1500">
                <a:solidFill>
                  <a:srgbClr val="000000"/>
                </a:solidFill>
              </a:rPr>
              <a:t>:  2001</a:t>
            </a:r>
          </a:p>
          <a:p>
            <a:pPr marL="0" indent="0">
              <a:buNone/>
            </a:pPr>
            <a:r>
              <a:rPr lang="zh-CN" altLang="en-US" sz="1500">
                <a:solidFill>
                  <a:srgbClr val="000000"/>
                </a:solidFill>
              </a:rPr>
              <a:t>更新后的列表 </a:t>
            </a:r>
            <a:r>
              <a:rPr lang="en-US" altLang="zh-CN" sz="1500">
                <a:solidFill>
                  <a:srgbClr val="000000"/>
                </a:solidFill>
              </a:rPr>
              <a:t>:  ['Google', 'Runoob', 'Taobao', 'Baidu']</a:t>
            </a:r>
            <a:endParaRPr lang="en-US" sz="15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7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198DBF-A0EB-49F0-A04E-4D6A25F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删除列表元素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CDCF-D01D-4411-8B98-EFB58078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zh-CN" altLang="en-US" sz="1500" dirty="0">
                <a:solidFill>
                  <a:srgbClr val="FFFFFF"/>
                </a:solidFill>
              </a:rPr>
              <a:t>可以使用 </a:t>
            </a:r>
            <a:r>
              <a:rPr lang="en-US" altLang="zh-CN" sz="1500" dirty="0">
                <a:solidFill>
                  <a:srgbClr val="FFFFFF"/>
                </a:solidFill>
              </a:rPr>
              <a:t>del </a:t>
            </a:r>
            <a:r>
              <a:rPr lang="zh-CN" altLang="en-US" sz="1500" dirty="0">
                <a:solidFill>
                  <a:srgbClr val="FFFFFF"/>
                </a:solidFill>
              </a:rPr>
              <a:t>语句来删除列表的的元素</a:t>
            </a:r>
            <a:endParaRPr lang="en-US" altLang="zh-CN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list = ['Google', '</a:t>
            </a:r>
            <a:r>
              <a:rPr lang="en-US" sz="1500" dirty="0" err="1">
                <a:solidFill>
                  <a:srgbClr val="FFFFFF"/>
                </a:solidFill>
              </a:rPr>
              <a:t>Runoob</a:t>
            </a:r>
            <a:r>
              <a:rPr lang="en-US" sz="1500" dirty="0">
                <a:solidFill>
                  <a:srgbClr val="FFFFFF"/>
                </a:solidFill>
              </a:rPr>
              <a:t>', 1997, 2000]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print ("</a:t>
            </a:r>
            <a:r>
              <a:rPr lang="zh-CN" altLang="en-US" sz="1500" dirty="0">
                <a:solidFill>
                  <a:srgbClr val="FFFFFF"/>
                </a:solidFill>
              </a:rPr>
              <a:t>原始列表 </a:t>
            </a:r>
            <a:r>
              <a:rPr lang="en-US" altLang="zh-CN" sz="1500" dirty="0">
                <a:solidFill>
                  <a:srgbClr val="FFFFFF"/>
                </a:solidFill>
              </a:rPr>
              <a:t>: ", </a:t>
            </a:r>
            <a:r>
              <a:rPr lang="en-US" sz="1500" dirty="0">
                <a:solidFill>
                  <a:srgbClr val="FFFFFF"/>
                </a:solidFill>
              </a:rPr>
              <a:t>list)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del list[2]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print ("</a:t>
            </a:r>
            <a:r>
              <a:rPr lang="zh-CN" altLang="en-US" sz="1500" dirty="0">
                <a:solidFill>
                  <a:srgbClr val="FFFFFF"/>
                </a:solidFill>
              </a:rPr>
              <a:t>删除第三个元素 </a:t>
            </a:r>
            <a:r>
              <a:rPr lang="en-US" altLang="zh-CN" sz="1500" dirty="0">
                <a:solidFill>
                  <a:srgbClr val="FFFFFF"/>
                </a:solidFill>
              </a:rPr>
              <a:t>: ", </a:t>
            </a:r>
            <a:r>
              <a:rPr lang="en-US" sz="1500" dirty="0">
                <a:solidFill>
                  <a:srgbClr val="FFFFFF"/>
                </a:solidFill>
              </a:rPr>
              <a:t>list)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zh-CN" altLang="en-US" sz="1500" dirty="0">
                <a:solidFill>
                  <a:srgbClr val="FFFFFF"/>
                </a:solidFill>
              </a:rPr>
              <a:t>原始列表 </a:t>
            </a:r>
            <a:r>
              <a:rPr lang="en-US" altLang="zh-CN" sz="1500" dirty="0">
                <a:solidFill>
                  <a:srgbClr val="FFFFFF"/>
                </a:solidFill>
              </a:rPr>
              <a:t>:  ['</a:t>
            </a:r>
            <a:r>
              <a:rPr lang="en-US" sz="1500" dirty="0">
                <a:solidFill>
                  <a:srgbClr val="FFFFFF"/>
                </a:solidFill>
              </a:rPr>
              <a:t>Google', '</a:t>
            </a:r>
            <a:r>
              <a:rPr lang="en-US" sz="1500" dirty="0" err="1">
                <a:solidFill>
                  <a:srgbClr val="FFFFFF"/>
                </a:solidFill>
              </a:rPr>
              <a:t>Runoob</a:t>
            </a:r>
            <a:r>
              <a:rPr lang="en-US" sz="1500" dirty="0">
                <a:solidFill>
                  <a:srgbClr val="FFFFFF"/>
                </a:solidFill>
              </a:rPr>
              <a:t>', 1997, 2000]</a:t>
            </a:r>
          </a:p>
          <a:p>
            <a:pPr marL="0" indent="0">
              <a:buNone/>
            </a:pPr>
            <a:r>
              <a:rPr lang="zh-CN" altLang="en-US" sz="1500" dirty="0">
                <a:solidFill>
                  <a:srgbClr val="FFFFFF"/>
                </a:solidFill>
              </a:rPr>
              <a:t>删除第三个元素 </a:t>
            </a:r>
            <a:r>
              <a:rPr lang="en-US" altLang="zh-CN" sz="1500" dirty="0">
                <a:solidFill>
                  <a:srgbClr val="FFFFFF"/>
                </a:solidFill>
              </a:rPr>
              <a:t>:  ['</a:t>
            </a:r>
            <a:r>
              <a:rPr lang="en-US" sz="1500" dirty="0">
                <a:solidFill>
                  <a:srgbClr val="FFFFFF"/>
                </a:solidFill>
              </a:rPr>
              <a:t>Google', '</a:t>
            </a:r>
            <a:r>
              <a:rPr lang="en-US" sz="1500" dirty="0" err="1">
                <a:solidFill>
                  <a:srgbClr val="FFFFFF"/>
                </a:solidFill>
              </a:rPr>
              <a:t>Runoob</a:t>
            </a:r>
            <a:r>
              <a:rPr lang="en-US" sz="1500" dirty="0">
                <a:solidFill>
                  <a:srgbClr val="FFFFFF"/>
                </a:solidFill>
              </a:rPr>
              <a:t>', 2000]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107B9-62DA-450B-A24B-89199219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列表操作符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C114-C63A-423A-8681-AA749177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zh-CN" altLang="en-US" sz="1900">
                <a:solidFill>
                  <a:srgbClr val="000000"/>
                </a:solidFill>
              </a:rPr>
              <a:t>列表对 </a:t>
            </a:r>
            <a:r>
              <a:rPr lang="en-US" altLang="zh-CN" sz="1900">
                <a:solidFill>
                  <a:srgbClr val="000000"/>
                </a:solidFill>
              </a:rPr>
              <a:t>+ </a:t>
            </a:r>
            <a:r>
              <a:rPr lang="zh-CN" altLang="en-US" sz="1900">
                <a:solidFill>
                  <a:srgbClr val="000000"/>
                </a:solidFill>
              </a:rPr>
              <a:t>和 * 的操作符与字符串相似。</a:t>
            </a:r>
            <a:r>
              <a:rPr lang="en-US" altLang="zh-CN" sz="1900">
                <a:solidFill>
                  <a:srgbClr val="000000"/>
                </a:solidFill>
              </a:rPr>
              <a:t>+ </a:t>
            </a:r>
            <a:r>
              <a:rPr lang="zh-CN" altLang="en-US" sz="1900">
                <a:solidFill>
                  <a:srgbClr val="000000"/>
                </a:solidFill>
              </a:rPr>
              <a:t>号用于组合列表，* 号用于重复列表。</a:t>
            </a:r>
            <a:endParaRPr lang="en-US" altLang="zh-CN" sz="190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60B504-BA35-4551-8D47-6C963BE51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90389"/>
              </p:ext>
            </p:extLst>
          </p:nvPr>
        </p:nvGraphicFramePr>
        <p:xfrm>
          <a:off x="6429378" y="3293307"/>
          <a:ext cx="4954694" cy="2306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76260">
                  <a:extLst>
                    <a:ext uri="{9D8B030D-6E8A-4147-A177-3AD203B41FA5}">
                      <a16:colId xmlns:a16="http://schemas.microsoft.com/office/drawing/2014/main" val="330239818"/>
                    </a:ext>
                  </a:extLst>
                </a:gridCol>
                <a:gridCol w="1586300">
                  <a:extLst>
                    <a:ext uri="{9D8B030D-6E8A-4147-A177-3AD203B41FA5}">
                      <a16:colId xmlns:a16="http://schemas.microsoft.com/office/drawing/2014/main" val="3396973192"/>
                    </a:ext>
                  </a:extLst>
                </a:gridCol>
                <a:gridCol w="1792134">
                  <a:extLst>
                    <a:ext uri="{9D8B030D-6E8A-4147-A177-3AD203B41FA5}">
                      <a16:colId xmlns:a16="http://schemas.microsoft.com/office/drawing/2014/main" val="2922231590"/>
                    </a:ext>
                  </a:extLst>
                </a:gridCol>
              </a:tblGrid>
              <a:tr h="35423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Python </a:t>
                      </a:r>
                      <a:r>
                        <a:rPr lang="zh-CN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144586" marR="27485" marT="72293" marB="72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结果</a:t>
                      </a:r>
                    </a:p>
                  </a:txBody>
                  <a:tcPr marL="144586" marR="27485" marT="72293" marB="72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描述</a:t>
                      </a:r>
                    </a:p>
                  </a:txBody>
                  <a:tcPr marL="144586" marR="27485" marT="72293" marB="72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316014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len([1, 2, 3])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长度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17254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[1, 2, 3] + [4, 5, 6]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[1, 2, 3, 4, 5, 6]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组合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474208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['Hi!'] * 4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['Hi!', 'Hi!', 'Hi!', 'Hi!']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重复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15740"/>
                  </a:ext>
                </a:extLst>
              </a:tr>
              <a:tr h="35423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 in [1, 2, 3]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元素是否存在于列表中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04916"/>
                  </a:ext>
                </a:extLst>
              </a:tr>
              <a:tr h="534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 x in [1, 2, 3]: </a:t>
                      </a:r>
                    </a:p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print(x, end=" ")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1 2 3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迭代</a:t>
                      </a:r>
                    </a:p>
                  </a:txBody>
                  <a:tcPr marL="144586" marR="45808" marT="72293" marB="722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8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16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107B9-62DA-450B-A24B-89199219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列表截取与拼接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C114-C63A-423A-8681-AA749177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zh-CN" altLang="en-US" sz="1900">
                <a:solidFill>
                  <a:srgbClr val="000000"/>
                </a:solidFill>
              </a:rPr>
              <a:t>列表截取与字符串操作类型</a:t>
            </a:r>
            <a:endParaRPr lang="en-US" altLang="zh-CN" sz="1900">
              <a:solidFill>
                <a:srgbClr val="000000"/>
              </a:solidFill>
            </a:endParaRPr>
          </a:p>
          <a:p>
            <a:r>
              <a:rPr lang="zh-CN" altLang="en-US" sz="1900">
                <a:solidFill>
                  <a:srgbClr val="000000"/>
                </a:solidFill>
              </a:rPr>
              <a:t>设</a:t>
            </a:r>
            <a:r>
              <a:rPr lang="en-US" altLang="zh-CN" sz="1900">
                <a:solidFill>
                  <a:srgbClr val="000000"/>
                </a:solidFill>
              </a:rPr>
              <a:t>L=['Google', 'Runoob', 'Taobao']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C1F277-767E-441C-8A1E-2CB824C0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3523"/>
              </p:ext>
            </p:extLst>
          </p:nvPr>
        </p:nvGraphicFramePr>
        <p:xfrm>
          <a:off x="804671" y="3066211"/>
          <a:ext cx="4954694" cy="28306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5755">
                  <a:extLst>
                    <a:ext uri="{9D8B030D-6E8A-4147-A177-3AD203B41FA5}">
                      <a16:colId xmlns:a16="http://schemas.microsoft.com/office/drawing/2014/main" val="2419671991"/>
                    </a:ext>
                  </a:extLst>
                </a:gridCol>
                <a:gridCol w="1245640">
                  <a:extLst>
                    <a:ext uri="{9D8B030D-6E8A-4147-A177-3AD203B41FA5}">
                      <a16:colId xmlns:a16="http://schemas.microsoft.com/office/drawing/2014/main" val="2766506477"/>
                    </a:ext>
                  </a:extLst>
                </a:gridCol>
                <a:gridCol w="2343299">
                  <a:extLst>
                    <a:ext uri="{9D8B030D-6E8A-4147-A177-3AD203B41FA5}">
                      <a16:colId xmlns:a16="http://schemas.microsoft.com/office/drawing/2014/main" val="2146521258"/>
                    </a:ext>
                  </a:extLst>
                </a:gridCol>
              </a:tblGrid>
              <a:tr h="75217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effectLst/>
                        </a:rPr>
                        <a:t>Python </a:t>
                      </a:r>
                      <a:r>
                        <a:rPr lang="zh-CN" altLang="en-US" sz="2000" kern="1200" dirty="0">
                          <a:effectLst/>
                        </a:rPr>
                        <a:t>表达式</a:t>
                      </a:r>
                      <a:endParaRPr lang="zh-CN" altLang="en-US" sz="200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372" marR="33262" marT="106440" marB="10644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000" kern="1200" dirty="0">
                          <a:effectLst/>
                        </a:rPr>
                        <a:t>结果</a:t>
                      </a:r>
                      <a:endParaRPr lang="zh-CN" altLang="en-US" sz="200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372" marR="33262" marT="106440" marB="10644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000" kern="1200" dirty="0">
                          <a:effectLst/>
                        </a:rPr>
                        <a:t>描述</a:t>
                      </a:r>
                      <a:endParaRPr lang="zh-CN" altLang="en-US" sz="200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372" marR="33262" marT="106440" marB="106440" anchor="ctr"/>
                </a:tc>
                <a:extLst>
                  <a:ext uri="{0D108BD9-81ED-4DB2-BD59-A6C34878D82A}">
                    <a16:rowId xmlns:a16="http://schemas.microsoft.com/office/drawing/2014/main" val="4162017980"/>
                  </a:ext>
                </a:extLst>
              </a:tr>
              <a:tr h="50381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effectLst/>
                        </a:rPr>
                        <a:t>L[2]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372" marR="55437" marT="106440" marB="106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effectLst/>
                        </a:rPr>
                        <a:t>'Taobao'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372" marR="55437" marT="106440" marB="106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cap="none" spc="0" dirty="0">
                          <a:effectLst/>
                        </a:rPr>
                        <a:t>读取第三个元素</a:t>
                      </a:r>
                      <a:endParaRPr lang="zh-CN" alt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372" marR="55437" marT="106440" marB="106440"/>
                </a:tc>
                <a:extLst>
                  <a:ext uri="{0D108BD9-81ED-4DB2-BD59-A6C34878D82A}">
                    <a16:rowId xmlns:a16="http://schemas.microsoft.com/office/drawing/2014/main" val="618547957"/>
                  </a:ext>
                </a:extLst>
              </a:tr>
              <a:tr h="75217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cap="none" spc="0" dirty="0">
                          <a:effectLst/>
                        </a:rPr>
                        <a:t>L[-2]</a:t>
                      </a:r>
                      <a:endParaRPr lang="en-US" sz="16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372" marR="55437" marT="106440" marB="10644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cap="none" spc="0" dirty="0">
                          <a:effectLst/>
                        </a:rPr>
                        <a:t>'</a:t>
                      </a:r>
                      <a:r>
                        <a:rPr lang="en-US" sz="1600" kern="1200" cap="none" spc="0" dirty="0" err="1">
                          <a:effectLst/>
                        </a:rPr>
                        <a:t>Runoob</a:t>
                      </a:r>
                      <a:r>
                        <a:rPr lang="en-US" sz="1600" kern="1200" cap="none" spc="0" dirty="0">
                          <a:effectLst/>
                        </a:rPr>
                        <a:t>'</a:t>
                      </a:r>
                      <a:endParaRPr lang="en-US" sz="16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372" marR="55437" marT="106440" marB="10644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kern="1200" cap="none" spc="0" dirty="0">
                          <a:effectLst/>
                        </a:rPr>
                        <a:t>从右侧开始读取倒数第二个元素</a:t>
                      </a:r>
                      <a:endParaRPr lang="en-US" sz="16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372" marR="55437" marT="106440" marB="106440"/>
                </a:tc>
                <a:extLst>
                  <a:ext uri="{0D108BD9-81ED-4DB2-BD59-A6C34878D82A}">
                    <a16:rowId xmlns:a16="http://schemas.microsoft.com/office/drawing/2014/main" val="2244631164"/>
                  </a:ext>
                </a:extLst>
              </a:tr>
              <a:tr h="752174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effectLst/>
                        </a:rPr>
                        <a:t>L[1:]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372" marR="55437" marT="106440" marB="106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effectLst/>
                        </a:rPr>
                        <a:t>['Runoob', 'Taobao']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372" marR="55437" marT="106440" marB="106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cap="none" spc="0" dirty="0">
                          <a:effectLst/>
                        </a:rPr>
                        <a:t>输出从第二个元素开始后的所有元素</a:t>
                      </a:r>
                      <a:endParaRPr lang="zh-CN" alt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372" marR="55437" marT="106440" marB="106440"/>
                </a:tc>
                <a:extLst>
                  <a:ext uri="{0D108BD9-81ED-4DB2-BD59-A6C34878D82A}">
                    <a16:rowId xmlns:a16="http://schemas.microsoft.com/office/drawing/2014/main" val="104755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2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03E04-03CA-4E39-95BB-10B45560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截取实例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70BD-4467-4854-A0BD-100FE8AA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&gt;&gt;&gt;L=['Google', 'Runoob', 'Taobao']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&gt;&gt;&gt; L[2]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'Taobao'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&gt;&gt;&gt; L[-2]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'Runoob'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&gt;&gt;&gt; L[1:]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['Runoob', 'Taobao']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C9372-DC9B-4129-B938-03F67CB0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拼接实例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5271-CCD1-4309-8BA5-CF908C66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squares = [1, 4, 9, 16, 25]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&gt;&gt;&gt; squares += [36, 49, 64, 81, 100]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&gt;&gt;&gt; squares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[1, 4, 9, 16, 25, 36, 49, 64, 81, 100]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8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70F52-F2DF-4684-BD9E-F3562E19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嵌套列表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D9A0-F114-4A02-89EE-57C99976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zh-CN" altLang="en-US" sz="1700">
                <a:solidFill>
                  <a:srgbClr val="FFFFFF"/>
                </a:solidFill>
              </a:rPr>
              <a:t>使用嵌套列表即在列表里创建其它列表</a:t>
            </a:r>
            <a:endParaRPr lang="en-US" altLang="zh-CN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&gt;&gt;&gt;a = ['a', 'b', 'c']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&gt;&gt;&gt; n = [1, 2, 3]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&gt;&gt;&gt; x = [a, n]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&gt;&gt;&gt; x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[['a', 'b', 'c'], [1, 2, 3]]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&gt;&gt;&gt; x[0]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['a', 'b', 'c']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&gt;&gt;&gt; x[0][1]</a:t>
            </a:r>
          </a:p>
          <a:p>
            <a:pPr marL="0" indent="0">
              <a:buNone/>
            </a:pPr>
            <a:r>
              <a:rPr lang="pt-BR" sz="1700">
                <a:solidFill>
                  <a:srgbClr val="FFFFFF"/>
                </a:solidFill>
              </a:rPr>
              <a:t>'b'</a:t>
            </a: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3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7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9E424-8593-41B1-92BB-63FFCB57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列表函数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0D601B-7D8E-48C4-B760-A3D115B55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781081"/>
              </p:ext>
            </p:extLst>
          </p:nvPr>
        </p:nvGraphicFramePr>
        <p:xfrm>
          <a:off x="2286971" y="2560320"/>
          <a:ext cx="7618058" cy="3566163"/>
        </p:xfrm>
        <a:graphic>
          <a:graphicData uri="http://schemas.openxmlformats.org/drawingml/2006/table">
            <a:tbl>
              <a:tblPr firstRow="1" bandRow="1"/>
              <a:tblGrid>
                <a:gridCol w="1358834">
                  <a:extLst>
                    <a:ext uri="{9D8B030D-6E8A-4147-A177-3AD203B41FA5}">
                      <a16:colId xmlns:a16="http://schemas.microsoft.com/office/drawing/2014/main" val="1355622493"/>
                    </a:ext>
                  </a:extLst>
                </a:gridCol>
                <a:gridCol w="6259224">
                  <a:extLst>
                    <a:ext uri="{9D8B030D-6E8A-4147-A177-3AD203B41FA5}">
                      <a16:colId xmlns:a16="http://schemas.microsoft.com/office/drawing/2014/main" val="1538341560"/>
                    </a:ext>
                  </a:extLst>
                </a:gridCol>
              </a:tblGrid>
              <a:tr h="40217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31999" marR="31999" marT="31999" marB="3199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31999" marR="31999" marT="31999" marB="3199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10966"/>
                  </a:ext>
                </a:extLst>
              </a:tr>
              <a:tr h="79099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hlinkClick r:id="rId3"/>
                        </a:rPr>
                        <a:t>len(list)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zh-CN" altLang="en-US" sz="2000">
                          <a:effectLst/>
                        </a:rPr>
                        <a:t>列表元素个数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173"/>
                  </a:ext>
                </a:extLst>
              </a:tr>
              <a:tr h="79099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hlinkClick r:id="rId4"/>
                        </a:rPr>
                        <a:t>max(list)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zh-CN" altLang="en-US" sz="2000">
                          <a:effectLst/>
                        </a:rPr>
                        <a:t>返回列表元素最大值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246181"/>
                  </a:ext>
                </a:extLst>
              </a:tr>
              <a:tr h="79099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hlinkClick r:id="rId5"/>
                        </a:rPr>
                        <a:t>min(list)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zh-CN" altLang="en-US" sz="2000">
                          <a:effectLst/>
                        </a:rPr>
                        <a:t>返回列表元素最小值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67234"/>
                  </a:ext>
                </a:extLst>
              </a:tr>
              <a:tr h="79099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 dirty="0">
                          <a:solidFill>
                            <a:srgbClr val="006600"/>
                          </a:solidFill>
                          <a:effectLst/>
                          <a:hlinkClick r:id="rId6"/>
                        </a:rPr>
                        <a:t>list(seq)</a:t>
                      </a:r>
                      <a:br>
                        <a:rPr lang="zh-CN" altLang="en-US" sz="2000" dirty="0">
                          <a:effectLst/>
                        </a:rPr>
                      </a:br>
                      <a:r>
                        <a:rPr lang="zh-CN" altLang="en-US" sz="2000" dirty="0">
                          <a:effectLst/>
                        </a:rPr>
                        <a:t>将元组转换为列表</a:t>
                      </a:r>
                    </a:p>
                  </a:txBody>
                  <a:tcPr marL="53332" marR="53332" marT="74665" marB="746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42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0D8DE-6189-48E5-A552-751BC014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序列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D846-8325-4E05-8E84-7D4DBABE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CN" altLang="en-US" sz="2400">
                <a:solidFill>
                  <a:srgbClr val="000000"/>
                </a:solidFill>
              </a:rPr>
              <a:t>序列是 </a:t>
            </a:r>
            <a:r>
              <a:rPr lang="en-US" altLang="zh-CN" sz="2400">
                <a:solidFill>
                  <a:srgbClr val="000000"/>
                </a:solidFill>
              </a:rPr>
              <a:t>Python </a:t>
            </a:r>
            <a:r>
              <a:rPr lang="zh-CN" altLang="en-US" sz="2400">
                <a:solidFill>
                  <a:srgbClr val="000000"/>
                </a:solidFill>
              </a:rPr>
              <a:t>中最基本的数据结构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zh-CN" altLang="en-US" sz="2400">
                <a:solidFill>
                  <a:srgbClr val="000000"/>
                </a:solidFill>
              </a:rPr>
              <a:t>序列中的每个值都有对应的“位置值”，称之为“索引”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zh-CN" altLang="en-US" sz="2400">
                <a:solidFill>
                  <a:srgbClr val="000000"/>
                </a:solidFill>
              </a:rPr>
              <a:t>第一个索引是 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，第二个索引是 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，依此类推。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400">
                <a:solidFill>
                  <a:srgbClr val="000000"/>
                </a:solidFill>
              </a:rPr>
              <a:t>Python</a:t>
            </a:r>
            <a:r>
              <a:rPr lang="zh-CN" altLang="en-US" sz="2400">
                <a:solidFill>
                  <a:srgbClr val="000000"/>
                </a:solidFill>
              </a:rPr>
              <a:t>中最常见的序列类型是“列表”和“元组”。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54272-1CAF-42FB-81B2-1C658A20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列表方法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A23539-3F46-40D0-93AD-40823E665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774932"/>
              </p:ext>
            </p:extLst>
          </p:nvPr>
        </p:nvGraphicFramePr>
        <p:xfrm>
          <a:off x="6091238" y="1237972"/>
          <a:ext cx="5115492" cy="4383186"/>
        </p:xfrm>
        <a:graphic>
          <a:graphicData uri="http://schemas.openxmlformats.org/drawingml/2006/table">
            <a:tbl>
              <a:tblPr firstRow="1" bandRow="1"/>
              <a:tblGrid>
                <a:gridCol w="348303">
                  <a:extLst>
                    <a:ext uri="{9D8B030D-6E8A-4147-A177-3AD203B41FA5}">
                      <a16:colId xmlns:a16="http://schemas.microsoft.com/office/drawing/2014/main" val="1012262484"/>
                    </a:ext>
                  </a:extLst>
                </a:gridCol>
                <a:gridCol w="4767189">
                  <a:extLst>
                    <a:ext uri="{9D8B030D-6E8A-4147-A177-3AD203B41FA5}">
                      <a16:colId xmlns:a16="http://schemas.microsoft.com/office/drawing/2014/main" val="2283314422"/>
                    </a:ext>
                  </a:extLst>
                </a:gridCol>
              </a:tblGrid>
              <a:tr h="20067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4456" marR="14456" marT="14456" marB="1445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方法</a:t>
                      </a:r>
                    </a:p>
                  </a:txBody>
                  <a:tcPr marL="14456" marR="14456" marT="14456" marB="1445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36434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3"/>
                        </a:rPr>
                        <a:t>list.append(obj)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在列表末尾添加新的对象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841490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4"/>
                        </a:rPr>
                        <a:t>list.count(obj)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统计某个元素在列表中出现的次数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84343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5"/>
                        </a:rPr>
                        <a:t>list.extend(seq)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在列表末尾一次性追加另一个序列中的多个值（用新列表扩展原来的列表）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05201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 u="sng">
                          <a:solidFill>
                            <a:srgbClr val="006600"/>
                          </a:solidFill>
                          <a:effectLst/>
                          <a:hlinkClick r:id="rId6"/>
                        </a:rPr>
                        <a:t>list.index(obj)</a:t>
                      </a:r>
                      <a:br>
                        <a:rPr lang="zh-CN" alt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从列表中找出某个值第一个匹配项的索引位置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53546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7"/>
                        </a:rPr>
                        <a:t>list.insert(index, obj)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将对象插入列表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40668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8"/>
                        </a:rPr>
                        <a:t>list.pop([index=-1])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移除列表中的一个元素（默认最后一个元素），并且返回该元素的值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163999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7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9"/>
                        </a:rPr>
                        <a:t>list.remove(obj)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移除列表中某个值的第一个匹配项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05216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8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10"/>
                        </a:rPr>
                        <a:t>list.reverse()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反向列表中元素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56175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9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11"/>
                        </a:rPr>
                        <a:t>list.sort( key=None, reverse=False)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对原列表进行排序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09713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10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12"/>
                        </a:rPr>
                        <a:t>list.clear()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清空列表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9297"/>
                  </a:ext>
                </a:extLst>
              </a:tr>
              <a:tr h="38022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11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u="sng">
                          <a:solidFill>
                            <a:srgbClr val="006600"/>
                          </a:solidFill>
                          <a:effectLst/>
                          <a:hlinkClick r:id="rId13"/>
                        </a:rPr>
                        <a:t>list.copy()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zh-CN" altLang="en-US" sz="900">
                          <a:effectLst/>
                        </a:rPr>
                        <a:t>复制列表</a:t>
                      </a:r>
                    </a:p>
                  </a:txBody>
                  <a:tcPr marL="24092" marR="24092" marT="33730" marB="3373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4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92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211C3-E621-4A55-90B9-8A76A3E3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列表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BC4-1EF9-49B2-87A4-7C7E67DA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pPr latinLnBrk="1"/>
            <a:r>
              <a:rPr lang="zh-CN" altLang="en-US" sz="2000">
                <a:solidFill>
                  <a:srgbClr val="FFFFFF"/>
                </a:solidFill>
              </a:rPr>
              <a:t>列表是最常用的 </a:t>
            </a:r>
            <a:r>
              <a:rPr lang="en-US" altLang="zh-CN" sz="2000">
                <a:solidFill>
                  <a:srgbClr val="FFFFFF"/>
                </a:solidFill>
              </a:rPr>
              <a:t>Python </a:t>
            </a:r>
            <a:r>
              <a:rPr lang="zh-CN" altLang="en-US" sz="2000">
                <a:solidFill>
                  <a:srgbClr val="FFFFFF"/>
                </a:solidFill>
              </a:rPr>
              <a:t>数据类型，它的表现形式为一对中括号</a:t>
            </a:r>
            <a:r>
              <a:rPr lang="en-US" altLang="zh-CN" sz="2000">
                <a:solidFill>
                  <a:srgbClr val="FFFFFF"/>
                </a:solidFill>
              </a:rPr>
              <a:t>[],</a:t>
            </a:r>
            <a:r>
              <a:rPr lang="zh-CN" altLang="en-US" sz="2000">
                <a:solidFill>
                  <a:srgbClr val="FFFFFF"/>
                </a:solidFill>
              </a:rPr>
              <a:t>中间的元素都以逗号来分隔。</a:t>
            </a:r>
          </a:p>
          <a:p>
            <a:pPr latinLnBrk="1"/>
            <a:r>
              <a:rPr lang="zh-CN" altLang="en-US" sz="2000">
                <a:solidFill>
                  <a:srgbClr val="FFFFFF"/>
                </a:solidFill>
              </a:rPr>
              <a:t>列表中的元素不需要具有相同的数据类型（一个列表里，可以有数字类型的元素，也可以有字符串类型的元素，等等）</a:t>
            </a:r>
          </a:p>
          <a:p>
            <a:pPr latinLnBrk="1"/>
            <a:r>
              <a:rPr lang="zh-CN" altLang="en-US" sz="2000">
                <a:solidFill>
                  <a:srgbClr val="FFFFFF"/>
                </a:solidFill>
              </a:rPr>
              <a:t>列表都可以进行的操作包括：索引，切片，加，乘，检查成员。</a:t>
            </a:r>
          </a:p>
          <a:p>
            <a:pPr latinLnBrk="1"/>
            <a:r>
              <a:rPr lang="en-US" altLang="zh-CN" sz="2000">
                <a:solidFill>
                  <a:srgbClr val="FFFFFF"/>
                </a:solidFill>
              </a:rPr>
              <a:t>Python </a:t>
            </a:r>
            <a:r>
              <a:rPr lang="zh-CN" altLang="en-US" sz="2000">
                <a:solidFill>
                  <a:srgbClr val="FFFFFF"/>
                </a:solidFill>
              </a:rPr>
              <a:t>也内置了“确定序列的长度”和“确定最大和最小的元素”的方法。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7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EC29C-6E54-43F1-B30D-6A4C0951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创建列表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ABDE-CBC0-4317-BD0D-D0E11C08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CN" altLang="en-US" sz="2400">
                <a:solidFill>
                  <a:srgbClr val="000000"/>
                </a:solidFill>
              </a:rPr>
              <a:t>创建一个列表，只要把逗号分隔的不同的数据项使用方括号括起来即可</a:t>
            </a:r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list1 = ['Google', 'Runoob', 1997, 2000] </a:t>
            </a:r>
          </a:p>
          <a:p>
            <a:r>
              <a:rPr lang="en-US" sz="2400">
                <a:solidFill>
                  <a:srgbClr val="000000"/>
                </a:solidFill>
              </a:rPr>
              <a:t>list2 = [1, 2, 3, 4, 5 ] </a:t>
            </a:r>
          </a:p>
          <a:p>
            <a:r>
              <a:rPr lang="en-US" sz="2400">
                <a:solidFill>
                  <a:srgbClr val="000000"/>
                </a:solidFill>
              </a:rPr>
              <a:t>list3 = ["a", "b", "c", "d"] </a:t>
            </a:r>
          </a:p>
          <a:p>
            <a:r>
              <a:rPr lang="en-US" sz="2400">
                <a:solidFill>
                  <a:srgbClr val="000000"/>
                </a:solidFill>
              </a:rPr>
              <a:t>list4 = ['red', 'green', 'blue', 'yellow', 'white', 'black']</a:t>
            </a:r>
          </a:p>
        </p:txBody>
      </p:sp>
    </p:spTree>
    <p:extLst>
      <p:ext uri="{BB962C8B-B14F-4D97-AF65-F5344CB8AC3E}">
        <p14:creationId xmlns:p14="http://schemas.microsoft.com/office/powerpoint/2010/main" val="25744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98199-6831-4A49-8F34-8EF76B04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FFFF"/>
                </a:solidFill>
              </a:rPr>
              <a:t>访问列表中的值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3F696-1CAA-483D-A4BF-7369302C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293" y="3587792"/>
            <a:ext cx="6123530" cy="16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5A08-30D9-4EC0-B624-9AA9202E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1900">
                <a:solidFill>
                  <a:srgbClr val="000000"/>
                </a:solidFill>
              </a:rPr>
              <a:t>与字符串的索引一样，列表索引从 </a:t>
            </a:r>
            <a:r>
              <a:rPr lang="en-US" altLang="zh-CN" sz="1900" b="1">
                <a:solidFill>
                  <a:srgbClr val="000000"/>
                </a:solidFill>
              </a:rPr>
              <a:t>0</a:t>
            </a:r>
            <a:r>
              <a:rPr lang="zh-CN" altLang="en-US" sz="1900">
                <a:solidFill>
                  <a:srgbClr val="000000"/>
                </a:solidFill>
              </a:rPr>
              <a:t> 开始，第二个索引是 </a:t>
            </a:r>
            <a:r>
              <a:rPr lang="en-US" altLang="zh-CN" sz="1900" b="1">
                <a:solidFill>
                  <a:srgbClr val="000000"/>
                </a:solidFill>
              </a:rPr>
              <a:t>1</a:t>
            </a:r>
            <a:r>
              <a:rPr lang="zh-CN" altLang="en-US" sz="1900">
                <a:solidFill>
                  <a:srgbClr val="000000"/>
                </a:solidFill>
              </a:rPr>
              <a:t>，依此类推。</a:t>
            </a:r>
          </a:p>
          <a:p>
            <a:pPr latinLnBrk="1"/>
            <a:r>
              <a:rPr lang="zh-CN" altLang="en-US" sz="1900">
                <a:solidFill>
                  <a:srgbClr val="000000"/>
                </a:solidFill>
              </a:rPr>
              <a:t>通过索引列表可以进行截取、组合等操作。</a:t>
            </a:r>
          </a:p>
        </p:txBody>
      </p:sp>
    </p:spTree>
    <p:extLst>
      <p:ext uri="{BB962C8B-B14F-4D97-AF65-F5344CB8AC3E}">
        <p14:creationId xmlns:p14="http://schemas.microsoft.com/office/powerpoint/2010/main" val="17895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3E4A3-38FA-4C41-89C9-B40DC4D3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实例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BEC-22E7-4526-8A45-EE186038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670" y="1553134"/>
            <a:ext cx="6823670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list = ['red', 'green', 'blue', 'yellow', 'white', 'black']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print</a:t>
            </a:r>
            <a:r>
              <a:rPr lang="en-US" sz="2200" dirty="0">
                <a:solidFill>
                  <a:srgbClr val="FFFFFF"/>
                </a:solidFill>
              </a:rPr>
              <a:t>( list[0] )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print</a:t>
            </a:r>
            <a:r>
              <a:rPr lang="en-US" sz="2200" dirty="0">
                <a:solidFill>
                  <a:srgbClr val="FFFFFF"/>
                </a:solidFill>
              </a:rPr>
              <a:t>( list[1] )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print</a:t>
            </a:r>
            <a:r>
              <a:rPr lang="en-US" sz="2200" dirty="0">
                <a:solidFill>
                  <a:srgbClr val="FFFFFF"/>
                </a:solidFill>
              </a:rPr>
              <a:t>( list[2] )</a:t>
            </a: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red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blue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33D6C-D6E3-4B89-8414-F3BA2C08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FFFF"/>
                </a:solidFill>
              </a:rPr>
              <a:t>访问列表中的值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3FC5AA73-B347-4020-8564-E3A24D30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0" y="3537279"/>
            <a:ext cx="6321593" cy="18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058C-7CBB-49A6-A7E1-ED9DE63C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zh-CN" altLang="en-US" sz="1900">
                <a:solidFill>
                  <a:srgbClr val="000000"/>
                </a:solidFill>
              </a:rPr>
              <a:t>索引也可以从尾部开始，最后一个元素的索引为 </a:t>
            </a:r>
            <a:r>
              <a:rPr lang="en-US" altLang="zh-CN" sz="1900" b="1">
                <a:solidFill>
                  <a:srgbClr val="000000"/>
                </a:solidFill>
              </a:rPr>
              <a:t>-1</a:t>
            </a:r>
            <a:r>
              <a:rPr lang="zh-CN" altLang="en-US" sz="1900">
                <a:solidFill>
                  <a:srgbClr val="000000"/>
                </a:solidFill>
              </a:rPr>
              <a:t>，往前一位为 </a:t>
            </a:r>
            <a:r>
              <a:rPr lang="en-US" altLang="zh-CN" sz="1900" b="1">
                <a:solidFill>
                  <a:srgbClr val="000000"/>
                </a:solidFill>
              </a:rPr>
              <a:t>-2</a:t>
            </a:r>
            <a:r>
              <a:rPr lang="zh-CN" altLang="en-US" sz="1900">
                <a:solidFill>
                  <a:srgbClr val="000000"/>
                </a:solidFill>
              </a:rPr>
              <a:t>，以此类推。</a:t>
            </a:r>
            <a:endParaRPr lang="en-US" altLang="zh-CN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1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94426-2926-4341-B3C1-D05D1073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实例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6ACE-5C3B-4281-B721-CD93E543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list = ['red', 'green', 'blue', 'yellow', 'white', 'black']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print( list[-1] )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print( list[-2] )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print( list[-3] )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FFFF"/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black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white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yellow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5" name="Picture 136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8747F-7E8F-4D1B-8F02-8AA19A07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列表切片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707C-F2F2-422F-89F1-1F7DDEB5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CN" altLang="en-US" sz="1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使用下标索引来访问列表中的值，同样你也可以使用方括号 </a:t>
            </a:r>
            <a:r>
              <a:rPr lang="en-US" altLang="zh-CN" sz="19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[]</a:t>
            </a:r>
            <a:r>
              <a:rPr lang="en-US" altLang="zh-CN" sz="1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的形式截取字符</a:t>
            </a:r>
            <a:endParaRPr lang="en-US" sz="1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20F822-A23A-4E79-98CA-F4A12A38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8" y="3213899"/>
            <a:ext cx="4954693" cy="246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1720</Words>
  <Application>Microsoft Office PowerPoint</Application>
  <PresentationFormat>Widescreen</PresentationFormat>
  <Paragraphs>180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列表</vt:lpstr>
      <vt:lpstr>序列</vt:lpstr>
      <vt:lpstr>列表</vt:lpstr>
      <vt:lpstr>创建列表</vt:lpstr>
      <vt:lpstr>访问列表中的值</vt:lpstr>
      <vt:lpstr>实例</vt:lpstr>
      <vt:lpstr>访问列表中的值</vt:lpstr>
      <vt:lpstr>实例</vt:lpstr>
      <vt:lpstr>列表切片</vt:lpstr>
      <vt:lpstr>实例</vt:lpstr>
      <vt:lpstr>使用负数索引值切片的实例</vt:lpstr>
      <vt:lpstr>更新列表</vt:lpstr>
      <vt:lpstr>删除列表元素</vt:lpstr>
      <vt:lpstr>列表操作符</vt:lpstr>
      <vt:lpstr>列表截取与拼接</vt:lpstr>
      <vt:lpstr>截取实例</vt:lpstr>
      <vt:lpstr>拼接实例</vt:lpstr>
      <vt:lpstr>嵌套列表</vt:lpstr>
      <vt:lpstr>列表函数</vt:lpstr>
      <vt:lpstr>列表方法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Wang, HongyiX</dc:creator>
  <cp:lastModifiedBy>Wang, HongyiX</cp:lastModifiedBy>
  <cp:revision>20</cp:revision>
  <dcterms:created xsi:type="dcterms:W3CDTF">2021-05-11T02:11:33Z</dcterms:created>
  <dcterms:modified xsi:type="dcterms:W3CDTF">2021-05-11T07:11:40Z</dcterms:modified>
</cp:coreProperties>
</file>