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AF5A9-7A4B-460A-924F-6FC258C9B36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00908-B337-4C2F-98A4-A224C38D4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00908-B337-4C2F-98A4-A224C38D42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7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67C6-8B8E-4103-9E3E-D0F3C10C4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F549A-9BE0-4F2B-8DA1-9BFD7943F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FDAB9-1C1F-4DDD-820D-D3E5A603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F5AC-BE9E-4907-A788-1CA82D274820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69B09-92EB-4B24-A18D-5FED969A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FE0A6-424A-4B52-8930-F9FDCE8A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881F-BCF3-47A8-865D-C0DC1CAB6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3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BEE1-3404-407A-AEAB-6BCB66C1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9ACFB-C100-4AC3-849E-F1BBDB222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82A93-07BB-48FD-9A29-C353F686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F5AC-BE9E-4907-A788-1CA82D274820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28203-C1F9-444C-8EDD-AC73DD49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44633-E7B7-434F-8DC2-1750EEAC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881F-BCF3-47A8-865D-C0DC1CAB6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6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512C5F-667C-480B-B2B6-63DEAC4CA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EF28F-D3C0-461A-A782-0AEBC38E7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D2ECF-DE72-4C14-9788-21D771BB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F5AC-BE9E-4907-A788-1CA82D274820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149B7-2DF7-4444-A681-261213B4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9A1C9-F98D-4604-BEE5-2C23CA8F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881F-BCF3-47A8-865D-C0DC1CAB6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4247-12C3-4DF0-8806-83912BC2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D636-FED5-4F8E-97D5-82A9BA64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73993-356F-442C-9928-9DCCEC11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F5AC-BE9E-4907-A788-1CA82D274820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2A9B9-525E-469F-85D2-5F7D92E5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7FF2B-29D7-43FB-842C-BB9A508B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881F-BCF3-47A8-865D-C0DC1CAB6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61A6-F73A-43E8-822E-01B8382B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2DEAA-11C8-4753-9703-57B13E559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40C7E-ECAF-4F85-BEA5-31F04570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F5AC-BE9E-4907-A788-1CA82D274820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98017-4B10-42A0-A337-636B0CD1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2A67B-D845-400C-8176-843A7B93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881F-BCF3-47A8-865D-C0DC1CAB6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4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EEF-DBF3-4EC1-B47E-6633B822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F98DD-B30B-4B8A-AF22-7B4A5EFD4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A1C91-45CB-4B41-BCEB-A217B6E87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A4BF5-77AA-4111-BAF3-6C908862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F5AC-BE9E-4907-A788-1CA82D274820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47CC8-3D3F-482F-B05F-ECCAD249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09934-9570-458B-BBC8-5B81F184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881F-BCF3-47A8-865D-C0DC1CAB6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0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F3BC-DAB6-4891-8517-A69BEB9A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6110F-FAA0-42FF-B086-CE0463552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9094F-9662-4ACC-BA7F-5CE576C3A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93357-903E-45D8-9833-E5754539B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F6B2B-9799-40FD-85BA-EECEA5F99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7266E-06DB-4E42-A4F9-154C8316D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F5AC-BE9E-4907-A788-1CA82D274820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7F14C-4400-49A7-A6B9-31009214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26609-6841-4379-B090-7C4F0270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881F-BCF3-47A8-865D-C0DC1CAB6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9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AEBF-7273-4A50-8084-0BC048CE8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1ACC25-FF7F-4662-9B9D-CDA032C6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F5AC-BE9E-4907-A788-1CA82D274820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E8B71-90CC-476D-93E2-CA81DE40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EBC5E-DB94-4268-96CA-87352565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881F-BCF3-47A8-865D-C0DC1CAB6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5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BFD1C-A562-485E-9378-1E52F90A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F5AC-BE9E-4907-A788-1CA82D274820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8CB18-E7A8-4268-9A40-A6BCF731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BCBED-D815-4EA7-B9D7-B83747129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881F-BCF3-47A8-865D-C0DC1CAB6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0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85B7-CB89-4985-B473-70B28EC7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86E88-C01D-4280-8936-C294BAABA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C0F2C-6B08-41AC-9A4D-F809FBC72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6952B-35D5-4994-87C3-41467742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F5AC-BE9E-4907-A788-1CA82D274820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F73B7-9E00-4B7C-9F90-3D7F81B2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4BF4B-77FF-42B8-AD38-1C116ACE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881F-BCF3-47A8-865D-C0DC1CAB6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9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0406-6A58-4FA6-B589-36A2D6F7E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81211-D591-4E74-AC03-78A1F857A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DDF73-8ED6-46F3-8E9E-80465D3F6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19FC8-EB5B-4369-9475-C4590557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F5AC-BE9E-4907-A788-1CA82D274820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197C9-557E-4FD3-90AA-0FAE6DFA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A4913-2964-4C4D-858D-49E8C0C2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881F-BCF3-47A8-865D-C0DC1CAB6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4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3BE76-77B0-435E-90B3-29F602B33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8CE74-F7E6-4EF3-8C08-AE5F38B75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19B5A-BE1B-4D1B-A828-9F18D10D9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4F5AC-BE9E-4907-A788-1CA82D274820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24B28-9949-4BCD-824B-A30992B95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1F2A9-0F89-48BF-A9DF-4F7727559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B881F-BCF3-47A8-865D-C0DC1CAB6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2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68282"/>
            <a:ext cx="12192000" cy="49469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84B08-E0F0-464E-827F-BE95B722D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zh-CN" altLang="en-US" sz="6600" b="1">
                <a:solidFill>
                  <a:schemeClr val="bg1"/>
                </a:solidFill>
              </a:rPr>
              <a:t>元组</a:t>
            </a:r>
            <a:endParaRPr lang="en-US" sz="660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944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0BFE1-DB52-4BC6-B353-DA52FB76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zh-CN" altLang="en-US" sz="3200" b="1">
                <a:solidFill>
                  <a:srgbClr val="FFFFFF"/>
                </a:solidFill>
              </a:rPr>
              <a:t>元组索引，截取</a:t>
            </a: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3627-E417-4E42-BC9A-3416F11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927785"/>
            <a:ext cx="2669407" cy="2427333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因为元组也是一个序列，所以我们可以访问元组中的指定位置的元素，也可以截取索引中的一段元素</a:t>
            </a:r>
            <a:endParaRPr lang="en-US" altLang="zh-CN" sz="1600" dirty="0"/>
          </a:p>
          <a:p>
            <a:r>
              <a:rPr lang="zh-CN" altLang="en-US" sz="1600" dirty="0"/>
              <a:t>设</a:t>
            </a:r>
            <a:r>
              <a:rPr lang="en-US" altLang="zh-CN" sz="1600" dirty="0"/>
              <a:t>tup = ('Google', '</a:t>
            </a:r>
            <a:r>
              <a:rPr lang="en-US" altLang="zh-CN" sz="1600" dirty="0" err="1"/>
              <a:t>Runoob</a:t>
            </a:r>
            <a:r>
              <a:rPr lang="en-US" altLang="zh-CN" sz="1600" dirty="0"/>
              <a:t>', 'Taobao', 'Wiki', 'Weibo','</a:t>
            </a:r>
            <a:r>
              <a:rPr lang="en-US" altLang="zh-CN" sz="1600" dirty="0" err="1"/>
              <a:t>Weixin</a:t>
            </a:r>
            <a:r>
              <a:rPr lang="en-US" altLang="zh-CN" sz="1600" dirty="0"/>
              <a:t>’)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C66A32C-17D6-4A6D-9615-4479DC584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0208" y="952500"/>
            <a:ext cx="6903723" cy="212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89E79A-7D9D-4AFC-8465-553F95398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92381"/>
              </p:ext>
            </p:extLst>
          </p:nvPr>
        </p:nvGraphicFramePr>
        <p:xfrm>
          <a:off x="4688101" y="3152814"/>
          <a:ext cx="6903723" cy="3333750"/>
        </p:xfrm>
        <a:graphic>
          <a:graphicData uri="http://schemas.openxmlformats.org/drawingml/2006/table">
            <a:tbl>
              <a:tblPr/>
              <a:tblGrid>
                <a:gridCol w="2295573">
                  <a:extLst>
                    <a:ext uri="{9D8B030D-6E8A-4147-A177-3AD203B41FA5}">
                      <a16:colId xmlns:a16="http://schemas.microsoft.com/office/drawing/2014/main" val="1278300365"/>
                    </a:ext>
                  </a:extLst>
                </a:gridCol>
                <a:gridCol w="2304075">
                  <a:extLst>
                    <a:ext uri="{9D8B030D-6E8A-4147-A177-3AD203B41FA5}">
                      <a16:colId xmlns:a16="http://schemas.microsoft.com/office/drawing/2014/main" val="1943678863"/>
                    </a:ext>
                  </a:extLst>
                </a:gridCol>
                <a:gridCol w="2304075">
                  <a:extLst>
                    <a:ext uri="{9D8B030D-6E8A-4147-A177-3AD203B41FA5}">
                      <a16:colId xmlns:a16="http://schemas.microsoft.com/office/drawing/2014/main" val="3766453848"/>
                    </a:ext>
                  </a:extLst>
                </a:gridCol>
              </a:tblGrid>
              <a:tr h="19988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Python </a:t>
                      </a:r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表达式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结果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714622"/>
                  </a:ext>
                </a:extLst>
              </a:tr>
              <a:tr h="24583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tup[1]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'Runoob'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读取第二个元素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307767"/>
                  </a:ext>
                </a:extLst>
              </a:tr>
              <a:tr h="41125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tup[-2]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'Weibo'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反向读取，读取倒数第二个元素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597407"/>
                  </a:ext>
                </a:extLst>
              </a:tr>
              <a:tr h="57667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tup[1:]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('Runoob', 'Taobao', 'Wiki', 'Weibo', 'Weixin')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截取元素，从第二个开始后的所有元素。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22524"/>
                  </a:ext>
                </a:extLst>
              </a:tr>
              <a:tr h="57667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tup[1:4]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('Runoob', 'Taobao', 'Wiki')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截取元素，从第二个开始到第四个元素（索引为 </a:t>
                      </a:r>
                      <a:r>
                        <a:rPr lang="en-US" altLang="zh-CN" dirty="0">
                          <a:effectLst/>
                        </a:rPr>
                        <a:t>3</a:t>
                      </a:r>
                      <a:r>
                        <a:rPr lang="zh-CN" altLang="en-US" dirty="0">
                          <a:effectLst/>
                        </a:rPr>
                        <a:t>）。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674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34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38A8-B2E1-4F1F-8144-C80FF400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实例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A493-83D2-41C8-886F-79CC0EF9C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&gt;&gt;&gt; tup = ('Google', 'Runoob', 'Taobao', 'Wiki', 'Weibo','Weixin')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&gt;&gt;&gt; tup[1]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'Runoob'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&gt;&gt;&gt; tup[-2]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'Weibo'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&gt;&gt;&gt; tup[1:]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('Runoob', 'Taobao', 'Wiki', 'Weibo', 'Weixin')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&gt;&gt;&gt; tup[1:4]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('Runoob', 'Taobao', 'Wiki')</a:t>
            </a:r>
          </a:p>
        </p:txBody>
      </p:sp>
    </p:spTree>
    <p:extLst>
      <p:ext uri="{BB962C8B-B14F-4D97-AF65-F5344CB8AC3E}">
        <p14:creationId xmlns:p14="http://schemas.microsoft.com/office/powerpoint/2010/main" val="3714236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AFD58-12DE-4529-A737-85BFDE23E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zh-CN" altLang="en-US" sz="4000" b="1">
                <a:solidFill>
                  <a:srgbClr val="FFFFFF"/>
                </a:solidFill>
              </a:rPr>
              <a:t>元组内置函数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FF8574-A1DE-4105-921C-129DFCD245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788291"/>
              </p:ext>
            </p:extLst>
          </p:nvPr>
        </p:nvGraphicFramePr>
        <p:xfrm>
          <a:off x="1606927" y="2962275"/>
          <a:ext cx="9427410" cy="3332081"/>
        </p:xfrm>
        <a:graphic>
          <a:graphicData uri="http://schemas.openxmlformats.org/drawingml/2006/table">
            <a:tbl>
              <a:tblPr firstRow="1" bandRow="1"/>
              <a:tblGrid>
                <a:gridCol w="599800">
                  <a:extLst>
                    <a:ext uri="{9D8B030D-6E8A-4147-A177-3AD203B41FA5}">
                      <a16:colId xmlns:a16="http://schemas.microsoft.com/office/drawing/2014/main" val="318871310"/>
                    </a:ext>
                  </a:extLst>
                </a:gridCol>
                <a:gridCol w="3375137">
                  <a:extLst>
                    <a:ext uri="{9D8B030D-6E8A-4147-A177-3AD203B41FA5}">
                      <a16:colId xmlns:a16="http://schemas.microsoft.com/office/drawing/2014/main" val="664376431"/>
                    </a:ext>
                  </a:extLst>
                </a:gridCol>
                <a:gridCol w="5452473">
                  <a:extLst>
                    <a:ext uri="{9D8B030D-6E8A-4147-A177-3AD203B41FA5}">
                      <a16:colId xmlns:a16="http://schemas.microsoft.com/office/drawing/2014/main" val="2661785960"/>
                    </a:ext>
                  </a:extLst>
                </a:gridCol>
              </a:tblGrid>
              <a:tr h="295075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</a:rPr>
                        <a:t>序号</a:t>
                      </a:r>
                    </a:p>
                  </a:txBody>
                  <a:tcPr marL="22910" marR="22910" marT="22910" marB="22910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</a:rPr>
                        <a:t>方法及描述</a:t>
                      </a:r>
                    </a:p>
                  </a:txBody>
                  <a:tcPr marL="22910" marR="22910" marT="22910" marB="22910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22910" marR="22910" marT="22910" marB="22910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812397"/>
                  </a:ext>
                </a:extLst>
              </a:tr>
              <a:tr h="576099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38183" marR="38183" marT="53456" marB="534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len(tuple)</a:t>
                      </a:r>
                      <a:br>
                        <a:rPr lang="en-US" altLang="zh-CN" sz="1400">
                          <a:effectLst/>
                        </a:rPr>
                      </a:br>
                      <a:r>
                        <a:rPr lang="zh-CN" altLang="en-US" sz="1400">
                          <a:effectLst/>
                        </a:rPr>
                        <a:t>计算元组元素个数。</a:t>
                      </a:r>
                    </a:p>
                  </a:txBody>
                  <a:tcPr marL="38183" marR="38183" marT="53456" marB="534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&gt;&gt;&gt;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tuple1 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8800"/>
                          </a:solidFill>
                          <a:effectLst/>
                        </a:rPr>
                        <a:t>'Google'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8800"/>
                          </a:solidFill>
                          <a:effectLst/>
                        </a:rPr>
                        <a:t>'</a:t>
                      </a:r>
                      <a:r>
                        <a:rPr lang="en-US" sz="1400" dirty="0" err="1">
                          <a:solidFill>
                            <a:srgbClr val="008800"/>
                          </a:solidFill>
                          <a:effectLst/>
                        </a:rPr>
                        <a:t>Runoob</a:t>
                      </a:r>
                      <a:r>
                        <a:rPr lang="en-US" sz="1400" dirty="0">
                          <a:solidFill>
                            <a:srgbClr val="008800"/>
                          </a:solidFill>
                          <a:effectLst/>
                        </a:rPr>
                        <a:t>'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8800"/>
                          </a:solidFill>
                          <a:effectLst/>
                        </a:rPr>
                        <a:t>'Taobao’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</a:p>
                    <a:p>
                      <a:pPr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&gt;&gt;&gt;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</a:rPr>
                        <a:t>len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tuple1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</a:p>
                    <a:p>
                      <a:pPr fontAlgn="t"/>
                      <a:r>
                        <a:rPr lang="en-US" sz="1400" dirty="0">
                          <a:solidFill>
                            <a:srgbClr val="006666"/>
                          </a:solidFill>
                          <a:effectLst/>
                        </a:rPr>
                        <a:t>3</a:t>
                      </a:r>
                      <a:endParaRPr lang="en-US" sz="1400" dirty="0">
                        <a:effectLst/>
                      </a:endParaRPr>
                    </a:p>
                  </a:txBody>
                  <a:tcPr marL="38183" marR="38183" marT="53456" marB="534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157281"/>
                  </a:ext>
                </a:extLst>
              </a:tr>
              <a:tr h="576099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38183" marR="38183" marT="53456" marB="534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max(tuple)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zh-CN" altLang="en-US" sz="1400">
                          <a:effectLst/>
                        </a:rPr>
                        <a:t>返回元组中元素最大值。</a:t>
                      </a:r>
                    </a:p>
                  </a:txBody>
                  <a:tcPr marL="38183" marR="38183" marT="53456" marB="534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&gt;&gt;&gt;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tuple2 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8800"/>
                          </a:solidFill>
                          <a:effectLst/>
                        </a:rPr>
                        <a:t>'5'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8800"/>
                          </a:solidFill>
                          <a:effectLst/>
                        </a:rPr>
                        <a:t>'4'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8800"/>
                          </a:solidFill>
                          <a:effectLst/>
                        </a:rPr>
                        <a:t>'8’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</a:p>
                    <a:p>
                      <a:pPr fontAlgn="t"/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&gt;&gt;&gt;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max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tuple2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</a:p>
                    <a:p>
                      <a:pPr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8800"/>
                          </a:solidFill>
                          <a:effectLst/>
                        </a:rPr>
                        <a:t>'8'</a:t>
                      </a:r>
                      <a:endParaRPr lang="en-US" sz="1400" dirty="0">
                        <a:effectLst/>
                      </a:endParaRPr>
                    </a:p>
                  </a:txBody>
                  <a:tcPr marL="38183" marR="38183" marT="53456" marB="534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031895"/>
                  </a:ext>
                </a:extLst>
              </a:tr>
              <a:tr h="576099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38183" marR="38183" marT="53456" marB="534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min(tuple)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zh-CN" altLang="en-US" sz="1400">
                          <a:effectLst/>
                        </a:rPr>
                        <a:t>返回元组中元素最小值。</a:t>
                      </a:r>
                    </a:p>
                  </a:txBody>
                  <a:tcPr marL="38183" marR="38183" marT="53456" marB="534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&gt;&gt;&gt;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tuple2 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8800"/>
                          </a:solidFill>
                          <a:effectLst/>
                        </a:rPr>
                        <a:t>'5'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8800"/>
                          </a:solidFill>
                          <a:effectLst/>
                        </a:rPr>
                        <a:t>'4'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8800"/>
                          </a:solidFill>
                          <a:effectLst/>
                        </a:rPr>
                        <a:t>'8’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</a:p>
                    <a:p>
                      <a:pPr fontAlgn="t"/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&gt;&gt;&gt;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min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tuple2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</a:p>
                    <a:p>
                      <a:pPr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8800"/>
                          </a:solidFill>
                          <a:effectLst/>
                        </a:rPr>
                        <a:t>'4'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 </a:t>
                      </a:r>
                      <a:endParaRPr lang="en-US" sz="1400" dirty="0">
                        <a:effectLst/>
                      </a:endParaRPr>
                    </a:p>
                  </a:txBody>
                  <a:tcPr marL="38183" marR="38183" marT="53456" marB="534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124996"/>
                  </a:ext>
                </a:extLst>
              </a:tr>
              <a:tr h="796030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38183" marR="38183" marT="53456" marB="534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tuple(iterable)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zh-CN" altLang="en-US" sz="1400">
                          <a:effectLst/>
                        </a:rPr>
                        <a:t>将可迭代系列转换为元组。</a:t>
                      </a:r>
                    </a:p>
                  </a:txBody>
                  <a:tcPr marL="38183" marR="38183" marT="53456" marB="534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&gt;&gt;&gt;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list1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[</a:t>
                      </a:r>
                      <a:r>
                        <a:rPr lang="en-US" sz="1400" dirty="0">
                          <a:solidFill>
                            <a:srgbClr val="008800"/>
                          </a:solidFill>
                          <a:effectLst/>
                        </a:rPr>
                        <a:t>'Google'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8800"/>
                          </a:solidFill>
                          <a:effectLst/>
                        </a:rPr>
                        <a:t>'Taobao'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8800"/>
                          </a:solidFill>
                          <a:effectLst/>
                        </a:rPr>
                        <a:t>'</a:t>
                      </a:r>
                      <a:r>
                        <a:rPr lang="en-US" sz="1400" dirty="0" err="1">
                          <a:solidFill>
                            <a:srgbClr val="008800"/>
                          </a:solidFill>
                          <a:effectLst/>
                        </a:rPr>
                        <a:t>Runoob</a:t>
                      </a:r>
                      <a:r>
                        <a:rPr lang="en-US" sz="1400" dirty="0">
                          <a:solidFill>
                            <a:srgbClr val="008800"/>
                          </a:solidFill>
                          <a:effectLst/>
                        </a:rPr>
                        <a:t>'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8800"/>
                          </a:solidFill>
                          <a:effectLst/>
                        </a:rPr>
                        <a:t>'Baidu’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]</a:t>
                      </a:r>
                    </a:p>
                    <a:p>
                      <a:pPr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&gt;&gt;&gt;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tuple1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tuple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list1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</a:p>
                    <a:p>
                      <a:pPr fontAlgn="t"/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&gt;&gt;&gt;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tuple1 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8800"/>
                          </a:solidFill>
                          <a:effectLst/>
                        </a:rPr>
                        <a:t>'Google'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8800"/>
                          </a:solidFill>
                          <a:effectLst/>
                        </a:rPr>
                        <a:t>'Taobao'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8800"/>
                          </a:solidFill>
                          <a:effectLst/>
                        </a:rPr>
                        <a:t>'</a:t>
                      </a:r>
                      <a:r>
                        <a:rPr lang="en-US" sz="1400" dirty="0" err="1">
                          <a:solidFill>
                            <a:srgbClr val="008800"/>
                          </a:solidFill>
                          <a:effectLst/>
                        </a:rPr>
                        <a:t>Runoob</a:t>
                      </a:r>
                      <a:r>
                        <a:rPr lang="en-US" sz="1400" dirty="0">
                          <a:solidFill>
                            <a:srgbClr val="008800"/>
                          </a:solidFill>
                          <a:effectLst/>
                        </a:rPr>
                        <a:t>'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8800"/>
                          </a:solidFill>
                          <a:effectLst/>
                        </a:rPr>
                        <a:t>'Baidu'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endParaRPr lang="en-US" sz="1400" dirty="0">
                        <a:effectLst/>
                      </a:endParaRPr>
                    </a:p>
                  </a:txBody>
                  <a:tcPr marL="38183" marR="38183" marT="53456" marB="534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123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048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33E7-72D3-4783-9F76-0D6E6A6C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472184"/>
            <a:ext cx="3767328" cy="4581144"/>
          </a:xfrm>
        </p:spPr>
        <p:txBody>
          <a:bodyPr anchor="t">
            <a:normAutofit/>
          </a:bodyPr>
          <a:lstStyle/>
          <a:p>
            <a:r>
              <a:rPr lang="zh-CN" altLang="en-US" sz="5400" b="1"/>
              <a:t>关于元组是不可变的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EB256-F5AE-4914-BD27-447BB090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1472184"/>
            <a:ext cx="6153912" cy="4581144"/>
          </a:xfrm>
        </p:spPr>
        <p:txBody>
          <a:bodyPr>
            <a:normAutofit/>
          </a:bodyPr>
          <a:lstStyle/>
          <a:p>
            <a:r>
              <a:rPr lang="zh-CN" altLang="en-US" sz="1300"/>
              <a:t>所谓元组的不可变指的是元组所指向的内存中的内容不可变</a:t>
            </a:r>
            <a:endParaRPr lang="en-US" altLang="zh-CN" sz="1300"/>
          </a:p>
          <a:p>
            <a:pPr marL="0" indent="0">
              <a:buNone/>
            </a:pPr>
            <a:endParaRPr lang="en-US" altLang="zh-CN" sz="1300"/>
          </a:p>
          <a:p>
            <a:pPr marL="0" indent="0">
              <a:buNone/>
            </a:pPr>
            <a:r>
              <a:rPr lang="en-US" sz="1300"/>
              <a:t>&gt;&gt;&gt; tup = ('r', 'u', 'n', 'o', 'o', 'b')</a:t>
            </a:r>
          </a:p>
          <a:p>
            <a:pPr marL="0" indent="0">
              <a:buNone/>
            </a:pPr>
            <a:r>
              <a:rPr lang="en-US" sz="1300"/>
              <a:t>&gt;&gt;&gt; tup[0] = 'g'     # </a:t>
            </a:r>
            <a:r>
              <a:rPr lang="zh-CN" altLang="en-US" sz="1300"/>
              <a:t>不支持修改元素</a:t>
            </a:r>
          </a:p>
          <a:p>
            <a:pPr marL="0" indent="0">
              <a:buNone/>
            </a:pPr>
            <a:r>
              <a:rPr lang="en-US" sz="1300"/>
              <a:t>Traceback (most recent call last):</a:t>
            </a:r>
          </a:p>
          <a:p>
            <a:pPr marL="0" indent="0">
              <a:buNone/>
            </a:pPr>
            <a:r>
              <a:rPr lang="en-US" sz="1300"/>
              <a:t>  File "&lt;stdin&gt;", line 1, in &lt;module&gt;</a:t>
            </a:r>
          </a:p>
          <a:p>
            <a:pPr marL="0" indent="0">
              <a:buNone/>
            </a:pPr>
            <a:r>
              <a:rPr lang="en-US" sz="1300"/>
              <a:t>TypeError: 'tuple' object does not support item assignment</a:t>
            </a:r>
          </a:p>
          <a:p>
            <a:pPr marL="0" indent="0">
              <a:buNone/>
            </a:pPr>
            <a:r>
              <a:rPr lang="en-US" sz="1300"/>
              <a:t>&gt;&gt;&gt; id(tup)     # </a:t>
            </a:r>
            <a:r>
              <a:rPr lang="zh-CN" altLang="en-US" sz="1300"/>
              <a:t>查看内存地址</a:t>
            </a:r>
          </a:p>
          <a:p>
            <a:pPr marL="0" indent="0">
              <a:buNone/>
            </a:pPr>
            <a:r>
              <a:rPr lang="en-US" altLang="zh-CN" sz="1300"/>
              <a:t>4440687904</a:t>
            </a:r>
          </a:p>
          <a:p>
            <a:pPr marL="0" indent="0">
              <a:buNone/>
            </a:pPr>
            <a:r>
              <a:rPr lang="en-US" altLang="zh-CN" sz="1300"/>
              <a:t>&gt;&gt;&gt; </a:t>
            </a:r>
            <a:r>
              <a:rPr lang="en-US" sz="1300"/>
              <a:t>tup = (1,2,3)</a:t>
            </a:r>
          </a:p>
          <a:p>
            <a:pPr marL="0" indent="0">
              <a:buNone/>
            </a:pPr>
            <a:r>
              <a:rPr lang="en-US" sz="1300"/>
              <a:t>&gt;&gt;&gt; id(tup)</a:t>
            </a:r>
          </a:p>
          <a:p>
            <a:pPr marL="0" indent="0">
              <a:buNone/>
            </a:pPr>
            <a:r>
              <a:rPr lang="en-US" sz="1300"/>
              <a:t>4441088800    # </a:t>
            </a:r>
            <a:r>
              <a:rPr lang="zh-CN" altLang="en-US" sz="1300"/>
              <a:t>内存地址不一样了</a:t>
            </a:r>
            <a:endParaRPr lang="en-US" altLang="zh-CN" sz="1300"/>
          </a:p>
          <a:p>
            <a:pPr marL="0" indent="0">
              <a:buNone/>
            </a:pPr>
            <a:endParaRPr lang="zh-CN" altLang="en-US" sz="1300"/>
          </a:p>
          <a:p>
            <a:pPr marL="0" indent="0">
              <a:buNone/>
            </a:pPr>
            <a:r>
              <a:rPr lang="zh-CN" altLang="en-US" sz="1300"/>
              <a:t>从以上实例可以看出，重新赋值的元组 </a:t>
            </a:r>
            <a:r>
              <a:rPr lang="en-US" sz="1300"/>
              <a:t>tup，</a:t>
            </a:r>
            <a:r>
              <a:rPr lang="zh-CN" altLang="en-US" sz="1300"/>
              <a:t>绑定到新的对象了，不是修改了原来的对象。</a:t>
            </a:r>
            <a:endParaRPr lang="en-US" sz="13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AE397D-2F47-480F-95CA-D5EDB243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D66E0D2-4D47-45F5-9F6C-04DF950C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36CD79E-81FA-41B2-9A38-E0E26BCB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8CF2E87-8DCB-4A21-A926-1879E39DE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E8EBCED8-09A7-4078-908F-87C5C9094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881B8E24-1A3B-4288-834C-5C75EE61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E6C6947-62CC-47B5-8006-0DBB11057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A3EA873-FF38-49B1-AA18-6CAA8278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B74FB34-BB05-4313-9474-A4F9B27A5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3673863D-063E-49A6-9856-52014BB4D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59E7384A-6379-482C-8070-680EA33AF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6A49E1B-06B5-467F-97A5-EE77945A7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C67D60A3-4CE7-453B-97D1-08DD83271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333C1DC-BC77-4584-B472-AE19C4A09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30CC34F2-2D02-4DC8-8951-5E29E0866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C77A3E1B-1C72-4437-A8A1-FC659C9E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4EE3E561-115A-4994-832B-FB79E4498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D389D14E-E715-4844-8E58-ED5A66AB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4208B28A-82FB-48D4-9087-806354C8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330334B-C28B-49CB-8643-6EF94623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221AA9B-1DD9-4FC4-947F-90C0582F7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9214B596-B3CC-43CB-A72A-2ADABBE5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4F9BF67-14D7-4F9D-A8E4-4BB8DE351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4751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B7DC39-3FE9-45C0-9653-59B9793B4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82609"/>
            <a:ext cx="10914060" cy="313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C797F-9FF1-4FA2-92D3-EEA1779F3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r>
              <a:rPr lang="zh-CN" altLang="en-US" sz="1800"/>
              <a:t>元组与列表类似，不同之处在于元组的元素不能修改。</a:t>
            </a:r>
            <a:endParaRPr lang="en-US" altLang="zh-CN" sz="1800"/>
          </a:p>
          <a:p>
            <a:r>
              <a:rPr lang="zh-CN" altLang="en-US" sz="1800"/>
              <a:t>元组使用小括号 </a:t>
            </a:r>
            <a:r>
              <a:rPr lang="en-US" altLang="zh-CN" sz="1800" b="1"/>
              <a:t>( )</a:t>
            </a:r>
            <a:r>
              <a:rPr lang="zh-CN" altLang="en-US" sz="1800"/>
              <a:t>，列表使用方括号 </a:t>
            </a:r>
            <a:r>
              <a:rPr lang="en-US" altLang="zh-CN" sz="1800" b="1"/>
              <a:t>[ ]</a:t>
            </a:r>
          </a:p>
          <a:p>
            <a:r>
              <a:rPr lang="zh-CN" altLang="en-US" sz="1800"/>
              <a:t>元组创建很简单，只需要在括号中添加元素，并使用逗号隔开即可。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96777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3DEBB2-D54E-470C-86B3-631BDDF6C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845820"/>
            <a:ext cx="6087194" cy="5166360"/>
          </a:xfrm>
          <a:custGeom>
            <a:avLst/>
            <a:gdLst>
              <a:gd name="connsiteX0" fmla="*/ 0 w 6087194"/>
              <a:gd name="connsiteY0" fmla="*/ 0 h 5166360"/>
              <a:gd name="connsiteX1" fmla="*/ 155740 w 6087194"/>
              <a:gd name="connsiteY1" fmla="*/ 0 h 5166360"/>
              <a:gd name="connsiteX2" fmla="*/ 5867656 w 6087194"/>
              <a:gd name="connsiteY2" fmla="*/ 0 h 5166360"/>
              <a:gd name="connsiteX3" fmla="*/ 6087194 w 6087194"/>
              <a:gd name="connsiteY3" fmla="*/ 0 h 5166360"/>
              <a:gd name="connsiteX4" fmla="*/ 3693315 w 6087194"/>
              <a:gd name="connsiteY4" fmla="*/ 5166360 h 5166360"/>
              <a:gd name="connsiteX5" fmla="*/ 3473777 w 6087194"/>
              <a:gd name="connsiteY5" fmla="*/ 5166360 h 5166360"/>
              <a:gd name="connsiteX6" fmla="*/ 155740 w 6087194"/>
              <a:gd name="connsiteY6" fmla="*/ 5166360 h 5166360"/>
              <a:gd name="connsiteX7" fmla="*/ 0 w 6087194"/>
              <a:gd name="connsiteY7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87194" h="5166360">
                <a:moveTo>
                  <a:pt x="0" y="0"/>
                </a:moveTo>
                <a:lnTo>
                  <a:pt x="155740" y="0"/>
                </a:lnTo>
                <a:lnTo>
                  <a:pt x="5867656" y="0"/>
                </a:lnTo>
                <a:lnTo>
                  <a:pt x="6087194" y="0"/>
                </a:lnTo>
                <a:lnTo>
                  <a:pt x="3693315" y="5166360"/>
                </a:lnTo>
                <a:lnTo>
                  <a:pt x="3473777" y="5166360"/>
                </a:lnTo>
                <a:lnTo>
                  <a:pt x="155740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47C7588-8C18-44D9-8469-ABB9865FE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726915" y="844868"/>
            <a:ext cx="8465085" cy="5167312"/>
          </a:xfrm>
          <a:custGeom>
            <a:avLst/>
            <a:gdLst>
              <a:gd name="connsiteX0" fmla="*/ 0 w 8465085"/>
              <a:gd name="connsiteY0" fmla="*/ 952 h 5167312"/>
              <a:gd name="connsiteX1" fmla="*/ 1898594 w 8465085"/>
              <a:gd name="connsiteY1" fmla="*/ 952 h 5167312"/>
              <a:gd name="connsiteX2" fmla="*/ 1898594 w 8465085"/>
              <a:gd name="connsiteY2" fmla="*/ 0 h 5167312"/>
              <a:gd name="connsiteX3" fmla="*/ 0 w 8465085"/>
              <a:gd name="connsiteY3" fmla="*/ 0 h 5167312"/>
              <a:gd name="connsiteX4" fmla="*/ 221324 w 8465085"/>
              <a:gd name="connsiteY4" fmla="*/ 5167312 h 5167312"/>
              <a:gd name="connsiteX5" fmla="*/ 7243482 w 8465085"/>
              <a:gd name="connsiteY5" fmla="*/ 5167312 h 5167312"/>
              <a:gd name="connsiteX6" fmla="*/ 8465085 w 8465085"/>
              <a:gd name="connsiteY6" fmla="*/ 5167312 h 5167312"/>
              <a:gd name="connsiteX7" fmla="*/ 8465085 w 8465085"/>
              <a:gd name="connsiteY7" fmla="*/ 0 h 5167312"/>
              <a:gd name="connsiteX8" fmla="*/ 7243482 w 8465085"/>
              <a:gd name="connsiteY8" fmla="*/ 0 h 5167312"/>
              <a:gd name="connsiteX9" fmla="*/ 2610976 w 8465085"/>
              <a:gd name="connsiteY9" fmla="*/ 0 h 5167312"/>
              <a:gd name="connsiteX10" fmla="*/ 2610976 w 8465085"/>
              <a:gd name="connsiteY10" fmla="*/ 952 h 5167312"/>
              <a:gd name="connsiteX11" fmla="*/ 2615203 w 8465085"/>
              <a:gd name="connsiteY11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65085" h="5167312">
                <a:moveTo>
                  <a:pt x="0" y="952"/>
                </a:moveTo>
                <a:lnTo>
                  <a:pt x="1898594" y="952"/>
                </a:lnTo>
                <a:lnTo>
                  <a:pt x="1898594" y="0"/>
                </a:lnTo>
                <a:lnTo>
                  <a:pt x="0" y="0"/>
                </a:lnTo>
                <a:close/>
                <a:moveTo>
                  <a:pt x="221324" y="5167312"/>
                </a:moveTo>
                <a:lnTo>
                  <a:pt x="7243482" y="5167312"/>
                </a:lnTo>
                <a:lnTo>
                  <a:pt x="8465085" y="5167312"/>
                </a:lnTo>
                <a:lnTo>
                  <a:pt x="8465085" y="0"/>
                </a:lnTo>
                <a:lnTo>
                  <a:pt x="7243482" y="0"/>
                </a:lnTo>
                <a:lnTo>
                  <a:pt x="2610976" y="0"/>
                </a:lnTo>
                <a:lnTo>
                  <a:pt x="2610976" y="952"/>
                </a:lnTo>
                <a:lnTo>
                  <a:pt x="2615203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04FDC-D260-4CB7-B925-91B30378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41614"/>
            <a:ext cx="3409508" cy="3173819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实例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1278D-6F62-43F5-9F65-B204F689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618" y="1137208"/>
            <a:ext cx="5507182" cy="45826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&gt;&gt;&gt; tup1 = ('Google', '</a:t>
            </a:r>
            <a:r>
              <a:rPr lang="en-US" sz="2000" dirty="0" err="1"/>
              <a:t>Runoob</a:t>
            </a:r>
            <a:r>
              <a:rPr lang="en-US" sz="2000" dirty="0"/>
              <a:t>', 1997, 2000)</a:t>
            </a:r>
            <a:br>
              <a:rPr lang="en-US" sz="2000" dirty="0"/>
            </a:br>
            <a:r>
              <a:rPr lang="en-US" sz="2000" dirty="0"/>
              <a:t>&gt;&gt;&gt; tup2 = (1, 2, 3, 4, 5 )</a:t>
            </a:r>
            <a:br>
              <a:rPr lang="en-US" sz="2000" dirty="0"/>
            </a:br>
            <a:r>
              <a:rPr lang="en-US" sz="2000" dirty="0"/>
              <a:t>&gt;&gt;&gt; tup3 = "a", "b", "c", "d"   #  </a:t>
            </a:r>
            <a:r>
              <a:rPr lang="zh-CN" altLang="en-US" sz="2000" dirty="0"/>
              <a:t>不需要括号也可以</a:t>
            </a:r>
            <a:br>
              <a:rPr lang="zh-CN" altLang="en-US" sz="2000" dirty="0"/>
            </a:br>
            <a:r>
              <a:rPr lang="en-US" altLang="zh-CN" sz="2000" dirty="0"/>
              <a:t>&gt;&gt;&gt;</a:t>
            </a:r>
            <a:r>
              <a:rPr lang="zh-CN" altLang="en-US" sz="2000" dirty="0"/>
              <a:t> </a:t>
            </a:r>
            <a:r>
              <a:rPr lang="en-US" sz="2000" dirty="0"/>
              <a:t>type(tup3)</a:t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b="1" dirty="0"/>
              <a:t>class</a:t>
            </a:r>
            <a:r>
              <a:rPr lang="en-US" sz="2000" dirty="0"/>
              <a:t> 'tuple'&gt;</a:t>
            </a:r>
          </a:p>
        </p:txBody>
      </p:sp>
    </p:spTree>
    <p:extLst>
      <p:ext uri="{BB962C8B-B14F-4D97-AF65-F5344CB8AC3E}">
        <p14:creationId xmlns:p14="http://schemas.microsoft.com/office/powerpoint/2010/main" val="161832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07B2-110E-4433-8092-9C75E6A58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188" y="1459535"/>
            <a:ext cx="7917623" cy="4581144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创建空元组：</a:t>
            </a:r>
            <a:r>
              <a:rPr lang="en-US" altLang="zh-CN" sz="2200" dirty="0"/>
              <a:t>tup1 = ()</a:t>
            </a:r>
          </a:p>
          <a:p>
            <a:r>
              <a:rPr lang="zh-CN" altLang="en-US" sz="2200" dirty="0"/>
              <a:t>元组中只包含一个元素时，需要在元素后面添加逗号，否则括号会被当作运算符使用：</a:t>
            </a:r>
            <a:endParaRPr lang="en-US" altLang="zh-CN" sz="2200" dirty="0"/>
          </a:p>
          <a:p>
            <a:pPr marL="0" indent="0">
              <a:buNone/>
            </a:pPr>
            <a:r>
              <a:rPr lang="en-US" sz="2200" dirty="0"/>
              <a:t>	&gt;&gt;&gt; tup1 = (50)</a:t>
            </a:r>
          </a:p>
          <a:p>
            <a:pPr marL="0" indent="0">
              <a:buNone/>
            </a:pPr>
            <a:r>
              <a:rPr lang="en-US" sz="2200" dirty="0"/>
              <a:t>	&gt;&gt;&gt; type(tup1)     # </a:t>
            </a:r>
            <a:r>
              <a:rPr lang="zh-CN" altLang="en-US" sz="2200" dirty="0"/>
              <a:t>不加逗号，类型为整型</a:t>
            </a:r>
          </a:p>
          <a:p>
            <a:pPr marL="0" indent="0">
              <a:buNone/>
            </a:pPr>
            <a:r>
              <a:rPr lang="en-US" altLang="zh-CN" sz="2200" dirty="0"/>
              <a:t>	&lt;</a:t>
            </a:r>
            <a:r>
              <a:rPr lang="en-US" sz="2200" dirty="0"/>
              <a:t>class 'int’&gt;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	&gt;&gt;&gt; tup1 = (50,)</a:t>
            </a:r>
          </a:p>
          <a:p>
            <a:pPr marL="0" indent="0">
              <a:buNone/>
            </a:pPr>
            <a:r>
              <a:rPr lang="en-US" sz="2200" dirty="0"/>
              <a:t>	&gt;&gt;&gt; type(tup1)     # </a:t>
            </a:r>
            <a:r>
              <a:rPr lang="zh-CN" altLang="en-US" sz="2200" dirty="0"/>
              <a:t>加上逗号，类型为元组</a:t>
            </a:r>
          </a:p>
          <a:p>
            <a:pPr marL="0" indent="0">
              <a:buNone/>
            </a:pPr>
            <a:r>
              <a:rPr lang="en-US" altLang="zh-CN" sz="2200" dirty="0"/>
              <a:t>	&lt;</a:t>
            </a:r>
            <a:r>
              <a:rPr lang="en-US" sz="2200" dirty="0"/>
              <a:t>class 'tuple'&gt;</a:t>
            </a:r>
          </a:p>
        </p:txBody>
      </p:sp>
      <p:grpSp>
        <p:nvGrpSpPr>
          <p:cNvPr id="30" name="Group 7">
            <a:extLst>
              <a:ext uri="{FF2B5EF4-FFF2-40B4-BE49-F238E27FC236}">
                <a16:creationId xmlns:a16="http://schemas.microsoft.com/office/drawing/2014/main" id="{DDAE397D-2F47-480F-95CA-D5EDB243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D66E0D2-4D47-45F5-9F6C-04DF950C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C36CD79E-81FA-41B2-9A38-E0E26BCB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8CF2E87-8DCB-4A21-A926-1879E39DE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E8EBCED8-09A7-4078-908F-87C5C9094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881B8E24-1A3B-4288-834C-5C75EE61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CE6C6947-62CC-47B5-8006-0DBB11057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A3EA873-FF38-49B1-AA18-6CAA8278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B74FB34-BB05-4313-9474-A4F9B27A5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3673863D-063E-49A6-9856-52014BB4D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59E7384A-6379-482C-8070-680EA33AF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6A49E1B-06B5-467F-97A5-EE77945A7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C67D60A3-4CE7-453B-97D1-08DD83271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333C1DC-BC77-4584-B472-AE19C4A09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30CC34F2-2D02-4DC8-8951-5E29E0866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C77A3E1B-1C72-4437-A8A1-FC659C9E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4EE3E561-115A-4994-832B-FB79E4498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D389D14E-E715-4844-8E58-ED5A66AB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4208B28A-82FB-48D4-9087-806354C8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330334B-C28B-49CB-8643-6EF94623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221AA9B-1DD9-4FC4-947F-90C0582F7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9214B596-B3CC-43CB-A72A-2ADABBE5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4F9BF67-14D7-4F9D-A8E4-4BB8DE351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9977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6E5E0-4B11-4D50-B966-A463D444F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zh-CN" altLang="en-US" sz="3600">
                <a:solidFill>
                  <a:schemeClr val="bg1"/>
                </a:solidFill>
              </a:rPr>
              <a:t>索引</a:t>
            </a:r>
            <a:endParaRPr lang="en-US" sz="3600">
              <a:solidFill>
                <a:schemeClr val="bg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82591-92D0-41EB-AC15-D38D37E2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>
                <a:solidFill>
                  <a:schemeClr val="bg1"/>
                </a:solidFill>
              </a:rPr>
              <a:t>元组与字符串类似，下标索引从 </a:t>
            </a:r>
            <a:r>
              <a:rPr lang="en-US" altLang="zh-CN" sz="2000">
                <a:solidFill>
                  <a:schemeClr val="bg1"/>
                </a:solidFill>
              </a:rPr>
              <a:t>0 </a:t>
            </a:r>
            <a:r>
              <a:rPr lang="zh-CN" altLang="en-US" sz="2000">
                <a:solidFill>
                  <a:schemeClr val="bg1"/>
                </a:solidFill>
              </a:rPr>
              <a:t>开始，可以进行截取，组合等。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B137E9-F405-43AE-BB6B-2510BDA4E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0716" y="1669130"/>
            <a:ext cx="6596652" cy="336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935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0B7E-276D-40D2-95CC-EACE15D8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472184"/>
            <a:ext cx="3767328" cy="4581144"/>
          </a:xfrm>
        </p:spPr>
        <p:txBody>
          <a:bodyPr anchor="t">
            <a:normAutofit/>
          </a:bodyPr>
          <a:lstStyle/>
          <a:p>
            <a:r>
              <a:rPr lang="zh-CN" altLang="en-US" sz="5400" b="1"/>
              <a:t>访问元组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B646B-FC9B-4D12-A766-00FBBCCF6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1472184"/>
            <a:ext cx="6153912" cy="4581144"/>
          </a:xfrm>
        </p:spPr>
        <p:txBody>
          <a:bodyPr>
            <a:normAutofit/>
          </a:bodyPr>
          <a:lstStyle/>
          <a:p>
            <a:r>
              <a:rPr lang="zh-CN" altLang="en-US" sz="2400"/>
              <a:t>元组可以使用下标索引来访问元组中的值</a:t>
            </a:r>
            <a:endParaRPr lang="en-US" altLang="zh-CN" sz="2400"/>
          </a:p>
          <a:p>
            <a:pPr marL="0" indent="0">
              <a:buNone/>
            </a:pPr>
            <a:r>
              <a:rPr lang="en-US" sz="2400"/>
              <a:t>tup1 = ('Google', 'Runoob', 1997, 2000)</a:t>
            </a:r>
          </a:p>
          <a:p>
            <a:pPr marL="0" indent="0">
              <a:buNone/>
            </a:pPr>
            <a:r>
              <a:rPr lang="en-US" sz="2400"/>
              <a:t>tup2 = (1, 2, 3, 4, 5, 6, 7 )</a:t>
            </a:r>
          </a:p>
          <a:p>
            <a:pPr marL="0" indent="0">
              <a:buNone/>
            </a:pPr>
            <a:r>
              <a:rPr lang="en-US" sz="2400"/>
              <a:t>print ("tup1[0]: ", tup1[0])</a:t>
            </a:r>
          </a:p>
          <a:p>
            <a:pPr marL="0" indent="0">
              <a:buNone/>
            </a:pPr>
            <a:r>
              <a:rPr lang="en-US" sz="2400"/>
              <a:t>print ("tup2[1:5]: ", tup2[1:5])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zh-CN" altLang="en-US" sz="2400"/>
              <a:t>以上实例输出结果：</a:t>
            </a:r>
          </a:p>
          <a:p>
            <a:pPr marL="0" indent="0">
              <a:buNone/>
            </a:pPr>
            <a:r>
              <a:rPr lang="en-US" sz="2400"/>
              <a:t>tup1[0]:  Google</a:t>
            </a:r>
          </a:p>
          <a:p>
            <a:pPr marL="0" indent="0">
              <a:buNone/>
            </a:pPr>
            <a:r>
              <a:rPr lang="en-US" sz="2400"/>
              <a:t>tup2[1:5]:  (2, 3, 4, 5)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AE397D-2F47-480F-95CA-D5EDB243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D66E0D2-4D47-45F5-9F6C-04DF950C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36CD79E-81FA-41B2-9A38-E0E26BCB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8CF2E87-8DCB-4A21-A926-1879E39DE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E8EBCED8-09A7-4078-908F-87C5C9094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881B8E24-1A3B-4288-834C-5C75EE61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E6C6947-62CC-47B5-8006-0DBB11057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A3EA873-FF38-49B1-AA18-6CAA8278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B74FB34-BB05-4313-9474-A4F9B27A5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3673863D-063E-49A6-9856-52014BB4D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59E7384A-6379-482C-8070-680EA33AF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6A49E1B-06B5-467F-97A5-EE77945A7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C67D60A3-4CE7-453B-97D1-08DD83271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333C1DC-BC77-4584-B472-AE19C4A09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30CC34F2-2D02-4DC8-8951-5E29E0866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C77A3E1B-1C72-4437-A8A1-FC659C9E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4EE3E561-115A-4994-832B-FB79E4498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D389D14E-E715-4844-8E58-ED5A66AB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4208B28A-82FB-48D4-9087-806354C8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330334B-C28B-49CB-8643-6EF94623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221AA9B-1DD9-4FC4-947F-90C0582F7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9214B596-B3CC-43CB-A72A-2ADABBE5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4F9BF67-14D7-4F9D-A8E4-4BB8DE351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31760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D2FD-9A4B-4715-969D-2FF62C2D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472184"/>
            <a:ext cx="3767328" cy="4581144"/>
          </a:xfrm>
        </p:spPr>
        <p:txBody>
          <a:bodyPr anchor="t">
            <a:normAutofit/>
          </a:bodyPr>
          <a:lstStyle/>
          <a:p>
            <a:r>
              <a:rPr lang="zh-CN" altLang="en-US" sz="5400" b="1"/>
              <a:t>修改元组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0B7A5-273B-4162-8E01-3166585FD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1472184"/>
            <a:ext cx="6153912" cy="4581144"/>
          </a:xfrm>
        </p:spPr>
        <p:txBody>
          <a:bodyPr>
            <a:normAutofit/>
          </a:bodyPr>
          <a:lstStyle/>
          <a:p>
            <a:r>
              <a:rPr lang="zh-CN" altLang="en-US" sz="1500"/>
              <a:t>元组中的元素值是不允许修改的，但我们可以对元组进行连接组合</a:t>
            </a:r>
            <a:endParaRPr lang="en-US" altLang="zh-CN" sz="1500"/>
          </a:p>
          <a:p>
            <a:pPr marL="0" indent="0">
              <a:buNone/>
            </a:pPr>
            <a:r>
              <a:rPr lang="en-US" sz="1500"/>
              <a:t>tup1 = (12, 34.56)</a:t>
            </a:r>
          </a:p>
          <a:p>
            <a:pPr marL="0" indent="0">
              <a:buNone/>
            </a:pPr>
            <a:r>
              <a:rPr lang="en-US" sz="1500"/>
              <a:t>tup2 = ('abc', 'xyz')</a:t>
            </a:r>
          </a:p>
          <a:p>
            <a:pPr marL="0" indent="0">
              <a:buNone/>
            </a:pPr>
            <a:endParaRPr lang="en-US" sz="1500"/>
          </a:p>
          <a:p>
            <a:pPr marL="0" indent="0">
              <a:buNone/>
            </a:pPr>
            <a:r>
              <a:rPr lang="en-US" sz="1500"/>
              <a:t># </a:t>
            </a:r>
            <a:r>
              <a:rPr lang="zh-CN" altLang="en-US" sz="1500"/>
              <a:t>以下修改元组元素操作是非法的。</a:t>
            </a:r>
          </a:p>
          <a:p>
            <a:pPr marL="0" indent="0">
              <a:buNone/>
            </a:pPr>
            <a:r>
              <a:rPr lang="en-US" altLang="zh-CN" sz="1500"/>
              <a:t># </a:t>
            </a:r>
            <a:r>
              <a:rPr lang="en-US" sz="1500"/>
              <a:t>tup1[0] = 100</a:t>
            </a:r>
          </a:p>
          <a:p>
            <a:pPr marL="0" indent="0">
              <a:buNone/>
            </a:pPr>
            <a:endParaRPr lang="en-US" sz="1500"/>
          </a:p>
          <a:p>
            <a:pPr marL="0" indent="0">
              <a:buNone/>
            </a:pPr>
            <a:r>
              <a:rPr lang="en-US" sz="1500"/>
              <a:t># </a:t>
            </a:r>
            <a:r>
              <a:rPr lang="zh-CN" altLang="en-US" sz="1500"/>
              <a:t>创建一个新的元组</a:t>
            </a:r>
          </a:p>
          <a:p>
            <a:pPr marL="0" indent="0">
              <a:buNone/>
            </a:pPr>
            <a:r>
              <a:rPr lang="en-US" sz="1500"/>
              <a:t>tup3 = tup1 + tup2</a:t>
            </a:r>
          </a:p>
          <a:p>
            <a:pPr marL="0" indent="0">
              <a:buNone/>
            </a:pPr>
            <a:r>
              <a:rPr lang="en-US" sz="1500"/>
              <a:t>print (tup3)</a:t>
            </a:r>
          </a:p>
          <a:p>
            <a:pPr marL="0" indent="0">
              <a:buNone/>
            </a:pPr>
            <a:endParaRPr lang="en-US" sz="1500"/>
          </a:p>
          <a:p>
            <a:pPr marL="0" indent="0">
              <a:buNone/>
            </a:pPr>
            <a:r>
              <a:rPr lang="zh-CN" altLang="en-US" sz="1500"/>
              <a:t>以上实例输出结果：</a:t>
            </a:r>
          </a:p>
          <a:p>
            <a:pPr marL="0" indent="0">
              <a:buNone/>
            </a:pPr>
            <a:r>
              <a:rPr lang="en-US" altLang="zh-CN" sz="1500"/>
              <a:t>(12, 34.56, '</a:t>
            </a:r>
            <a:r>
              <a:rPr lang="en-US" sz="1500"/>
              <a:t>abc', 'xyz')</a:t>
            </a:r>
          </a:p>
        </p:txBody>
      </p:sp>
      <p:grpSp>
        <p:nvGrpSpPr>
          <p:cNvPr id="30" name="Group 7">
            <a:extLst>
              <a:ext uri="{FF2B5EF4-FFF2-40B4-BE49-F238E27FC236}">
                <a16:creationId xmlns:a16="http://schemas.microsoft.com/office/drawing/2014/main" id="{DDAE397D-2F47-480F-95CA-D5EDB243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D66E0D2-4D47-45F5-9F6C-04DF950C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36CD79E-81FA-41B2-9A38-E0E26BCB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8CF2E87-8DCB-4A21-A926-1879E39DE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E8EBCED8-09A7-4078-908F-87C5C9094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881B8E24-1A3B-4288-834C-5C75EE61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E6C6947-62CC-47B5-8006-0DBB11057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A3EA873-FF38-49B1-AA18-6CAA8278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B74FB34-BB05-4313-9474-A4F9B27A5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3673863D-063E-49A6-9856-52014BB4D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59E7384A-6379-482C-8070-680EA33AF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6A49E1B-06B5-467F-97A5-EE77945A7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C67D60A3-4CE7-453B-97D1-08DD83271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333C1DC-BC77-4584-B472-AE19C4A09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30CC34F2-2D02-4DC8-8951-5E29E0866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C77A3E1B-1C72-4437-A8A1-FC659C9E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4EE3E561-115A-4994-832B-FB79E4498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D389D14E-E715-4844-8E58-ED5A66AB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4208B28A-82FB-48D4-9087-806354C8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330334B-C28B-49CB-8643-6EF94623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221AA9B-1DD9-4FC4-947F-90C0582F7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9214B596-B3CC-43CB-A72A-2ADABBE5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4F9BF67-14D7-4F9D-A8E4-4BB8DE351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2270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5BB5-14B9-4793-B64A-EB2159006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472184"/>
            <a:ext cx="3767328" cy="4581144"/>
          </a:xfrm>
        </p:spPr>
        <p:txBody>
          <a:bodyPr anchor="t">
            <a:normAutofit/>
          </a:bodyPr>
          <a:lstStyle/>
          <a:p>
            <a:r>
              <a:rPr lang="zh-CN" altLang="en-US" sz="5400" b="1"/>
              <a:t>删除元组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16C45-C0C9-4886-AB8B-791BB4415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1472184"/>
            <a:ext cx="6153912" cy="4581144"/>
          </a:xfrm>
        </p:spPr>
        <p:txBody>
          <a:bodyPr>
            <a:normAutofit/>
          </a:bodyPr>
          <a:lstStyle/>
          <a:p>
            <a:r>
              <a:rPr lang="zh-CN" altLang="en-US" sz="1300"/>
              <a:t>元组中的元素值是不允许删除的，但我们可以使用</a:t>
            </a:r>
            <a:r>
              <a:rPr lang="en-US" altLang="zh-CN" sz="1300"/>
              <a:t>del</a:t>
            </a:r>
            <a:r>
              <a:rPr lang="zh-CN" altLang="en-US" sz="1300"/>
              <a:t>语句来删除整个元组</a:t>
            </a:r>
            <a:endParaRPr lang="en-US" altLang="zh-CN" sz="1300"/>
          </a:p>
          <a:p>
            <a:pPr marL="0" indent="0">
              <a:buNone/>
            </a:pPr>
            <a:r>
              <a:rPr lang="en-US" sz="1300"/>
              <a:t>tup = ('Google', 'Runoob', 1997, 2000)</a:t>
            </a:r>
          </a:p>
          <a:p>
            <a:pPr marL="0" indent="0">
              <a:buNone/>
            </a:pPr>
            <a:r>
              <a:rPr lang="en-US" sz="1300"/>
              <a:t> </a:t>
            </a:r>
          </a:p>
          <a:p>
            <a:pPr marL="0" indent="0">
              <a:buNone/>
            </a:pPr>
            <a:r>
              <a:rPr lang="en-US" sz="1300"/>
              <a:t>print (tup)</a:t>
            </a:r>
          </a:p>
          <a:p>
            <a:pPr marL="0" indent="0">
              <a:buNone/>
            </a:pPr>
            <a:r>
              <a:rPr lang="en-US" sz="1300"/>
              <a:t>del tup</a:t>
            </a:r>
          </a:p>
          <a:p>
            <a:pPr marL="0" indent="0">
              <a:buNone/>
            </a:pPr>
            <a:r>
              <a:rPr lang="en-US" sz="1300"/>
              <a:t>print ("</a:t>
            </a:r>
            <a:r>
              <a:rPr lang="zh-CN" altLang="en-US" sz="1300"/>
              <a:t>删除后的元组 </a:t>
            </a:r>
            <a:r>
              <a:rPr lang="en-US" sz="1300"/>
              <a:t>tup : ")</a:t>
            </a:r>
          </a:p>
          <a:p>
            <a:pPr marL="0" indent="0">
              <a:buNone/>
            </a:pPr>
            <a:r>
              <a:rPr lang="en-US" sz="1300"/>
              <a:t>print (tup)</a:t>
            </a:r>
          </a:p>
          <a:p>
            <a:pPr marL="0" indent="0">
              <a:buNone/>
            </a:pPr>
            <a:endParaRPr lang="en-US" sz="1300"/>
          </a:p>
          <a:p>
            <a:pPr marL="0" indent="0">
              <a:buNone/>
            </a:pPr>
            <a:r>
              <a:rPr lang="zh-CN" altLang="en-US" sz="1300"/>
              <a:t>以上实例元组被删除后，输出变量会有异常信息，输出如下所示：</a:t>
            </a:r>
          </a:p>
          <a:p>
            <a:pPr marL="0" indent="0">
              <a:buNone/>
            </a:pPr>
            <a:r>
              <a:rPr lang="zh-CN" altLang="en-US" sz="1300"/>
              <a:t>删除后的元组 </a:t>
            </a:r>
            <a:r>
              <a:rPr lang="en-US" sz="1300"/>
              <a:t>tup : </a:t>
            </a:r>
          </a:p>
          <a:p>
            <a:pPr marL="0" indent="0">
              <a:buNone/>
            </a:pPr>
            <a:r>
              <a:rPr lang="en-US" sz="1300"/>
              <a:t>Traceback (most recent call last):</a:t>
            </a:r>
          </a:p>
          <a:p>
            <a:pPr marL="0" indent="0">
              <a:buNone/>
            </a:pPr>
            <a:r>
              <a:rPr lang="en-US" sz="1300"/>
              <a:t>  File "test.py", line 8, in &lt;module&gt;</a:t>
            </a:r>
          </a:p>
          <a:p>
            <a:pPr marL="0" indent="0">
              <a:buNone/>
            </a:pPr>
            <a:r>
              <a:rPr lang="en-US" sz="1300"/>
              <a:t>    print (tup)</a:t>
            </a:r>
          </a:p>
          <a:p>
            <a:pPr marL="0" indent="0">
              <a:buNone/>
            </a:pPr>
            <a:r>
              <a:rPr lang="en-US" sz="1300"/>
              <a:t>NameError: name 'tup' is not defined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AE397D-2F47-480F-95CA-D5EDB243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D66E0D2-4D47-45F5-9F6C-04DF950C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36CD79E-81FA-41B2-9A38-E0E26BCB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8CF2E87-8DCB-4A21-A926-1879E39DE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E8EBCED8-09A7-4078-908F-87C5C9094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881B8E24-1A3B-4288-834C-5C75EE61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E6C6947-62CC-47B5-8006-0DBB11057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A3EA873-FF38-49B1-AA18-6CAA8278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B74FB34-BB05-4313-9474-A4F9B27A5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3673863D-063E-49A6-9856-52014BB4D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59E7384A-6379-482C-8070-680EA33AF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6A49E1B-06B5-467F-97A5-EE77945A7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C67D60A3-4CE7-453B-97D1-08DD83271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333C1DC-BC77-4584-B472-AE19C4A09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30CC34F2-2D02-4DC8-8951-5E29E0866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C77A3E1B-1C72-4437-A8A1-FC659C9E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4EE3E561-115A-4994-832B-FB79E4498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D389D14E-E715-4844-8E58-ED5A66AB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4208B28A-82FB-48D4-9087-806354C8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330334B-C28B-49CB-8643-6EF94623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221AA9B-1DD9-4FC4-947F-90C0582F7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9214B596-B3CC-43CB-A72A-2ADABBE5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4F9BF67-14D7-4F9D-A8E4-4BB8DE351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67093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43467" y="691992"/>
            <a:ext cx="4025724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4EA85-345C-4F48-A412-76285819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055" y="1019503"/>
            <a:ext cx="3147848" cy="2065283"/>
          </a:xfrm>
        </p:spPr>
        <p:txBody>
          <a:bodyPr anchor="b">
            <a:normAutofit/>
          </a:bodyPr>
          <a:lstStyle/>
          <a:p>
            <a:r>
              <a:rPr lang="zh-CN" altLang="en-US" sz="4000" b="1">
                <a:solidFill>
                  <a:srgbClr val="FFFFFF"/>
                </a:solidFill>
              </a:rPr>
              <a:t>元组运算符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FC89CA-47F1-4934-B283-0E52680A1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20600" y="3163562"/>
            <a:ext cx="310896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A0B1-DADA-4454-A745-56D5BEC42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56" y="3247283"/>
            <a:ext cx="3147848" cy="2228608"/>
          </a:xfrm>
        </p:spPr>
        <p:txBody>
          <a:bodyPr>
            <a:normAutofit/>
          </a:bodyPr>
          <a:lstStyle/>
          <a:p>
            <a:r>
              <a:rPr lang="zh-CN" altLang="en-US" sz="1800">
                <a:solidFill>
                  <a:srgbClr val="FFFFFF"/>
                </a:solidFill>
              </a:rPr>
              <a:t>与字符串一样，元组之间可以使用 </a:t>
            </a:r>
            <a:r>
              <a:rPr lang="en-US" altLang="zh-CN" sz="1800">
                <a:solidFill>
                  <a:srgbClr val="FFFFFF"/>
                </a:solidFill>
              </a:rPr>
              <a:t>+ </a:t>
            </a:r>
            <a:r>
              <a:rPr lang="zh-CN" altLang="en-US" sz="1800">
                <a:solidFill>
                  <a:srgbClr val="FFFFFF"/>
                </a:solidFill>
              </a:rPr>
              <a:t>号和 * 号进行运算。这就意味着他们可以组合和复制，运算后会生成一个新的元组。</a:t>
            </a:r>
            <a:endParaRPr lang="en-US" altLang="zh-CN" sz="1800">
              <a:solidFill>
                <a:srgbClr val="FFFFFF"/>
              </a:solidFill>
            </a:endParaRPr>
          </a:p>
          <a:p>
            <a:endParaRPr lang="en-US" sz="1800">
              <a:solidFill>
                <a:srgbClr val="FFFFFF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CAEC42-2E84-43A0-A713-A4B7CC713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827351"/>
              </p:ext>
            </p:extLst>
          </p:nvPr>
        </p:nvGraphicFramePr>
        <p:xfrm>
          <a:off x="5216539" y="1388203"/>
          <a:ext cx="6331995" cy="4152506"/>
        </p:xfrm>
        <a:graphic>
          <a:graphicData uri="http://schemas.openxmlformats.org/drawingml/2006/table">
            <a:tbl>
              <a:tblPr firstRow="1" bandRow="1"/>
              <a:tblGrid>
                <a:gridCol w="2224003">
                  <a:extLst>
                    <a:ext uri="{9D8B030D-6E8A-4147-A177-3AD203B41FA5}">
                      <a16:colId xmlns:a16="http://schemas.microsoft.com/office/drawing/2014/main" val="3718794386"/>
                    </a:ext>
                  </a:extLst>
                </a:gridCol>
                <a:gridCol w="2162182">
                  <a:extLst>
                    <a:ext uri="{9D8B030D-6E8A-4147-A177-3AD203B41FA5}">
                      <a16:colId xmlns:a16="http://schemas.microsoft.com/office/drawing/2014/main" val="3135695705"/>
                    </a:ext>
                  </a:extLst>
                </a:gridCol>
                <a:gridCol w="1945810">
                  <a:extLst>
                    <a:ext uri="{9D8B030D-6E8A-4147-A177-3AD203B41FA5}">
                      <a16:colId xmlns:a16="http://schemas.microsoft.com/office/drawing/2014/main" val="2002163577"/>
                    </a:ext>
                  </a:extLst>
                </a:gridCol>
              </a:tblGrid>
              <a:tr h="447892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solidFill>
                            <a:srgbClr val="FFFFFF"/>
                          </a:solidFill>
                          <a:effectLst/>
                        </a:rPr>
                        <a:t>Python </a:t>
                      </a:r>
                      <a:r>
                        <a:rPr lang="zh-CN" altLang="en-US" sz="2200">
                          <a:solidFill>
                            <a:srgbClr val="FFFFFF"/>
                          </a:solidFill>
                          <a:effectLst/>
                        </a:rPr>
                        <a:t>表达式</a:t>
                      </a:r>
                    </a:p>
                  </a:txBody>
                  <a:tcPr marL="34774" marR="34774" marT="34774" marB="34774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200">
                          <a:solidFill>
                            <a:srgbClr val="FFFFFF"/>
                          </a:solidFill>
                          <a:effectLst/>
                        </a:rPr>
                        <a:t>结果</a:t>
                      </a:r>
                    </a:p>
                  </a:txBody>
                  <a:tcPr marL="34774" marR="34774" marT="34774" marB="34774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2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34774" marR="34774" marT="34774" marB="34774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891668"/>
                  </a:ext>
                </a:extLst>
              </a:tr>
              <a:tr h="540623"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</a:rPr>
                        <a:t>len((1, 2, 3))</a:t>
                      </a:r>
                    </a:p>
                  </a:txBody>
                  <a:tcPr marL="57957" marR="57957" marT="81140" marB="811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</a:rPr>
                        <a:t>3</a:t>
                      </a:r>
                    </a:p>
                  </a:txBody>
                  <a:tcPr marL="57957" marR="57957" marT="81140" marB="811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>
                          <a:effectLst/>
                        </a:rPr>
                        <a:t>计算元素个数</a:t>
                      </a:r>
                    </a:p>
                  </a:txBody>
                  <a:tcPr marL="57957" marR="57957" marT="81140" marB="811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821554"/>
                  </a:ext>
                </a:extLst>
              </a:tr>
              <a:tr h="874456"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</a:rPr>
                        <a:t>(1, 2, 3) + (4, 5, 6)</a:t>
                      </a:r>
                    </a:p>
                  </a:txBody>
                  <a:tcPr marL="57957" marR="57957" marT="81140" marB="811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</a:rPr>
                        <a:t>(1, 2, 3, 4, 5, 6)</a:t>
                      </a:r>
                    </a:p>
                  </a:txBody>
                  <a:tcPr marL="57957" marR="57957" marT="81140" marB="811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>
                          <a:effectLst/>
                        </a:rPr>
                        <a:t>连接</a:t>
                      </a:r>
                    </a:p>
                  </a:txBody>
                  <a:tcPr marL="57957" marR="57957" marT="81140" marB="811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466802"/>
                  </a:ext>
                </a:extLst>
              </a:tr>
              <a:tr h="874456"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</a:rPr>
                        <a:t>('Hi!',) * 4</a:t>
                      </a:r>
                    </a:p>
                  </a:txBody>
                  <a:tcPr marL="57957" marR="57957" marT="81140" marB="811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</a:rPr>
                        <a:t>('Hi!', 'Hi!', 'Hi!', 'Hi!')</a:t>
                      </a:r>
                    </a:p>
                  </a:txBody>
                  <a:tcPr marL="57957" marR="57957" marT="81140" marB="811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>
                          <a:effectLst/>
                        </a:rPr>
                        <a:t>复制</a:t>
                      </a:r>
                    </a:p>
                  </a:txBody>
                  <a:tcPr marL="57957" marR="57957" marT="81140" marB="811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228557"/>
                  </a:ext>
                </a:extLst>
              </a:tr>
              <a:tr h="540623"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</a:rPr>
                        <a:t>3 in (1, 2, 3)</a:t>
                      </a:r>
                    </a:p>
                  </a:txBody>
                  <a:tcPr marL="57957" marR="57957" marT="81140" marB="811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</a:rPr>
                        <a:t>True</a:t>
                      </a:r>
                    </a:p>
                  </a:txBody>
                  <a:tcPr marL="57957" marR="57957" marT="81140" marB="811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>
                          <a:effectLst/>
                        </a:rPr>
                        <a:t>元素是否存在</a:t>
                      </a:r>
                    </a:p>
                  </a:txBody>
                  <a:tcPr marL="57957" marR="57957" marT="81140" marB="811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252268"/>
                  </a:ext>
                </a:extLst>
              </a:tr>
              <a:tr h="874456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</a:rPr>
                        <a:t>for x in (1, 2, 3):   </a:t>
                      </a:r>
                    </a:p>
                    <a:p>
                      <a:pPr fontAlgn="t"/>
                      <a:r>
                        <a:rPr lang="en-US" sz="2200" dirty="0">
                          <a:effectLst/>
                        </a:rPr>
                        <a:t>      print (x,)</a:t>
                      </a:r>
                    </a:p>
                  </a:txBody>
                  <a:tcPr marL="57957" marR="57957" marT="81140" marB="811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</a:rPr>
                        <a:t>1 2 3</a:t>
                      </a:r>
                    </a:p>
                  </a:txBody>
                  <a:tcPr marL="57957" marR="57957" marT="81140" marB="811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 dirty="0">
                          <a:effectLst/>
                        </a:rPr>
                        <a:t>迭代</a:t>
                      </a:r>
                    </a:p>
                  </a:txBody>
                  <a:tcPr marL="57957" marR="57957" marT="81140" marB="811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14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446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1342</Words>
  <Application>Microsoft Office PowerPoint</Application>
  <PresentationFormat>Widescreen</PresentationFormat>
  <Paragraphs>145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元组</vt:lpstr>
      <vt:lpstr>PowerPoint Presentation</vt:lpstr>
      <vt:lpstr>实例</vt:lpstr>
      <vt:lpstr>PowerPoint Presentation</vt:lpstr>
      <vt:lpstr>索引</vt:lpstr>
      <vt:lpstr>访问元组</vt:lpstr>
      <vt:lpstr>修改元组</vt:lpstr>
      <vt:lpstr>删除元组</vt:lpstr>
      <vt:lpstr>元组运算符</vt:lpstr>
      <vt:lpstr>元组索引，截取</vt:lpstr>
      <vt:lpstr>实例</vt:lpstr>
      <vt:lpstr>元组内置函数</vt:lpstr>
      <vt:lpstr>关于元组是不可变的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元组</dc:title>
  <dc:creator>Wang, HongyiX</dc:creator>
  <cp:lastModifiedBy>Wang, HongyiX</cp:lastModifiedBy>
  <cp:revision>14</cp:revision>
  <dcterms:created xsi:type="dcterms:W3CDTF">2021-05-12T06:46:38Z</dcterms:created>
  <dcterms:modified xsi:type="dcterms:W3CDTF">2021-05-12T07:29:40Z</dcterms:modified>
</cp:coreProperties>
</file>