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80763-E8BB-49C8-9189-9E0928BCB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3CACB-6273-453D-8415-A4F77B228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B1BEE-A2CF-4201-9026-C7826F54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E7CE-B513-4AF6-9F3E-E1626DE7302D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64D4C-7714-4A4A-9413-4BE0D66BA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316F9-C1AD-4A81-A0F9-AE0C49179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FB63-46B7-4D28-89AE-711BDFEB0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9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8010E-4EBC-47F8-A95E-83E3D7AA9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0019F-FD78-4E67-8B47-16A1748AF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CDEDA-93E2-4BD0-AAB8-6A3DD70A2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E7CE-B513-4AF6-9F3E-E1626DE7302D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33683-6D6E-4C43-A926-1F70E70A3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BFD34-B91D-42D4-97B8-459A81BC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FB63-46B7-4D28-89AE-711BDFEB0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3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3E29BD-DB42-43D4-AD61-D0BFE54E1F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7C0DC2-92F2-4581-9A4A-C4021200E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F6ADE-137C-4DD0-BE70-FC76FFFDA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E7CE-B513-4AF6-9F3E-E1626DE7302D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3DB89-D312-49C7-8E04-147C4423B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60ED0-D623-429C-B544-C3EBCE9C9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FB63-46B7-4D28-89AE-711BDFEB0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31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75333-98C9-4F79-A3DD-60CD938C2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43E2A-09C0-4A45-94F7-44DD8804B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B46DD-A0C6-4F50-9454-D3C5A52E0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E7CE-B513-4AF6-9F3E-E1626DE7302D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CC642-2C9C-4DE3-823F-42FE6F537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0EB41-9756-40D0-8404-A3F105111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FB63-46B7-4D28-89AE-711BDFEB0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03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5409D-1673-41AA-965A-B6F1012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7BEE8-0413-4874-808A-1AD33030E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886C4-DEA7-431F-BFC2-1BE483F1C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E7CE-B513-4AF6-9F3E-E1626DE7302D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2D6AB-D5B7-4CE3-9DCB-98A69BA98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BACBF-4BE4-4F11-9CAB-079166200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FB63-46B7-4D28-89AE-711BDFEB0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95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EA1DB-30B3-4B01-B0FE-D960D520B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24994-2FA6-41B7-9581-B5F8F7E12D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9B29F-0700-48D0-870F-BAFE6BB2E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11C38-B260-4E10-B7C3-008048C12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E7CE-B513-4AF6-9F3E-E1626DE7302D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F86FC-B059-4805-83AD-CBFA61CC4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395AF-5D5B-4D05-8568-3F49BDD48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FB63-46B7-4D28-89AE-711BDFEB0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75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0809F-28D4-448A-A35E-085F5E59E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CC143-E11C-475E-845F-3261CBED8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C23AB-100B-49D9-A046-D1FBF22A4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0BA279-BA53-40EB-9B03-1C71527425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8EA73B-0FC8-4F1F-8F73-E317AF4674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DFE21E-C868-46FB-923D-31931F752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E7CE-B513-4AF6-9F3E-E1626DE7302D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1269E0-055F-400C-B0D0-47F044E7C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0C48E6-CACB-4864-B7D8-ADD759D5F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FB63-46B7-4D28-89AE-711BDFEB0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43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4A115-3558-402D-B5EC-846122DBB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75306C-11D4-4143-8FFF-7EC5B19A9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E7CE-B513-4AF6-9F3E-E1626DE7302D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6D238-DD85-479F-BF02-E4CCE64E1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3CE0E5-31DC-4BB9-ABBE-387F026A0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FB63-46B7-4D28-89AE-711BDFEB0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3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D26100-6D05-4E6D-AB32-2874C8A70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E7CE-B513-4AF6-9F3E-E1626DE7302D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4C05E6-2915-4192-8997-1D8625617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80A86-6B15-4475-96BF-03EE4B9E6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FB63-46B7-4D28-89AE-711BDFEB0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73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72098-F2BB-45FA-8397-8A4ED98F0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CA266-1DD3-4EDA-9CDA-9D681113E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A17412-9064-498B-B15C-6B2DCCB27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39F8D-7F7D-43E1-B2A0-5F3FA22E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E7CE-B513-4AF6-9F3E-E1626DE7302D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C130BD-86DE-4BC2-9CE1-E4830B821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BDFDD-7929-4E04-88A8-74266933E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FB63-46B7-4D28-89AE-711BDFEB0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3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446CA-7ACE-4B23-80CC-608A3E90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CDA052-4B9E-4C6C-9AF6-7C771F0638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0529F1-0988-43B5-9964-716D4591C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ECFEF-A907-4A8B-884C-E5611BC55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E7CE-B513-4AF6-9F3E-E1626DE7302D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7CB1F-EEF2-4F7E-9B14-EBBE8C58C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938D5-8362-4A6A-A178-150DA2732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FB63-46B7-4D28-89AE-711BDFEB0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46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B61110-8B72-481D-8797-DB3CDFE25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3146D-EE6E-4D56-81B8-BE84EE34F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157F5-B381-4F31-87C5-19633DCEEF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DE7CE-B513-4AF6-9F3E-E1626DE7302D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6094D-4166-4A9D-97FD-4EFE215FF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4CC54-2996-4919-978F-65AF5806D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0FB63-46B7-4D28-89AE-711BDFEB0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8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unoob.com/python3/python3-att-dictionary-keys.html" TargetMode="External"/><Relationship Id="rId13" Type="http://schemas.openxmlformats.org/officeDocument/2006/relationships/hyperlink" Target="https://www.runoob.com/python3/python3-att-dictionary-popitem.html" TargetMode="External"/><Relationship Id="rId3" Type="http://schemas.openxmlformats.org/officeDocument/2006/relationships/hyperlink" Target="https://www.runoob.com/python3/python3-att-dictionary-copy.html" TargetMode="External"/><Relationship Id="rId7" Type="http://schemas.openxmlformats.org/officeDocument/2006/relationships/hyperlink" Target="https://www.runoob.com/python3/python3-att-dictionary-items.html" TargetMode="External"/><Relationship Id="rId12" Type="http://schemas.openxmlformats.org/officeDocument/2006/relationships/hyperlink" Target="https://www.runoob.com/python3/python3-att-dictionary-pop.html" TargetMode="External"/><Relationship Id="rId2" Type="http://schemas.openxmlformats.org/officeDocument/2006/relationships/hyperlink" Target="https://www.runoob.com/python3/python3-att-dictionary-clear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unoob.com/python3/python3-att-dictionary-in.html" TargetMode="External"/><Relationship Id="rId11" Type="http://schemas.openxmlformats.org/officeDocument/2006/relationships/hyperlink" Target="https://www.runoob.com/python3/python3-att-dictionary-values.html" TargetMode="External"/><Relationship Id="rId5" Type="http://schemas.openxmlformats.org/officeDocument/2006/relationships/hyperlink" Target="https://www.runoob.com/python3/python3-att-dictionary-get.html" TargetMode="External"/><Relationship Id="rId10" Type="http://schemas.openxmlformats.org/officeDocument/2006/relationships/hyperlink" Target="https://www.runoob.com/python3/python3-att-dictionary-update.html" TargetMode="External"/><Relationship Id="rId4" Type="http://schemas.openxmlformats.org/officeDocument/2006/relationships/hyperlink" Target="https://www.runoob.com/python3/python3-att-dictionary-fromkeys.html" TargetMode="External"/><Relationship Id="rId9" Type="http://schemas.openxmlformats.org/officeDocument/2006/relationships/hyperlink" Target="https://www.runoob.com/python3/python3-att-dictionary-setdefault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B1CC9A-E687-4245-ABC4-9D4154A16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zh-CN" altLang="en-US" sz="7200" b="1"/>
              <a:t>字典</a:t>
            </a:r>
            <a:endParaRPr lang="en-US" sz="7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27F1E-9571-4763-8C76-9B1F590FC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endParaRPr lang="en-US" sz="2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7114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365760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5B517F-D02B-4E04-92C9-29FAC026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163448" cy="5256371"/>
          </a:xfrm>
        </p:spPr>
        <p:txBody>
          <a:bodyPr>
            <a:normAutofit/>
          </a:bodyPr>
          <a:lstStyle/>
          <a:p>
            <a:r>
              <a:rPr lang="zh-CN" altLang="en-US" b="1" dirty="0"/>
              <a:t>字典内置函数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25DFEFA-0AF7-4ED8-80F2-2C4EDDABA4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3757500"/>
              </p:ext>
            </p:extLst>
          </p:nvPr>
        </p:nvGraphicFramePr>
        <p:xfrm>
          <a:off x="4515633" y="1083132"/>
          <a:ext cx="7240044" cy="4337663"/>
        </p:xfrm>
        <a:graphic>
          <a:graphicData uri="http://schemas.openxmlformats.org/drawingml/2006/table">
            <a:tbl>
              <a:tblPr firstRow="1" bandRow="1"/>
              <a:tblGrid>
                <a:gridCol w="465275">
                  <a:extLst>
                    <a:ext uri="{9D8B030D-6E8A-4147-A177-3AD203B41FA5}">
                      <a16:colId xmlns:a16="http://schemas.microsoft.com/office/drawing/2014/main" val="223094135"/>
                    </a:ext>
                  </a:extLst>
                </a:gridCol>
                <a:gridCol w="2289605">
                  <a:extLst>
                    <a:ext uri="{9D8B030D-6E8A-4147-A177-3AD203B41FA5}">
                      <a16:colId xmlns:a16="http://schemas.microsoft.com/office/drawing/2014/main" val="4193252672"/>
                    </a:ext>
                  </a:extLst>
                </a:gridCol>
                <a:gridCol w="4485164">
                  <a:extLst>
                    <a:ext uri="{9D8B030D-6E8A-4147-A177-3AD203B41FA5}">
                      <a16:colId xmlns:a16="http://schemas.microsoft.com/office/drawing/2014/main" val="4228354850"/>
                    </a:ext>
                  </a:extLst>
                </a:gridCol>
              </a:tblGrid>
              <a:tr h="715307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>
                          <a:solidFill>
                            <a:srgbClr val="FFFFFF"/>
                          </a:solidFill>
                          <a:effectLst/>
                        </a:rPr>
                        <a:t>序号</a:t>
                      </a:r>
                    </a:p>
                  </a:txBody>
                  <a:tcPr marL="31820" marR="31820" marT="31820" marB="31820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>
                          <a:solidFill>
                            <a:srgbClr val="FFFFFF"/>
                          </a:solidFill>
                          <a:effectLst/>
                        </a:rPr>
                        <a:t>函数及描述</a:t>
                      </a:r>
                    </a:p>
                  </a:txBody>
                  <a:tcPr marL="31820" marR="31820" marT="31820" marB="31820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>
                          <a:solidFill>
                            <a:srgbClr val="FFFFFF"/>
                          </a:solidFill>
                          <a:effectLst/>
                        </a:rPr>
                        <a:t>实例</a:t>
                      </a:r>
                    </a:p>
                  </a:txBody>
                  <a:tcPr marL="31820" marR="31820" marT="31820" marB="31820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962752"/>
                  </a:ext>
                </a:extLst>
              </a:tr>
              <a:tr h="1105629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1</a:t>
                      </a:r>
                    </a:p>
                  </a:txBody>
                  <a:tcPr marL="53033" marR="53033" marT="74246" marB="7424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000">
                          <a:effectLst/>
                        </a:rPr>
                        <a:t>len(dict)</a:t>
                      </a:r>
                      <a:br>
                        <a:rPr lang="en-US" altLang="zh-CN" sz="2000">
                          <a:effectLst/>
                        </a:rPr>
                      </a:br>
                      <a:r>
                        <a:rPr lang="zh-CN" altLang="en-US" sz="2000">
                          <a:effectLst/>
                        </a:rPr>
                        <a:t>计算字典元素个数，即键的总数。</a:t>
                      </a:r>
                    </a:p>
                  </a:txBody>
                  <a:tcPr marL="53033" marR="53033" marT="74246" marB="7424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666600"/>
                          </a:solidFill>
                          <a:effectLst/>
                        </a:rPr>
                        <a:t>&gt;&gt;&gt;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 dict </a:t>
                      </a:r>
                      <a:r>
                        <a:rPr lang="en-US" sz="2000">
                          <a:solidFill>
                            <a:srgbClr val="666600"/>
                          </a:solidFill>
                          <a:effectLst/>
                        </a:rPr>
                        <a:t>=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2000">
                          <a:solidFill>
                            <a:srgbClr val="666600"/>
                          </a:solidFill>
                          <a:effectLst/>
                        </a:rPr>
                        <a:t>{</a:t>
                      </a:r>
                      <a:r>
                        <a:rPr lang="en-US" sz="2000">
                          <a:solidFill>
                            <a:srgbClr val="008800"/>
                          </a:solidFill>
                          <a:effectLst/>
                        </a:rPr>
                        <a:t>'Name'</a:t>
                      </a:r>
                      <a:r>
                        <a:rPr lang="en-US" sz="2000">
                          <a:solidFill>
                            <a:srgbClr val="666600"/>
                          </a:solidFill>
                          <a:effectLst/>
                        </a:rPr>
                        <a:t>: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2000">
                          <a:solidFill>
                            <a:srgbClr val="008800"/>
                          </a:solidFill>
                          <a:effectLst/>
                        </a:rPr>
                        <a:t>'Runoob'</a:t>
                      </a:r>
                      <a:r>
                        <a:rPr lang="en-US" sz="200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2000">
                          <a:solidFill>
                            <a:srgbClr val="008800"/>
                          </a:solidFill>
                          <a:effectLst/>
                        </a:rPr>
                        <a:t>'Age'</a:t>
                      </a:r>
                      <a:r>
                        <a:rPr lang="en-US" sz="2000">
                          <a:solidFill>
                            <a:srgbClr val="666600"/>
                          </a:solidFill>
                          <a:effectLst/>
                        </a:rPr>
                        <a:t>: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2000">
                          <a:solidFill>
                            <a:srgbClr val="006666"/>
                          </a:solidFill>
                          <a:effectLst/>
                        </a:rPr>
                        <a:t>7</a:t>
                      </a:r>
                      <a:r>
                        <a:rPr lang="en-US" sz="200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2000">
                          <a:solidFill>
                            <a:srgbClr val="008800"/>
                          </a:solidFill>
                          <a:effectLst/>
                        </a:rPr>
                        <a:t>'Class'</a:t>
                      </a:r>
                      <a:r>
                        <a:rPr lang="en-US" sz="2000">
                          <a:solidFill>
                            <a:srgbClr val="666600"/>
                          </a:solidFill>
                          <a:effectLst/>
                        </a:rPr>
                        <a:t>: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2000">
                          <a:solidFill>
                            <a:srgbClr val="008800"/>
                          </a:solidFill>
                          <a:effectLst/>
                        </a:rPr>
                        <a:t>'First'</a:t>
                      </a:r>
                      <a:r>
                        <a:rPr lang="en-US" sz="2000">
                          <a:solidFill>
                            <a:srgbClr val="666600"/>
                          </a:solidFill>
                          <a:effectLst/>
                        </a:rPr>
                        <a:t>}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2000">
                          <a:solidFill>
                            <a:srgbClr val="666600"/>
                          </a:solidFill>
                          <a:effectLst/>
                        </a:rPr>
                        <a:t>&gt;&gt;&gt;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 len</a:t>
                      </a:r>
                      <a:r>
                        <a:rPr lang="en-US" sz="200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dict</a:t>
                      </a:r>
                      <a:r>
                        <a:rPr lang="en-US" sz="2000">
                          <a:solidFill>
                            <a:srgbClr val="666600"/>
                          </a:solidFill>
                          <a:effectLst/>
                        </a:rPr>
                        <a:t>)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2000">
                          <a:solidFill>
                            <a:srgbClr val="006666"/>
                          </a:solidFill>
                          <a:effectLst/>
                        </a:rPr>
                        <a:t>3</a:t>
                      </a:r>
                      <a:endParaRPr lang="en-US" sz="2000">
                        <a:effectLst/>
                      </a:endParaRPr>
                    </a:p>
                  </a:txBody>
                  <a:tcPr marL="53033" marR="53033" marT="74246" marB="7424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649338"/>
                  </a:ext>
                </a:extLst>
              </a:tr>
              <a:tr h="1105629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2</a:t>
                      </a:r>
                    </a:p>
                  </a:txBody>
                  <a:tcPr marL="53033" marR="53033" marT="74246" marB="7424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str(dict)</a:t>
                      </a:r>
                      <a:br>
                        <a:rPr lang="en-US" sz="2000">
                          <a:effectLst/>
                        </a:rPr>
                      </a:br>
                      <a:r>
                        <a:rPr lang="zh-CN" altLang="en-US" sz="2000">
                          <a:effectLst/>
                        </a:rPr>
                        <a:t>输出字典，以可打印的字符串表示。</a:t>
                      </a:r>
                    </a:p>
                  </a:txBody>
                  <a:tcPr marL="53033" marR="53033" marT="74246" marB="7424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666600"/>
                          </a:solidFill>
                          <a:effectLst/>
                        </a:rPr>
                        <a:t>&gt;&gt;&gt;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 dict </a:t>
                      </a:r>
                      <a:r>
                        <a:rPr lang="en-US" sz="2000">
                          <a:solidFill>
                            <a:srgbClr val="666600"/>
                          </a:solidFill>
                          <a:effectLst/>
                        </a:rPr>
                        <a:t>=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2000">
                          <a:solidFill>
                            <a:srgbClr val="666600"/>
                          </a:solidFill>
                          <a:effectLst/>
                        </a:rPr>
                        <a:t>{</a:t>
                      </a:r>
                      <a:r>
                        <a:rPr lang="en-US" sz="2000">
                          <a:solidFill>
                            <a:srgbClr val="008800"/>
                          </a:solidFill>
                          <a:effectLst/>
                        </a:rPr>
                        <a:t>'Name'</a:t>
                      </a:r>
                      <a:r>
                        <a:rPr lang="en-US" sz="2000">
                          <a:solidFill>
                            <a:srgbClr val="666600"/>
                          </a:solidFill>
                          <a:effectLst/>
                        </a:rPr>
                        <a:t>: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2000">
                          <a:solidFill>
                            <a:srgbClr val="008800"/>
                          </a:solidFill>
                          <a:effectLst/>
                        </a:rPr>
                        <a:t>'Runoob'</a:t>
                      </a:r>
                      <a:r>
                        <a:rPr lang="en-US" sz="200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2000">
                          <a:solidFill>
                            <a:srgbClr val="008800"/>
                          </a:solidFill>
                          <a:effectLst/>
                        </a:rPr>
                        <a:t>'Age'</a:t>
                      </a:r>
                      <a:r>
                        <a:rPr lang="en-US" sz="2000">
                          <a:solidFill>
                            <a:srgbClr val="666600"/>
                          </a:solidFill>
                          <a:effectLst/>
                        </a:rPr>
                        <a:t>: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2000">
                          <a:solidFill>
                            <a:srgbClr val="006666"/>
                          </a:solidFill>
                          <a:effectLst/>
                        </a:rPr>
                        <a:t>7</a:t>
                      </a:r>
                      <a:r>
                        <a:rPr lang="en-US" sz="200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2000">
                          <a:solidFill>
                            <a:srgbClr val="008800"/>
                          </a:solidFill>
                          <a:effectLst/>
                        </a:rPr>
                        <a:t>'Class'</a:t>
                      </a:r>
                      <a:r>
                        <a:rPr lang="en-US" sz="2000">
                          <a:solidFill>
                            <a:srgbClr val="666600"/>
                          </a:solidFill>
                          <a:effectLst/>
                        </a:rPr>
                        <a:t>: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2000">
                          <a:solidFill>
                            <a:srgbClr val="008800"/>
                          </a:solidFill>
                          <a:effectLst/>
                        </a:rPr>
                        <a:t>'First'</a:t>
                      </a:r>
                      <a:r>
                        <a:rPr lang="en-US" sz="2000">
                          <a:solidFill>
                            <a:srgbClr val="666600"/>
                          </a:solidFill>
                          <a:effectLst/>
                        </a:rPr>
                        <a:t>}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2000">
                          <a:solidFill>
                            <a:srgbClr val="666600"/>
                          </a:solidFill>
                          <a:effectLst/>
                        </a:rPr>
                        <a:t>&gt;&gt;&gt;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 str</a:t>
                      </a:r>
                      <a:r>
                        <a:rPr lang="en-US" sz="200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dict</a:t>
                      </a:r>
                      <a:r>
                        <a:rPr lang="en-US" sz="2000">
                          <a:solidFill>
                            <a:srgbClr val="666600"/>
                          </a:solidFill>
                          <a:effectLst/>
                        </a:rPr>
                        <a:t>)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2000">
                          <a:solidFill>
                            <a:srgbClr val="008800"/>
                          </a:solidFill>
                          <a:effectLst/>
                        </a:rPr>
                        <a:t>"{'Name': 'Runoob', 'Class': 'First', 'Age': 7}"</a:t>
                      </a:r>
                      <a:endParaRPr lang="en-US" sz="2000">
                        <a:effectLst/>
                      </a:endParaRPr>
                    </a:p>
                  </a:txBody>
                  <a:tcPr marL="53033" marR="53033" marT="74246" marB="7424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746190"/>
                  </a:ext>
                </a:extLst>
              </a:tr>
              <a:tr h="1411098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3</a:t>
                      </a:r>
                    </a:p>
                  </a:txBody>
                  <a:tcPr marL="53033" marR="53033" marT="74246" marB="7424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type(variable)</a:t>
                      </a:r>
                      <a:br>
                        <a:rPr lang="en-US" sz="2000">
                          <a:effectLst/>
                        </a:rPr>
                      </a:br>
                      <a:r>
                        <a:rPr lang="zh-CN" altLang="en-US" sz="2000">
                          <a:effectLst/>
                        </a:rPr>
                        <a:t>返回输入的变量类型，如果变量是字典就返回字典类型。</a:t>
                      </a:r>
                    </a:p>
                  </a:txBody>
                  <a:tcPr marL="53033" marR="53033" marT="74246" marB="7424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666600"/>
                          </a:solidFill>
                          <a:effectLst/>
                        </a:rPr>
                        <a:t>&gt;&gt;&gt;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2000" err="1">
                          <a:solidFill>
                            <a:srgbClr val="000000"/>
                          </a:solidFill>
                          <a:effectLst/>
                        </a:rPr>
                        <a:t>dict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2000">
                          <a:solidFill>
                            <a:srgbClr val="666600"/>
                          </a:solidFill>
                          <a:effectLst/>
                        </a:rPr>
                        <a:t>=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2000">
                          <a:solidFill>
                            <a:srgbClr val="666600"/>
                          </a:solidFill>
                          <a:effectLst/>
                        </a:rPr>
                        <a:t>{</a:t>
                      </a:r>
                      <a:r>
                        <a:rPr lang="en-US" sz="2000">
                          <a:solidFill>
                            <a:srgbClr val="008800"/>
                          </a:solidFill>
                          <a:effectLst/>
                        </a:rPr>
                        <a:t>'Name'</a:t>
                      </a:r>
                      <a:r>
                        <a:rPr lang="en-US" sz="2000">
                          <a:solidFill>
                            <a:srgbClr val="666600"/>
                          </a:solidFill>
                          <a:effectLst/>
                        </a:rPr>
                        <a:t>: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2000">
                          <a:solidFill>
                            <a:srgbClr val="008800"/>
                          </a:solidFill>
                          <a:effectLst/>
                        </a:rPr>
                        <a:t>'</a:t>
                      </a:r>
                      <a:r>
                        <a:rPr lang="en-US" sz="2000" err="1">
                          <a:solidFill>
                            <a:srgbClr val="008800"/>
                          </a:solidFill>
                          <a:effectLst/>
                        </a:rPr>
                        <a:t>Runoob</a:t>
                      </a:r>
                      <a:r>
                        <a:rPr lang="en-US" sz="2000">
                          <a:solidFill>
                            <a:srgbClr val="008800"/>
                          </a:solidFill>
                          <a:effectLst/>
                        </a:rPr>
                        <a:t>'</a:t>
                      </a:r>
                      <a:r>
                        <a:rPr lang="en-US" sz="200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2000">
                          <a:solidFill>
                            <a:srgbClr val="008800"/>
                          </a:solidFill>
                          <a:effectLst/>
                        </a:rPr>
                        <a:t>'Age'</a:t>
                      </a:r>
                      <a:r>
                        <a:rPr lang="en-US" sz="2000">
                          <a:solidFill>
                            <a:srgbClr val="666600"/>
                          </a:solidFill>
                          <a:effectLst/>
                        </a:rPr>
                        <a:t>: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2000">
                          <a:solidFill>
                            <a:srgbClr val="006666"/>
                          </a:solidFill>
                          <a:effectLst/>
                        </a:rPr>
                        <a:t>7</a:t>
                      </a:r>
                      <a:r>
                        <a:rPr lang="en-US" sz="200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2000">
                          <a:solidFill>
                            <a:srgbClr val="008800"/>
                          </a:solidFill>
                          <a:effectLst/>
                        </a:rPr>
                        <a:t>'Class'</a:t>
                      </a:r>
                      <a:r>
                        <a:rPr lang="en-US" sz="2000">
                          <a:solidFill>
                            <a:srgbClr val="666600"/>
                          </a:solidFill>
                          <a:effectLst/>
                        </a:rPr>
                        <a:t>: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2000">
                          <a:solidFill>
                            <a:srgbClr val="008800"/>
                          </a:solidFill>
                          <a:effectLst/>
                        </a:rPr>
                        <a:t>'First'</a:t>
                      </a:r>
                      <a:r>
                        <a:rPr lang="en-US" sz="2000">
                          <a:solidFill>
                            <a:srgbClr val="666600"/>
                          </a:solidFill>
                          <a:effectLst/>
                        </a:rPr>
                        <a:t>}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2000">
                          <a:solidFill>
                            <a:srgbClr val="666600"/>
                          </a:solidFill>
                          <a:effectLst/>
                        </a:rPr>
                        <a:t>&gt;&gt;&gt;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 type</a:t>
                      </a:r>
                      <a:r>
                        <a:rPr lang="en-US" sz="200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en-US" sz="2000" err="1">
                          <a:solidFill>
                            <a:srgbClr val="000000"/>
                          </a:solidFill>
                          <a:effectLst/>
                        </a:rPr>
                        <a:t>dict</a:t>
                      </a:r>
                      <a:r>
                        <a:rPr lang="en-US" sz="2000">
                          <a:solidFill>
                            <a:srgbClr val="666600"/>
                          </a:solidFill>
                          <a:effectLst/>
                        </a:rPr>
                        <a:t>)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2000">
                          <a:solidFill>
                            <a:srgbClr val="666600"/>
                          </a:solidFill>
                          <a:effectLst/>
                        </a:rPr>
                        <a:t>&lt;</a:t>
                      </a:r>
                      <a:r>
                        <a:rPr lang="en-US" sz="2000">
                          <a:solidFill>
                            <a:srgbClr val="000088"/>
                          </a:solidFill>
                          <a:effectLst/>
                        </a:rPr>
                        <a:t>class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2000">
                          <a:solidFill>
                            <a:srgbClr val="008800"/>
                          </a:solidFill>
                          <a:effectLst/>
                        </a:rPr>
                        <a:t>'</a:t>
                      </a:r>
                      <a:r>
                        <a:rPr lang="en-US" sz="2000" err="1">
                          <a:solidFill>
                            <a:srgbClr val="008800"/>
                          </a:solidFill>
                          <a:effectLst/>
                        </a:rPr>
                        <a:t>dict</a:t>
                      </a:r>
                      <a:r>
                        <a:rPr lang="en-US" sz="2000">
                          <a:solidFill>
                            <a:srgbClr val="008800"/>
                          </a:solidFill>
                          <a:effectLst/>
                        </a:rPr>
                        <a:t>'</a:t>
                      </a:r>
                      <a:r>
                        <a:rPr lang="en-US" sz="2000">
                          <a:solidFill>
                            <a:srgbClr val="666600"/>
                          </a:solidFill>
                          <a:effectLst/>
                        </a:rPr>
                        <a:t>&gt;</a:t>
                      </a:r>
                      <a:endParaRPr lang="en-US" sz="2000">
                        <a:effectLst/>
                      </a:endParaRPr>
                    </a:p>
                  </a:txBody>
                  <a:tcPr marL="53033" marR="53033" marT="74246" marB="7424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688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0922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365760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AF1BEA-6C47-479B-8711-81311DF91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163448" cy="5256371"/>
          </a:xfrm>
        </p:spPr>
        <p:txBody>
          <a:bodyPr>
            <a:normAutofit/>
          </a:bodyPr>
          <a:lstStyle/>
          <a:p>
            <a:r>
              <a:rPr lang="zh-CN" altLang="en-US" b="1" dirty="0"/>
              <a:t>字典内置方法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A316945-A2C5-4EA6-B2E5-BE3D1C50B1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8819621"/>
              </p:ext>
            </p:extLst>
          </p:nvPr>
        </p:nvGraphicFramePr>
        <p:xfrm>
          <a:off x="5164690" y="303591"/>
          <a:ext cx="5941929" cy="5896747"/>
        </p:xfrm>
        <a:graphic>
          <a:graphicData uri="http://schemas.openxmlformats.org/drawingml/2006/table">
            <a:tbl>
              <a:tblPr firstRow="1" bandRow="1"/>
              <a:tblGrid>
                <a:gridCol w="427570">
                  <a:extLst>
                    <a:ext uri="{9D8B030D-6E8A-4147-A177-3AD203B41FA5}">
                      <a16:colId xmlns:a16="http://schemas.microsoft.com/office/drawing/2014/main" val="64616228"/>
                    </a:ext>
                  </a:extLst>
                </a:gridCol>
                <a:gridCol w="5514359">
                  <a:extLst>
                    <a:ext uri="{9D8B030D-6E8A-4147-A177-3AD203B41FA5}">
                      <a16:colId xmlns:a16="http://schemas.microsoft.com/office/drawing/2014/main" val="1828217334"/>
                    </a:ext>
                  </a:extLst>
                </a:gridCol>
              </a:tblGrid>
              <a:tr h="244019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>
                          <a:solidFill>
                            <a:srgbClr val="FFFFFF"/>
                          </a:solidFill>
                          <a:effectLst/>
                        </a:rPr>
                        <a:t>序号</a:t>
                      </a:r>
                    </a:p>
                  </a:txBody>
                  <a:tcPr marL="15070" marR="15070" marT="15070" marB="15070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>
                          <a:solidFill>
                            <a:srgbClr val="FFFFFF"/>
                          </a:solidFill>
                          <a:effectLst/>
                        </a:rPr>
                        <a:t>函数及描述</a:t>
                      </a:r>
                    </a:p>
                  </a:txBody>
                  <a:tcPr marL="15070" marR="15070" marT="15070" marB="15070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280607"/>
                  </a:ext>
                </a:extLst>
              </a:tr>
              <a:tr h="456687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1</a:t>
                      </a:r>
                    </a:p>
                  </a:txBody>
                  <a:tcPr marL="25116" marR="25116" marT="35162" marB="3516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u="sng">
                          <a:solidFill>
                            <a:srgbClr val="006600"/>
                          </a:solidFill>
                          <a:effectLst/>
                          <a:hlinkClick r:id="rId2"/>
                        </a:rPr>
                        <a:t>radiansdict.clear()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zh-CN" altLang="en-US" sz="1100">
                          <a:effectLst/>
                        </a:rPr>
                        <a:t>删除字典内所有元素</a:t>
                      </a:r>
                    </a:p>
                  </a:txBody>
                  <a:tcPr marL="25116" marR="25116" marT="35162" marB="3516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079678"/>
                  </a:ext>
                </a:extLst>
              </a:tr>
              <a:tr h="456687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2</a:t>
                      </a:r>
                    </a:p>
                  </a:txBody>
                  <a:tcPr marL="25116" marR="25116" marT="35162" marB="3516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u="sng">
                          <a:solidFill>
                            <a:srgbClr val="006600"/>
                          </a:solidFill>
                          <a:effectLst/>
                          <a:hlinkClick r:id="rId3"/>
                        </a:rPr>
                        <a:t>radiansdict.copy()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zh-CN" altLang="en-US" sz="1100">
                          <a:effectLst/>
                        </a:rPr>
                        <a:t>返回一个字典的浅复制</a:t>
                      </a:r>
                    </a:p>
                  </a:txBody>
                  <a:tcPr marL="25116" marR="25116" marT="35162" marB="3516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96791"/>
                  </a:ext>
                </a:extLst>
              </a:tr>
              <a:tr h="456687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3</a:t>
                      </a:r>
                    </a:p>
                  </a:txBody>
                  <a:tcPr marL="25116" marR="25116" marT="35162" marB="3516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100" u="sng">
                          <a:solidFill>
                            <a:srgbClr val="006600"/>
                          </a:solidFill>
                          <a:effectLst/>
                          <a:hlinkClick r:id="rId4"/>
                        </a:rPr>
                        <a:t>radiansdict.fromkeys()</a:t>
                      </a:r>
                      <a:br>
                        <a:rPr lang="zh-CN" altLang="en-US" sz="1100">
                          <a:effectLst/>
                        </a:rPr>
                      </a:br>
                      <a:r>
                        <a:rPr lang="zh-CN" altLang="en-US" sz="1100">
                          <a:effectLst/>
                        </a:rPr>
                        <a:t>创建一个新字典，以序列</a:t>
                      </a:r>
                      <a:r>
                        <a:rPr lang="en-US" altLang="zh-CN" sz="1100">
                          <a:effectLst/>
                        </a:rPr>
                        <a:t>seq</a:t>
                      </a:r>
                      <a:r>
                        <a:rPr lang="zh-CN" altLang="en-US" sz="1100">
                          <a:effectLst/>
                        </a:rPr>
                        <a:t>中元素做字典的键，</a:t>
                      </a:r>
                      <a:r>
                        <a:rPr lang="en-US" altLang="zh-CN" sz="1100">
                          <a:effectLst/>
                        </a:rPr>
                        <a:t>val</a:t>
                      </a:r>
                      <a:r>
                        <a:rPr lang="zh-CN" altLang="en-US" sz="1100">
                          <a:effectLst/>
                        </a:rPr>
                        <a:t>为字典所有键对应的初始值</a:t>
                      </a:r>
                    </a:p>
                  </a:txBody>
                  <a:tcPr marL="25116" marR="25116" marT="35162" marB="3516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957359"/>
                  </a:ext>
                </a:extLst>
              </a:tr>
              <a:tr h="456687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4</a:t>
                      </a:r>
                    </a:p>
                  </a:txBody>
                  <a:tcPr marL="25116" marR="25116" marT="35162" marB="3516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u="sng">
                          <a:solidFill>
                            <a:srgbClr val="006600"/>
                          </a:solidFill>
                          <a:effectLst/>
                          <a:hlinkClick r:id="rId5"/>
                        </a:rPr>
                        <a:t>radiansdict.get(key, default=None)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zh-CN" altLang="en-US" sz="1100">
                          <a:effectLst/>
                        </a:rPr>
                        <a:t>返回指定键的值，如果键不在字典中返回 </a:t>
                      </a:r>
                      <a:r>
                        <a:rPr lang="en-US" sz="1100">
                          <a:effectLst/>
                        </a:rPr>
                        <a:t>default </a:t>
                      </a:r>
                      <a:r>
                        <a:rPr lang="zh-CN" altLang="en-US" sz="1100">
                          <a:effectLst/>
                        </a:rPr>
                        <a:t>设置的默认值</a:t>
                      </a:r>
                    </a:p>
                  </a:txBody>
                  <a:tcPr marL="25116" marR="25116" marT="35162" marB="3516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487374"/>
                  </a:ext>
                </a:extLst>
              </a:tr>
              <a:tr h="456687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5</a:t>
                      </a:r>
                    </a:p>
                  </a:txBody>
                  <a:tcPr marL="25116" marR="25116" marT="35162" marB="3516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u="sng">
                          <a:solidFill>
                            <a:srgbClr val="006600"/>
                          </a:solidFill>
                          <a:effectLst/>
                          <a:hlinkClick r:id="rId6"/>
                        </a:rPr>
                        <a:t>key in dict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zh-CN" altLang="en-US" sz="1100">
                          <a:effectLst/>
                        </a:rPr>
                        <a:t>如果键在字典</a:t>
                      </a:r>
                      <a:r>
                        <a:rPr lang="en-US" sz="1100">
                          <a:effectLst/>
                        </a:rPr>
                        <a:t>dict</a:t>
                      </a:r>
                      <a:r>
                        <a:rPr lang="zh-CN" altLang="en-US" sz="1100">
                          <a:effectLst/>
                        </a:rPr>
                        <a:t>里返回</a:t>
                      </a:r>
                      <a:r>
                        <a:rPr lang="en-US" sz="1100">
                          <a:effectLst/>
                        </a:rPr>
                        <a:t>true，</a:t>
                      </a:r>
                      <a:r>
                        <a:rPr lang="zh-CN" altLang="en-US" sz="1100">
                          <a:effectLst/>
                        </a:rPr>
                        <a:t>否则返回</a:t>
                      </a:r>
                      <a:r>
                        <a:rPr lang="en-US" sz="1100">
                          <a:effectLst/>
                        </a:rPr>
                        <a:t>false</a:t>
                      </a:r>
                    </a:p>
                  </a:txBody>
                  <a:tcPr marL="25116" marR="25116" marT="35162" marB="3516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629289"/>
                  </a:ext>
                </a:extLst>
              </a:tr>
              <a:tr h="456687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6</a:t>
                      </a:r>
                    </a:p>
                  </a:txBody>
                  <a:tcPr marL="25116" marR="25116" marT="35162" marB="3516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u="sng">
                          <a:solidFill>
                            <a:srgbClr val="006600"/>
                          </a:solidFill>
                          <a:effectLst/>
                          <a:hlinkClick r:id="rId7"/>
                        </a:rPr>
                        <a:t>radiansdict.items()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zh-CN" altLang="en-US" sz="1100">
                          <a:effectLst/>
                        </a:rPr>
                        <a:t>以列表返回可遍历的</a:t>
                      </a:r>
                      <a:r>
                        <a:rPr lang="en-US" altLang="zh-CN" sz="1100">
                          <a:effectLst/>
                        </a:rPr>
                        <a:t>(</a:t>
                      </a:r>
                      <a:r>
                        <a:rPr lang="zh-CN" altLang="en-US" sz="1100">
                          <a:effectLst/>
                        </a:rPr>
                        <a:t>键</a:t>
                      </a:r>
                      <a:r>
                        <a:rPr lang="en-US" altLang="zh-CN" sz="1100">
                          <a:effectLst/>
                        </a:rPr>
                        <a:t>, </a:t>
                      </a:r>
                      <a:r>
                        <a:rPr lang="zh-CN" altLang="en-US" sz="1100">
                          <a:effectLst/>
                        </a:rPr>
                        <a:t>值</a:t>
                      </a:r>
                      <a:r>
                        <a:rPr lang="en-US" altLang="zh-CN" sz="1100">
                          <a:effectLst/>
                        </a:rPr>
                        <a:t>) </a:t>
                      </a:r>
                      <a:r>
                        <a:rPr lang="zh-CN" altLang="en-US" sz="1100">
                          <a:effectLst/>
                        </a:rPr>
                        <a:t>元组数组</a:t>
                      </a:r>
                    </a:p>
                  </a:txBody>
                  <a:tcPr marL="25116" marR="25116" marT="35162" marB="3516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660873"/>
                  </a:ext>
                </a:extLst>
              </a:tr>
              <a:tr h="456687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7</a:t>
                      </a:r>
                    </a:p>
                  </a:txBody>
                  <a:tcPr marL="25116" marR="25116" marT="35162" marB="3516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u="sng">
                          <a:solidFill>
                            <a:srgbClr val="006600"/>
                          </a:solidFill>
                          <a:effectLst/>
                          <a:hlinkClick r:id="rId8"/>
                        </a:rPr>
                        <a:t>radiansdict.keys()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zh-CN" altLang="en-US" sz="1100">
                          <a:effectLst/>
                        </a:rPr>
                        <a:t>返回一个迭代器，可以使用 </a:t>
                      </a:r>
                      <a:r>
                        <a:rPr lang="en-US" sz="1100">
                          <a:effectLst/>
                        </a:rPr>
                        <a:t>list() </a:t>
                      </a:r>
                      <a:r>
                        <a:rPr lang="zh-CN" altLang="en-US" sz="1100">
                          <a:effectLst/>
                        </a:rPr>
                        <a:t>来转换为列表</a:t>
                      </a:r>
                    </a:p>
                  </a:txBody>
                  <a:tcPr marL="25116" marR="25116" marT="35162" marB="3516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528804"/>
                  </a:ext>
                </a:extLst>
              </a:tr>
              <a:tr h="456687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8</a:t>
                      </a:r>
                    </a:p>
                  </a:txBody>
                  <a:tcPr marL="25116" marR="25116" marT="35162" marB="3516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u="sng">
                          <a:solidFill>
                            <a:srgbClr val="006600"/>
                          </a:solidFill>
                          <a:effectLst/>
                          <a:hlinkClick r:id="rId9"/>
                        </a:rPr>
                        <a:t>radiansdict.setdefault(key, default=None)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zh-CN" altLang="en-US" sz="1100">
                          <a:effectLst/>
                        </a:rPr>
                        <a:t>和</a:t>
                      </a:r>
                      <a:r>
                        <a:rPr lang="en-US" sz="1100">
                          <a:effectLst/>
                        </a:rPr>
                        <a:t>get()</a:t>
                      </a:r>
                      <a:r>
                        <a:rPr lang="zh-CN" altLang="en-US" sz="1100">
                          <a:effectLst/>
                        </a:rPr>
                        <a:t>类似</a:t>
                      </a:r>
                      <a:r>
                        <a:rPr lang="en-US" altLang="zh-CN" sz="1100">
                          <a:effectLst/>
                        </a:rPr>
                        <a:t>, </a:t>
                      </a:r>
                      <a:r>
                        <a:rPr lang="zh-CN" altLang="en-US" sz="1100">
                          <a:effectLst/>
                        </a:rPr>
                        <a:t>但如果键不存在于字典中，将会添加键并将值设为</a:t>
                      </a:r>
                      <a:r>
                        <a:rPr lang="en-US" sz="1100">
                          <a:effectLst/>
                        </a:rPr>
                        <a:t>default</a:t>
                      </a:r>
                    </a:p>
                  </a:txBody>
                  <a:tcPr marL="25116" marR="25116" marT="35162" marB="3516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790407"/>
                  </a:ext>
                </a:extLst>
              </a:tr>
              <a:tr h="456687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9</a:t>
                      </a:r>
                    </a:p>
                  </a:txBody>
                  <a:tcPr marL="25116" marR="25116" marT="35162" marB="3516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u="sng">
                          <a:solidFill>
                            <a:srgbClr val="006600"/>
                          </a:solidFill>
                          <a:effectLst/>
                          <a:hlinkClick r:id="rId10"/>
                        </a:rPr>
                        <a:t>radiansdict.update(dict2)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zh-CN" altLang="en-US" sz="1100">
                          <a:effectLst/>
                        </a:rPr>
                        <a:t>把字典</a:t>
                      </a:r>
                      <a:r>
                        <a:rPr lang="en-US" sz="1100">
                          <a:effectLst/>
                        </a:rPr>
                        <a:t>dict2</a:t>
                      </a:r>
                      <a:r>
                        <a:rPr lang="zh-CN" altLang="en-US" sz="1100">
                          <a:effectLst/>
                        </a:rPr>
                        <a:t>的键</a:t>
                      </a:r>
                      <a:r>
                        <a:rPr lang="en-US" altLang="zh-CN" sz="1100">
                          <a:effectLst/>
                        </a:rPr>
                        <a:t>/</a:t>
                      </a:r>
                      <a:r>
                        <a:rPr lang="zh-CN" altLang="en-US" sz="1100">
                          <a:effectLst/>
                        </a:rPr>
                        <a:t>值对更新到</a:t>
                      </a:r>
                      <a:r>
                        <a:rPr lang="en-US" sz="1100">
                          <a:effectLst/>
                        </a:rPr>
                        <a:t>dict</a:t>
                      </a:r>
                      <a:r>
                        <a:rPr lang="zh-CN" altLang="en-US" sz="1100">
                          <a:effectLst/>
                        </a:rPr>
                        <a:t>里</a:t>
                      </a:r>
                    </a:p>
                  </a:txBody>
                  <a:tcPr marL="25116" marR="25116" marT="35162" marB="3516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89691"/>
                  </a:ext>
                </a:extLst>
              </a:tr>
              <a:tr h="456687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10</a:t>
                      </a:r>
                    </a:p>
                  </a:txBody>
                  <a:tcPr marL="25116" marR="25116" marT="35162" marB="3516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u="sng">
                          <a:solidFill>
                            <a:srgbClr val="006600"/>
                          </a:solidFill>
                          <a:effectLst/>
                          <a:hlinkClick r:id="rId11"/>
                        </a:rPr>
                        <a:t>radiansdict.values()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zh-CN" altLang="en-US" sz="1100">
                          <a:effectLst/>
                        </a:rPr>
                        <a:t>返回一个迭代器，可以使用 </a:t>
                      </a:r>
                      <a:r>
                        <a:rPr lang="en-US" sz="1100">
                          <a:effectLst/>
                        </a:rPr>
                        <a:t>list() </a:t>
                      </a:r>
                      <a:r>
                        <a:rPr lang="zh-CN" altLang="en-US" sz="1100">
                          <a:effectLst/>
                        </a:rPr>
                        <a:t>来转换为列表</a:t>
                      </a:r>
                    </a:p>
                  </a:txBody>
                  <a:tcPr marL="25116" marR="25116" marT="35162" marB="3516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08612"/>
                  </a:ext>
                </a:extLst>
              </a:tr>
              <a:tr h="629171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11</a:t>
                      </a:r>
                    </a:p>
                  </a:txBody>
                  <a:tcPr marL="25116" marR="25116" marT="35162" marB="3516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u="sng">
                          <a:solidFill>
                            <a:srgbClr val="006600"/>
                          </a:solidFill>
                          <a:effectLst/>
                          <a:hlinkClick r:id="rId12"/>
                        </a:rPr>
                        <a:t>pop(key[,default])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zh-CN" altLang="en-US" sz="1100">
                          <a:effectLst/>
                        </a:rPr>
                        <a:t>删除字典给定键 </a:t>
                      </a:r>
                      <a:r>
                        <a:rPr lang="en-US" sz="1100">
                          <a:effectLst/>
                        </a:rPr>
                        <a:t>key </a:t>
                      </a:r>
                      <a:r>
                        <a:rPr lang="zh-CN" altLang="en-US" sz="1100">
                          <a:effectLst/>
                        </a:rPr>
                        <a:t>所对应的值，返回值为被删除的值。</a:t>
                      </a:r>
                      <a:r>
                        <a:rPr lang="en-US" sz="1100">
                          <a:effectLst/>
                        </a:rPr>
                        <a:t>key</a:t>
                      </a:r>
                      <a:r>
                        <a:rPr lang="zh-CN" altLang="en-US" sz="1100">
                          <a:effectLst/>
                        </a:rPr>
                        <a:t>值必须给出。 否则，返回</a:t>
                      </a:r>
                      <a:r>
                        <a:rPr lang="en-US" sz="1100">
                          <a:effectLst/>
                        </a:rPr>
                        <a:t>default</a:t>
                      </a:r>
                      <a:r>
                        <a:rPr lang="zh-CN" altLang="en-US" sz="1100">
                          <a:effectLst/>
                        </a:rPr>
                        <a:t>值。</a:t>
                      </a:r>
                    </a:p>
                  </a:txBody>
                  <a:tcPr marL="25116" marR="25116" marT="35162" marB="3516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655576"/>
                  </a:ext>
                </a:extLst>
              </a:tr>
              <a:tr h="456687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12</a:t>
                      </a:r>
                    </a:p>
                  </a:txBody>
                  <a:tcPr marL="25116" marR="25116" marT="35162" marB="3516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100" u="sng">
                          <a:solidFill>
                            <a:srgbClr val="006600"/>
                          </a:solidFill>
                          <a:effectLst/>
                          <a:hlinkClick r:id="rId13"/>
                        </a:rPr>
                        <a:t>popitem()</a:t>
                      </a:r>
                      <a:br>
                        <a:rPr lang="zh-CN" altLang="en-US" sz="1100">
                          <a:effectLst/>
                        </a:rPr>
                      </a:br>
                      <a:r>
                        <a:rPr lang="zh-CN" altLang="en-US" sz="1100">
                          <a:effectLst/>
                        </a:rPr>
                        <a:t>随机返回并删除字典中的最后一对键和值。</a:t>
                      </a:r>
                    </a:p>
                  </a:txBody>
                  <a:tcPr marL="25116" marR="25116" marT="35162" marB="3516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200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333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BBA05-77DD-401D-B275-71F455C88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402" y="1332903"/>
            <a:ext cx="3697965" cy="4639157"/>
          </a:xfrm>
        </p:spPr>
        <p:txBody>
          <a:bodyPr>
            <a:normAutofit/>
          </a:bodyPr>
          <a:lstStyle/>
          <a:p>
            <a:pPr latinLnBrk="1"/>
            <a:r>
              <a:rPr lang="zh-CN" altLang="en-US" sz="2000" dirty="0">
                <a:latin typeface="+mn-ea"/>
              </a:rPr>
              <a:t>字典是另一种可变容器模型，且可存储任意类型对象。</a:t>
            </a:r>
          </a:p>
          <a:p>
            <a:pPr latinLnBrk="1"/>
            <a:r>
              <a:rPr lang="zh-CN" altLang="en-US" sz="2000" dirty="0">
                <a:latin typeface="+mn-ea"/>
              </a:rPr>
              <a:t>字典的每个键值 </a:t>
            </a:r>
            <a:r>
              <a:rPr lang="en-US" altLang="zh-CN" sz="2000" b="1" dirty="0">
                <a:latin typeface="+mn-ea"/>
              </a:rPr>
              <a:t>key=&gt;value</a:t>
            </a:r>
            <a:r>
              <a:rPr lang="zh-CN" altLang="en-US" sz="2000" dirty="0">
                <a:latin typeface="+mn-ea"/>
              </a:rPr>
              <a:t> 对用冒号 </a:t>
            </a:r>
            <a:r>
              <a:rPr lang="en-US" altLang="zh-CN" sz="2000" b="1" dirty="0">
                <a:latin typeface="+mn-ea"/>
              </a:rPr>
              <a:t>:</a:t>
            </a:r>
            <a:r>
              <a:rPr lang="zh-CN" altLang="en-US" sz="2000" dirty="0">
                <a:latin typeface="+mn-ea"/>
              </a:rPr>
              <a:t> 分割，每个对之间用逗号</a:t>
            </a:r>
            <a:r>
              <a:rPr lang="en-US" altLang="zh-CN" sz="2000" dirty="0">
                <a:latin typeface="+mn-ea"/>
              </a:rPr>
              <a:t>(</a:t>
            </a:r>
            <a:r>
              <a:rPr lang="en-US" altLang="zh-CN" sz="2000" b="1" dirty="0">
                <a:latin typeface="+mn-ea"/>
              </a:rPr>
              <a:t>,</a:t>
            </a:r>
            <a:r>
              <a:rPr lang="en-US" altLang="zh-CN" sz="2000" dirty="0">
                <a:latin typeface="+mn-ea"/>
              </a:rPr>
              <a:t>)</a:t>
            </a:r>
            <a:r>
              <a:rPr lang="zh-CN" altLang="en-US" sz="2000" dirty="0">
                <a:latin typeface="+mn-ea"/>
              </a:rPr>
              <a:t>分割，整个字典包括在花括号 </a:t>
            </a:r>
            <a:r>
              <a:rPr lang="en-US" altLang="zh-CN" sz="2000" b="1" dirty="0">
                <a:latin typeface="+mn-ea"/>
              </a:rPr>
              <a:t>{}</a:t>
            </a:r>
            <a:r>
              <a:rPr lang="zh-CN" altLang="en-US" sz="2000" dirty="0">
                <a:latin typeface="+mn-ea"/>
              </a:rPr>
              <a:t> 中 </a:t>
            </a:r>
            <a:r>
              <a:rPr lang="en-US" altLang="zh-CN" sz="2000" dirty="0">
                <a:latin typeface="+mn-ea"/>
              </a:rPr>
              <a:t>,</a:t>
            </a:r>
            <a:r>
              <a:rPr lang="zh-CN" altLang="en-US" sz="2000" dirty="0">
                <a:latin typeface="+mn-ea"/>
              </a:rPr>
              <a:t>格式如下所示：</a:t>
            </a:r>
          </a:p>
          <a:p>
            <a:pPr marL="0" indent="0">
              <a:buNone/>
            </a:pPr>
            <a:r>
              <a:rPr lang="en-US" sz="2000" dirty="0">
                <a:latin typeface="+mn-ea"/>
              </a:rPr>
              <a:t>   d = {key1 : value1, key2 : value2, key3 : value3 }</a:t>
            </a:r>
          </a:p>
          <a:p>
            <a:pPr latinLnBrk="1"/>
            <a:r>
              <a:rPr lang="zh-CN" altLang="en-US" sz="2100" dirty="0">
                <a:latin typeface="+mn-ea"/>
              </a:rPr>
              <a:t>键必须是唯一的，但值则不必。</a:t>
            </a:r>
          </a:p>
          <a:p>
            <a:pPr latinLnBrk="1"/>
            <a:r>
              <a:rPr lang="zh-CN" altLang="en-US" sz="2100" dirty="0">
                <a:latin typeface="+mn-ea"/>
              </a:rPr>
              <a:t>值可以取任何数据类型，但键必须是不可变的，如字符串，数字。</a:t>
            </a:r>
          </a:p>
          <a:p>
            <a:endParaRPr lang="en-US" sz="2000" dirty="0">
              <a:latin typeface="+mn-e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0F2475-CCC2-45FE-B47A-3F077218A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45457" y="1463531"/>
            <a:ext cx="6155141" cy="395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031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54D9C2-CDBB-4EA1-8877-5D4F42168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833"/>
            <a:ext cx="4215063" cy="2398713"/>
          </a:xfrm>
        </p:spPr>
        <p:txBody>
          <a:bodyPr>
            <a:normAutofit/>
          </a:bodyPr>
          <a:lstStyle/>
          <a:p>
            <a:r>
              <a:rPr lang="zh-CN" altLang="en-US" dirty="0"/>
              <a:t>实例</a:t>
            </a: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255D752-156F-4A30-AF3B-B74B7E2EB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8955" y="714159"/>
            <a:ext cx="9875259" cy="2147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223CD-1137-4443-B4F2-5DAA96DD1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879" y="3905833"/>
            <a:ext cx="5980921" cy="2398713"/>
          </a:xfrm>
        </p:spPr>
        <p:txBody>
          <a:bodyPr anchor="ctr">
            <a:normAutofit/>
          </a:bodyPr>
          <a:lstStyle/>
          <a:p>
            <a:r>
              <a:rPr lang="en-US" sz="1700" dirty="0" err="1"/>
              <a:t>dict</a:t>
            </a:r>
            <a:r>
              <a:rPr lang="en-US" sz="1700" dirty="0"/>
              <a:t> = {'name': '</a:t>
            </a:r>
            <a:r>
              <a:rPr lang="en-US" sz="1700" dirty="0" err="1"/>
              <a:t>runoob</a:t>
            </a:r>
            <a:r>
              <a:rPr lang="en-US" sz="1700" dirty="0"/>
              <a:t>', 'likes': 123, '</a:t>
            </a:r>
            <a:r>
              <a:rPr lang="en-US" sz="1700" dirty="0" err="1"/>
              <a:t>url</a:t>
            </a:r>
            <a:r>
              <a:rPr lang="en-US" sz="1700" dirty="0"/>
              <a:t>': 'www.runoob.com’}</a:t>
            </a:r>
          </a:p>
          <a:p>
            <a:endParaRPr lang="en-US" sz="1700" dirty="0"/>
          </a:p>
          <a:p>
            <a:r>
              <a:rPr lang="zh-CN" altLang="en-US" sz="1700" dirty="0"/>
              <a:t>也可如此创建字典：</a:t>
            </a:r>
          </a:p>
          <a:p>
            <a:pPr marL="0" indent="0">
              <a:buNone/>
            </a:pPr>
            <a:r>
              <a:rPr lang="en-US" sz="1700" dirty="0"/>
              <a:t>	dict1 = { '</a:t>
            </a:r>
            <a:r>
              <a:rPr lang="en-US" sz="1700" dirty="0" err="1"/>
              <a:t>abc</a:t>
            </a:r>
            <a:r>
              <a:rPr lang="en-US" sz="1700" dirty="0"/>
              <a:t>': 456 }</a:t>
            </a:r>
          </a:p>
          <a:p>
            <a:pPr marL="0" indent="0">
              <a:buNone/>
            </a:pPr>
            <a:r>
              <a:rPr lang="en-US" sz="1700" dirty="0"/>
              <a:t>	dict2 = { '</a:t>
            </a:r>
            <a:r>
              <a:rPr lang="en-US" sz="1700" dirty="0" err="1"/>
              <a:t>abc</a:t>
            </a:r>
            <a:r>
              <a:rPr lang="en-US" sz="1700" dirty="0"/>
              <a:t>': 123, 98.6: 37 }</a:t>
            </a:r>
          </a:p>
        </p:txBody>
      </p:sp>
    </p:spTree>
    <p:extLst>
      <p:ext uri="{BB962C8B-B14F-4D97-AF65-F5344CB8AC3E}">
        <p14:creationId xmlns:p14="http://schemas.microsoft.com/office/powerpoint/2010/main" val="2194901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80C784-110D-4B06-88CC-598E9649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08C4E0-4DED-48FF-8CF1-AE38C6759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36378" y="361339"/>
            <a:ext cx="5420283" cy="609304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387F7-1EC2-4B9F-993F-0E8E4023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012" y="943156"/>
            <a:ext cx="5217894" cy="4919035"/>
          </a:xfrm>
        </p:spPr>
        <p:txBody>
          <a:bodyPr anchor="ctr">
            <a:normAutofit/>
          </a:bodyPr>
          <a:lstStyle/>
          <a:p>
            <a:r>
              <a:rPr lang="zh-CN" altLang="en-US" sz="4800" b="1">
                <a:solidFill>
                  <a:schemeClr val="tx1">
                    <a:lumMod val="85000"/>
                    <a:lumOff val="15000"/>
                  </a:schemeClr>
                </a:solidFill>
              </a:rPr>
              <a:t>访问字典里的值</a:t>
            </a:r>
            <a:endParaRPr lang="en-US" sz="4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A04D8-1F93-499B-91CA-C5EF8B0B5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7277" y="1032387"/>
            <a:ext cx="4707611" cy="4999620"/>
          </a:xfrm>
        </p:spPr>
        <p:txBody>
          <a:bodyPr anchor="ctr">
            <a:normAutofit/>
          </a:bodyPr>
          <a:lstStyle/>
          <a:p>
            <a:r>
              <a:rPr lang="zh-CN" altLang="en-US" sz="1800"/>
              <a:t>把相应的键放入到方括号中</a:t>
            </a: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en-US" sz="1800"/>
              <a:t>dict = {'Name': 'Runoob', 'Age': 7, 'Class': 'First'}</a:t>
            </a:r>
          </a:p>
          <a:p>
            <a:pPr marL="0" indent="0">
              <a:buNone/>
            </a:pPr>
            <a:r>
              <a:rPr lang="en-US" sz="1800"/>
              <a:t>print ("dict['Name']: ", dict['Name'])</a:t>
            </a:r>
          </a:p>
          <a:p>
            <a:pPr marL="0" indent="0">
              <a:buNone/>
            </a:pPr>
            <a:r>
              <a:rPr lang="en-US" sz="1800"/>
              <a:t>print ("dict['Age']: ", dict['Age’])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zh-CN" altLang="en-US" sz="1800"/>
              <a:t>以上实例输出结果：</a:t>
            </a:r>
          </a:p>
          <a:p>
            <a:pPr marL="0" indent="0">
              <a:buNone/>
            </a:pPr>
            <a:r>
              <a:rPr lang="en-US" sz="1800"/>
              <a:t>dict['Name']:  Runoob</a:t>
            </a:r>
          </a:p>
          <a:p>
            <a:pPr marL="0" indent="0">
              <a:buNone/>
            </a:pPr>
            <a:r>
              <a:rPr lang="en-US" sz="1800"/>
              <a:t>dict['Age']:  7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E97524-2AF7-40D7-8909-4B15DF1FF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DF94E9-88AB-40DF-ABD9-A57240A32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360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F2A4462-8A9F-478B-8AEE-DE3661E2F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99DEC7-5237-4C39-AA11-1657B6127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B85347-0135-4277-8193-5B6400911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ECC6D-7087-4F15-A4DD-85BC3A313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409" y="741525"/>
            <a:ext cx="10539109" cy="1771465"/>
          </a:xfrm>
        </p:spPr>
        <p:txBody>
          <a:bodyPr>
            <a:normAutofit/>
          </a:bodyPr>
          <a:lstStyle/>
          <a:p>
            <a:r>
              <a:rPr lang="zh-CN" altLang="en-US" sz="4800" b="1"/>
              <a:t>访问字典里的值</a:t>
            </a: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B1C89-E320-4288-80E7-CBB6FB84D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402" y="2518887"/>
            <a:ext cx="5047882" cy="3404065"/>
          </a:xfrm>
        </p:spPr>
        <p:txBody>
          <a:bodyPr anchor="ctr">
            <a:normAutofit/>
          </a:bodyPr>
          <a:lstStyle/>
          <a:p>
            <a:r>
              <a:rPr lang="zh-CN" altLang="en-US" sz="1500"/>
              <a:t>如果用字典里没有的键访问数据，会输出错误</a:t>
            </a:r>
            <a:endParaRPr lang="en-US" altLang="zh-CN" sz="1500"/>
          </a:p>
          <a:p>
            <a:pPr marL="0" indent="0">
              <a:buNone/>
            </a:pPr>
            <a:endParaRPr lang="en-US" sz="1500"/>
          </a:p>
          <a:p>
            <a:pPr marL="0" indent="0">
              <a:buNone/>
            </a:pPr>
            <a:r>
              <a:rPr lang="en-US" sz="1500"/>
              <a:t>dict = {'Name': 'Runoob', 'Age': 7, 'Class': 'First'}</a:t>
            </a:r>
          </a:p>
          <a:p>
            <a:pPr marL="0" indent="0">
              <a:buNone/>
            </a:pPr>
            <a:r>
              <a:rPr lang="en-US" sz="1500"/>
              <a:t>print ("dict['Alice']: ", dict['Alice’])</a:t>
            </a:r>
          </a:p>
          <a:p>
            <a:pPr marL="0" indent="0">
              <a:buNone/>
            </a:pPr>
            <a:endParaRPr lang="en-US" sz="1500"/>
          </a:p>
          <a:p>
            <a:pPr marL="0" indent="0">
              <a:buNone/>
            </a:pPr>
            <a:r>
              <a:rPr lang="zh-CN" altLang="en-US" sz="1500"/>
              <a:t>以上实例输出结果：</a:t>
            </a:r>
          </a:p>
          <a:p>
            <a:pPr marL="0" indent="0">
              <a:buNone/>
            </a:pPr>
            <a:r>
              <a:rPr lang="en-US" sz="1500"/>
              <a:t>Traceback (most recent call last):</a:t>
            </a:r>
          </a:p>
          <a:p>
            <a:pPr marL="0" indent="0">
              <a:buNone/>
            </a:pPr>
            <a:r>
              <a:rPr lang="en-US" sz="1500"/>
              <a:t>  File "test.py", line 5, in &lt;module&gt;</a:t>
            </a:r>
          </a:p>
          <a:p>
            <a:pPr marL="0" indent="0">
              <a:buNone/>
            </a:pPr>
            <a:r>
              <a:rPr lang="en-US" sz="1500"/>
              <a:t>    print ("dict['Alice']: ", dict['Alice'])</a:t>
            </a:r>
          </a:p>
          <a:p>
            <a:pPr marL="0" indent="0">
              <a:buNone/>
            </a:pPr>
            <a:r>
              <a:rPr lang="en-US" sz="1500"/>
              <a:t>KeyError: 'Alice'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1042EB1-C83A-413A-A831-B38E735BB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26A60ED-6582-40C7-B200-A9F131F69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729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80C784-110D-4B06-88CC-598E9649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08C4E0-4DED-48FF-8CF1-AE38C6759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36378" y="361339"/>
            <a:ext cx="5420283" cy="609304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4A3C66-7E9B-4B40-86AB-FD0DA5B24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012" y="943156"/>
            <a:ext cx="5217894" cy="4919035"/>
          </a:xfrm>
        </p:spPr>
        <p:txBody>
          <a:bodyPr anchor="ctr">
            <a:normAutofit/>
          </a:bodyPr>
          <a:lstStyle/>
          <a:p>
            <a:r>
              <a:rPr lang="zh-CN" altLang="en-US" sz="4800" b="1">
                <a:solidFill>
                  <a:schemeClr val="tx1">
                    <a:lumMod val="85000"/>
                    <a:lumOff val="15000"/>
                  </a:schemeClr>
                </a:solidFill>
              </a:rPr>
              <a:t>修改字典</a:t>
            </a:r>
            <a:endParaRPr lang="en-US" sz="4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940FA-B0C1-4DEE-9186-06F281DB4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7277" y="1032387"/>
            <a:ext cx="4707611" cy="4999620"/>
          </a:xfrm>
        </p:spPr>
        <p:txBody>
          <a:bodyPr anchor="ctr">
            <a:normAutofit/>
          </a:bodyPr>
          <a:lstStyle/>
          <a:p>
            <a:r>
              <a:rPr lang="zh-CN" altLang="en-US" sz="1800"/>
              <a:t>向字典添加新内容的方法是增加新的键</a:t>
            </a:r>
            <a:r>
              <a:rPr lang="en-US" altLang="zh-CN" sz="1800"/>
              <a:t>/</a:t>
            </a:r>
            <a:r>
              <a:rPr lang="zh-CN" altLang="en-US" sz="1800"/>
              <a:t>值对，修改或删除已有键</a:t>
            </a:r>
            <a:r>
              <a:rPr lang="en-US" altLang="zh-CN" sz="1800"/>
              <a:t>/</a:t>
            </a:r>
            <a:r>
              <a:rPr lang="zh-CN" altLang="en-US" sz="1800"/>
              <a:t>值对</a:t>
            </a:r>
            <a:endParaRPr lang="en-US" altLang="zh-CN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/>
              <a:t>dict = {'Name': 'Runoob', 'Age': 7, 'Class': 'First'}</a:t>
            </a:r>
          </a:p>
          <a:p>
            <a:pPr marL="0" indent="0">
              <a:buNone/>
            </a:pPr>
            <a:r>
              <a:rPr lang="en-US" sz="1800"/>
              <a:t>dict['Age'] = 8               # </a:t>
            </a:r>
            <a:r>
              <a:rPr lang="zh-CN" altLang="en-US" sz="1800"/>
              <a:t>更新 </a:t>
            </a:r>
            <a:r>
              <a:rPr lang="en-US" sz="1800"/>
              <a:t>Age</a:t>
            </a:r>
          </a:p>
          <a:p>
            <a:pPr marL="0" indent="0">
              <a:buNone/>
            </a:pPr>
            <a:r>
              <a:rPr lang="en-US" sz="1800"/>
              <a:t>dict['School'] = "</a:t>
            </a:r>
            <a:r>
              <a:rPr lang="zh-CN" altLang="en-US" sz="1800"/>
              <a:t>菜鸟教程</a:t>
            </a:r>
            <a:r>
              <a:rPr lang="en-US" altLang="zh-CN" sz="1800"/>
              <a:t>"  # </a:t>
            </a:r>
            <a:r>
              <a:rPr lang="zh-CN" altLang="en-US" sz="1800"/>
              <a:t>添加信息</a:t>
            </a:r>
          </a:p>
          <a:p>
            <a:pPr marL="0" indent="0">
              <a:buNone/>
            </a:pPr>
            <a:r>
              <a:rPr lang="en-US" sz="1800"/>
              <a:t>print ("dict['Age']: ", dict['Age'])</a:t>
            </a:r>
          </a:p>
          <a:p>
            <a:pPr marL="0" indent="0">
              <a:buNone/>
            </a:pPr>
            <a:r>
              <a:rPr lang="en-US" sz="1800"/>
              <a:t>print ("dict['School']: ", dict['School’])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zh-CN" altLang="en-US" sz="1800"/>
              <a:t>以上实例输出结果：</a:t>
            </a:r>
          </a:p>
          <a:p>
            <a:pPr marL="0" indent="0">
              <a:buNone/>
            </a:pPr>
            <a:r>
              <a:rPr lang="en-US" sz="1800"/>
              <a:t>dict['Age']:  8</a:t>
            </a:r>
          </a:p>
          <a:p>
            <a:pPr marL="0" indent="0">
              <a:buNone/>
            </a:pPr>
            <a:r>
              <a:rPr lang="en-US" sz="1800"/>
              <a:t>dict['School']:  </a:t>
            </a:r>
            <a:r>
              <a:rPr lang="zh-CN" altLang="en-US" sz="1800"/>
              <a:t>菜鸟教程</a:t>
            </a:r>
            <a:endParaRPr lang="en-US" sz="18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E97524-2AF7-40D7-8909-4B15DF1FF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DF94E9-88AB-40DF-ABD9-A57240A32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100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6080C784-110D-4B06-88CC-598E9649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FA08C4E0-4DED-48FF-8CF1-AE38C6759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36378" y="361339"/>
            <a:ext cx="5420283" cy="609304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11824-CF96-4C79-B296-FBB3468BA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012" y="943156"/>
            <a:ext cx="5217894" cy="4919035"/>
          </a:xfrm>
        </p:spPr>
        <p:txBody>
          <a:bodyPr anchor="ctr">
            <a:normAutofit/>
          </a:bodyPr>
          <a:lstStyle/>
          <a:p>
            <a:r>
              <a:rPr lang="zh-CN" altLang="en-US" sz="4800" b="1">
                <a:solidFill>
                  <a:schemeClr val="tx1">
                    <a:lumMod val="85000"/>
                    <a:lumOff val="15000"/>
                  </a:schemeClr>
                </a:solidFill>
              </a:rPr>
              <a:t>删除字典元素</a:t>
            </a:r>
            <a:endParaRPr lang="en-US" sz="4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F1580-914C-4E55-A020-C8539A681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7277" y="1032387"/>
            <a:ext cx="4707611" cy="4999620"/>
          </a:xfrm>
        </p:spPr>
        <p:txBody>
          <a:bodyPr anchor="ctr">
            <a:normAutofit/>
          </a:bodyPr>
          <a:lstStyle/>
          <a:p>
            <a:pPr latinLnBrk="1"/>
            <a:r>
              <a:rPr lang="zh-CN" altLang="en-US" sz="1100"/>
              <a:t>能删单一的元素也能清空字典，清空只需一项操作。</a:t>
            </a:r>
          </a:p>
          <a:p>
            <a:pPr latinLnBrk="1"/>
            <a:r>
              <a:rPr lang="zh-CN" altLang="en-US" sz="1100"/>
              <a:t>显示删除一个字典用</a:t>
            </a:r>
            <a:r>
              <a:rPr lang="en-US" altLang="zh-CN" sz="1100"/>
              <a:t>del</a:t>
            </a:r>
            <a:r>
              <a:rPr lang="zh-CN" altLang="en-US" sz="1100"/>
              <a:t>命令</a:t>
            </a:r>
          </a:p>
          <a:p>
            <a:pPr marL="0" indent="0">
              <a:buNone/>
            </a:pPr>
            <a:endParaRPr lang="en-US" sz="1100"/>
          </a:p>
          <a:p>
            <a:pPr marL="0" indent="0">
              <a:buNone/>
            </a:pPr>
            <a:r>
              <a:rPr lang="en-US" sz="1100"/>
              <a:t>dict = {'Name': 'Runoob', 'Age': 7, 'Class': 'First’}</a:t>
            </a:r>
          </a:p>
          <a:p>
            <a:pPr marL="0" indent="0">
              <a:buNone/>
            </a:pPr>
            <a:endParaRPr lang="en-US" sz="1100"/>
          </a:p>
          <a:p>
            <a:pPr marL="0" indent="0">
              <a:buNone/>
            </a:pPr>
            <a:r>
              <a:rPr lang="en-US" sz="1100"/>
              <a:t>del dict['Name'] # </a:t>
            </a:r>
            <a:r>
              <a:rPr lang="zh-CN" altLang="en-US" sz="1100"/>
              <a:t>删除键 </a:t>
            </a:r>
            <a:r>
              <a:rPr lang="en-US" altLang="zh-CN" sz="1100"/>
              <a:t>'</a:t>
            </a:r>
            <a:r>
              <a:rPr lang="en-US" sz="1100"/>
              <a:t>Name'</a:t>
            </a:r>
          </a:p>
          <a:p>
            <a:pPr marL="0" indent="0">
              <a:buNone/>
            </a:pPr>
            <a:r>
              <a:rPr lang="en-US" sz="1100"/>
              <a:t>dict.clear()     # </a:t>
            </a:r>
            <a:r>
              <a:rPr lang="zh-CN" altLang="en-US" sz="1100"/>
              <a:t>清空字典</a:t>
            </a:r>
          </a:p>
          <a:p>
            <a:pPr marL="0" indent="0">
              <a:buNone/>
            </a:pPr>
            <a:r>
              <a:rPr lang="en-US" sz="1100"/>
              <a:t>del dict         # </a:t>
            </a:r>
            <a:r>
              <a:rPr lang="zh-CN" altLang="en-US" sz="1100"/>
              <a:t>删除字典</a:t>
            </a:r>
          </a:p>
          <a:p>
            <a:pPr marL="0" indent="0">
              <a:buNone/>
            </a:pPr>
            <a:r>
              <a:rPr lang="zh-CN" altLang="en-US" sz="1100"/>
              <a:t> </a:t>
            </a:r>
          </a:p>
          <a:p>
            <a:pPr marL="0" indent="0">
              <a:buNone/>
            </a:pPr>
            <a:r>
              <a:rPr lang="en-US" sz="1100"/>
              <a:t>print ("dict['Age']: ", dict['Age'])</a:t>
            </a:r>
          </a:p>
          <a:p>
            <a:pPr marL="0" indent="0">
              <a:buNone/>
            </a:pPr>
            <a:r>
              <a:rPr lang="en-US" sz="1100"/>
              <a:t>print ("dict['School']: ", dict['School’])</a:t>
            </a:r>
          </a:p>
          <a:p>
            <a:pPr marL="0" indent="0">
              <a:buNone/>
            </a:pPr>
            <a:endParaRPr lang="en-US" sz="1100"/>
          </a:p>
          <a:p>
            <a:pPr marL="0" indent="0">
              <a:buNone/>
            </a:pPr>
            <a:r>
              <a:rPr lang="zh-CN" altLang="en-US" sz="1100"/>
              <a:t>但这会引发一个异常，因为用执行 </a:t>
            </a:r>
            <a:r>
              <a:rPr lang="en-US" sz="1100"/>
              <a:t>del </a:t>
            </a:r>
            <a:r>
              <a:rPr lang="zh-CN" altLang="en-US" sz="1100"/>
              <a:t>操作后字典不再存在：</a:t>
            </a:r>
          </a:p>
          <a:p>
            <a:pPr marL="0" indent="0">
              <a:buNone/>
            </a:pPr>
            <a:r>
              <a:rPr lang="en-US" sz="1100"/>
              <a:t>Traceback (most recent call last):</a:t>
            </a:r>
          </a:p>
          <a:p>
            <a:pPr marL="0" indent="0">
              <a:buNone/>
            </a:pPr>
            <a:r>
              <a:rPr lang="en-US" sz="1100"/>
              <a:t>  File "test.py", line 9, in &lt;module&gt;</a:t>
            </a:r>
          </a:p>
          <a:p>
            <a:pPr marL="0" indent="0">
              <a:buNone/>
            </a:pPr>
            <a:r>
              <a:rPr lang="en-US" sz="1100"/>
              <a:t>    print ("dict['Age']: ", dict['Age'])</a:t>
            </a:r>
          </a:p>
          <a:p>
            <a:pPr marL="0" indent="0">
              <a:buNone/>
            </a:pPr>
            <a:r>
              <a:rPr lang="en-US" sz="1100"/>
              <a:t>TypeError: 'type' object is not subscriptable</a:t>
            </a:r>
          </a:p>
        </p:txBody>
      </p: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AFE97524-2AF7-40D7-8909-4B15DF1FF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3">
            <a:extLst>
              <a:ext uri="{FF2B5EF4-FFF2-40B4-BE49-F238E27FC236}">
                <a16:creationId xmlns:a16="http://schemas.microsoft.com/office/drawing/2014/main" id="{A9DF94E9-88AB-40DF-ABD9-A57240A32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001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FD25668-770E-45AB-9B76-FC0FC0C7B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59714C-0F3A-4426-9EE3-BB620F961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3E6EAC-8884-4D15-A146-7C1514166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FA6E6B-4DDB-41F9-9963-D2DDA82A4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37" y="365125"/>
            <a:ext cx="10515600" cy="2387231"/>
          </a:xfrm>
        </p:spPr>
        <p:txBody>
          <a:bodyPr anchor="b">
            <a:normAutofit/>
          </a:bodyPr>
          <a:lstStyle/>
          <a:p>
            <a:r>
              <a:rPr lang="zh-CN" altLang="en-US" sz="4800" b="1"/>
              <a:t>字典键的特性</a:t>
            </a: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2C692-1A67-4B98-955C-FC9562390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137" y="3008168"/>
            <a:ext cx="9848887" cy="2935431"/>
          </a:xfrm>
        </p:spPr>
        <p:txBody>
          <a:bodyPr>
            <a:normAutofit/>
          </a:bodyPr>
          <a:lstStyle/>
          <a:p>
            <a:r>
              <a:rPr lang="zh-CN" altLang="en-US" sz="1400"/>
              <a:t>字典值可以是任何的 </a:t>
            </a:r>
            <a:r>
              <a:rPr lang="en-US" altLang="zh-CN" sz="1400"/>
              <a:t>python </a:t>
            </a:r>
            <a:r>
              <a:rPr lang="zh-CN" altLang="en-US" sz="1400"/>
              <a:t>对象，既可以是标准的对象，也可以是用户定义的，但键不行。</a:t>
            </a:r>
            <a:endParaRPr lang="en-US" altLang="zh-CN" sz="1400"/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r>
              <a:rPr lang="en-US" altLang="zh-CN" sz="1400"/>
              <a:t>1</a:t>
            </a:r>
            <a:r>
              <a:rPr lang="zh-CN" altLang="en-US" sz="1400"/>
              <a:t>）不允许同一个键出现两次。创建时如果同一个键被赋值两次，后一个值会被记住</a:t>
            </a:r>
            <a:endParaRPr lang="en-US" altLang="zh-CN" sz="1400"/>
          </a:p>
          <a:p>
            <a:pPr marL="0" indent="0">
              <a:buNone/>
            </a:pPr>
            <a:endParaRPr lang="en-US" altLang="zh-CN" sz="1400"/>
          </a:p>
          <a:p>
            <a:pPr marL="0" indent="0">
              <a:buNone/>
            </a:pPr>
            <a:r>
              <a:rPr lang="en-US" sz="1400"/>
              <a:t>dict = {'Name': 'Runoob', 'Age': 7, 'Name': '</a:t>
            </a:r>
            <a:r>
              <a:rPr lang="zh-CN" altLang="en-US" sz="1400"/>
              <a:t>小菜鸟</a:t>
            </a:r>
            <a:r>
              <a:rPr lang="en-US" altLang="zh-CN" sz="1400"/>
              <a:t>'}</a:t>
            </a:r>
          </a:p>
          <a:p>
            <a:pPr marL="0" indent="0">
              <a:buNone/>
            </a:pPr>
            <a:r>
              <a:rPr lang="en-US" sz="1400"/>
              <a:t>print ("dict['Name']: ", dict['Name’])</a:t>
            </a:r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r>
              <a:rPr lang="zh-CN" altLang="en-US" sz="1400"/>
              <a:t>以上实例输出结果：</a:t>
            </a:r>
          </a:p>
          <a:p>
            <a:pPr marL="0" indent="0">
              <a:buNone/>
            </a:pPr>
            <a:r>
              <a:rPr lang="en-US" sz="1400"/>
              <a:t>dict['Name']:  </a:t>
            </a:r>
            <a:r>
              <a:rPr lang="zh-CN" altLang="en-US" sz="1400"/>
              <a:t>小菜鸟</a:t>
            </a:r>
            <a:endParaRPr lang="en-US" sz="14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125888-2338-43CB-A5D9-A506829D1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0E7D3E-7034-4A26-A1D5-986E43CE5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667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F185B5-6FB4-45DC-9AE7-F7A26BD7E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5B116B-4263-41E0-B09F-AAFE919C0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66491" y="655607"/>
            <a:ext cx="10725509" cy="5450868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77DB36-77CF-444C-85C9-8A8265393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409" y="773011"/>
            <a:ext cx="10537898" cy="2108203"/>
          </a:xfrm>
        </p:spPr>
        <p:txBody>
          <a:bodyPr anchor="b">
            <a:normAutofit/>
          </a:bodyPr>
          <a:lstStyle/>
          <a:p>
            <a:r>
              <a:rPr lang="zh-CN" altLang="en-US" sz="4800" b="1"/>
              <a:t>字典键的特性</a:t>
            </a: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86499-F26E-4516-9038-334E244FD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4196" y="3067666"/>
            <a:ext cx="8666150" cy="279039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zh-CN" sz="1100"/>
              <a:t>2</a:t>
            </a:r>
            <a:r>
              <a:rPr lang="zh-CN" altLang="en-US" sz="1100"/>
              <a:t>）键必须不可变，所以可以用数字，字符串或元组充当，而用列表就不行</a:t>
            </a:r>
            <a:endParaRPr lang="en-US" altLang="zh-CN" sz="1100"/>
          </a:p>
          <a:p>
            <a:pPr marL="0" indent="0">
              <a:buNone/>
            </a:pPr>
            <a:endParaRPr lang="en-US" sz="1100"/>
          </a:p>
          <a:p>
            <a:pPr marL="0" indent="0">
              <a:buNone/>
            </a:pPr>
            <a:r>
              <a:rPr lang="en-US" sz="1100"/>
              <a:t>dict = {['Name']: 'Runoob', 'Age': 7}</a:t>
            </a:r>
          </a:p>
          <a:p>
            <a:pPr marL="0" indent="0">
              <a:buNone/>
            </a:pPr>
            <a:r>
              <a:rPr lang="en-US" sz="1100"/>
              <a:t>print ("dict['Name']: ", dict['Name’])</a:t>
            </a:r>
          </a:p>
          <a:p>
            <a:pPr marL="0" indent="0">
              <a:buNone/>
            </a:pPr>
            <a:endParaRPr lang="en-US" sz="1100"/>
          </a:p>
          <a:p>
            <a:pPr marL="0" indent="0">
              <a:buNone/>
            </a:pPr>
            <a:r>
              <a:rPr lang="zh-CN" altLang="en-US" sz="1100"/>
              <a:t>以上实例输出结果：</a:t>
            </a:r>
          </a:p>
          <a:p>
            <a:pPr marL="0" indent="0">
              <a:buNone/>
            </a:pPr>
            <a:r>
              <a:rPr lang="en-US" sz="1100"/>
              <a:t>Traceback (most recent call last):</a:t>
            </a:r>
          </a:p>
          <a:p>
            <a:pPr marL="0" indent="0">
              <a:buNone/>
            </a:pPr>
            <a:r>
              <a:rPr lang="en-US" sz="1100"/>
              <a:t>  File "test.py", line 3, in &lt;module&gt;</a:t>
            </a:r>
          </a:p>
          <a:p>
            <a:pPr marL="0" indent="0">
              <a:buNone/>
            </a:pPr>
            <a:r>
              <a:rPr lang="en-US" sz="1100"/>
              <a:t>    dict = {['Name']: 'Runoob', 'Age': 7}</a:t>
            </a:r>
          </a:p>
          <a:p>
            <a:pPr marL="0" indent="0">
              <a:buNone/>
            </a:pPr>
            <a:r>
              <a:rPr lang="en-US" sz="1100"/>
              <a:t>TypeError: unhashable type: 'list'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5F2DA1D-C1F2-44D4-8BB3-F29B9DD0B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6C6FECB-D48F-4DB7-A7B4-3A9E377B1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805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1411</Words>
  <Application>Microsoft Office PowerPoint</Application>
  <PresentationFormat>Widescreen</PresentationFormat>
  <Paragraphs>124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DengXian</vt:lpstr>
      <vt:lpstr>Arial</vt:lpstr>
      <vt:lpstr>Calibri</vt:lpstr>
      <vt:lpstr>Calibri Light</vt:lpstr>
      <vt:lpstr>Office Theme</vt:lpstr>
      <vt:lpstr>字典</vt:lpstr>
      <vt:lpstr>PowerPoint Presentation</vt:lpstr>
      <vt:lpstr>实例</vt:lpstr>
      <vt:lpstr>访问字典里的值</vt:lpstr>
      <vt:lpstr>访问字典里的值</vt:lpstr>
      <vt:lpstr>修改字典</vt:lpstr>
      <vt:lpstr>删除字典元素</vt:lpstr>
      <vt:lpstr>字典键的特性</vt:lpstr>
      <vt:lpstr>字典键的特性</vt:lpstr>
      <vt:lpstr>字典内置函数</vt:lpstr>
      <vt:lpstr>字典内置方法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字典</dc:title>
  <dc:creator>Wang, HongyiX</dc:creator>
  <cp:lastModifiedBy>Wang, HongyiX</cp:lastModifiedBy>
  <cp:revision>9</cp:revision>
  <dcterms:created xsi:type="dcterms:W3CDTF">2021-05-12T07:41:56Z</dcterms:created>
  <dcterms:modified xsi:type="dcterms:W3CDTF">2021-05-12T07:54:16Z</dcterms:modified>
</cp:coreProperties>
</file>