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DDDA-C4C1-428E-BE3D-1502010E7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462D2-C513-474E-A267-22F06EEBF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672CF-647F-4CB5-89B6-07EE89B6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7CD9-953B-4492-B2DF-DE903023913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BD559-5BDE-49C4-B6B8-4B20DC3E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ECB49-25FD-4579-86A8-38154F84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551A-2D52-492B-B3AF-DC6C50C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9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4F2A-A996-48EA-90A0-E2D53006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37B3A-37D1-4E0A-8FEF-78846BD88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AC1DD-6C1E-4CB1-A2D9-9D93441F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7CD9-953B-4492-B2DF-DE903023913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EB85D-B0C5-4C54-A11D-718678A0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5E345-F9E2-4778-9465-726DA2A6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551A-2D52-492B-B3AF-DC6C50C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3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A5228-BAAD-452B-AF1A-84294661A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3259E-2CBD-4100-ACAC-A16FF9497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37E4C-7B4D-45A1-9288-4B6A936C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7CD9-953B-4492-B2DF-DE903023913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18C8F-A3D0-47A9-B0CB-22A8F9D3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2304-E865-441C-80B0-ED7BBBB0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551A-2D52-492B-B3AF-DC6C50C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9C2D-CB52-496D-937E-F6401E18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3271-3D4F-4721-81E8-BA7B4671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1706C-9391-4744-B9FC-67C529B0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7CD9-953B-4492-B2DF-DE903023913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2025-E890-40C6-A416-6085B032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9C58D-BB82-498F-BCBF-E2272C0B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551A-2D52-492B-B3AF-DC6C50C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5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AA7A-C5D2-4CF9-BE06-81268329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DB8BE-FBF1-40DD-B743-8706547FA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25BA6-03A8-4BBE-B88B-FF0BA7B4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7CD9-953B-4492-B2DF-DE903023913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7CF25-8678-4D3C-8FFB-B420EAF1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E2213-FAA6-4A57-A6BA-03AAB0D4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551A-2D52-492B-B3AF-DC6C50C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2DBF-491C-4990-AACA-3DD7FC68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27EB-7F2D-45F1-B061-2048B996E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53E03-4359-43B4-B1BD-3DFA4A6B9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4C25F-093D-449E-8782-67DB96CE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7CD9-953B-4492-B2DF-DE903023913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BAAA7-BCD3-4E38-97A2-8A8134FC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0F02-F3D3-4111-948A-2E9B8D02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551A-2D52-492B-B3AF-DC6C50C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0E34-E960-4461-8A41-E985DAC8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B3D5-F740-46EC-A9F4-41B0533BD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94E6F-A721-42F2-B531-3C93C0944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69557-2763-4665-B463-182CEDB12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A73DA-B814-4B5E-86C1-87262C835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7109C-B8A9-4AB8-946A-D59167C0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7CD9-953B-4492-B2DF-DE903023913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13256-C4FA-4B2A-9F92-07C1FBA8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F6943-093F-4E49-AAE8-05F511F2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551A-2D52-492B-B3AF-DC6C50C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2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E742-660C-4DF8-8C6B-25ABEB44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6B156-10B7-4700-AD0B-FBA1C57E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7CD9-953B-4492-B2DF-DE903023913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97743-5F09-4602-BF39-000945C3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86E28-7B64-4F4E-8022-697B1F01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551A-2D52-492B-B3AF-DC6C50C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7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927E8-A9B9-4020-9A1E-D79C08F9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7CD9-953B-4492-B2DF-DE903023913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CDA52-7A33-4078-9363-CC597E12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459CC-E82A-43FE-BE9F-5C3DD9F9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551A-2D52-492B-B3AF-DC6C50C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4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3563-089F-4806-AC44-68402D2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D062-AD6B-4AA7-AE9B-019998847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E1600-3087-448C-9B9F-728269F07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72F8D-3C5C-4FDA-9A4B-0BC309B7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7CD9-953B-4492-B2DF-DE903023913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DE634-B74D-4D56-A9F9-ADEE19CC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7F1EE-AF0C-4E0F-9530-9C63CB29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551A-2D52-492B-B3AF-DC6C50C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2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675C-3313-476E-BDF8-24A6FCFB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AA799-1F4F-40EC-93A9-F9882EB92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E91D6-C3BF-4C17-9758-AF4C631B3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2FFFA-AB75-4D64-9A0C-1A8311C1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7CD9-953B-4492-B2DF-DE903023913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E2FFA-74E4-4C57-BAE4-353841C3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74D7A-D59D-4C5A-9E82-4E2C1723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551A-2D52-492B-B3AF-DC6C50C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6AB48-A41A-4AEB-8113-B0D028CA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AA7A-8AF0-4E42-9343-C82F22A42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11DC-A5EE-46D3-AECC-E7550370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7CD9-953B-4492-B2DF-DE903023913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06AAC-7F6A-4C41-8D0A-0A4A136A8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B1EE-E1E4-42C8-A7BF-7B627F988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E551A-2D52-492B-B3AF-DC6C50C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6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E20AF01B-D099-4710-BF18-E2832A9B6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E8C3F-46CB-402A-8FB0-C76A71788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7200"/>
              <a:t>条件控制</a:t>
            </a:r>
            <a:endParaRPr lang="en-US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5E854-4D57-464C-A029-08C66CF2D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1575" y="1238250"/>
            <a:ext cx="3000375" cy="4381500"/>
          </a:xfrm>
        </p:spPr>
        <p:txBody>
          <a:bodyPr anchor="ctr">
            <a:normAutofit/>
          </a:bodyPr>
          <a:lstStyle/>
          <a:p>
            <a:pPr algn="l"/>
            <a:endParaRPr lang="en-US" sz="280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79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4EF20-EAB2-47DD-B176-406AF9C0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zh-CN" altLang="en-US" sz="4000" b="1"/>
              <a:t>实例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B5B8-238D-4B55-B292-D0B953E8D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2000"/>
              <a:t># </a:t>
            </a:r>
            <a:r>
              <a:rPr lang="zh-CN" altLang="en-US" sz="2000"/>
              <a:t>程序演示了 </a:t>
            </a:r>
            <a:r>
              <a:rPr lang="en-US" altLang="zh-CN" sz="2000"/>
              <a:t>== </a:t>
            </a:r>
            <a:r>
              <a:rPr lang="zh-CN" altLang="en-US" sz="2000"/>
              <a:t>操作符</a:t>
            </a:r>
          </a:p>
          <a:p>
            <a:pPr marL="0" indent="0">
              <a:buNone/>
            </a:pPr>
            <a:r>
              <a:rPr lang="en-US" altLang="zh-CN" sz="2000"/>
              <a:t># </a:t>
            </a:r>
            <a:r>
              <a:rPr lang="zh-CN" altLang="en-US" sz="2000"/>
              <a:t>使用数字</a:t>
            </a:r>
          </a:p>
          <a:p>
            <a:pPr marL="0" indent="0">
              <a:buNone/>
            </a:pPr>
            <a:r>
              <a:rPr lang="en-US" sz="2000"/>
              <a:t>print(5 == 6)</a:t>
            </a:r>
          </a:p>
          <a:p>
            <a:pPr marL="0" indent="0">
              <a:buNone/>
            </a:pPr>
            <a:r>
              <a:rPr lang="en-US" sz="2000"/>
              <a:t># </a:t>
            </a:r>
            <a:r>
              <a:rPr lang="zh-CN" altLang="en-US" sz="2000"/>
              <a:t>使用变量</a:t>
            </a:r>
          </a:p>
          <a:p>
            <a:pPr marL="0" indent="0">
              <a:buNone/>
            </a:pPr>
            <a:r>
              <a:rPr lang="en-US" sz="2000"/>
              <a:t>x = 5</a:t>
            </a:r>
          </a:p>
          <a:p>
            <a:pPr marL="0" indent="0">
              <a:buNone/>
            </a:pPr>
            <a:r>
              <a:rPr lang="en-US" sz="2000"/>
              <a:t>y = 8</a:t>
            </a:r>
          </a:p>
          <a:p>
            <a:pPr marL="0" indent="0">
              <a:buNone/>
            </a:pPr>
            <a:r>
              <a:rPr lang="en-US" sz="2000"/>
              <a:t>print(x == y)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/>
              <a:t>以上实例输出结果：</a:t>
            </a:r>
          </a:p>
          <a:p>
            <a:pPr marL="0" indent="0">
              <a:buNone/>
            </a:pPr>
            <a:r>
              <a:rPr lang="en-US" sz="2000"/>
              <a:t>False</a:t>
            </a:r>
          </a:p>
          <a:p>
            <a:pPr marL="0" indent="0">
              <a:buNone/>
            </a:pPr>
            <a:r>
              <a:rPr lang="en-US" sz="200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6245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A21E6-0FFB-4ECB-B6BE-9CEB2BC4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zh-CN" altLang="en-US" sz="4000"/>
              <a:t>实例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8665D-0BD6-4DB9-AF03-C483E4F0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326571"/>
            <a:ext cx="5916603" cy="6232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1100" dirty="0"/>
              <a:t># </a:t>
            </a:r>
            <a:r>
              <a:rPr lang="zh-CN" altLang="en-US" sz="1100" dirty="0"/>
              <a:t>该实例演示了数字猜谜游戏</a:t>
            </a:r>
          </a:p>
          <a:p>
            <a:pPr marL="0" indent="0">
              <a:buNone/>
            </a:pPr>
            <a:r>
              <a:rPr lang="en-US" sz="1100" dirty="0"/>
              <a:t>number = 7</a:t>
            </a:r>
          </a:p>
          <a:p>
            <a:pPr marL="0" indent="0">
              <a:buNone/>
            </a:pPr>
            <a:r>
              <a:rPr lang="en-US" sz="1100" dirty="0"/>
              <a:t>guess = -1</a:t>
            </a:r>
          </a:p>
          <a:p>
            <a:pPr marL="0" indent="0">
              <a:buNone/>
            </a:pPr>
            <a:r>
              <a:rPr lang="en-US" sz="1100" dirty="0"/>
              <a:t>print("</a:t>
            </a:r>
            <a:r>
              <a:rPr lang="zh-CN" altLang="en-US" sz="1100" dirty="0"/>
              <a:t>数字猜谜游戏</a:t>
            </a:r>
            <a:r>
              <a:rPr lang="en-US" altLang="zh-CN" sz="1100" dirty="0"/>
              <a:t>!")</a:t>
            </a:r>
          </a:p>
          <a:p>
            <a:pPr marL="0" indent="0">
              <a:buNone/>
            </a:pPr>
            <a:r>
              <a:rPr lang="en-US" sz="1100" dirty="0"/>
              <a:t>while guess != number:</a:t>
            </a:r>
          </a:p>
          <a:p>
            <a:pPr marL="0" indent="0">
              <a:buNone/>
            </a:pPr>
            <a:r>
              <a:rPr lang="en-US" sz="1100" dirty="0"/>
              <a:t>    guess = int(input("</a:t>
            </a:r>
            <a:r>
              <a:rPr lang="zh-CN" altLang="en-US" sz="1100" dirty="0"/>
              <a:t>请输入你猜的数字：</a:t>
            </a:r>
            <a:r>
              <a:rPr lang="en-US" altLang="zh-CN" sz="1100" dirty="0"/>
              <a:t>"))</a:t>
            </a:r>
          </a:p>
          <a:p>
            <a:pPr marL="0" indent="0">
              <a:buNone/>
            </a:pPr>
            <a:r>
              <a:rPr lang="en-US" altLang="zh-CN" sz="1100" dirty="0"/>
              <a:t> </a:t>
            </a:r>
          </a:p>
          <a:p>
            <a:pPr marL="0" indent="0">
              <a:buNone/>
            </a:pPr>
            <a:r>
              <a:rPr lang="en-US" altLang="zh-CN" sz="1100" dirty="0"/>
              <a:t>    </a:t>
            </a:r>
            <a:r>
              <a:rPr lang="en-US" sz="1100" dirty="0"/>
              <a:t>if guess == number:</a:t>
            </a:r>
          </a:p>
          <a:p>
            <a:pPr marL="0" indent="0">
              <a:buNone/>
            </a:pPr>
            <a:r>
              <a:rPr lang="en-US" sz="1100" dirty="0"/>
              <a:t>        print("</a:t>
            </a:r>
            <a:r>
              <a:rPr lang="zh-CN" altLang="en-US" sz="1100" dirty="0"/>
              <a:t>恭喜，你猜对了！</a:t>
            </a:r>
            <a:r>
              <a:rPr lang="en-US" altLang="zh-CN" sz="1100" dirty="0"/>
              <a:t>")</a:t>
            </a:r>
          </a:p>
          <a:p>
            <a:pPr marL="0" indent="0">
              <a:buNone/>
            </a:pPr>
            <a:r>
              <a:rPr lang="en-US" altLang="zh-CN" sz="1100" dirty="0"/>
              <a:t>    </a:t>
            </a:r>
            <a:r>
              <a:rPr lang="en-US" sz="1100" dirty="0" err="1"/>
              <a:t>elif</a:t>
            </a:r>
            <a:r>
              <a:rPr lang="en-US" sz="1100" dirty="0"/>
              <a:t> guess &lt; number:</a:t>
            </a:r>
          </a:p>
          <a:p>
            <a:pPr marL="0" indent="0">
              <a:buNone/>
            </a:pPr>
            <a:r>
              <a:rPr lang="en-US" sz="1100" dirty="0"/>
              <a:t>        print("</a:t>
            </a:r>
            <a:r>
              <a:rPr lang="zh-CN" altLang="en-US" sz="1100" dirty="0"/>
              <a:t>猜的数字小了</a:t>
            </a:r>
            <a:r>
              <a:rPr lang="en-US" altLang="zh-CN" sz="1100" dirty="0"/>
              <a:t>...")</a:t>
            </a:r>
          </a:p>
          <a:p>
            <a:pPr marL="0" indent="0">
              <a:buNone/>
            </a:pPr>
            <a:r>
              <a:rPr lang="en-US" altLang="zh-CN" sz="1100" dirty="0"/>
              <a:t>    </a:t>
            </a:r>
            <a:r>
              <a:rPr lang="en-US" sz="1100" dirty="0" err="1"/>
              <a:t>elif</a:t>
            </a:r>
            <a:r>
              <a:rPr lang="en-US" sz="1100" dirty="0"/>
              <a:t> guess &gt; number:</a:t>
            </a:r>
          </a:p>
          <a:p>
            <a:pPr marL="0" indent="0">
              <a:buNone/>
            </a:pPr>
            <a:r>
              <a:rPr lang="en-US" sz="1100" dirty="0"/>
              <a:t>        print("</a:t>
            </a:r>
            <a:r>
              <a:rPr lang="zh-CN" altLang="en-US" sz="1100" dirty="0"/>
              <a:t>猜的数字大了</a:t>
            </a:r>
            <a:r>
              <a:rPr lang="en-US" altLang="zh-CN" sz="1100" dirty="0"/>
              <a:t>...")</a:t>
            </a:r>
          </a:p>
          <a:p>
            <a:pPr marL="0" indent="0">
              <a:buNone/>
            </a:pPr>
            <a:r>
              <a:rPr lang="zh-CN" altLang="en-US" sz="1100" dirty="0"/>
              <a:t>执行以上脚本，实例输出结果如下：</a:t>
            </a:r>
          </a:p>
          <a:p>
            <a:pPr marL="0" indent="0">
              <a:buNone/>
            </a:pPr>
            <a:r>
              <a:rPr lang="en-US" altLang="zh-CN" sz="1100" dirty="0"/>
              <a:t>$ </a:t>
            </a:r>
            <a:r>
              <a:rPr lang="en-US" sz="1100" dirty="0"/>
              <a:t>python3 high_low.py </a:t>
            </a:r>
          </a:p>
          <a:p>
            <a:pPr marL="0" indent="0">
              <a:buNone/>
            </a:pPr>
            <a:r>
              <a:rPr lang="zh-CN" altLang="en-US" sz="1100" dirty="0"/>
              <a:t>数字猜谜游戏</a:t>
            </a:r>
            <a:r>
              <a:rPr lang="en-US" altLang="zh-CN" sz="1100" dirty="0"/>
              <a:t>!</a:t>
            </a:r>
          </a:p>
          <a:p>
            <a:pPr marL="0" indent="0">
              <a:buNone/>
            </a:pPr>
            <a:r>
              <a:rPr lang="zh-CN" altLang="en-US" sz="1100" dirty="0"/>
              <a:t>请输入你猜的数字：</a:t>
            </a:r>
            <a:r>
              <a:rPr lang="en-US" altLang="zh-CN" sz="1100" dirty="0"/>
              <a:t>1</a:t>
            </a:r>
          </a:p>
          <a:p>
            <a:pPr marL="0" indent="0">
              <a:buNone/>
            </a:pPr>
            <a:r>
              <a:rPr lang="zh-CN" altLang="en-US" sz="1100" dirty="0"/>
              <a:t>猜的数字小了</a:t>
            </a:r>
            <a:r>
              <a:rPr lang="en-US" altLang="zh-CN" sz="1100" dirty="0"/>
              <a:t>...</a:t>
            </a:r>
          </a:p>
          <a:p>
            <a:pPr marL="0" indent="0">
              <a:buNone/>
            </a:pPr>
            <a:r>
              <a:rPr lang="zh-CN" altLang="en-US" sz="1100" dirty="0"/>
              <a:t>请输入你猜的数字：</a:t>
            </a:r>
            <a:r>
              <a:rPr lang="en-US" altLang="zh-CN" sz="1100" dirty="0"/>
              <a:t>9</a:t>
            </a:r>
          </a:p>
          <a:p>
            <a:pPr marL="0" indent="0">
              <a:buNone/>
            </a:pPr>
            <a:r>
              <a:rPr lang="zh-CN" altLang="en-US" sz="1100" dirty="0"/>
              <a:t>猜的数字大了</a:t>
            </a:r>
            <a:r>
              <a:rPr lang="en-US" altLang="zh-CN" sz="1100" dirty="0"/>
              <a:t>...</a:t>
            </a:r>
          </a:p>
          <a:p>
            <a:pPr marL="0" indent="0">
              <a:buNone/>
            </a:pPr>
            <a:r>
              <a:rPr lang="zh-CN" altLang="en-US" sz="1100" dirty="0"/>
              <a:t>请输入你猜的数字：</a:t>
            </a:r>
            <a:r>
              <a:rPr lang="en-US" altLang="zh-CN" sz="1100" dirty="0"/>
              <a:t>7</a:t>
            </a:r>
          </a:p>
          <a:p>
            <a:pPr marL="0" indent="0">
              <a:buNone/>
            </a:pPr>
            <a:r>
              <a:rPr lang="zh-CN" altLang="en-US" sz="1100" dirty="0"/>
              <a:t>恭喜，你猜对了！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84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513D4-B605-4B0E-B07F-597ADD7E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200" b="1"/>
              <a:t>if </a:t>
            </a:r>
            <a:r>
              <a:rPr lang="zh-CN" altLang="en-US" sz="3200" b="1"/>
              <a:t>嵌套</a:t>
            </a:r>
            <a:endParaRPr lang="en-US" sz="3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34B1-6908-43F5-BAC0-46CE62B0F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222" y="1709928"/>
            <a:ext cx="6730944" cy="4095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100"/>
              <a:t>在嵌套 </a:t>
            </a:r>
            <a:r>
              <a:rPr lang="en-US" sz="1100"/>
              <a:t>if </a:t>
            </a:r>
            <a:r>
              <a:rPr lang="zh-CN" altLang="en-US" sz="1100"/>
              <a:t>语句中，可以把 </a:t>
            </a:r>
            <a:r>
              <a:rPr lang="en-US" sz="1100"/>
              <a:t>if...elif...else </a:t>
            </a:r>
            <a:r>
              <a:rPr lang="zh-CN" altLang="en-US" sz="1100"/>
              <a:t>结构放在另外一个 </a:t>
            </a:r>
            <a:r>
              <a:rPr lang="en-US" sz="1100"/>
              <a:t>if...elif...else </a:t>
            </a:r>
            <a:r>
              <a:rPr lang="zh-CN" altLang="en-US" sz="1100"/>
              <a:t>结构中。</a:t>
            </a:r>
          </a:p>
          <a:p>
            <a:pPr marL="0" indent="0">
              <a:buNone/>
            </a:pPr>
            <a:endParaRPr lang="zh-CN" altLang="en-US" sz="1100"/>
          </a:p>
          <a:p>
            <a:pPr marL="0" indent="0">
              <a:buNone/>
            </a:pPr>
            <a:r>
              <a:rPr lang="en-US" sz="1100"/>
              <a:t>if </a:t>
            </a:r>
            <a:r>
              <a:rPr lang="zh-CN" altLang="en-US" sz="1100"/>
              <a:t>表达式</a:t>
            </a:r>
            <a:r>
              <a:rPr lang="en-US" altLang="zh-CN" sz="1100"/>
              <a:t>1:</a:t>
            </a:r>
          </a:p>
          <a:p>
            <a:pPr marL="0" indent="0">
              <a:buNone/>
            </a:pPr>
            <a:r>
              <a:rPr lang="en-US" altLang="zh-CN" sz="1100"/>
              <a:t>    </a:t>
            </a:r>
            <a:r>
              <a:rPr lang="zh-CN" altLang="en-US" sz="1100"/>
              <a:t>语句</a:t>
            </a:r>
          </a:p>
          <a:p>
            <a:pPr marL="0" indent="0">
              <a:buNone/>
            </a:pPr>
            <a:r>
              <a:rPr lang="zh-CN" altLang="en-US" sz="1100"/>
              <a:t>    </a:t>
            </a:r>
            <a:r>
              <a:rPr lang="en-US" sz="1100"/>
              <a:t>if </a:t>
            </a:r>
            <a:r>
              <a:rPr lang="zh-CN" altLang="en-US" sz="1100"/>
              <a:t>表达式</a:t>
            </a:r>
            <a:r>
              <a:rPr lang="en-US" altLang="zh-CN" sz="1100"/>
              <a:t>2:</a:t>
            </a:r>
          </a:p>
          <a:p>
            <a:pPr marL="0" indent="0">
              <a:buNone/>
            </a:pPr>
            <a:r>
              <a:rPr lang="en-US" altLang="zh-CN" sz="1100"/>
              <a:t>        </a:t>
            </a:r>
            <a:r>
              <a:rPr lang="zh-CN" altLang="en-US" sz="1100"/>
              <a:t>语句</a:t>
            </a:r>
          </a:p>
          <a:p>
            <a:pPr marL="0" indent="0">
              <a:buNone/>
            </a:pPr>
            <a:r>
              <a:rPr lang="zh-CN" altLang="en-US" sz="1100"/>
              <a:t>    </a:t>
            </a:r>
            <a:r>
              <a:rPr lang="en-US" sz="1100"/>
              <a:t>elif </a:t>
            </a:r>
            <a:r>
              <a:rPr lang="zh-CN" altLang="en-US" sz="1100"/>
              <a:t>表达式</a:t>
            </a:r>
            <a:r>
              <a:rPr lang="en-US" altLang="zh-CN" sz="1100"/>
              <a:t>3:</a:t>
            </a:r>
          </a:p>
          <a:p>
            <a:pPr marL="0" indent="0">
              <a:buNone/>
            </a:pPr>
            <a:r>
              <a:rPr lang="en-US" altLang="zh-CN" sz="1100"/>
              <a:t>        </a:t>
            </a:r>
            <a:r>
              <a:rPr lang="zh-CN" altLang="en-US" sz="1100"/>
              <a:t>语句</a:t>
            </a:r>
          </a:p>
          <a:p>
            <a:pPr marL="0" indent="0">
              <a:buNone/>
            </a:pPr>
            <a:r>
              <a:rPr lang="zh-CN" altLang="en-US" sz="1100"/>
              <a:t>    </a:t>
            </a:r>
            <a:r>
              <a:rPr lang="en-US" sz="1100"/>
              <a:t>else:</a:t>
            </a:r>
          </a:p>
          <a:p>
            <a:pPr marL="0" indent="0">
              <a:buNone/>
            </a:pPr>
            <a:r>
              <a:rPr lang="en-US" sz="1100"/>
              <a:t>        </a:t>
            </a:r>
            <a:r>
              <a:rPr lang="zh-CN" altLang="en-US" sz="1100"/>
              <a:t>语句</a:t>
            </a:r>
          </a:p>
          <a:p>
            <a:pPr marL="0" indent="0">
              <a:buNone/>
            </a:pPr>
            <a:r>
              <a:rPr lang="en-US" sz="1100"/>
              <a:t>elif </a:t>
            </a:r>
            <a:r>
              <a:rPr lang="zh-CN" altLang="en-US" sz="1100"/>
              <a:t>表达式</a:t>
            </a:r>
            <a:r>
              <a:rPr lang="en-US" altLang="zh-CN" sz="1100"/>
              <a:t>4:</a:t>
            </a:r>
          </a:p>
          <a:p>
            <a:pPr marL="0" indent="0">
              <a:buNone/>
            </a:pPr>
            <a:r>
              <a:rPr lang="en-US" altLang="zh-CN" sz="1100"/>
              <a:t>    </a:t>
            </a:r>
            <a:r>
              <a:rPr lang="zh-CN" altLang="en-US" sz="1100"/>
              <a:t>语句</a:t>
            </a:r>
          </a:p>
          <a:p>
            <a:pPr marL="0" indent="0">
              <a:buNone/>
            </a:pPr>
            <a:r>
              <a:rPr lang="en-US" sz="1100"/>
              <a:t>else:</a:t>
            </a:r>
          </a:p>
          <a:p>
            <a:pPr marL="0" indent="0">
              <a:buNone/>
            </a:pPr>
            <a:r>
              <a:rPr lang="en-US" sz="1100"/>
              <a:t>    </a:t>
            </a:r>
            <a:r>
              <a:rPr lang="zh-CN" altLang="en-US" sz="1100"/>
              <a:t>语句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331243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9E4F9-B157-4696-8930-78B23E02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zh-CN" altLang="en-US" sz="4000"/>
              <a:t>实例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A02B1-5476-4F25-9F98-FBD8D033A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/>
              <a:t>num=int(input("</a:t>
            </a:r>
            <a:r>
              <a:rPr lang="zh-CN" altLang="en-US" sz="1300"/>
              <a:t>输入一个数字：</a:t>
            </a:r>
            <a:r>
              <a:rPr lang="en-US" altLang="zh-CN" sz="1300"/>
              <a:t>"))</a:t>
            </a:r>
          </a:p>
          <a:p>
            <a:pPr marL="0" indent="0">
              <a:buNone/>
            </a:pPr>
            <a:r>
              <a:rPr lang="en-US" sz="1300"/>
              <a:t>if num%2==0:</a:t>
            </a:r>
          </a:p>
          <a:p>
            <a:pPr marL="0" indent="0">
              <a:buNone/>
            </a:pPr>
            <a:r>
              <a:rPr lang="en-US" sz="1300"/>
              <a:t>    if num%3==0:</a:t>
            </a:r>
          </a:p>
          <a:p>
            <a:pPr marL="0" indent="0">
              <a:buNone/>
            </a:pPr>
            <a:r>
              <a:rPr lang="en-US" sz="1300"/>
              <a:t>        print ("</a:t>
            </a:r>
            <a:r>
              <a:rPr lang="zh-CN" altLang="en-US" sz="1300"/>
              <a:t>你输入的数字可以整除 </a:t>
            </a:r>
            <a:r>
              <a:rPr lang="en-US" altLang="zh-CN" sz="1300"/>
              <a:t>2 </a:t>
            </a:r>
            <a:r>
              <a:rPr lang="zh-CN" altLang="en-US" sz="1300"/>
              <a:t>和 </a:t>
            </a:r>
            <a:r>
              <a:rPr lang="en-US" altLang="zh-CN" sz="1300"/>
              <a:t>3")</a:t>
            </a:r>
          </a:p>
          <a:p>
            <a:pPr marL="0" indent="0">
              <a:buNone/>
            </a:pPr>
            <a:r>
              <a:rPr lang="en-US" altLang="zh-CN" sz="1300"/>
              <a:t>    </a:t>
            </a:r>
            <a:r>
              <a:rPr lang="en-US" sz="1300"/>
              <a:t>else:</a:t>
            </a:r>
          </a:p>
          <a:p>
            <a:pPr marL="0" indent="0">
              <a:buNone/>
            </a:pPr>
            <a:r>
              <a:rPr lang="en-US" sz="1300"/>
              <a:t>        print ("</a:t>
            </a:r>
            <a:r>
              <a:rPr lang="zh-CN" altLang="en-US" sz="1300"/>
              <a:t>你输入的数字可以整除 </a:t>
            </a:r>
            <a:r>
              <a:rPr lang="en-US" altLang="zh-CN" sz="1300"/>
              <a:t>2</a:t>
            </a:r>
            <a:r>
              <a:rPr lang="zh-CN" altLang="en-US" sz="1300"/>
              <a:t>，但不能整除 </a:t>
            </a:r>
            <a:r>
              <a:rPr lang="en-US" altLang="zh-CN" sz="1300"/>
              <a:t>3")</a:t>
            </a:r>
          </a:p>
          <a:p>
            <a:pPr marL="0" indent="0">
              <a:buNone/>
            </a:pPr>
            <a:r>
              <a:rPr lang="en-US" sz="1300"/>
              <a:t>else:</a:t>
            </a:r>
          </a:p>
          <a:p>
            <a:pPr marL="0" indent="0">
              <a:buNone/>
            </a:pPr>
            <a:r>
              <a:rPr lang="en-US" sz="1300"/>
              <a:t>    if num%3==0:</a:t>
            </a:r>
          </a:p>
          <a:p>
            <a:pPr marL="0" indent="0">
              <a:buNone/>
            </a:pPr>
            <a:r>
              <a:rPr lang="en-US" sz="1300"/>
              <a:t>        print ("</a:t>
            </a:r>
            <a:r>
              <a:rPr lang="zh-CN" altLang="en-US" sz="1300"/>
              <a:t>你输入的数字可以整除 </a:t>
            </a:r>
            <a:r>
              <a:rPr lang="en-US" altLang="zh-CN" sz="1300"/>
              <a:t>3</a:t>
            </a:r>
            <a:r>
              <a:rPr lang="zh-CN" altLang="en-US" sz="1300"/>
              <a:t>，但不能整除 </a:t>
            </a:r>
            <a:r>
              <a:rPr lang="en-US" altLang="zh-CN" sz="1300"/>
              <a:t>2")</a:t>
            </a:r>
          </a:p>
          <a:p>
            <a:pPr marL="0" indent="0">
              <a:buNone/>
            </a:pPr>
            <a:r>
              <a:rPr lang="en-US" altLang="zh-CN" sz="1300"/>
              <a:t>    </a:t>
            </a:r>
            <a:r>
              <a:rPr lang="en-US" sz="1300"/>
              <a:t>else:</a:t>
            </a:r>
          </a:p>
          <a:p>
            <a:pPr marL="0" indent="0">
              <a:buNone/>
            </a:pPr>
            <a:r>
              <a:rPr lang="en-US" sz="1300"/>
              <a:t>        print  ("</a:t>
            </a:r>
            <a:r>
              <a:rPr lang="zh-CN" altLang="en-US" sz="1300"/>
              <a:t>你输入的数字不能整除 </a:t>
            </a:r>
            <a:r>
              <a:rPr lang="en-US" altLang="zh-CN" sz="1300"/>
              <a:t>2 </a:t>
            </a:r>
            <a:r>
              <a:rPr lang="zh-CN" altLang="en-US" sz="1300"/>
              <a:t>和 </a:t>
            </a:r>
            <a:r>
              <a:rPr lang="en-US" altLang="zh-CN" sz="1300"/>
              <a:t>3")</a:t>
            </a:r>
          </a:p>
          <a:p>
            <a:pPr marL="0" indent="0">
              <a:buNone/>
            </a:pPr>
            <a:endParaRPr lang="en-US" altLang="zh-CN" sz="1300"/>
          </a:p>
          <a:p>
            <a:pPr marL="0" indent="0">
              <a:buNone/>
            </a:pPr>
            <a:r>
              <a:rPr lang="zh-CN" altLang="en-US" sz="1300"/>
              <a:t>将以上程序保存到 </a:t>
            </a:r>
            <a:r>
              <a:rPr lang="en-US" sz="1300"/>
              <a:t>test_if.py </a:t>
            </a:r>
            <a:r>
              <a:rPr lang="zh-CN" altLang="en-US" sz="1300"/>
              <a:t>文件中，执行后输出结果为：</a:t>
            </a:r>
          </a:p>
          <a:p>
            <a:pPr marL="0" indent="0">
              <a:buNone/>
            </a:pPr>
            <a:r>
              <a:rPr lang="en-US" altLang="zh-CN" sz="1300"/>
              <a:t>$ </a:t>
            </a:r>
            <a:r>
              <a:rPr lang="en-US" sz="1300"/>
              <a:t>python3 test.py </a:t>
            </a:r>
          </a:p>
          <a:p>
            <a:pPr marL="0" indent="0">
              <a:buNone/>
            </a:pPr>
            <a:r>
              <a:rPr lang="zh-CN" altLang="en-US" sz="1300"/>
              <a:t>输入一个数字：</a:t>
            </a:r>
            <a:r>
              <a:rPr lang="en-US" altLang="zh-CN" sz="1300"/>
              <a:t>6</a:t>
            </a:r>
          </a:p>
          <a:p>
            <a:pPr marL="0" indent="0">
              <a:buNone/>
            </a:pPr>
            <a:r>
              <a:rPr lang="zh-CN" altLang="en-US" sz="1300"/>
              <a:t>你输入的数字可以整除 </a:t>
            </a:r>
            <a:r>
              <a:rPr lang="en-US" altLang="zh-CN" sz="1300"/>
              <a:t>2 </a:t>
            </a:r>
            <a:r>
              <a:rPr lang="zh-CN" altLang="en-US" sz="1300"/>
              <a:t>和 </a:t>
            </a:r>
            <a:r>
              <a:rPr lang="en-US" altLang="zh-CN" sz="1300"/>
              <a:t>3</a:t>
            </a: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62642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6FE6-07CA-466D-B2C6-09AD32E65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zh-CN" altLang="en-US" sz="1800"/>
              <a:t>条件语句是通过一条或多条语句的执行结果（</a:t>
            </a:r>
            <a:r>
              <a:rPr lang="en-US" altLang="zh-CN" sz="1800"/>
              <a:t>True </a:t>
            </a:r>
            <a:r>
              <a:rPr lang="zh-CN" altLang="en-US" sz="1800"/>
              <a:t>或者 </a:t>
            </a:r>
            <a:r>
              <a:rPr lang="en-US" altLang="zh-CN" sz="1800"/>
              <a:t>False</a:t>
            </a:r>
            <a:r>
              <a:rPr lang="zh-CN" altLang="en-US" sz="1800"/>
              <a:t>）来决定执行的代码块。</a:t>
            </a:r>
            <a:endParaRPr lang="en-US" altLang="zh-CN" sz="1800"/>
          </a:p>
          <a:p>
            <a:r>
              <a:rPr lang="zh-CN" altLang="en-US" sz="1800"/>
              <a:t>可以通过右图来简单了解条件语句的执行过程</a:t>
            </a:r>
            <a:r>
              <a:rPr lang="en-US" altLang="zh-CN" sz="1800"/>
              <a:t>:</a:t>
            </a:r>
          </a:p>
          <a:p>
            <a:endParaRPr lang="en-US" sz="180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95A6441-1CEE-41EE-80F8-03779F0BB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41" y="625683"/>
            <a:ext cx="4943974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8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315E0-3385-445A-9FF8-499CCCB5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代码执行过程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628EEA9-55F6-46DD-91D6-806763B93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2039563"/>
            <a:ext cx="6408836" cy="26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5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784E6-8A72-4487-8DC3-0F26B8B9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en-US" sz="4000" b="1"/>
              <a:t>if </a:t>
            </a:r>
            <a:r>
              <a:rPr lang="zh-CN" altLang="en-US" sz="4000" b="1"/>
              <a:t>语句</a:t>
            </a:r>
            <a:endParaRPr 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C77CB-0DAB-4F58-9D7A-97C7A68D8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r>
              <a:rPr lang="en-US" sz="2000"/>
              <a:t>Python</a:t>
            </a:r>
            <a:r>
              <a:rPr lang="zh-CN" altLang="en-US" sz="2000"/>
              <a:t>中</a:t>
            </a:r>
            <a:r>
              <a:rPr lang="en-US" sz="2000"/>
              <a:t>if</a:t>
            </a:r>
            <a:r>
              <a:rPr lang="zh-CN" altLang="en-US" sz="2000"/>
              <a:t>语句的一般形式：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if condition_1:</a:t>
            </a:r>
          </a:p>
          <a:p>
            <a:pPr marL="0" indent="0">
              <a:buNone/>
            </a:pPr>
            <a:r>
              <a:rPr lang="en-US" altLang="zh-CN" sz="2000"/>
              <a:t>    	       statement_block_1</a:t>
            </a:r>
          </a:p>
          <a:p>
            <a:pPr marL="0" indent="0">
              <a:buNone/>
            </a:pPr>
            <a:r>
              <a:rPr lang="en-US" altLang="zh-CN" sz="2000"/>
              <a:t>	elif condition_2:</a:t>
            </a:r>
          </a:p>
          <a:p>
            <a:pPr marL="0" indent="0">
              <a:buNone/>
            </a:pPr>
            <a:r>
              <a:rPr lang="en-US" altLang="zh-CN" sz="2000"/>
              <a:t>    	       statement_block_2</a:t>
            </a:r>
          </a:p>
          <a:p>
            <a:pPr marL="0" indent="0">
              <a:buNone/>
            </a:pPr>
            <a:r>
              <a:rPr lang="en-US" altLang="zh-CN" sz="2000"/>
              <a:t>	else:</a:t>
            </a:r>
          </a:p>
          <a:p>
            <a:pPr marL="0" indent="0">
              <a:buNone/>
            </a:pPr>
            <a:r>
              <a:rPr lang="en-US" altLang="zh-CN" sz="2000"/>
              <a:t>    	       statement_block_3</a:t>
            </a:r>
          </a:p>
        </p:txBody>
      </p:sp>
    </p:spTree>
    <p:extLst>
      <p:ext uri="{BB962C8B-B14F-4D97-AF65-F5344CB8AC3E}">
        <p14:creationId xmlns:p14="http://schemas.microsoft.com/office/powerpoint/2010/main" val="415087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DB8A1-0518-4992-AB91-FF90B39F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83169"/>
            <a:ext cx="4068849" cy="4148586"/>
          </a:xfrm>
        </p:spPr>
        <p:txBody>
          <a:bodyPr anchor="t">
            <a:normAutofit/>
          </a:bodyPr>
          <a:lstStyle/>
          <a:p>
            <a:r>
              <a:rPr lang="en-US" sz="4800" b="1"/>
              <a:t>if </a:t>
            </a:r>
            <a:r>
              <a:rPr lang="zh-CN" altLang="en-US" sz="4800" b="1"/>
              <a:t>语句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55BBA-EB43-4957-8D60-432BFA80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504" y="1683170"/>
            <a:ext cx="5818248" cy="4148585"/>
          </a:xfrm>
        </p:spPr>
        <p:txBody>
          <a:bodyPr>
            <a:normAutofit/>
          </a:bodyPr>
          <a:lstStyle/>
          <a:p>
            <a:pPr latinLnBrk="1"/>
            <a:r>
              <a:rPr lang="zh-CN" altLang="en-US" sz="2200"/>
              <a:t>如果 </a:t>
            </a:r>
            <a:r>
              <a:rPr lang="en-US" altLang="zh-CN" sz="2200"/>
              <a:t>"</a:t>
            </a:r>
            <a:r>
              <a:rPr lang="en-US" sz="2200"/>
              <a:t>condition_1" </a:t>
            </a:r>
            <a:r>
              <a:rPr lang="zh-CN" altLang="en-US" sz="2200"/>
              <a:t>为 </a:t>
            </a:r>
            <a:r>
              <a:rPr lang="en-US" sz="2200"/>
              <a:t>True </a:t>
            </a:r>
            <a:r>
              <a:rPr lang="zh-CN" altLang="en-US" sz="2200"/>
              <a:t>将执行 </a:t>
            </a:r>
            <a:r>
              <a:rPr lang="en-US" altLang="zh-CN" sz="2200"/>
              <a:t>"</a:t>
            </a:r>
            <a:r>
              <a:rPr lang="en-US" sz="2200"/>
              <a:t>statement_block_1" </a:t>
            </a:r>
            <a:r>
              <a:rPr lang="zh-CN" altLang="en-US" sz="2200"/>
              <a:t>块语句</a:t>
            </a:r>
          </a:p>
          <a:p>
            <a:pPr latinLnBrk="1"/>
            <a:r>
              <a:rPr lang="zh-CN" altLang="en-US" sz="2200"/>
              <a:t>如果 </a:t>
            </a:r>
            <a:r>
              <a:rPr lang="en-US" altLang="zh-CN" sz="2200"/>
              <a:t>"</a:t>
            </a:r>
            <a:r>
              <a:rPr lang="en-US" sz="2200"/>
              <a:t>condition_1" </a:t>
            </a:r>
            <a:r>
              <a:rPr lang="zh-CN" altLang="en-US" sz="2200"/>
              <a:t>为</a:t>
            </a:r>
            <a:r>
              <a:rPr lang="en-US" sz="2200"/>
              <a:t>False，</a:t>
            </a:r>
            <a:r>
              <a:rPr lang="zh-CN" altLang="en-US" sz="2200"/>
              <a:t>将判断 </a:t>
            </a:r>
            <a:r>
              <a:rPr lang="en-US" altLang="zh-CN" sz="2200"/>
              <a:t>"</a:t>
            </a:r>
            <a:r>
              <a:rPr lang="en-US" sz="2200"/>
              <a:t>condition_2"</a:t>
            </a:r>
          </a:p>
          <a:p>
            <a:pPr latinLnBrk="1"/>
            <a:r>
              <a:rPr lang="zh-CN" altLang="en-US" sz="2200"/>
              <a:t>如果</a:t>
            </a:r>
            <a:r>
              <a:rPr lang="en-US" altLang="zh-CN" sz="2200"/>
              <a:t>"</a:t>
            </a:r>
            <a:r>
              <a:rPr lang="en-US" sz="2200"/>
              <a:t>condition_2" </a:t>
            </a:r>
            <a:r>
              <a:rPr lang="zh-CN" altLang="en-US" sz="2200"/>
              <a:t>为 </a:t>
            </a:r>
            <a:r>
              <a:rPr lang="en-US" sz="2200"/>
              <a:t>True </a:t>
            </a:r>
            <a:r>
              <a:rPr lang="zh-CN" altLang="en-US" sz="2200"/>
              <a:t>将执行 </a:t>
            </a:r>
            <a:r>
              <a:rPr lang="en-US" altLang="zh-CN" sz="2200"/>
              <a:t>"</a:t>
            </a:r>
            <a:r>
              <a:rPr lang="en-US" sz="2200"/>
              <a:t>statement_block_2" </a:t>
            </a:r>
            <a:r>
              <a:rPr lang="zh-CN" altLang="en-US" sz="2200"/>
              <a:t>块语句</a:t>
            </a:r>
          </a:p>
          <a:p>
            <a:pPr latinLnBrk="1"/>
            <a:r>
              <a:rPr lang="zh-CN" altLang="en-US" sz="2200"/>
              <a:t>如果 </a:t>
            </a:r>
            <a:r>
              <a:rPr lang="en-US" altLang="zh-CN" sz="2200"/>
              <a:t>"</a:t>
            </a:r>
            <a:r>
              <a:rPr lang="en-US" sz="2200"/>
              <a:t>condition_2" </a:t>
            </a:r>
            <a:r>
              <a:rPr lang="zh-CN" altLang="en-US" sz="2200"/>
              <a:t>为</a:t>
            </a:r>
            <a:r>
              <a:rPr lang="en-US" sz="2200"/>
              <a:t>False，</a:t>
            </a:r>
            <a:r>
              <a:rPr lang="zh-CN" altLang="en-US" sz="2200"/>
              <a:t>将执行</a:t>
            </a:r>
            <a:r>
              <a:rPr lang="en-US" altLang="zh-CN" sz="2200"/>
              <a:t>"</a:t>
            </a:r>
            <a:r>
              <a:rPr lang="en-US" sz="2200"/>
              <a:t>statement_block_3"</a:t>
            </a:r>
            <a:r>
              <a:rPr lang="zh-CN" altLang="en-US" sz="2200"/>
              <a:t>块语句</a:t>
            </a:r>
            <a:endParaRPr lang="en-US" altLang="zh-CN" sz="2200"/>
          </a:p>
          <a:p>
            <a:pPr latinLnBrk="1"/>
            <a:r>
              <a:rPr lang="en-US" sz="2200"/>
              <a:t>Python </a:t>
            </a:r>
            <a:r>
              <a:rPr lang="zh-CN" altLang="en-US" sz="2200"/>
              <a:t>中用 </a:t>
            </a:r>
            <a:r>
              <a:rPr lang="en-US" sz="2200" b="1"/>
              <a:t>elif</a:t>
            </a:r>
            <a:r>
              <a:rPr lang="en-US" sz="2200"/>
              <a:t> </a:t>
            </a:r>
            <a:r>
              <a:rPr lang="zh-CN" altLang="en-US" sz="2200"/>
              <a:t>代替了 </a:t>
            </a:r>
            <a:r>
              <a:rPr lang="en-US" sz="2200" b="1"/>
              <a:t>else if</a:t>
            </a:r>
            <a:r>
              <a:rPr lang="en-US" sz="2200"/>
              <a:t>，</a:t>
            </a:r>
            <a:r>
              <a:rPr lang="zh-CN" altLang="en-US" sz="2200"/>
              <a:t>所以</a:t>
            </a:r>
            <a:r>
              <a:rPr lang="en-US" sz="2200"/>
              <a:t>if</a:t>
            </a:r>
            <a:r>
              <a:rPr lang="zh-CN" altLang="en-US" sz="2200"/>
              <a:t>语句的关键字为：</a:t>
            </a:r>
            <a:r>
              <a:rPr lang="en-US" sz="2200" b="1"/>
              <a:t>if – elif – else</a:t>
            </a:r>
            <a:r>
              <a:rPr lang="en-US" sz="2200"/>
              <a:t>。</a:t>
            </a:r>
            <a:endParaRPr lang="zh-CN" altLang="en-US" sz="2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2065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0098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43F95-9F28-40C8-A19E-D84C96FA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b="1"/>
              <a:t>if </a:t>
            </a:r>
            <a:r>
              <a:rPr lang="zh-CN" altLang="en-US" sz="2800" b="1"/>
              <a:t>语句</a:t>
            </a:r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0C946-2A9A-4091-97A9-8613848A4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1700"/>
              <a:t>1</a:t>
            </a:r>
            <a:r>
              <a:rPr lang="zh-CN" altLang="en-US" sz="1700"/>
              <a:t>、每个条件后面要使用冒号 </a:t>
            </a:r>
            <a:r>
              <a:rPr lang="en-US" altLang="zh-CN" sz="1700"/>
              <a:t>:</a:t>
            </a:r>
            <a:r>
              <a:rPr lang="zh-CN" altLang="en-US" sz="1700"/>
              <a:t>，表示接下来是满足条件后要执行的语句块。</a:t>
            </a:r>
          </a:p>
          <a:p>
            <a:pPr marL="0" indent="0">
              <a:buNone/>
            </a:pPr>
            <a:r>
              <a:rPr lang="en-US" altLang="zh-CN" sz="1700"/>
              <a:t>2</a:t>
            </a:r>
            <a:r>
              <a:rPr lang="zh-CN" altLang="en-US" sz="1700"/>
              <a:t>、使用缩进来划分语句块，相同缩进数的语句在一起组成一个语句块。</a:t>
            </a:r>
          </a:p>
          <a:p>
            <a:pPr marL="0" indent="0">
              <a:buNone/>
            </a:pPr>
            <a:r>
              <a:rPr lang="en-US" altLang="zh-CN" sz="1700"/>
              <a:t>3</a:t>
            </a:r>
            <a:r>
              <a:rPr lang="zh-CN" altLang="en-US" sz="1700"/>
              <a:t>、在</a:t>
            </a:r>
            <a:r>
              <a:rPr lang="en-US" altLang="zh-CN" sz="1700"/>
              <a:t>Python</a:t>
            </a:r>
            <a:r>
              <a:rPr lang="zh-CN" altLang="en-US" sz="1700"/>
              <a:t>中没有</a:t>
            </a:r>
            <a:r>
              <a:rPr lang="en-US" altLang="zh-CN" sz="1700"/>
              <a:t>switch – case</a:t>
            </a:r>
            <a:r>
              <a:rPr lang="zh-CN" altLang="en-US" sz="1700"/>
              <a:t>语句。</a:t>
            </a:r>
            <a:endParaRPr lang="en-US" altLang="zh-CN" sz="1700"/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5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D2927681-B890-4E5F-A575-D2D231C0F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356543"/>
            <a:ext cx="6922008" cy="424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8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81462-8931-4ECA-9409-C86B69CF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103427" cy="3520440"/>
          </a:xfrm>
        </p:spPr>
        <p:txBody>
          <a:bodyPr anchor="t">
            <a:normAutofit/>
          </a:bodyPr>
          <a:lstStyle/>
          <a:p>
            <a:r>
              <a:rPr lang="zh-CN" altLang="en-US" sz="3200" b="1"/>
              <a:t>实例</a:t>
            </a:r>
            <a:endParaRPr lang="en-US" sz="320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3871B-F18B-43C5-9226-C2957F4AA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222" y="1162034"/>
            <a:ext cx="6730944" cy="4643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/>
              <a:t>var1 = 100</a:t>
            </a:r>
          </a:p>
          <a:p>
            <a:pPr marL="0" indent="0">
              <a:buNone/>
            </a:pPr>
            <a:r>
              <a:rPr lang="en-US" sz="1050" dirty="0"/>
              <a:t>if var1:</a:t>
            </a:r>
          </a:p>
          <a:p>
            <a:pPr marL="0" indent="0">
              <a:buNone/>
            </a:pPr>
            <a:r>
              <a:rPr lang="en-US" sz="1050" dirty="0"/>
              <a:t>    print ("1 - if </a:t>
            </a:r>
            <a:r>
              <a:rPr lang="zh-CN" altLang="en-US" sz="1050" dirty="0"/>
              <a:t>表达式条件为 </a:t>
            </a:r>
            <a:r>
              <a:rPr lang="en-US" sz="1050" dirty="0"/>
              <a:t>true")</a:t>
            </a:r>
          </a:p>
          <a:p>
            <a:pPr marL="0" indent="0">
              <a:buNone/>
            </a:pPr>
            <a:r>
              <a:rPr lang="en-US" sz="1050" dirty="0"/>
              <a:t>    print (var1)</a:t>
            </a:r>
          </a:p>
          <a:p>
            <a:pPr marL="0" indent="0">
              <a:buNone/>
            </a:pPr>
            <a:r>
              <a:rPr lang="en-US" sz="1050" dirty="0"/>
              <a:t> </a:t>
            </a:r>
          </a:p>
          <a:p>
            <a:pPr marL="0" indent="0">
              <a:buNone/>
            </a:pPr>
            <a:r>
              <a:rPr lang="en-US" sz="1050" dirty="0"/>
              <a:t>var2 = 0</a:t>
            </a:r>
          </a:p>
          <a:p>
            <a:pPr marL="0" indent="0">
              <a:buNone/>
            </a:pPr>
            <a:r>
              <a:rPr lang="en-US" sz="1050" dirty="0"/>
              <a:t>if var2:</a:t>
            </a:r>
          </a:p>
          <a:p>
            <a:pPr marL="0" indent="0">
              <a:buNone/>
            </a:pPr>
            <a:r>
              <a:rPr lang="en-US" sz="1050" dirty="0"/>
              <a:t>    print ("2 - if </a:t>
            </a:r>
            <a:r>
              <a:rPr lang="zh-CN" altLang="en-US" sz="1050" dirty="0"/>
              <a:t>表达式条件为 </a:t>
            </a:r>
            <a:r>
              <a:rPr lang="en-US" sz="1050" dirty="0"/>
              <a:t>true")</a:t>
            </a:r>
          </a:p>
          <a:p>
            <a:pPr marL="0" indent="0">
              <a:buNone/>
            </a:pPr>
            <a:r>
              <a:rPr lang="en-US" sz="1050" dirty="0"/>
              <a:t>    print (var2)</a:t>
            </a:r>
          </a:p>
          <a:p>
            <a:pPr marL="0" indent="0">
              <a:buNone/>
            </a:pPr>
            <a:r>
              <a:rPr lang="en-US" sz="1050" dirty="0"/>
              <a:t>print ("Good bye!")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zh-CN" altLang="en-US" sz="1050" dirty="0"/>
              <a:t>执行以上代码，输出结果为：</a:t>
            </a:r>
          </a:p>
          <a:p>
            <a:pPr marL="0" indent="0">
              <a:buNone/>
            </a:pPr>
            <a:r>
              <a:rPr lang="en-US" altLang="zh-CN" sz="1050" dirty="0"/>
              <a:t>1 - </a:t>
            </a:r>
            <a:r>
              <a:rPr lang="en-US" sz="1050" dirty="0"/>
              <a:t>if </a:t>
            </a:r>
            <a:r>
              <a:rPr lang="zh-CN" altLang="en-US" sz="1050" dirty="0"/>
              <a:t>表达式条件为 </a:t>
            </a:r>
            <a:r>
              <a:rPr lang="en-US" sz="1050" dirty="0"/>
              <a:t>true</a:t>
            </a:r>
          </a:p>
          <a:p>
            <a:pPr marL="0" indent="0">
              <a:buNone/>
            </a:pPr>
            <a:r>
              <a:rPr lang="en-US" sz="1050" dirty="0"/>
              <a:t>100</a:t>
            </a:r>
          </a:p>
          <a:p>
            <a:pPr marL="0" indent="0">
              <a:buNone/>
            </a:pPr>
            <a:r>
              <a:rPr lang="en-US" sz="1050" dirty="0"/>
              <a:t>Good bye!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zh-CN" altLang="en-US" sz="1050" dirty="0"/>
              <a:t>从结果可以看到由于变量 </a:t>
            </a:r>
            <a:r>
              <a:rPr lang="en-US" sz="1050" dirty="0"/>
              <a:t>var2 </a:t>
            </a:r>
            <a:r>
              <a:rPr lang="zh-CN" altLang="en-US" sz="1050" dirty="0"/>
              <a:t>为 </a:t>
            </a:r>
            <a:r>
              <a:rPr lang="en-US" altLang="zh-CN" sz="1050" dirty="0"/>
              <a:t>0</a:t>
            </a:r>
            <a:r>
              <a:rPr lang="zh-CN" altLang="en-US" sz="1050" dirty="0"/>
              <a:t>，所以对应的 </a:t>
            </a:r>
            <a:r>
              <a:rPr lang="en-US" sz="1050" dirty="0"/>
              <a:t>if </a:t>
            </a:r>
            <a:r>
              <a:rPr lang="zh-CN" altLang="en-US" sz="1050" dirty="0"/>
              <a:t>内的语句没有执行。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43430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5993A-7165-4C27-9EC9-2B7524A2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103427" cy="3520440"/>
          </a:xfrm>
        </p:spPr>
        <p:txBody>
          <a:bodyPr anchor="t">
            <a:normAutofit/>
          </a:bodyPr>
          <a:lstStyle/>
          <a:p>
            <a:r>
              <a:rPr lang="zh-CN" altLang="en-US" sz="3200"/>
              <a:t>实例</a:t>
            </a:r>
            <a:endParaRPr lang="en-US" sz="3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3519-AA58-4876-AF72-BFABC08B0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222" y="1162034"/>
            <a:ext cx="6730944" cy="46433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000" dirty="0"/>
              <a:t>age = int(input("</a:t>
            </a:r>
            <a:r>
              <a:rPr lang="zh-CN" altLang="en-US" sz="1000" dirty="0"/>
              <a:t>请输入你家狗狗的年龄</a:t>
            </a:r>
            <a:r>
              <a:rPr lang="en-US" altLang="zh-CN" sz="1000" dirty="0"/>
              <a:t>: "))</a:t>
            </a:r>
          </a:p>
          <a:p>
            <a:pPr marL="0" indent="0">
              <a:buNone/>
            </a:pPr>
            <a:r>
              <a:rPr lang="en-US" sz="1000" dirty="0"/>
              <a:t>print("")</a:t>
            </a:r>
          </a:p>
          <a:p>
            <a:pPr marL="0" indent="0">
              <a:buNone/>
            </a:pPr>
            <a:r>
              <a:rPr lang="en-US" sz="1000" dirty="0"/>
              <a:t>if age &lt;= 0:</a:t>
            </a:r>
          </a:p>
          <a:p>
            <a:pPr marL="0" indent="0">
              <a:buNone/>
            </a:pPr>
            <a:r>
              <a:rPr lang="en-US" sz="1000" dirty="0"/>
              <a:t>    print("</a:t>
            </a:r>
            <a:r>
              <a:rPr lang="zh-CN" altLang="en-US" sz="1000" dirty="0"/>
              <a:t>你是在逗我吧</a:t>
            </a:r>
            <a:r>
              <a:rPr lang="en-US" altLang="zh-CN" sz="1000" dirty="0"/>
              <a:t>!")</a:t>
            </a:r>
          </a:p>
          <a:p>
            <a:pPr marL="0" indent="0">
              <a:buNone/>
            </a:pPr>
            <a:r>
              <a:rPr lang="en-US" sz="1000" dirty="0" err="1"/>
              <a:t>elif</a:t>
            </a:r>
            <a:r>
              <a:rPr lang="en-US" sz="1000" dirty="0"/>
              <a:t> age == 1:</a:t>
            </a:r>
          </a:p>
          <a:p>
            <a:pPr marL="0" indent="0">
              <a:buNone/>
            </a:pPr>
            <a:r>
              <a:rPr lang="en-US" sz="1000" dirty="0"/>
              <a:t>    print("</a:t>
            </a:r>
            <a:r>
              <a:rPr lang="zh-CN" altLang="en-US" sz="1000" dirty="0"/>
              <a:t>相当于 </a:t>
            </a:r>
            <a:r>
              <a:rPr lang="en-US" altLang="zh-CN" sz="1000" dirty="0"/>
              <a:t>14 </a:t>
            </a:r>
            <a:r>
              <a:rPr lang="zh-CN" altLang="en-US" sz="1000" dirty="0"/>
              <a:t>岁的人。</a:t>
            </a:r>
            <a:r>
              <a:rPr lang="en-US" altLang="zh-CN" sz="1000" dirty="0"/>
              <a:t>")</a:t>
            </a:r>
          </a:p>
          <a:p>
            <a:pPr marL="0" indent="0">
              <a:buNone/>
            </a:pPr>
            <a:r>
              <a:rPr lang="en-US" sz="1000" dirty="0" err="1"/>
              <a:t>elif</a:t>
            </a:r>
            <a:r>
              <a:rPr lang="en-US" sz="1000" dirty="0"/>
              <a:t> age == 2:</a:t>
            </a:r>
          </a:p>
          <a:p>
            <a:pPr marL="0" indent="0">
              <a:buNone/>
            </a:pPr>
            <a:r>
              <a:rPr lang="en-US" sz="1000" dirty="0"/>
              <a:t>    print("</a:t>
            </a:r>
            <a:r>
              <a:rPr lang="zh-CN" altLang="en-US" sz="1000" dirty="0"/>
              <a:t>相当于 </a:t>
            </a:r>
            <a:r>
              <a:rPr lang="en-US" altLang="zh-CN" sz="1000" dirty="0"/>
              <a:t>22 </a:t>
            </a:r>
            <a:r>
              <a:rPr lang="zh-CN" altLang="en-US" sz="1000" dirty="0"/>
              <a:t>岁的人。</a:t>
            </a:r>
            <a:r>
              <a:rPr lang="en-US" altLang="zh-CN" sz="1000" dirty="0"/>
              <a:t>")</a:t>
            </a:r>
          </a:p>
          <a:p>
            <a:pPr marL="0" indent="0">
              <a:buNone/>
            </a:pPr>
            <a:r>
              <a:rPr lang="en-US" sz="1000" dirty="0" err="1"/>
              <a:t>elif</a:t>
            </a:r>
            <a:r>
              <a:rPr lang="en-US" sz="1000" dirty="0"/>
              <a:t> age &gt; 2:</a:t>
            </a:r>
          </a:p>
          <a:p>
            <a:pPr marL="0" indent="0">
              <a:buNone/>
            </a:pPr>
            <a:r>
              <a:rPr lang="en-US" sz="1000" dirty="0"/>
              <a:t>    human = 22 + (age -2)*5</a:t>
            </a:r>
          </a:p>
          <a:p>
            <a:pPr marL="0" indent="0">
              <a:buNone/>
            </a:pPr>
            <a:r>
              <a:rPr lang="en-US" sz="1000" dirty="0"/>
              <a:t>    print("</a:t>
            </a:r>
            <a:r>
              <a:rPr lang="zh-CN" altLang="en-US" sz="1000" dirty="0"/>
              <a:t>对应人类年龄</a:t>
            </a:r>
            <a:r>
              <a:rPr lang="en-US" altLang="zh-CN" sz="1000" dirty="0"/>
              <a:t>: ", </a:t>
            </a:r>
            <a:r>
              <a:rPr lang="en-US" sz="1000" dirty="0"/>
              <a:t>human)</a:t>
            </a:r>
          </a:p>
          <a:p>
            <a:pPr marL="0" indent="0">
              <a:buNone/>
            </a:pPr>
            <a:r>
              <a:rPr lang="en-US" sz="1000" dirty="0"/>
              <a:t>### </a:t>
            </a:r>
            <a:r>
              <a:rPr lang="zh-CN" altLang="en-US" sz="1000" dirty="0"/>
              <a:t>退出提示</a:t>
            </a:r>
          </a:p>
          <a:p>
            <a:pPr marL="0" indent="0">
              <a:buNone/>
            </a:pPr>
            <a:r>
              <a:rPr lang="en-US" sz="1000" dirty="0"/>
              <a:t>input("</a:t>
            </a:r>
            <a:r>
              <a:rPr lang="zh-CN" altLang="en-US" sz="1000" dirty="0"/>
              <a:t>点击 </a:t>
            </a:r>
            <a:r>
              <a:rPr lang="en-US" sz="1000" dirty="0"/>
              <a:t>enter </a:t>
            </a:r>
            <a:r>
              <a:rPr lang="zh-CN" altLang="en-US" sz="1000" dirty="0"/>
              <a:t>键退出</a:t>
            </a:r>
            <a:r>
              <a:rPr lang="en-US" altLang="zh-CN" sz="1000" dirty="0"/>
              <a:t>")</a:t>
            </a:r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r>
              <a:rPr lang="zh-CN" altLang="en-US" sz="1000" dirty="0"/>
              <a:t>将以上脚本保存在</a:t>
            </a:r>
            <a:r>
              <a:rPr lang="en-US" sz="1000" dirty="0"/>
              <a:t>dog.py</a:t>
            </a:r>
            <a:r>
              <a:rPr lang="zh-CN" altLang="en-US" sz="1000" dirty="0"/>
              <a:t>文件中，并执行该脚本：</a:t>
            </a:r>
          </a:p>
          <a:p>
            <a:pPr marL="0" indent="0">
              <a:buNone/>
            </a:pPr>
            <a:r>
              <a:rPr lang="en-US" altLang="zh-CN" sz="1000" dirty="0"/>
              <a:t>$ </a:t>
            </a:r>
            <a:r>
              <a:rPr lang="en-US" sz="1000" dirty="0"/>
              <a:t>python3 dog.py </a:t>
            </a:r>
          </a:p>
          <a:p>
            <a:pPr marL="0" indent="0">
              <a:buNone/>
            </a:pPr>
            <a:r>
              <a:rPr lang="zh-CN" altLang="en-US" sz="1000" dirty="0"/>
              <a:t>请输入你家狗狗的年龄</a:t>
            </a:r>
            <a:r>
              <a:rPr lang="en-US" altLang="zh-CN" sz="1000" dirty="0"/>
              <a:t>: 1</a:t>
            </a:r>
          </a:p>
          <a:p>
            <a:pPr marL="0" indent="0">
              <a:buNone/>
            </a:pPr>
            <a:r>
              <a:rPr lang="zh-CN" altLang="en-US" sz="1000" dirty="0"/>
              <a:t>相当于 </a:t>
            </a:r>
            <a:r>
              <a:rPr lang="en-US" altLang="zh-CN" sz="1000" dirty="0"/>
              <a:t>14 </a:t>
            </a:r>
            <a:r>
              <a:rPr lang="zh-CN" altLang="en-US" sz="1000" dirty="0"/>
              <a:t>岁的人。</a:t>
            </a:r>
          </a:p>
          <a:p>
            <a:pPr marL="0" indent="0">
              <a:buNone/>
            </a:pPr>
            <a:r>
              <a:rPr lang="zh-CN" altLang="en-US" sz="1000" dirty="0"/>
              <a:t>点击 </a:t>
            </a:r>
            <a:r>
              <a:rPr lang="en-US" sz="1000" dirty="0"/>
              <a:t>enter </a:t>
            </a:r>
            <a:r>
              <a:rPr lang="zh-CN" altLang="en-US" sz="1000" dirty="0"/>
              <a:t>键退出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3456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A5B34-62A9-4D06-BC1D-7E89E3E8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altLang="zh-CN" sz="4000"/>
              <a:t>if</a:t>
            </a:r>
            <a:r>
              <a:rPr lang="zh-CN" altLang="en-US" sz="4000"/>
              <a:t>中常用的操作运算符</a:t>
            </a:r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036D4C-A4A5-492E-BF1D-B597EE4F5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118736"/>
              </p:ext>
            </p:extLst>
          </p:nvPr>
        </p:nvGraphicFramePr>
        <p:xfrm>
          <a:off x="988048" y="1737360"/>
          <a:ext cx="10206760" cy="4535425"/>
        </p:xfrm>
        <a:graphic>
          <a:graphicData uri="http://schemas.openxmlformats.org/drawingml/2006/table">
            <a:tbl>
              <a:tblPr firstRow="1" bandRow="1"/>
              <a:tblGrid>
                <a:gridCol w="2725230">
                  <a:extLst>
                    <a:ext uri="{9D8B030D-6E8A-4147-A177-3AD203B41FA5}">
                      <a16:colId xmlns:a16="http://schemas.microsoft.com/office/drawing/2014/main" val="3295615452"/>
                    </a:ext>
                  </a:extLst>
                </a:gridCol>
                <a:gridCol w="7481530">
                  <a:extLst>
                    <a:ext uri="{9D8B030D-6E8A-4147-A177-3AD203B41FA5}">
                      <a16:colId xmlns:a16="http://schemas.microsoft.com/office/drawing/2014/main" val="3025465521"/>
                    </a:ext>
                  </a:extLst>
                </a:gridCol>
              </a:tblGrid>
              <a:tr h="55026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700">
                          <a:solidFill>
                            <a:srgbClr val="FFFFFF"/>
                          </a:solidFill>
                          <a:effectLst/>
                        </a:rPr>
                        <a:t>操作符</a:t>
                      </a:r>
                    </a:p>
                  </a:txBody>
                  <a:tcPr marL="42723" marR="42723" marT="42723" marB="4272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7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42723" marR="42723" marT="42723" marB="4272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469775"/>
                  </a:ext>
                </a:extLst>
              </a:tr>
              <a:tr h="664193">
                <a:tc>
                  <a:txBody>
                    <a:bodyPr/>
                    <a:lstStyle/>
                    <a:p>
                      <a:pPr fontAlgn="t"/>
                      <a:r>
                        <a:rPr lang="en-US" sz="2700">
                          <a:effectLst/>
                        </a:rPr>
                        <a:t>&lt;</a:t>
                      </a:r>
                    </a:p>
                  </a:txBody>
                  <a:tcPr marL="71204" marR="71204" marT="99686" marB="9968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700">
                          <a:effectLst/>
                        </a:rPr>
                        <a:t>小于</a:t>
                      </a:r>
                    </a:p>
                  </a:txBody>
                  <a:tcPr marL="71204" marR="71204" marT="99686" marB="9968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11070"/>
                  </a:ext>
                </a:extLst>
              </a:tr>
              <a:tr h="664193">
                <a:tc>
                  <a:txBody>
                    <a:bodyPr/>
                    <a:lstStyle/>
                    <a:p>
                      <a:pPr fontAlgn="t"/>
                      <a:r>
                        <a:rPr lang="en-US" sz="2700">
                          <a:effectLst/>
                        </a:rPr>
                        <a:t>&lt;=</a:t>
                      </a:r>
                    </a:p>
                  </a:txBody>
                  <a:tcPr marL="71204" marR="71204" marT="99686" marB="9968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700">
                          <a:effectLst/>
                        </a:rPr>
                        <a:t>小于或等于</a:t>
                      </a:r>
                    </a:p>
                  </a:txBody>
                  <a:tcPr marL="71204" marR="71204" marT="99686" marB="9968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58585"/>
                  </a:ext>
                </a:extLst>
              </a:tr>
              <a:tr h="664193">
                <a:tc>
                  <a:txBody>
                    <a:bodyPr/>
                    <a:lstStyle/>
                    <a:p>
                      <a:pPr fontAlgn="t"/>
                      <a:r>
                        <a:rPr lang="en-US" sz="2700">
                          <a:effectLst/>
                        </a:rPr>
                        <a:t>&gt;</a:t>
                      </a:r>
                    </a:p>
                  </a:txBody>
                  <a:tcPr marL="71204" marR="71204" marT="99686" marB="9968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700">
                          <a:effectLst/>
                        </a:rPr>
                        <a:t>大于</a:t>
                      </a:r>
                    </a:p>
                  </a:txBody>
                  <a:tcPr marL="71204" marR="71204" marT="99686" marB="9968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49423"/>
                  </a:ext>
                </a:extLst>
              </a:tr>
              <a:tr h="664193">
                <a:tc>
                  <a:txBody>
                    <a:bodyPr/>
                    <a:lstStyle/>
                    <a:p>
                      <a:pPr fontAlgn="t"/>
                      <a:r>
                        <a:rPr lang="en-US" sz="2700">
                          <a:effectLst/>
                        </a:rPr>
                        <a:t>&gt;=</a:t>
                      </a:r>
                    </a:p>
                  </a:txBody>
                  <a:tcPr marL="71204" marR="71204" marT="99686" marB="9968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700">
                          <a:effectLst/>
                        </a:rPr>
                        <a:t>大于或等于</a:t>
                      </a:r>
                    </a:p>
                  </a:txBody>
                  <a:tcPr marL="71204" marR="71204" marT="99686" marB="9968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750652"/>
                  </a:ext>
                </a:extLst>
              </a:tr>
              <a:tr h="664193">
                <a:tc>
                  <a:txBody>
                    <a:bodyPr/>
                    <a:lstStyle/>
                    <a:p>
                      <a:pPr fontAlgn="t"/>
                      <a:r>
                        <a:rPr lang="en-US" sz="2700">
                          <a:effectLst/>
                        </a:rPr>
                        <a:t>==</a:t>
                      </a:r>
                    </a:p>
                  </a:txBody>
                  <a:tcPr marL="71204" marR="71204" marT="99686" marB="9968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700">
                          <a:effectLst/>
                        </a:rPr>
                        <a:t>等于，比较两个值是否相等</a:t>
                      </a:r>
                    </a:p>
                  </a:txBody>
                  <a:tcPr marL="71204" marR="71204" marT="99686" marB="9968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07629"/>
                  </a:ext>
                </a:extLst>
              </a:tr>
              <a:tr h="664193">
                <a:tc>
                  <a:txBody>
                    <a:bodyPr/>
                    <a:lstStyle/>
                    <a:p>
                      <a:pPr fontAlgn="t"/>
                      <a:r>
                        <a:rPr lang="en-US" sz="2700">
                          <a:effectLst/>
                        </a:rPr>
                        <a:t>!=</a:t>
                      </a:r>
                    </a:p>
                  </a:txBody>
                  <a:tcPr marL="71204" marR="71204" marT="99686" marB="9968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700">
                          <a:effectLst/>
                        </a:rPr>
                        <a:t>不等于</a:t>
                      </a:r>
                    </a:p>
                  </a:txBody>
                  <a:tcPr marL="71204" marR="71204" marT="99686" marB="9968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921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67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1147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条件控制</vt:lpstr>
      <vt:lpstr>PowerPoint Presentation</vt:lpstr>
      <vt:lpstr>代码执行过程</vt:lpstr>
      <vt:lpstr>if 语句</vt:lpstr>
      <vt:lpstr>if 语句</vt:lpstr>
      <vt:lpstr>if 语句</vt:lpstr>
      <vt:lpstr>实例</vt:lpstr>
      <vt:lpstr>实例</vt:lpstr>
      <vt:lpstr>if中常用的操作运算符</vt:lpstr>
      <vt:lpstr>实例</vt:lpstr>
      <vt:lpstr>实例</vt:lpstr>
      <vt:lpstr>if 嵌套</vt:lpstr>
      <vt:lpstr>实例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条件控制</dc:title>
  <dc:creator>Wang, HongyiX</dc:creator>
  <cp:lastModifiedBy>Wang, HongyiX</cp:lastModifiedBy>
  <cp:revision>13</cp:revision>
  <dcterms:created xsi:type="dcterms:W3CDTF">2021-05-13T06:37:30Z</dcterms:created>
  <dcterms:modified xsi:type="dcterms:W3CDTF">2021-05-13T07:07:24Z</dcterms:modified>
</cp:coreProperties>
</file>