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C2636-D067-4BE9-ADE5-1700EFAA650E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1E11383-9236-423E-AD23-9533145FFF69}">
      <dgm:prSet/>
      <dgm:spPr/>
      <dgm:t>
        <a:bodyPr/>
        <a:lstStyle/>
        <a:p>
          <a:r>
            <a:rPr lang="en-US" b="1"/>
            <a:t>break</a:t>
          </a:r>
          <a:r>
            <a:rPr lang="zh-CN"/>
            <a:t> 语句可以跳出 </a:t>
          </a:r>
          <a:r>
            <a:rPr lang="en-US"/>
            <a:t>for </a:t>
          </a:r>
          <a:r>
            <a:rPr lang="zh-CN"/>
            <a:t>和 </a:t>
          </a:r>
          <a:r>
            <a:rPr lang="en-US"/>
            <a:t>while </a:t>
          </a:r>
          <a:r>
            <a:rPr lang="zh-CN"/>
            <a:t>的循环体。如果你从 </a:t>
          </a:r>
          <a:r>
            <a:rPr lang="en-US"/>
            <a:t>for </a:t>
          </a:r>
          <a:r>
            <a:rPr lang="zh-CN"/>
            <a:t>或 </a:t>
          </a:r>
          <a:r>
            <a:rPr lang="en-US"/>
            <a:t>while </a:t>
          </a:r>
          <a:r>
            <a:rPr lang="zh-CN"/>
            <a:t>循环中终止，任何对应的循环 </a:t>
          </a:r>
          <a:r>
            <a:rPr lang="en-US"/>
            <a:t>else </a:t>
          </a:r>
          <a:r>
            <a:rPr lang="zh-CN"/>
            <a:t>块将不执行。</a:t>
          </a:r>
          <a:endParaRPr lang="en-US"/>
        </a:p>
      </dgm:t>
    </dgm:pt>
    <dgm:pt modelId="{059445FF-69E7-4CE1-8F84-A5A4E0351CF8}" type="parTrans" cxnId="{BCF4A6B0-FEB0-4C78-9714-C2C5187BD935}">
      <dgm:prSet/>
      <dgm:spPr/>
      <dgm:t>
        <a:bodyPr/>
        <a:lstStyle/>
        <a:p>
          <a:endParaRPr lang="en-US"/>
        </a:p>
      </dgm:t>
    </dgm:pt>
    <dgm:pt modelId="{4E091513-6494-45F7-A8D9-7F6CD5931A83}" type="sibTrans" cxnId="{BCF4A6B0-FEB0-4C78-9714-C2C5187BD935}">
      <dgm:prSet/>
      <dgm:spPr/>
      <dgm:t>
        <a:bodyPr/>
        <a:lstStyle/>
        <a:p>
          <a:endParaRPr lang="en-US"/>
        </a:p>
      </dgm:t>
    </dgm:pt>
    <dgm:pt modelId="{915B7CCA-E11C-4476-9205-8F8C35494814}">
      <dgm:prSet/>
      <dgm:spPr/>
      <dgm:t>
        <a:bodyPr/>
        <a:lstStyle/>
        <a:p>
          <a:r>
            <a:rPr lang="en-US" b="1"/>
            <a:t>continue</a:t>
          </a:r>
          <a:r>
            <a:rPr lang="zh-CN"/>
            <a:t> 语句被用来告诉 </a:t>
          </a:r>
          <a:r>
            <a:rPr lang="en-US"/>
            <a:t>Python </a:t>
          </a:r>
          <a:r>
            <a:rPr lang="zh-CN"/>
            <a:t>跳过当前循环块中的剩余语句，然后继续进行下一轮循环。</a:t>
          </a:r>
          <a:endParaRPr lang="en-US"/>
        </a:p>
      </dgm:t>
    </dgm:pt>
    <dgm:pt modelId="{320BACE1-6A76-45CF-9303-CDECF49ADFE8}" type="parTrans" cxnId="{4380B548-B94F-4AFA-A94C-59738ADF74EA}">
      <dgm:prSet/>
      <dgm:spPr/>
      <dgm:t>
        <a:bodyPr/>
        <a:lstStyle/>
        <a:p>
          <a:endParaRPr lang="en-US"/>
        </a:p>
      </dgm:t>
    </dgm:pt>
    <dgm:pt modelId="{DB855C0E-71A1-42B8-920A-9910203C692D}" type="sibTrans" cxnId="{4380B548-B94F-4AFA-A94C-59738ADF74EA}">
      <dgm:prSet/>
      <dgm:spPr/>
      <dgm:t>
        <a:bodyPr/>
        <a:lstStyle/>
        <a:p>
          <a:endParaRPr lang="en-US"/>
        </a:p>
      </dgm:t>
    </dgm:pt>
    <dgm:pt modelId="{642F1FAC-F9A7-4DC8-9BC8-488DE755CA35}" type="pres">
      <dgm:prSet presAssocID="{DF9C2636-D067-4BE9-ADE5-1700EFAA650E}" presName="vert0" presStyleCnt="0">
        <dgm:presLayoutVars>
          <dgm:dir/>
          <dgm:animOne val="branch"/>
          <dgm:animLvl val="lvl"/>
        </dgm:presLayoutVars>
      </dgm:prSet>
      <dgm:spPr/>
    </dgm:pt>
    <dgm:pt modelId="{B930650E-BA65-419A-BB2F-5E7E377E5E33}" type="pres">
      <dgm:prSet presAssocID="{11E11383-9236-423E-AD23-9533145FFF69}" presName="thickLine" presStyleLbl="alignNode1" presStyleIdx="0" presStyleCnt="2"/>
      <dgm:spPr/>
    </dgm:pt>
    <dgm:pt modelId="{ABA9E8E6-47EE-475E-9DD1-D2374C5B4E99}" type="pres">
      <dgm:prSet presAssocID="{11E11383-9236-423E-AD23-9533145FFF69}" presName="horz1" presStyleCnt="0"/>
      <dgm:spPr/>
    </dgm:pt>
    <dgm:pt modelId="{F2794DCD-F2C0-4A05-894F-84043BDD0C55}" type="pres">
      <dgm:prSet presAssocID="{11E11383-9236-423E-AD23-9533145FFF69}" presName="tx1" presStyleLbl="revTx" presStyleIdx="0" presStyleCnt="2"/>
      <dgm:spPr/>
    </dgm:pt>
    <dgm:pt modelId="{FDCC1363-626F-44D8-B810-12911B0DDD96}" type="pres">
      <dgm:prSet presAssocID="{11E11383-9236-423E-AD23-9533145FFF69}" presName="vert1" presStyleCnt="0"/>
      <dgm:spPr/>
    </dgm:pt>
    <dgm:pt modelId="{70A65B3A-0A48-4C4E-B333-A705AA023937}" type="pres">
      <dgm:prSet presAssocID="{915B7CCA-E11C-4476-9205-8F8C35494814}" presName="thickLine" presStyleLbl="alignNode1" presStyleIdx="1" presStyleCnt="2"/>
      <dgm:spPr/>
    </dgm:pt>
    <dgm:pt modelId="{EB2C9664-3FA2-4A47-9CA6-B3C68EA5B855}" type="pres">
      <dgm:prSet presAssocID="{915B7CCA-E11C-4476-9205-8F8C35494814}" presName="horz1" presStyleCnt="0"/>
      <dgm:spPr/>
    </dgm:pt>
    <dgm:pt modelId="{5E2505E5-AE07-44E2-9903-27150F4DA305}" type="pres">
      <dgm:prSet presAssocID="{915B7CCA-E11C-4476-9205-8F8C35494814}" presName="tx1" presStyleLbl="revTx" presStyleIdx="1" presStyleCnt="2"/>
      <dgm:spPr/>
    </dgm:pt>
    <dgm:pt modelId="{4E8D16CF-7797-4F60-A86E-F1110D211EF3}" type="pres">
      <dgm:prSet presAssocID="{915B7CCA-E11C-4476-9205-8F8C35494814}" presName="vert1" presStyleCnt="0"/>
      <dgm:spPr/>
    </dgm:pt>
  </dgm:ptLst>
  <dgm:cxnLst>
    <dgm:cxn modelId="{E0624B1C-E5C8-45AA-9892-D929855EA95F}" type="presOf" srcId="{DF9C2636-D067-4BE9-ADE5-1700EFAA650E}" destId="{642F1FAC-F9A7-4DC8-9BC8-488DE755CA35}" srcOrd="0" destOrd="0" presId="urn:microsoft.com/office/officeart/2008/layout/LinedList"/>
    <dgm:cxn modelId="{E1381F2B-A904-466D-99CD-850AE705668E}" type="presOf" srcId="{915B7CCA-E11C-4476-9205-8F8C35494814}" destId="{5E2505E5-AE07-44E2-9903-27150F4DA305}" srcOrd="0" destOrd="0" presId="urn:microsoft.com/office/officeart/2008/layout/LinedList"/>
    <dgm:cxn modelId="{4380B548-B94F-4AFA-A94C-59738ADF74EA}" srcId="{DF9C2636-D067-4BE9-ADE5-1700EFAA650E}" destId="{915B7CCA-E11C-4476-9205-8F8C35494814}" srcOrd="1" destOrd="0" parTransId="{320BACE1-6A76-45CF-9303-CDECF49ADFE8}" sibTransId="{DB855C0E-71A1-42B8-920A-9910203C692D}"/>
    <dgm:cxn modelId="{BCF4A6B0-FEB0-4C78-9714-C2C5187BD935}" srcId="{DF9C2636-D067-4BE9-ADE5-1700EFAA650E}" destId="{11E11383-9236-423E-AD23-9533145FFF69}" srcOrd="0" destOrd="0" parTransId="{059445FF-69E7-4CE1-8F84-A5A4E0351CF8}" sibTransId="{4E091513-6494-45F7-A8D9-7F6CD5931A83}"/>
    <dgm:cxn modelId="{55E315BC-3661-4D55-9CEE-CE463D6546F3}" type="presOf" srcId="{11E11383-9236-423E-AD23-9533145FFF69}" destId="{F2794DCD-F2C0-4A05-894F-84043BDD0C55}" srcOrd="0" destOrd="0" presId="urn:microsoft.com/office/officeart/2008/layout/LinedList"/>
    <dgm:cxn modelId="{D9D02889-6834-44C6-B394-6857A48AC44B}" type="presParOf" srcId="{642F1FAC-F9A7-4DC8-9BC8-488DE755CA35}" destId="{B930650E-BA65-419A-BB2F-5E7E377E5E33}" srcOrd="0" destOrd="0" presId="urn:microsoft.com/office/officeart/2008/layout/LinedList"/>
    <dgm:cxn modelId="{DE44534F-57A8-4868-81F1-DEE76C3AE3A2}" type="presParOf" srcId="{642F1FAC-F9A7-4DC8-9BC8-488DE755CA35}" destId="{ABA9E8E6-47EE-475E-9DD1-D2374C5B4E99}" srcOrd="1" destOrd="0" presId="urn:microsoft.com/office/officeart/2008/layout/LinedList"/>
    <dgm:cxn modelId="{8350DDC3-A11D-4A03-A588-2108521DB45C}" type="presParOf" srcId="{ABA9E8E6-47EE-475E-9DD1-D2374C5B4E99}" destId="{F2794DCD-F2C0-4A05-894F-84043BDD0C55}" srcOrd="0" destOrd="0" presId="urn:microsoft.com/office/officeart/2008/layout/LinedList"/>
    <dgm:cxn modelId="{DE0B1665-4033-4E29-B54F-AB0042FCF3C3}" type="presParOf" srcId="{ABA9E8E6-47EE-475E-9DD1-D2374C5B4E99}" destId="{FDCC1363-626F-44D8-B810-12911B0DDD96}" srcOrd="1" destOrd="0" presId="urn:microsoft.com/office/officeart/2008/layout/LinedList"/>
    <dgm:cxn modelId="{557FE56F-A046-4E2B-9A2A-6DAAE1C1CDF9}" type="presParOf" srcId="{642F1FAC-F9A7-4DC8-9BC8-488DE755CA35}" destId="{70A65B3A-0A48-4C4E-B333-A705AA023937}" srcOrd="2" destOrd="0" presId="urn:microsoft.com/office/officeart/2008/layout/LinedList"/>
    <dgm:cxn modelId="{3BE7EFB7-C488-43C8-9A95-10994FB205BA}" type="presParOf" srcId="{642F1FAC-F9A7-4DC8-9BC8-488DE755CA35}" destId="{EB2C9664-3FA2-4A47-9CA6-B3C68EA5B855}" srcOrd="3" destOrd="0" presId="urn:microsoft.com/office/officeart/2008/layout/LinedList"/>
    <dgm:cxn modelId="{F1AD86A0-29A0-4AD4-9FE4-9333B0ACD324}" type="presParOf" srcId="{EB2C9664-3FA2-4A47-9CA6-B3C68EA5B855}" destId="{5E2505E5-AE07-44E2-9903-27150F4DA305}" srcOrd="0" destOrd="0" presId="urn:microsoft.com/office/officeart/2008/layout/LinedList"/>
    <dgm:cxn modelId="{33A5EF83-D363-4991-91A8-F81E07D527A2}" type="presParOf" srcId="{EB2C9664-3FA2-4A47-9CA6-B3C68EA5B855}" destId="{4E8D16CF-7797-4F60-A86E-F1110D211E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0650E-BA65-419A-BB2F-5E7E377E5E3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794DCD-F2C0-4A05-894F-84043BDD0C55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break</a:t>
          </a:r>
          <a:r>
            <a:rPr lang="zh-CN" sz="3900" kern="1200"/>
            <a:t> 语句可以跳出 </a:t>
          </a:r>
          <a:r>
            <a:rPr lang="en-US" sz="3900" kern="1200"/>
            <a:t>for </a:t>
          </a:r>
          <a:r>
            <a:rPr lang="zh-CN" sz="3900" kern="1200"/>
            <a:t>和 </a:t>
          </a:r>
          <a:r>
            <a:rPr lang="en-US" sz="3900" kern="1200"/>
            <a:t>while </a:t>
          </a:r>
          <a:r>
            <a:rPr lang="zh-CN" sz="3900" kern="1200"/>
            <a:t>的循环体。如果你从 </a:t>
          </a:r>
          <a:r>
            <a:rPr lang="en-US" sz="3900" kern="1200"/>
            <a:t>for </a:t>
          </a:r>
          <a:r>
            <a:rPr lang="zh-CN" sz="3900" kern="1200"/>
            <a:t>或 </a:t>
          </a:r>
          <a:r>
            <a:rPr lang="en-US" sz="3900" kern="1200"/>
            <a:t>while </a:t>
          </a:r>
          <a:r>
            <a:rPr lang="zh-CN" sz="3900" kern="1200"/>
            <a:t>循环中终止，任何对应的循环 </a:t>
          </a:r>
          <a:r>
            <a:rPr lang="en-US" sz="3900" kern="1200"/>
            <a:t>else </a:t>
          </a:r>
          <a:r>
            <a:rPr lang="zh-CN" sz="3900" kern="1200"/>
            <a:t>块将不执行。</a:t>
          </a:r>
          <a:endParaRPr lang="en-US" sz="3900" kern="1200"/>
        </a:p>
      </dsp:txBody>
      <dsp:txXfrm>
        <a:off x="0" y="0"/>
        <a:ext cx="10515600" cy="2175669"/>
      </dsp:txXfrm>
    </dsp:sp>
    <dsp:sp modelId="{70A65B3A-0A48-4C4E-B333-A705AA023937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2505E5-AE07-44E2-9903-27150F4DA305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continue</a:t>
          </a:r>
          <a:r>
            <a:rPr lang="zh-CN" sz="3900" kern="1200"/>
            <a:t> 语句被用来告诉 </a:t>
          </a:r>
          <a:r>
            <a:rPr lang="en-US" sz="3900" kern="1200"/>
            <a:t>Python </a:t>
          </a:r>
          <a:r>
            <a:rPr lang="zh-CN" sz="3900" kern="1200"/>
            <a:t>跳过当前循环块中的剩余语句，然后继续进行下一轮循环。</a:t>
          </a:r>
          <a:endParaRPr lang="en-US" sz="3900" kern="1200"/>
        </a:p>
      </dsp:txBody>
      <dsp:txXfrm>
        <a:off x="0" y="2175669"/>
        <a:ext cx="10515600" cy="217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7696-9BEA-40B5-BDB8-C479072FA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6D895-6C82-4400-87E3-6707571E9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8497-8A67-4D24-8EB8-067941CB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5A5-D05A-4650-9F2C-1D15432693B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047A4-56B8-4ED3-B72F-370958EC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6522-4E48-4D19-B628-933DFC3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C917-958A-4C7E-84EB-2DB04820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7062-1445-4D74-BA3A-CEBFAB0F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A3E99-AD71-4566-8DBF-32F23D134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77A67-6ED8-4339-B7E7-BD7B625A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5A5-D05A-4650-9F2C-1D15432693B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5AFC-9502-4681-8059-88B7A0A4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8B38-B6A3-4A21-9169-C0D97D96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C917-958A-4C7E-84EB-2DB04820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36B67-CB76-4EF8-A735-1146008DE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91056-6AF5-4326-AFDC-9212923F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CE8C-C144-4C83-9EC5-9A07E071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5A5-D05A-4650-9F2C-1D15432693B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69CB-5540-47A1-8B82-0D965FBF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E8FEA-51C1-499D-B0E3-FDCDDB49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C917-958A-4C7E-84EB-2DB04820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C767-FBB1-41C4-9FBB-552B0195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27DA-9242-48CA-8B1A-4DA5411C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6EF8-E51E-4EB3-9F4E-D7270B01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5A5-D05A-4650-9F2C-1D15432693B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FA470-B845-457E-BB74-782A7D11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AB3E-C105-4ABD-A230-1EED9851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C917-958A-4C7E-84EB-2DB04820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8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F9D7-165F-402A-97A6-10B9C692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2B625-5DBA-4025-AC18-8B4463A02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73291-528D-47CF-819E-D921F036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5A5-D05A-4650-9F2C-1D15432693B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0AA4-62D7-43BE-86BA-E8A0B3CC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19A1-3590-4825-ADCA-8808E124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C917-958A-4C7E-84EB-2DB04820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9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E7A3-4EFB-4DD4-B27B-D5E3F45A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1C01-6BAB-4FF8-97B7-2A08F0F4C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EF3B6-A4DC-4838-A983-2966E027F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4E04-3E66-4884-A3EB-BDC8D52E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5A5-D05A-4650-9F2C-1D15432693B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B1846-0342-4CE8-946D-FB54A118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9B75-D5A2-4EF3-A252-AF035331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C917-958A-4C7E-84EB-2DB04820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1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5CDF-238E-4C19-9CBB-817FF684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2D089-C087-4DF9-B27B-1C94B046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05A17-E218-4ADC-864F-CDE80E423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10890-3AD7-4949-992E-F6CE1D7A0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E6B92-C89B-48B4-90AE-968D568F8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8A09C-1E32-42CE-8046-A77732D0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5A5-D05A-4650-9F2C-1D15432693B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4A496-C368-4163-8FAB-4AEE2987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B782C-8F3B-4B7A-B1C6-A80E7573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C917-958A-4C7E-84EB-2DB04820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008A-0E66-4EFD-BC80-9D324496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9DF0F-C36A-4877-BAE2-8C6F332A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5A5-D05A-4650-9F2C-1D15432693B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72A44-CF48-4BE8-8C35-88D2EE7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D5F62-7B0E-420B-A63D-B5C7BDB4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C917-958A-4C7E-84EB-2DB04820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9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9588D-DDB1-4E9D-9305-FFB1A928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5A5-D05A-4650-9F2C-1D15432693B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EA629-5F20-40DF-A5D1-552305D9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27C94-756A-45C1-8C58-817EAD09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C917-958A-4C7E-84EB-2DB04820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5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0425-804E-48FC-89EC-45AB1116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05C6-A90B-4E05-B76C-EF060D72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59E01-1300-4441-BA50-9A3569ED5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D14-802C-4EC9-833C-8D86667A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5A5-D05A-4650-9F2C-1D15432693B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488A-A444-409C-B197-87372613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DED13-AE86-4DC2-920B-1F7E1AF9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C917-958A-4C7E-84EB-2DB04820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9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D5E6-F709-45B8-9727-62A22BFF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B2746-715B-4880-8D90-21A06D1C0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9C455-E472-407D-A99C-67F40BB2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02EAA-BB72-44B7-A98A-984650EE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5A5-D05A-4650-9F2C-1D15432693B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6484-249B-48E0-89FF-30FF9AD4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BA743-52C0-4010-A3A4-9FC79D9D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C917-958A-4C7E-84EB-2DB04820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9085E-D0F1-463C-92E1-BC17E594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598A8-3D91-4D4E-B975-5B8835D2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BB7D-AA5C-40BE-B982-0BA22E47A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05A5-D05A-4650-9F2C-1D15432693B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F40F-5542-4C20-8FF3-8D676CEFD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4681-0DB7-4A10-BCDD-98E72201B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8C917-958A-4C7E-84EB-2DB04820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FC2EF-3FBB-4B7A-9AEE-0881529A0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6600" b="1"/>
              <a:t>循环语句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10A10-FA61-4CE3-805C-288E49708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A069-99A0-4948-AFA7-99875E51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/>
              <a:t>for </a:t>
            </a:r>
            <a:r>
              <a:rPr lang="zh-CN" altLang="en-US" sz="5400" b="1"/>
              <a:t>语句</a:t>
            </a:r>
            <a:endParaRPr lang="en-US" sz="54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3D77-2B36-4CD5-9830-6B577708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7" y="2998112"/>
            <a:ext cx="3784046" cy="3410712"/>
          </a:xfrm>
        </p:spPr>
        <p:txBody>
          <a:bodyPr anchor="t">
            <a:normAutofit/>
          </a:bodyPr>
          <a:lstStyle/>
          <a:p>
            <a:pPr latinLnBrk="1"/>
            <a:r>
              <a:rPr lang="en-US" sz="2000" dirty="0"/>
              <a:t>for </a:t>
            </a:r>
            <a:r>
              <a:rPr lang="zh-CN" altLang="en-US" sz="2000" dirty="0"/>
              <a:t>循环可以遍历任何可迭代对象，如一个列表或者一个字符串。</a:t>
            </a:r>
          </a:p>
          <a:p>
            <a:pPr latinLnBrk="1"/>
            <a:r>
              <a:rPr lang="en-US" sz="2000" dirty="0"/>
              <a:t>for</a:t>
            </a:r>
            <a:r>
              <a:rPr lang="zh-CN" altLang="en-US" sz="2000" dirty="0"/>
              <a:t>循环的一般格式如下：</a:t>
            </a:r>
          </a:p>
          <a:p>
            <a:pPr marL="0" indent="0" latinLnBrk="1">
              <a:buNone/>
            </a:pPr>
            <a:r>
              <a:rPr lang="en-US" sz="2000" dirty="0"/>
              <a:t>        for &lt;variable&gt; in &lt;sequence&gt;: </a:t>
            </a:r>
          </a:p>
          <a:p>
            <a:pPr marL="0" indent="0" latinLnBrk="1">
              <a:buNone/>
            </a:pPr>
            <a:r>
              <a:rPr lang="en-US" sz="2000" dirty="0"/>
              <a:t>	&lt;statements&gt; </a:t>
            </a:r>
          </a:p>
          <a:p>
            <a:pPr marL="0" indent="0" latinLnBrk="1">
              <a:buNone/>
            </a:pPr>
            <a:r>
              <a:rPr lang="en-US" sz="2000" dirty="0"/>
              <a:t>        else: </a:t>
            </a:r>
          </a:p>
          <a:p>
            <a:pPr marL="0" indent="0" latinLnBrk="1">
              <a:buNone/>
            </a:pPr>
            <a:r>
              <a:rPr lang="en-US" sz="2000" dirty="0"/>
              <a:t>	&lt;statements&gt;</a:t>
            </a:r>
          </a:p>
          <a:p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D9AFFD-28DF-4932-96E6-4E8A12BDD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2546" y="640080"/>
            <a:ext cx="472721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2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5A9FF-5806-488A-B2B7-BAB7F4C3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实例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AF09-5DA0-4F53-BE31-836CBACBE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&gt;&gt;&gt;languages = ["C", "C++", "Perl", "Python"] </a:t>
            </a:r>
          </a:p>
          <a:p>
            <a:pPr marL="0" indent="0">
              <a:buNone/>
            </a:pPr>
            <a:r>
              <a:rPr lang="en-US" sz="2200"/>
              <a:t>&gt;&gt;&gt; for x in languages:</a:t>
            </a:r>
          </a:p>
          <a:p>
            <a:pPr marL="0" indent="0">
              <a:buNone/>
            </a:pPr>
            <a:r>
              <a:rPr lang="en-US" sz="2200"/>
              <a:t>...     print (x)</a:t>
            </a:r>
          </a:p>
          <a:p>
            <a:pPr marL="0" indent="0">
              <a:buNone/>
            </a:pPr>
            <a:r>
              <a:rPr lang="en-US" sz="2200"/>
              <a:t>... </a:t>
            </a:r>
          </a:p>
          <a:p>
            <a:pPr marL="0" indent="0">
              <a:buNone/>
            </a:pPr>
            <a:r>
              <a:rPr lang="en-US" sz="2200"/>
              <a:t>C</a:t>
            </a:r>
          </a:p>
          <a:p>
            <a:pPr marL="0" indent="0">
              <a:buNone/>
            </a:pPr>
            <a:r>
              <a:rPr lang="en-US" sz="2200"/>
              <a:t>C++</a:t>
            </a:r>
          </a:p>
          <a:p>
            <a:pPr marL="0" indent="0">
              <a:buNone/>
            </a:pPr>
            <a:r>
              <a:rPr lang="en-US" sz="2200"/>
              <a:t>Perl</a:t>
            </a:r>
          </a:p>
          <a:p>
            <a:pPr marL="0" indent="0">
              <a:buNone/>
            </a:pPr>
            <a:r>
              <a:rPr lang="en-US" sz="220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42310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6EFD5-EF61-4B40-A52E-49F05244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使用 </a:t>
            </a:r>
            <a:r>
              <a:rPr lang="en-US" sz="5400"/>
              <a:t>break </a:t>
            </a:r>
            <a:r>
              <a:rPr lang="zh-CN" altLang="en-US" sz="5400"/>
              <a:t>语句跳出当前循环体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55FB-5699-4B4A-A3E1-DDF16096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/>
              <a:t>sites = ["Baidu", "Google","Runoob","Taobao"]</a:t>
            </a:r>
          </a:p>
          <a:p>
            <a:pPr marL="0" indent="0">
              <a:buNone/>
            </a:pPr>
            <a:r>
              <a:rPr lang="en-US" sz="1000"/>
              <a:t>for site in sites:</a:t>
            </a:r>
          </a:p>
          <a:p>
            <a:pPr marL="0" indent="0">
              <a:buNone/>
            </a:pPr>
            <a:r>
              <a:rPr lang="en-US" sz="1000"/>
              <a:t>    if site == "Runoob":</a:t>
            </a:r>
          </a:p>
          <a:p>
            <a:pPr marL="0" indent="0">
              <a:buNone/>
            </a:pPr>
            <a:r>
              <a:rPr lang="en-US" sz="1000"/>
              <a:t>        print("</a:t>
            </a:r>
            <a:r>
              <a:rPr lang="zh-CN" altLang="en-US" sz="1000"/>
              <a:t>菜鸟教程</a:t>
            </a:r>
            <a:r>
              <a:rPr lang="en-US" altLang="zh-CN" sz="1000"/>
              <a:t>!")</a:t>
            </a:r>
          </a:p>
          <a:p>
            <a:pPr marL="0" indent="0">
              <a:buNone/>
            </a:pPr>
            <a:r>
              <a:rPr lang="en-US" altLang="zh-CN" sz="1000"/>
              <a:t>        </a:t>
            </a:r>
            <a:r>
              <a:rPr lang="en-US" sz="1000"/>
              <a:t>break</a:t>
            </a:r>
          </a:p>
          <a:p>
            <a:pPr marL="0" indent="0">
              <a:buNone/>
            </a:pPr>
            <a:r>
              <a:rPr lang="en-US" sz="1000"/>
              <a:t>    print("</a:t>
            </a:r>
            <a:r>
              <a:rPr lang="zh-CN" altLang="en-US" sz="1000"/>
              <a:t>循环数据 </a:t>
            </a:r>
            <a:r>
              <a:rPr lang="en-US" altLang="zh-CN" sz="1000"/>
              <a:t>" + </a:t>
            </a:r>
            <a:r>
              <a:rPr lang="en-US" sz="1000"/>
              <a:t>site)</a:t>
            </a:r>
          </a:p>
          <a:p>
            <a:pPr marL="0" indent="0">
              <a:buNone/>
            </a:pPr>
            <a:r>
              <a:rPr lang="en-US" sz="1000"/>
              <a:t>else:</a:t>
            </a:r>
          </a:p>
          <a:p>
            <a:pPr marL="0" indent="0">
              <a:buNone/>
            </a:pPr>
            <a:r>
              <a:rPr lang="en-US" sz="1000"/>
              <a:t>    print("</a:t>
            </a:r>
            <a:r>
              <a:rPr lang="zh-CN" altLang="en-US" sz="1000"/>
              <a:t>没有循环数据</a:t>
            </a:r>
            <a:r>
              <a:rPr lang="en-US" altLang="zh-CN" sz="1000"/>
              <a:t>!")</a:t>
            </a:r>
          </a:p>
          <a:p>
            <a:pPr marL="0" indent="0">
              <a:buNone/>
            </a:pPr>
            <a:r>
              <a:rPr lang="en-US" sz="1000"/>
              <a:t>print("</a:t>
            </a:r>
            <a:r>
              <a:rPr lang="zh-CN" altLang="en-US" sz="1000"/>
              <a:t>完成循环</a:t>
            </a:r>
            <a:r>
              <a:rPr lang="en-US" altLang="zh-CN" sz="1000"/>
              <a:t>!")</a:t>
            </a:r>
          </a:p>
          <a:p>
            <a:pPr marL="0" indent="0">
              <a:buNone/>
            </a:pPr>
            <a:endParaRPr lang="en-US" altLang="zh-CN" sz="1000"/>
          </a:p>
          <a:p>
            <a:pPr marL="0" indent="0">
              <a:buNone/>
            </a:pPr>
            <a:r>
              <a:rPr lang="zh-CN" altLang="en-US" sz="1000"/>
              <a:t>执行脚本后，在循环到 </a:t>
            </a:r>
            <a:r>
              <a:rPr lang="en-US" altLang="zh-CN" sz="1000"/>
              <a:t>"</a:t>
            </a:r>
            <a:r>
              <a:rPr lang="en-US" sz="1000"/>
              <a:t>Runoob"</a:t>
            </a:r>
            <a:r>
              <a:rPr lang="zh-CN" altLang="en-US" sz="1000"/>
              <a:t>时会跳出循环体：</a:t>
            </a:r>
          </a:p>
          <a:p>
            <a:pPr marL="0" indent="0">
              <a:buNone/>
            </a:pPr>
            <a:r>
              <a:rPr lang="zh-CN" altLang="en-US" sz="1000"/>
              <a:t>循环数据 </a:t>
            </a:r>
            <a:r>
              <a:rPr lang="en-US" sz="1000"/>
              <a:t>Baidu</a:t>
            </a:r>
          </a:p>
          <a:p>
            <a:pPr marL="0" indent="0">
              <a:buNone/>
            </a:pPr>
            <a:r>
              <a:rPr lang="zh-CN" altLang="en-US" sz="1000"/>
              <a:t>循环数据 </a:t>
            </a:r>
            <a:r>
              <a:rPr lang="en-US" sz="1000"/>
              <a:t>Google</a:t>
            </a:r>
          </a:p>
          <a:p>
            <a:pPr marL="0" indent="0">
              <a:buNone/>
            </a:pPr>
            <a:r>
              <a:rPr lang="zh-CN" altLang="en-US" sz="1000"/>
              <a:t>菜鸟教程</a:t>
            </a:r>
            <a:r>
              <a:rPr lang="en-US" altLang="zh-CN" sz="1000"/>
              <a:t>!</a:t>
            </a:r>
          </a:p>
          <a:p>
            <a:pPr marL="0" indent="0">
              <a:buNone/>
            </a:pPr>
            <a:r>
              <a:rPr lang="zh-CN" altLang="en-US" sz="1000"/>
              <a:t>完成循环</a:t>
            </a:r>
            <a:r>
              <a:rPr lang="en-US" altLang="zh-CN" sz="1000"/>
              <a:t>!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8761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36A1B-5914-42C8-A035-F0B92C32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range()</a:t>
            </a:r>
            <a:r>
              <a:rPr lang="zh-CN" altLang="en-US" sz="5400" b="1"/>
              <a:t>函数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A8E3-0B56-4737-9129-06A43EDE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zh-CN" altLang="en-US" sz="2200"/>
              <a:t>如果你需要遍历数字序列，可以使用内置</a:t>
            </a:r>
            <a:r>
              <a:rPr lang="en-US" altLang="zh-CN" sz="2200"/>
              <a:t>range()</a:t>
            </a:r>
            <a:r>
              <a:rPr lang="zh-CN" altLang="en-US" sz="2200"/>
              <a:t>函数。它会生成数列</a:t>
            </a:r>
            <a:endParaRPr lang="en-US" altLang="zh-CN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&gt;&gt;&gt;for i in range(5): </a:t>
            </a:r>
          </a:p>
          <a:p>
            <a:pPr marL="0" indent="0">
              <a:buNone/>
            </a:pPr>
            <a:r>
              <a:rPr lang="en-US" sz="2200"/>
              <a:t>...         print(i) </a:t>
            </a:r>
          </a:p>
          <a:p>
            <a:pPr marL="0" indent="0">
              <a:buNone/>
            </a:pPr>
            <a:r>
              <a:rPr lang="en-US" sz="2200"/>
              <a:t>... </a:t>
            </a:r>
          </a:p>
          <a:p>
            <a:pPr marL="0" indent="0">
              <a:buNone/>
            </a:pPr>
            <a:r>
              <a:rPr lang="en-US" sz="2200"/>
              <a:t>0 </a:t>
            </a:r>
          </a:p>
          <a:p>
            <a:pPr marL="0" indent="0">
              <a:buNone/>
            </a:pPr>
            <a:r>
              <a:rPr lang="en-US" sz="2200"/>
              <a:t>1 </a:t>
            </a:r>
          </a:p>
          <a:p>
            <a:pPr marL="0" indent="0">
              <a:buNone/>
            </a:pPr>
            <a:r>
              <a:rPr lang="en-US" sz="2200"/>
              <a:t>2 </a:t>
            </a:r>
          </a:p>
          <a:p>
            <a:pPr marL="0" indent="0">
              <a:buNone/>
            </a:pPr>
            <a:r>
              <a:rPr lang="en-US" sz="2200"/>
              <a:t>3</a:t>
            </a:r>
          </a:p>
          <a:p>
            <a:pPr marL="0" indent="0">
              <a:buNone/>
            </a:pPr>
            <a:r>
              <a:rPr lang="en-US" sz="22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3187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0B4F5-3D87-4BCD-AA97-856E5BE3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你也可以使用</a:t>
            </a:r>
            <a:r>
              <a:rPr lang="en-US" altLang="zh-CN" sz="5400"/>
              <a:t>range</a:t>
            </a:r>
            <a:r>
              <a:rPr lang="zh-CN" altLang="en-US" sz="5400"/>
              <a:t>指定区间的值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675E-06B9-4619-9CA5-911EBD01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&gt;&gt;&gt;for i in range(5,9) :</a:t>
            </a:r>
          </a:p>
          <a:p>
            <a:pPr marL="0" indent="0">
              <a:buNone/>
            </a:pPr>
            <a:r>
              <a:rPr lang="en-US" sz="2200"/>
              <a:t>    print(i)</a:t>
            </a:r>
          </a:p>
          <a:p>
            <a:pPr marL="0" indent="0">
              <a:buNone/>
            </a:pPr>
            <a:r>
              <a:rPr lang="en-US" sz="2200"/>
              <a:t> </a:t>
            </a:r>
          </a:p>
          <a:p>
            <a:pPr marL="0" indent="0">
              <a:buNone/>
            </a:pPr>
            <a:r>
              <a:rPr lang="en-US" sz="2200"/>
              <a:t>    </a:t>
            </a:r>
          </a:p>
          <a:p>
            <a:pPr marL="0" indent="0">
              <a:buNone/>
            </a:pPr>
            <a:r>
              <a:rPr lang="en-US" sz="2200"/>
              <a:t>5</a:t>
            </a:r>
          </a:p>
          <a:p>
            <a:pPr marL="0" indent="0">
              <a:buNone/>
            </a:pPr>
            <a:r>
              <a:rPr lang="en-US" sz="2200"/>
              <a:t>6</a:t>
            </a:r>
          </a:p>
          <a:p>
            <a:pPr marL="0" indent="0">
              <a:buNone/>
            </a:pPr>
            <a:r>
              <a:rPr lang="en-US" sz="2200"/>
              <a:t>7</a:t>
            </a:r>
          </a:p>
          <a:p>
            <a:pPr marL="0" indent="0">
              <a:buNone/>
            </a:pPr>
            <a:r>
              <a:rPr lang="en-US" sz="22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3628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25B7C-DA00-4060-8920-EEE7C9ED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200"/>
              <a:t>也可以使</a:t>
            </a:r>
            <a:r>
              <a:rPr lang="en-US" altLang="zh-CN" sz="4200"/>
              <a:t>range</a:t>
            </a:r>
            <a:r>
              <a:rPr lang="zh-CN" altLang="en-US" sz="4200"/>
              <a:t>以指定数字开始并指定不同的增量</a:t>
            </a:r>
            <a:r>
              <a:rPr lang="en-US" altLang="zh-CN" sz="4200"/>
              <a:t>(</a:t>
            </a:r>
            <a:r>
              <a:rPr lang="zh-CN" altLang="en-US" sz="4200"/>
              <a:t>可以是负数，这也叫做</a:t>
            </a:r>
            <a:r>
              <a:rPr lang="en-US" altLang="zh-CN" sz="4200"/>
              <a:t>'</a:t>
            </a:r>
            <a:r>
              <a:rPr lang="zh-CN" altLang="en-US" sz="4200"/>
              <a:t>步长</a:t>
            </a:r>
            <a:r>
              <a:rPr lang="en-US" altLang="zh-CN" sz="4200"/>
              <a:t>'):</a:t>
            </a:r>
            <a:endParaRPr lang="en-US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2743-BED3-42DD-B251-1C3B1432F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200" dirty="0"/>
              <a:t>&gt;&gt;&gt;for </a:t>
            </a:r>
            <a:r>
              <a:rPr lang="en-US" sz="2200" dirty="0" err="1"/>
              <a:t>i</a:t>
            </a:r>
            <a:r>
              <a:rPr lang="en-US" sz="2200" dirty="0"/>
              <a:t> in range(0, 10, 3) :</a:t>
            </a:r>
          </a:p>
          <a:p>
            <a:pPr marL="0" indent="0">
              <a:buNone/>
            </a:pPr>
            <a:r>
              <a:rPr lang="en-US" sz="2200" dirty="0"/>
              <a:t>    print(</a:t>
            </a:r>
            <a:r>
              <a:rPr lang="en-US" sz="2200" dirty="0" err="1"/>
              <a:t>i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0</a:t>
            </a:r>
          </a:p>
          <a:p>
            <a:pPr marL="0" indent="0">
              <a:buNone/>
            </a:pPr>
            <a:r>
              <a:rPr lang="en-US" sz="2200" dirty="0"/>
              <a:t>3</a:t>
            </a:r>
          </a:p>
          <a:p>
            <a:pPr marL="0" indent="0">
              <a:buNone/>
            </a:pPr>
            <a:r>
              <a:rPr lang="en-US" sz="2200" dirty="0"/>
              <a:t>6</a:t>
            </a:r>
          </a:p>
          <a:p>
            <a:pPr marL="0" indent="0">
              <a:buNone/>
            </a:pPr>
            <a:r>
              <a:rPr lang="en-US" sz="2200" dirty="0"/>
              <a:t>9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&gt;&gt;&gt;for </a:t>
            </a:r>
            <a:r>
              <a:rPr lang="en-US" sz="2200" dirty="0" err="1"/>
              <a:t>i</a:t>
            </a:r>
            <a:r>
              <a:rPr lang="en-US" sz="2200" dirty="0"/>
              <a:t> in range(-10, -100, -30) :    	print(</a:t>
            </a:r>
            <a:r>
              <a:rPr lang="en-US" sz="2200" dirty="0" err="1"/>
              <a:t>i</a:t>
            </a:r>
            <a:r>
              <a:rPr lang="en-US" sz="2200" dirty="0"/>
              <a:t>)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-10 </a:t>
            </a:r>
          </a:p>
          <a:p>
            <a:pPr marL="0" indent="0">
              <a:buNone/>
            </a:pPr>
            <a:r>
              <a:rPr lang="en-US" sz="2200" dirty="0"/>
              <a:t>-40 </a:t>
            </a:r>
          </a:p>
          <a:p>
            <a:pPr marL="0" indent="0">
              <a:buNone/>
            </a:pPr>
            <a:r>
              <a:rPr lang="en-US" sz="2200" dirty="0"/>
              <a:t>-70</a:t>
            </a:r>
          </a:p>
        </p:txBody>
      </p:sp>
    </p:spTree>
    <p:extLst>
      <p:ext uri="{BB962C8B-B14F-4D97-AF65-F5344CB8AC3E}">
        <p14:creationId xmlns:p14="http://schemas.microsoft.com/office/powerpoint/2010/main" val="233297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73FD6-C903-4257-88F8-92641757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200"/>
              <a:t>可以结合</a:t>
            </a:r>
            <a:r>
              <a:rPr lang="en-US" altLang="zh-CN" sz="4200"/>
              <a:t>range()</a:t>
            </a:r>
            <a:r>
              <a:rPr lang="zh-CN" altLang="en-US" sz="4200"/>
              <a:t>和</a:t>
            </a:r>
            <a:r>
              <a:rPr lang="en-US" altLang="zh-CN" sz="4200"/>
              <a:t>len()</a:t>
            </a:r>
            <a:r>
              <a:rPr lang="zh-CN" altLang="en-US" sz="4200"/>
              <a:t>函数以遍历一个序列的索引</a:t>
            </a:r>
            <a:endParaRPr lang="en-US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E4D7-8A85-434F-A292-424FC766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&gt;&gt;&gt;a = ['Google', 'Baidu', 'Runoob', 'Taobao', 'QQ']</a:t>
            </a:r>
          </a:p>
          <a:p>
            <a:pPr marL="0" indent="0">
              <a:buNone/>
            </a:pPr>
            <a:r>
              <a:rPr lang="en-US" sz="2200"/>
              <a:t>&gt;&gt;&gt; for i in range(len(a)):</a:t>
            </a:r>
          </a:p>
          <a:p>
            <a:pPr marL="0" indent="0">
              <a:buNone/>
            </a:pPr>
            <a:r>
              <a:rPr lang="en-US" sz="2200"/>
              <a:t>...     print(i, a[i])</a:t>
            </a:r>
          </a:p>
          <a:p>
            <a:pPr marL="0" indent="0">
              <a:buNone/>
            </a:pPr>
            <a:r>
              <a:rPr lang="en-US" sz="2200"/>
              <a:t>... </a:t>
            </a:r>
          </a:p>
          <a:p>
            <a:pPr marL="0" indent="0">
              <a:buNone/>
            </a:pPr>
            <a:r>
              <a:rPr lang="en-US" sz="2200"/>
              <a:t>0 Google</a:t>
            </a:r>
          </a:p>
          <a:p>
            <a:pPr marL="0" indent="0">
              <a:buNone/>
            </a:pPr>
            <a:r>
              <a:rPr lang="en-US" sz="2200"/>
              <a:t>1 Baidu</a:t>
            </a:r>
          </a:p>
          <a:p>
            <a:pPr marL="0" indent="0">
              <a:buNone/>
            </a:pPr>
            <a:r>
              <a:rPr lang="en-US" sz="2200"/>
              <a:t>2 Runoob</a:t>
            </a:r>
          </a:p>
          <a:p>
            <a:pPr marL="0" indent="0">
              <a:buNone/>
            </a:pPr>
            <a:r>
              <a:rPr lang="en-US" sz="2200"/>
              <a:t>3 Taobao</a:t>
            </a:r>
          </a:p>
          <a:p>
            <a:pPr marL="0" indent="0">
              <a:buNone/>
            </a:pPr>
            <a:r>
              <a:rPr lang="en-US" sz="2200"/>
              <a:t>4 QQ</a:t>
            </a:r>
          </a:p>
        </p:txBody>
      </p:sp>
    </p:spTree>
    <p:extLst>
      <p:ext uri="{BB962C8B-B14F-4D97-AF65-F5344CB8AC3E}">
        <p14:creationId xmlns:p14="http://schemas.microsoft.com/office/powerpoint/2010/main" val="13661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CF811-DABA-461C-A980-BA19CB1B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600"/>
              <a:t>还可以使用</a:t>
            </a:r>
            <a:r>
              <a:rPr lang="en-US" altLang="zh-CN" sz="4600"/>
              <a:t>range()</a:t>
            </a:r>
            <a:r>
              <a:rPr lang="zh-CN" altLang="en-US" sz="4600"/>
              <a:t>函数来创建一个列表</a:t>
            </a:r>
            <a:endParaRPr lang="en-US" sz="46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F8B1-6729-4B1A-9903-4F2004ED7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&gt;&gt;&gt;list(range(5))</a:t>
            </a:r>
          </a:p>
          <a:p>
            <a:pPr marL="0" indent="0">
              <a:buNone/>
            </a:pPr>
            <a:r>
              <a:rPr lang="en-US" sz="2200"/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20984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631500-C9EB-4E1C-9C0C-6CC65E52D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/>
              <a:t>break </a:t>
            </a:r>
            <a:r>
              <a:rPr lang="zh-CN" altLang="en-US" sz="6600" b="1"/>
              <a:t>和 </a:t>
            </a:r>
            <a:r>
              <a:rPr lang="en-US" sz="6600" b="1"/>
              <a:t>continue </a:t>
            </a:r>
            <a:r>
              <a:rPr lang="zh-CN" altLang="en-US" sz="6600" b="1"/>
              <a:t>语句及循环中的 </a:t>
            </a:r>
            <a:r>
              <a:rPr lang="en-US" sz="6600" b="1"/>
              <a:t>else </a:t>
            </a:r>
            <a:r>
              <a:rPr lang="zh-CN" altLang="en-US" sz="6600" b="1"/>
              <a:t>子句</a:t>
            </a:r>
            <a:endParaRPr lang="en-US" sz="66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9F2806-07B0-4507-816A-9AFE05FD6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C949E-471A-46BC-94A4-4649A50B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break </a:t>
            </a:r>
            <a:r>
              <a:rPr lang="zh-CN" altLang="en-US" sz="3800" b="1" dirty="0"/>
              <a:t>语句</a:t>
            </a:r>
            <a:endParaRPr lang="en-US" sz="3800" dirty="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2A85-25E7-44C7-8318-1D37104D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b="1"/>
              <a:t>break </a:t>
            </a:r>
            <a:r>
              <a:rPr lang="zh-CN" altLang="en-US" sz="2200" b="1"/>
              <a:t>执行流程图</a:t>
            </a:r>
            <a:endParaRPr lang="en-US" altLang="zh-CN" sz="2200" b="1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D3C61E-3D7C-4CBF-B57A-D0CA54843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9058" y="640080"/>
            <a:ext cx="529894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81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AA566-19BA-400F-8780-1843C698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zh-CN" altLang="en-US" sz="4600"/>
              <a:t>循环语句有 </a:t>
            </a:r>
            <a:r>
              <a:rPr lang="en-US" sz="4600"/>
              <a:t>for</a:t>
            </a:r>
            <a:r>
              <a:rPr lang="zh-CN" altLang="en-US" sz="4600"/>
              <a:t>循环</a:t>
            </a:r>
            <a:r>
              <a:rPr lang="en-US" sz="4600"/>
              <a:t> </a:t>
            </a:r>
            <a:r>
              <a:rPr lang="zh-CN" altLang="en-US" sz="4600"/>
              <a:t>和 </a:t>
            </a:r>
            <a:r>
              <a:rPr lang="en-US" sz="4600"/>
              <a:t>while</a:t>
            </a:r>
            <a:r>
              <a:rPr lang="zh-CN" altLang="en-US" sz="4600"/>
              <a:t>循环</a:t>
            </a:r>
            <a:endParaRPr lang="en-US" sz="4600"/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556E-A19A-47F9-93FB-5E1E323B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566" y="3572878"/>
            <a:ext cx="3966257" cy="2635898"/>
          </a:xfrm>
        </p:spPr>
        <p:txBody>
          <a:bodyPr anchor="t">
            <a:normAutofit/>
          </a:bodyPr>
          <a:lstStyle/>
          <a:p>
            <a:r>
              <a:rPr lang="zh-CN" altLang="en-US" sz="2200" dirty="0"/>
              <a:t>循环语句的控制结构图：</a:t>
            </a:r>
            <a:endParaRPr lang="en-US" altLang="zh-CN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D1F451-7C6B-4208-96CF-031A3B1B0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3919" y="640080"/>
            <a:ext cx="522922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18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0C25F-EDB4-4233-A324-303C5489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/>
              <a:t>continue </a:t>
            </a:r>
            <a:r>
              <a:rPr lang="zh-CN" altLang="en-US" sz="5400" b="1"/>
              <a:t>语句</a:t>
            </a:r>
            <a:endParaRPr lang="en-US" sz="54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64F1-35F2-48E9-9C6B-C68D73603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b="1"/>
              <a:t>continue </a:t>
            </a:r>
            <a:r>
              <a:rPr lang="zh-CN" altLang="en-US" sz="2200" b="1"/>
              <a:t>执行流程图</a:t>
            </a:r>
            <a:endParaRPr lang="en-US" sz="22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50C914-8907-4C65-864C-6F43A3AE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856461"/>
            <a:ext cx="5458968" cy="514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0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CC305-C124-4909-A706-78F3FA88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D24D-66E2-45A8-A332-D3B0405B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zh-CN" sz="2200"/>
              <a:t>while </a:t>
            </a:r>
            <a:r>
              <a:rPr lang="zh-CN" altLang="en-US" sz="2200"/>
              <a:t>语句代码执行过程</a:t>
            </a:r>
            <a:endParaRPr lang="en-US" altLang="zh-CN" sz="2200"/>
          </a:p>
          <a:p>
            <a:endParaRPr lang="en-US" sz="22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42061AE-9DF2-40D4-9139-CF9B8D46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02" y="640080"/>
            <a:ext cx="527105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4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662DC-80D5-49E9-9728-749698F6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6F9D-6244-480A-853C-1ACA35F2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zh-CN" sz="2200"/>
              <a:t>for </a:t>
            </a:r>
            <a:r>
              <a:rPr lang="zh-CN" altLang="en-US" sz="2200"/>
              <a:t>语句代码执行过程</a:t>
            </a:r>
            <a:endParaRPr lang="en-US" sz="2200"/>
          </a:p>
        </p:txBody>
      </p:sp>
      <p:pic>
        <p:nvPicPr>
          <p:cNvPr id="7170" name="Picture 2" descr="Diagram&#10;&#10;Description automatically generated">
            <a:extLst>
              <a:ext uri="{FF2B5EF4-FFF2-40B4-BE49-F238E27FC236}">
                <a16:creationId xmlns:a16="http://schemas.microsoft.com/office/drawing/2014/main" id="{FB3AE76C-4726-46D3-B13F-5353386D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64996"/>
            <a:ext cx="6903720" cy="372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71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BA5C-84BA-4A42-AB78-3BD43486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41B7BD-CE2E-4A3E-9B75-F8DFFEB41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9620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752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00AE7-0ADE-4FA4-8D43-9102E2FA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b="1"/>
              <a:t>实例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9C26-56CB-4E63-9B86-417CB577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400"/>
              <a:t>while </a:t>
            </a:r>
            <a:r>
              <a:rPr lang="zh-CN" altLang="en-US" sz="1400"/>
              <a:t>中使用 </a:t>
            </a:r>
            <a:r>
              <a:rPr lang="en-US" sz="1400"/>
              <a:t>break</a:t>
            </a:r>
          </a:p>
          <a:p>
            <a:pPr marL="0" indent="0">
              <a:buNone/>
            </a:pPr>
            <a:r>
              <a:rPr lang="en-US" sz="1400"/>
              <a:t>n = 5</a:t>
            </a:r>
          </a:p>
          <a:p>
            <a:pPr marL="0" indent="0">
              <a:buNone/>
            </a:pPr>
            <a:r>
              <a:rPr lang="en-US" sz="1400"/>
              <a:t>while n &gt; 0:</a:t>
            </a:r>
          </a:p>
          <a:p>
            <a:pPr marL="0" indent="0">
              <a:buNone/>
            </a:pPr>
            <a:r>
              <a:rPr lang="en-US" sz="1400"/>
              <a:t>    n -= 1</a:t>
            </a:r>
          </a:p>
          <a:p>
            <a:pPr marL="0" indent="0">
              <a:buNone/>
            </a:pPr>
            <a:r>
              <a:rPr lang="en-US" sz="1400"/>
              <a:t>    if n == 2:</a:t>
            </a:r>
          </a:p>
          <a:p>
            <a:pPr marL="0" indent="0">
              <a:buNone/>
            </a:pPr>
            <a:r>
              <a:rPr lang="en-US" sz="1400"/>
              <a:t>        break</a:t>
            </a:r>
          </a:p>
          <a:p>
            <a:pPr marL="0" indent="0">
              <a:buNone/>
            </a:pPr>
            <a:r>
              <a:rPr lang="en-US" sz="1400"/>
              <a:t>    print(n)</a:t>
            </a:r>
          </a:p>
          <a:p>
            <a:pPr marL="0" indent="0">
              <a:buNone/>
            </a:pPr>
            <a:r>
              <a:rPr lang="en-US" sz="1400"/>
              <a:t>print('</a:t>
            </a:r>
            <a:r>
              <a:rPr lang="zh-CN" altLang="en-US" sz="1400"/>
              <a:t>循环结束。</a:t>
            </a:r>
            <a:r>
              <a:rPr lang="en-US" altLang="zh-CN" sz="1400"/>
              <a:t>’)</a:t>
            </a:r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输出结果为：</a:t>
            </a:r>
          </a:p>
          <a:p>
            <a:pPr marL="0" indent="0">
              <a:buNone/>
            </a:pPr>
            <a:r>
              <a:rPr lang="en-US" altLang="zh-CN" sz="1400"/>
              <a:t>4</a:t>
            </a:r>
          </a:p>
          <a:p>
            <a:pPr marL="0" indent="0">
              <a:buNone/>
            </a:pPr>
            <a:r>
              <a:rPr lang="en-US" altLang="zh-CN" sz="1400"/>
              <a:t>3</a:t>
            </a:r>
          </a:p>
          <a:p>
            <a:pPr marL="0" indent="0">
              <a:buNone/>
            </a:pPr>
            <a:r>
              <a:rPr lang="zh-CN" altLang="en-US" sz="1400"/>
              <a:t>循环结束。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3499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E7027-FA9B-484F-A102-FAF136C8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实例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1B65-A68A-46F1-9B2E-597FA7C2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000"/>
              <a:t>while </a:t>
            </a:r>
            <a:r>
              <a:rPr lang="zh-CN" altLang="en-US" sz="1000"/>
              <a:t>中使用 </a:t>
            </a:r>
            <a:r>
              <a:rPr lang="en-US" sz="1000"/>
              <a:t>continue</a:t>
            </a:r>
          </a:p>
          <a:p>
            <a:pPr marL="0" indent="0">
              <a:buNone/>
            </a:pPr>
            <a:r>
              <a:rPr lang="en-US" sz="1000"/>
              <a:t>n = 5</a:t>
            </a:r>
          </a:p>
          <a:p>
            <a:pPr marL="0" indent="0">
              <a:buNone/>
            </a:pPr>
            <a:r>
              <a:rPr lang="en-US" sz="1000"/>
              <a:t>while n &gt; 0:</a:t>
            </a:r>
          </a:p>
          <a:p>
            <a:pPr marL="0" indent="0">
              <a:buNone/>
            </a:pPr>
            <a:r>
              <a:rPr lang="en-US" sz="1000"/>
              <a:t>    n -= 1</a:t>
            </a:r>
          </a:p>
          <a:p>
            <a:pPr marL="0" indent="0">
              <a:buNone/>
            </a:pPr>
            <a:r>
              <a:rPr lang="en-US" sz="1000"/>
              <a:t>    if n == 2:</a:t>
            </a:r>
          </a:p>
          <a:p>
            <a:pPr marL="0" indent="0">
              <a:buNone/>
            </a:pPr>
            <a:r>
              <a:rPr lang="en-US" sz="1000"/>
              <a:t>        continue</a:t>
            </a:r>
          </a:p>
          <a:p>
            <a:pPr marL="0" indent="0">
              <a:buNone/>
            </a:pPr>
            <a:r>
              <a:rPr lang="en-US" sz="1000"/>
              <a:t>    print(n)</a:t>
            </a:r>
          </a:p>
          <a:p>
            <a:pPr marL="0" indent="0">
              <a:buNone/>
            </a:pPr>
            <a:r>
              <a:rPr lang="en-US" sz="1000"/>
              <a:t>print('</a:t>
            </a:r>
            <a:r>
              <a:rPr lang="zh-CN" altLang="en-US" sz="1000"/>
              <a:t>循环结束。</a:t>
            </a:r>
            <a:r>
              <a:rPr lang="en-US" altLang="zh-CN" sz="1000"/>
              <a:t>’)</a:t>
            </a:r>
          </a:p>
          <a:p>
            <a:pPr marL="0" indent="0">
              <a:buNone/>
            </a:pPr>
            <a:endParaRPr lang="en-US" altLang="zh-CN" sz="1000"/>
          </a:p>
          <a:p>
            <a:pPr marL="0" indent="0">
              <a:buNone/>
            </a:pPr>
            <a:r>
              <a:rPr lang="zh-CN" altLang="en-US" sz="1000"/>
              <a:t>输出结果为：</a:t>
            </a:r>
          </a:p>
          <a:p>
            <a:pPr marL="0" indent="0">
              <a:buNone/>
            </a:pPr>
            <a:r>
              <a:rPr lang="en-US" altLang="zh-CN" sz="1000"/>
              <a:t>4</a:t>
            </a:r>
          </a:p>
          <a:p>
            <a:pPr marL="0" indent="0">
              <a:buNone/>
            </a:pPr>
            <a:r>
              <a:rPr lang="en-US" altLang="zh-CN" sz="1000"/>
              <a:t>3</a:t>
            </a:r>
          </a:p>
          <a:p>
            <a:pPr marL="0" indent="0">
              <a:buNone/>
            </a:pPr>
            <a:r>
              <a:rPr lang="en-US" altLang="zh-CN" sz="1000"/>
              <a:t>1</a:t>
            </a:r>
          </a:p>
          <a:p>
            <a:pPr marL="0" indent="0">
              <a:buNone/>
            </a:pPr>
            <a:r>
              <a:rPr lang="en-US" altLang="zh-CN" sz="1000"/>
              <a:t>0</a:t>
            </a:r>
          </a:p>
          <a:p>
            <a:pPr marL="0" indent="0">
              <a:buNone/>
            </a:pPr>
            <a:r>
              <a:rPr lang="zh-CN" altLang="en-US" sz="1000"/>
              <a:t>循环结束。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489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78F94-EE4B-4533-86BC-7124AAC1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实例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48A4-D784-44F1-B305-AE8FA10A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400"/>
              <a:t> </a:t>
            </a:r>
          </a:p>
          <a:p>
            <a:pPr marL="0" indent="0">
              <a:buNone/>
            </a:pPr>
            <a:r>
              <a:rPr lang="en-US" sz="1400"/>
              <a:t>for letter in 'Runoob':     # </a:t>
            </a:r>
            <a:r>
              <a:rPr lang="zh-CN" altLang="en-US" sz="1400"/>
              <a:t>第一个实例</a:t>
            </a:r>
          </a:p>
          <a:p>
            <a:pPr marL="0" indent="0">
              <a:buNone/>
            </a:pPr>
            <a:r>
              <a:rPr lang="zh-CN" altLang="en-US" sz="1400"/>
              <a:t>   </a:t>
            </a:r>
            <a:r>
              <a:rPr lang="en-US" sz="1400"/>
              <a:t>if letter == 'b':</a:t>
            </a:r>
          </a:p>
          <a:p>
            <a:pPr marL="0" indent="0">
              <a:buNone/>
            </a:pPr>
            <a:r>
              <a:rPr lang="en-US" sz="1400"/>
              <a:t>      break</a:t>
            </a:r>
          </a:p>
          <a:p>
            <a:pPr marL="0" indent="0">
              <a:buNone/>
            </a:pPr>
            <a:r>
              <a:rPr lang="en-US" sz="1400"/>
              <a:t>   print ('</a:t>
            </a:r>
            <a:r>
              <a:rPr lang="zh-CN" altLang="en-US" sz="1400"/>
              <a:t>当前字母为 </a:t>
            </a:r>
            <a:r>
              <a:rPr lang="en-US" altLang="zh-CN" sz="1400"/>
              <a:t>:', </a:t>
            </a:r>
            <a:r>
              <a:rPr lang="en-US" sz="1400"/>
              <a:t>letter)</a:t>
            </a:r>
          </a:p>
          <a:p>
            <a:pPr marL="0" indent="0">
              <a:buNone/>
            </a:pPr>
            <a:r>
              <a:rPr lang="en-US" sz="1400"/>
              <a:t>  </a:t>
            </a:r>
          </a:p>
          <a:p>
            <a:pPr marL="0" indent="0">
              <a:buNone/>
            </a:pPr>
            <a:r>
              <a:rPr lang="en-US" sz="1400"/>
              <a:t>var = 10                    # </a:t>
            </a:r>
            <a:r>
              <a:rPr lang="zh-CN" altLang="en-US" sz="1400"/>
              <a:t>第二个实例</a:t>
            </a:r>
          </a:p>
          <a:p>
            <a:pPr marL="0" indent="0">
              <a:buNone/>
            </a:pPr>
            <a:r>
              <a:rPr lang="en-US" sz="1400"/>
              <a:t>while var &gt; 0:              </a:t>
            </a:r>
          </a:p>
          <a:p>
            <a:pPr marL="0" indent="0">
              <a:buNone/>
            </a:pPr>
            <a:r>
              <a:rPr lang="en-US" sz="1400"/>
              <a:t>   print ('</a:t>
            </a:r>
            <a:r>
              <a:rPr lang="zh-CN" altLang="en-US" sz="1400"/>
              <a:t>当期变量值为 </a:t>
            </a:r>
            <a:r>
              <a:rPr lang="en-US" altLang="zh-CN" sz="1400"/>
              <a:t>:', </a:t>
            </a:r>
            <a:r>
              <a:rPr lang="en-US" sz="1400"/>
              <a:t>var)</a:t>
            </a:r>
          </a:p>
          <a:p>
            <a:pPr marL="0" indent="0">
              <a:buNone/>
            </a:pPr>
            <a:r>
              <a:rPr lang="en-US" sz="1400"/>
              <a:t>   var = var -1</a:t>
            </a:r>
          </a:p>
          <a:p>
            <a:pPr marL="0" indent="0">
              <a:buNone/>
            </a:pPr>
            <a:r>
              <a:rPr lang="en-US" sz="1400"/>
              <a:t>   if var == 5:</a:t>
            </a:r>
          </a:p>
          <a:p>
            <a:pPr marL="0" indent="0">
              <a:buNone/>
            </a:pPr>
            <a:r>
              <a:rPr lang="en-US" sz="1400"/>
              <a:t>      break</a:t>
            </a:r>
          </a:p>
          <a:p>
            <a:pPr marL="0" indent="0">
              <a:buNone/>
            </a:pPr>
            <a:r>
              <a:rPr lang="en-US" sz="1400"/>
              <a:t>print ("Good bye!")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zh-CN" altLang="en-US" sz="1400"/>
              <a:t>执行以上脚本输出结果为：</a:t>
            </a:r>
          </a:p>
          <a:p>
            <a:pPr marL="0" indent="0">
              <a:buNone/>
            </a:pPr>
            <a:r>
              <a:rPr lang="zh-CN" altLang="en-US" sz="1400"/>
              <a:t>当前字母为 </a:t>
            </a:r>
            <a:r>
              <a:rPr lang="en-US" altLang="zh-CN" sz="1400"/>
              <a:t>: </a:t>
            </a:r>
            <a:r>
              <a:rPr lang="en-US" sz="1400"/>
              <a:t>R</a:t>
            </a:r>
          </a:p>
          <a:p>
            <a:pPr marL="0" indent="0">
              <a:buNone/>
            </a:pPr>
            <a:r>
              <a:rPr lang="zh-CN" altLang="en-US" sz="1400"/>
              <a:t>当前字母为 </a:t>
            </a:r>
            <a:r>
              <a:rPr lang="en-US" altLang="zh-CN" sz="1400"/>
              <a:t>: </a:t>
            </a:r>
            <a:r>
              <a:rPr lang="en-US" sz="1400"/>
              <a:t>u</a:t>
            </a:r>
          </a:p>
          <a:p>
            <a:pPr marL="0" indent="0">
              <a:buNone/>
            </a:pPr>
            <a:r>
              <a:rPr lang="zh-CN" altLang="en-US" sz="1400"/>
              <a:t>当前字母为 </a:t>
            </a:r>
            <a:r>
              <a:rPr lang="en-US" altLang="zh-CN" sz="1400"/>
              <a:t>: </a:t>
            </a:r>
            <a:r>
              <a:rPr lang="en-US" sz="1400"/>
              <a:t>n</a:t>
            </a:r>
          </a:p>
          <a:p>
            <a:pPr marL="0" indent="0">
              <a:buNone/>
            </a:pPr>
            <a:r>
              <a:rPr lang="zh-CN" altLang="en-US" sz="1400"/>
              <a:t>当前字母为 </a:t>
            </a:r>
            <a:r>
              <a:rPr lang="en-US" altLang="zh-CN" sz="1400"/>
              <a:t>: </a:t>
            </a:r>
            <a:r>
              <a:rPr lang="en-US" sz="1400"/>
              <a:t>o</a:t>
            </a:r>
          </a:p>
          <a:p>
            <a:pPr marL="0" indent="0">
              <a:buNone/>
            </a:pPr>
            <a:r>
              <a:rPr lang="zh-CN" altLang="en-US" sz="1400"/>
              <a:t>当前字母为 </a:t>
            </a:r>
            <a:r>
              <a:rPr lang="en-US" altLang="zh-CN" sz="1400"/>
              <a:t>: </a:t>
            </a:r>
            <a:r>
              <a:rPr lang="en-US" sz="1400"/>
              <a:t>o</a:t>
            </a:r>
          </a:p>
          <a:p>
            <a:pPr marL="0" indent="0">
              <a:buNone/>
            </a:pPr>
            <a:r>
              <a:rPr lang="zh-CN" altLang="en-US" sz="1400"/>
              <a:t>当期变量值为 </a:t>
            </a:r>
            <a:r>
              <a:rPr lang="en-US" altLang="zh-CN" sz="1400"/>
              <a:t>: 10</a:t>
            </a:r>
          </a:p>
          <a:p>
            <a:pPr marL="0" indent="0">
              <a:buNone/>
            </a:pPr>
            <a:r>
              <a:rPr lang="zh-CN" altLang="en-US" sz="1400"/>
              <a:t>当期变量值为 </a:t>
            </a:r>
            <a:r>
              <a:rPr lang="en-US" altLang="zh-CN" sz="1400"/>
              <a:t>: 9</a:t>
            </a:r>
          </a:p>
          <a:p>
            <a:pPr marL="0" indent="0">
              <a:buNone/>
            </a:pPr>
            <a:r>
              <a:rPr lang="zh-CN" altLang="en-US" sz="1400"/>
              <a:t>当期变量值为 </a:t>
            </a:r>
            <a:r>
              <a:rPr lang="en-US" altLang="zh-CN" sz="1400"/>
              <a:t>: 8</a:t>
            </a:r>
          </a:p>
          <a:p>
            <a:pPr marL="0" indent="0">
              <a:buNone/>
            </a:pPr>
            <a:r>
              <a:rPr lang="zh-CN" altLang="en-US" sz="1400"/>
              <a:t>当期变量值为 </a:t>
            </a:r>
            <a:r>
              <a:rPr lang="en-US" altLang="zh-CN" sz="1400"/>
              <a:t>: 7</a:t>
            </a:r>
          </a:p>
          <a:p>
            <a:pPr marL="0" indent="0">
              <a:buNone/>
            </a:pPr>
            <a:r>
              <a:rPr lang="zh-CN" altLang="en-US" sz="1400"/>
              <a:t>当期变量值为 </a:t>
            </a:r>
            <a:r>
              <a:rPr lang="en-US" altLang="zh-CN" sz="1400"/>
              <a:t>: 6</a:t>
            </a:r>
          </a:p>
          <a:p>
            <a:pPr marL="0" indent="0">
              <a:buNone/>
            </a:pPr>
            <a:r>
              <a:rPr lang="en-US" sz="1400"/>
              <a:t>Good bye!</a:t>
            </a:r>
          </a:p>
        </p:txBody>
      </p:sp>
    </p:spTree>
    <p:extLst>
      <p:ext uri="{BB962C8B-B14F-4D97-AF65-F5344CB8AC3E}">
        <p14:creationId xmlns:p14="http://schemas.microsoft.com/office/powerpoint/2010/main" val="308012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26CCC-30A7-46A2-B09B-88B5457C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实例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3F70-4E85-4F85-A09D-D2978416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numCol="2">
            <a:normAutofit/>
          </a:bodyPr>
          <a:lstStyle/>
          <a:p>
            <a:r>
              <a:rPr lang="zh-CN" altLang="en-US" sz="900"/>
              <a:t>循环字符串 </a:t>
            </a:r>
            <a:r>
              <a:rPr lang="en-US" sz="900"/>
              <a:t>Runoob，</a:t>
            </a:r>
            <a:r>
              <a:rPr lang="zh-CN" altLang="en-US" sz="900"/>
              <a:t>碰到字母 </a:t>
            </a:r>
            <a:r>
              <a:rPr lang="en-US" sz="900"/>
              <a:t>o </a:t>
            </a:r>
            <a:r>
              <a:rPr lang="zh-CN" altLang="en-US" sz="900"/>
              <a:t>跳过输出</a:t>
            </a:r>
            <a:endParaRPr lang="en-US" altLang="zh-CN" sz="900"/>
          </a:p>
          <a:p>
            <a:pPr marL="0" indent="0">
              <a:buNone/>
            </a:pPr>
            <a:r>
              <a:rPr lang="en-US" sz="900"/>
              <a:t>for letter in 'Runoob':     # </a:t>
            </a:r>
            <a:r>
              <a:rPr lang="zh-CN" altLang="en-US" sz="900"/>
              <a:t>第一个实例</a:t>
            </a:r>
          </a:p>
          <a:p>
            <a:pPr marL="0" indent="0">
              <a:buNone/>
            </a:pPr>
            <a:r>
              <a:rPr lang="zh-CN" altLang="en-US" sz="900"/>
              <a:t>   </a:t>
            </a:r>
            <a:r>
              <a:rPr lang="en-US" sz="900"/>
              <a:t>if letter == 'o':        # </a:t>
            </a:r>
            <a:r>
              <a:rPr lang="zh-CN" altLang="en-US" sz="900"/>
              <a:t>字母为 </a:t>
            </a:r>
            <a:r>
              <a:rPr lang="en-US" sz="900"/>
              <a:t>o </a:t>
            </a:r>
            <a:r>
              <a:rPr lang="zh-CN" altLang="en-US" sz="900"/>
              <a:t>时跳过输出</a:t>
            </a:r>
          </a:p>
          <a:p>
            <a:pPr marL="0" indent="0">
              <a:buNone/>
            </a:pPr>
            <a:r>
              <a:rPr lang="zh-CN" altLang="en-US" sz="900"/>
              <a:t>      </a:t>
            </a:r>
            <a:r>
              <a:rPr lang="en-US" sz="900"/>
              <a:t>continue</a:t>
            </a:r>
          </a:p>
          <a:p>
            <a:pPr marL="0" indent="0">
              <a:buNone/>
            </a:pPr>
            <a:r>
              <a:rPr lang="en-US" sz="900"/>
              <a:t>   print ('</a:t>
            </a:r>
            <a:r>
              <a:rPr lang="zh-CN" altLang="en-US" sz="900"/>
              <a:t>当前字母 </a:t>
            </a:r>
            <a:r>
              <a:rPr lang="en-US" altLang="zh-CN" sz="900"/>
              <a:t>:', </a:t>
            </a:r>
            <a:r>
              <a:rPr lang="en-US" sz="900"/>
              <a:t>letter)</a:t>
            </a:r>
          </a:p>
          <a:p>
            <a:pPr marL="0" indent="0">
              <a:buNone/>
            </a:pPr>
            <a:r>
              <a:rPr lang="en-US" sz="900"/>
              <a:t> </a:t>
            </a:r>
          </a:p>
          <a:p>
            <a:pPr marL="0" indent="0">
              <a:buNone/>
            </a:pPr>
            <a:r>
              <a:rPr lang="en-US" sz="900"/>
              <a:t>var = 10                    # </a:t>
            </a:r>
            <a:r>
              <a:rPr lang="zh-CN" altLang="en-US" sz="900"/>
              <a:t>第二个实例</a:t>
            </a:r>
          </a:p>
          <a:p>
            <a:pPr marL="0" indent="0">
              <a:buNone/>
            </a:pPr>
            <a:r>
              <a:rPr lang="en-US" sz="900"/>
              <a:t>while var &gt; 0:              </a:t>
            </a:r>
          </a:p>
          <a:p>
            <a:pPr marL="0" indent="0">
              <a:buNone/>
            </a:pPr>
            <a:r>
              <a:rPr lang="en-US" sz="900"/>
              <a:t>   var = var -1</a:t>
            </a:r>
          </a:p>
          <a:p>
            <a:pPr marL="0" indent="0">
              <a:buNone/>
            </a:pPr>
            <a:r>
              <a:rPr lang="en-US" sz="900"/>
              <a:t>   if var == 5:             # </a:t>
            </a:r>
            <a:r>
              <a:rPr lang="zh-CN" altLang="en-US" sz="900"/>
              <a:t>变量为 </a:t>
            </a:r>
            <a:r>
              <a:rPr lang="en-US" altLang="zh-CN" sz="900"/>
              <a:t>5 </a:t>
            </a:r>
            <a:r>
              <a:rPr lang="zh-CN" altLang="en-US" sz="900"/>
              <a:t>时跳过输出</a:t>
            </a:r>
          </a:p>
          <a:p>
            <a:pPr marL="0" indent="0">
              <a:buNone/>
            </a:pPr>
            <a:r>
              <a:rPr lang="zh-CN" altLang="en-US" sz="900"/>
              <a:t>      </a:t>
            </a:r>
            <a:r>
              <a:rPr lang="en-US" sz="900"/>
              <a:t>continue</a:t>
            </a:r>
          </a:p>
          <a:p>
            <a:pPr marL="0" indent="0">
              <a:buNone/>
            </a:pPr>
            <a:r>
              <a:rPr lang="en-US" sz="900"/>
              <a:t>   print ('</a:t>
            </a:r>
            <a:r>
              <a:rPr lang="zh-CN" altLang="en-US" sz="900"/>
              <a:t>当前变量值 </a:t>
            </a:r>
            <a:r>
              <a:rPr lang="en-US" altLang="zh-CN" sz="900"/>
              <a:t>:', </a:t>
            </a:r>
            <a:r>
              <a:rPr lang="en-US" sz="900"/>
              <a:t>var)</a:t>
            </a:r>
          </a:p>
          <a:p>
            <a:pPr marL="0" indent="0">
              <a:buNone/>
            </a:pPr>
            <a:r>
              <a:rPr lang="en-US" sz="900"/>
              <a:t>print ("Good bye!")</a:t>
            </a:r>
          </a:p>
          <a:p>
            <a:pPr marL="0" indent="0">
              <a:buNone/>
            </a:pPr>
            <a:endParaRPr lang="en-US" altLang="zh-CN" sz="900"/>
          </a:p>
          <a:p>
            <a:pPr marL="0" indent="0">
              <a:buNone/>
            </a:pPr>
            <a:endParaRPr lang="en-US" altLang="zh-CN" sz="900"/>
          </a:p>
          <a:p>
            <a:pPr marL="0" indent="0">
              <a:buNone/>
            </a:pPr>
            <a:endParaRPr lang="en-US" altLang="zh-CN" sz="900"/>
          </a:p>
          <a:p>
            <a:pPr marL="0" indent="0">
              <a:buNone/>
            </a:pPr>
            <a:endParaRPr lang="en-US" altLang="zh-CN" sz="900"/>
          </a:p>
          <a:p>
            <a:pPr marL="0" indent="0">
              <a:buNone/>
            </a:pPr>
            <a:endParaRPr lang="en-US" altLang="zh-CN" sz="900"/>
          </a:p>
          <a:p>
            <a:pPr marL="0" indent="0">
              <a:buNone/>
            </a:pPr>
            <a:r>
              <a:rPr lang="zh-CN" altLang="en-US" sz="900"/>
              <a:t>执行以上脚本输出结果为：</a:t>
            </a:r>
            <a:endParaRPr lang="en-US" altLang="zh-CN" sz="900"/>
          </a:p>
          <a:p>
            <a:pPr marL="0" indent="0">
              <a:buNone/>
            </a:pPr>
            <a:r>
              <a:rPr lang="zh-CN" altLang="en-US" sz="900"/>
              <a:t>当前字母 </a:t>
            </a:r>
            <a:r>
              <a:rPr lang="en-US" altLang="zh-CN" sz="900"/>
              <a:t>: </a:t>
            </a:r>
            <a:r>
              <a:rPr lang="en-US" sz="900"/>
              <a:t>R</a:t>
            </a:r>
          </a:p>
          <a:p>
            <a:pPr marL="0" indent="0">
              <a:buNone/>
            </a:pPr>
            <a:r>
              <a:rPr lang="zh-CN" altLang="en-US" sz="900"/>
              <a:t>当前字母 </a:t>
            </a:r>
            <a:r>
              <a:rPr lang="en-US" altLang="zh-CN" sz="900"/>
              <a:t>: </a:t>
            </a:r>
            <a:r>
              <a:rPr lang="en-US" sz="900"/>
              <a:t>u</a:t>
            </a:r>
          </a:p>
          <a:p>
            <a:pPr marL="0" indent="0">
              <a:buNone/>
            </a:pPr>
            <a:r>
              <a:rPr lang="zh-CN" altLang="en-US" sz="900"/>
              <a:t>当前字母 </a:t>
            </a:r>
            <a:r>
              <a:rPr lang="en-US" altLang="zh-CN" sz="900"/>
              <a:t>: </a:t>
            </a:r>
            <a:r>
              <a:rPr lang="en-US" sz="900"/>
              <a:t>n</a:t>
            </a:r>
          </a:p>
          <a:p>
            <a:pPr marL="0" indent="0">
              <a:buNone/>
            </a:pPr>
            <a:r>
              <a:rPr lang="zh-CN" altLang="en-US" sz="900"/>
              <a:t>当前字母 </a:t>
            </a:r>
            <a:r>
              <a:rPr lang="en-US" altLang="zh-CN" sz="900"/>
              <a:t>: </a:t>
            </a:r>
            <a:r>
              <a:rPr lang="en-US" sz="900"/>
              <a:t>b</a:t>
            </a:r>
          </a:p>
          <a:p>
            <a:pPr marL="0" indent="0">
              <a:buNone/>
            </a:pPr>
            <a:r>
              <a:rPr lang="zh-CN" altLang="en-US" sz="900"/>
              <a:t>当前变量值 </a:t>
            </a:r>
            <a:r>
              <a:rPr lang="en-US" altLang="zh-CN" sz="900"/>
              <a:t>: 9</a:t>
            </a:r>
          </a:p>
          <a:p>
            <a:pPr marL="0" indent="0">
              <a:buNone/>
            </a:pPr>
            <a:r>
              <a:rPr lang="zh-CN" altLang="en-US" sz="900"/>
              <a:t>当前变量值 </a:t>
            </a:r>
            <a:r>
              <a:rPr lang="en-US" altLang="zh-CN" sz="900"/>
              <a:t>: 8</a:t>
            </a:r>
          </a:p>
          <a:p>
            <a:pPr marL="0" indent="0">
              <a:buNone/>
            </a:pPr>
            <a:r>
              <a:rPr lang="zh-CN" altLang="en-US" sz="900"/>
              <a:t>当前变量值 </a:t>
            </a:r>
            <a:r>
              <a:rPr lang="en-US" altLang="zh-CN" sz="900"/>
              <a:t>: 7</a:t>
            </a:r>
          </a:p>
          <a:p>
            <a:pPr marL="0" indent="0">
              <a:buNone/>
            </a:pPr>
            <a:r>
              <a:rPr lang="zh-CN" altLang="en-US" sz="900"/>
              <a:t>当前变量值 </a:t>
            </a:r>
            <a:r>
              <a:rPr lang="en-US" altLang="zh-CN" sz="900"/>
              <a:t>: 6</a:t>
            </a:r>
          </a:p>
          <a:p>
            <a:pPr marL="0" indent="0">
              <a:buNone/>
            </a:pPr>
            <a:r>
              <a:rPr lang="zh-CN" altLang="en-US" sz="900"/>
              <a:t>当前变量值 </a:t>
            </a:r>
            <a:r>
              <a:rPr lang="en-US" altLang="zh-CN" sz="900"/>
              <a:t>: 4</a:t>
            </a:r>
          </a:p>
          <a:p>
            <a:pPr marL="0" indent="0">
              <a:buNone/>
            </a:pPr>
            <a:r>
              <a:rPr lang="zh-CN" altLang="en-US" sz="900"/>
              <a:t>当前变量值 </a:t>
            </a:r>
            <a:r>
              <a:rPr lang="en-US" altLang="zh-CN" sz="900"/>
              <a:t>: 3</a:t>
            </a:r>
          </a:p>
          <a:p>
            <a:pPr marL="0" indent="0">
              <a:buNone/>
            </a:pPr>
            <a:r>
              <a:rPr lang="zh-CN" altLang="en-US" sz="900"/>
              <a:t>当前变量值 </a:t>
            </a:r>
            <a:r>
              <a:rPr lang="en-US" altLang="zh-CN" sz="900"/>
              <a:t>: 2</a:t>
            </a:r>
          </a:p>
          <a:p>
            <a:pPr marL="0" indent="0">
              <a:buNone/>
            </a:pPr>
            <a:r>
              <a:rPr lang="zh-CN" altLang="en-US" sz="900"/>
              <a:t>当前变量值 </a:t>
            </a:r>
            <a:r>
              <a:rPr lang="en-US" altLang="zh-CN" sz="900"/>
              <a:t>: 1</a:t>
            </a:r>
          </a:p>
          <a:p>
            <a:pPr marL="0" indent="0">
              <a:buNone/>
            </a:pPr>
            <a:r>
              <a:rPr lang="zh-CN" altLang="en-US" sz="900"/>
              <a:t>当前变量值 </a:t>
            </a:r>
            <a:r>
              <a:rPr lang="en-US" altLang="zh-CN" sz="900"/>
              <a:t>: 0</a:t>
            </a:r>
          </a:p>
          <a:p>
            <a:pPr marL="0" indent="0">
              <a:buNone/>
            </a:pPr>
            <a:r>
              <a:rPr lang="en-US" sz="900"/>
              <a:t>Good bye!</a:t>
            </a:r>
          </a:p>
        </p:txBody>
      </p:sp>
    </p:spTree>
    <p:extLst>
      <p:ext uri="{BB962C8B-B14F-4D97-AF65-F5344CB8AC3E}">
        <p14:creationId xmlns:p14="http://schemas.microsoft.com/office/powerpoint/2010/main" val="2118542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EF838-22C7-4A9D-9D2A-4B81D8A8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实例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3D82-35E6-4825-AF4D-5DEEFC13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zh-CN" altLang="en-US" sz="700"/>
              <a:t>循环语句可以有 </a:t>
            </a:r>
            <a:r>
              <a:rPr lang="en-US" altLang="zh-CN" sz="700"/>
              <a:t>else </a:t>
            </a:r>
            <a:r>
              <a:rPr lang="zh-CN" altLang="en-US" sz="700"/>
              <a:t>子句，它在穷尽列表</a:t>
            </a:r>
            <a:r>
              <a:rPr lang="en-US" altLang="zh-CN" sz="700"/>
              <a:t>(</a:t>
            </a:r>
            <a:r>
              <a:rPr lang="zh-CN" altLang="en-US" sz="700"/>
              <a:t>以</a:t>
            </a:r>
            <a:r>
              <a:rPr lang="en-US" altLang="zh-CN" sz="700"/>
              <a:t>for</a:t>
            </a:r>
            <a:r>
              <a:rPr lang="zh-CN" altLang="en-US" sz="700"/>
              <a:t>循环</a:t>
            </a:r>
            <a:r>
              <a:rPr lang="en-US" altLang="zh-CN" sz="700"/>
              <a:t>)</a:t>
            </a:r>
            <a:r>
              <a:rPr lang="zh-CN" altLang="en-US" sz="700"/>
              <a:t>或条件变为 </a:t>
            </a:r>
            <a:r>
              <a:rPr lang="en-US" altLang="zh-CN" sz="700"/>
              <a:t>false (</a:t>
            </a:r>
            <a:r>
              <a:rPr lang="zh-CN" altLang="en-US" sz="700"/>
              <a:t>以</a:t>
            </a:r>
            <a:r>
              <a:rPr lang="en-US" altLang="zh-CN" sz="700"/>
              <a:t>while</a:t>
            </a:r>
            <a:r>
              <a:rPr lang="zh-CN" altLang="en-US" sz="700"/>
              <a:t>循环</a:t>
            </a:r>
            <a:r>
              <a:rPr lang="en-US" altLang="zh-CN" sz="700"/>
              <a:t>)</a:t>
            </a:r>
            <a:r>
              <a:rPr lang="zh-CN" altLang="en-US" sz="700"/>
              <a:t>导致循环终止时被执行，但循环被 </a:t>
            </a:r>
            <a:r>
              <a:rPr lang="en-US" altLang="zh-CN" sz="700"/>
              <a:t>break </a:t>
            </a:r>
            <a:r>
              <a:rPr lang="zh-CN" altLang="en-US" sz="700"/>
              <a:t>终止时不执行。</a:t>
            </a:r>
            <a:endParaRPr lang="en-US" altLang="zh-CN" sz="700"/>
          </a:p>
          <a:p>
            <a:pPr marL="0" indent="0">
              <a:buNone/>
            </a:pPr>
            <a:r>
              <a:rPr lang="en-US" sz="700"/>
              <a:t>for n in range(2, 10):</a:t>
            </a:r>
          </a:p>
          <a:p>
            <a:pPr marL="0" indent="0">
              <a:buNone/>
            </a:pPr>
            <a:r>
              <a:rPr lang="en-US" sz="700"/>
              <a:t>    for x in range(2, n):</a:t>
            </a:r>
          </a:p>
          <a:p>
            <a:pPr marL="0" indent="0">
              <a:buNone/>
            </a:pPr>
            <a:r>
              <a:rPr lang="en-US" sz="700"/>
              <a:t>        if n % x == 0:</a:t>
            </a:r>
          </a:p>
          <a:p>
            <a:pPr marL="0" indent="0">
              <a:buNone/>
            </a:pPr>
            <a:r>
              <a:rPr lang="en-US" sz="700"/>
              <a:t>            print(n, '</a:t>
            </a:r>
            <a:r>
              <a:rPr lang="zh-CN" altLang="en-US" sz="700"/>
              <a:t>等于</a:t>
            </a:r>
            <a:r>
              <a:rPr lang="en-US" altLang="zh-CN" sz="700"/>
              <a:t>', </a:t>
            </a:r>
            <a:r>
              <a:rPr lang="en-US" sz="700"/>
              <a:t>x, '*', n//x)</a:t>
            </a:r>
          </a:p>
          <a:p>
            <a:pPr marL="0" indent="0">
              <a:buNone/>
            </a:pPr>
            <a:r>
              <a:rPr lang="en-US" sz="700"/>
              <a:t>            break</a:t>
            </a:r>
          </a:p>
          <a:p>
            <a:pPr marL="0" indent="0">
              <a:buNone/>
            </a:pPr>
            <a:r>
              <a:rPr lang="en-US" sz="700"/>
              <a:t>    else:</a:t>
            </a:r>
          </a:p>
          <a:p>
            <a:pPr marL="0" indent="0">
              <a:buNone/>
            </a:pPr>
            <a:r>
              <a:rPr lang="en-US" sz="700"/>
              <a:t>        # </a:t>
            </a:r>
            <a:r>
              <a:rPr lang="zh-CN" altLang="en-US" sz="700"/>
              <a:t>循环中没有找到元素</a:t>
            </a:r>
          </a:p>
          <a:p>
            <a:pPr marL="0" indent="0">
              <a:buNone/>
            </a:pPr>
            <a:r>
              <a:rPr lang="zh-CN" altLang="en-US" sz="700"/>
              <a:t>        </a:t>
            </a:r>
            <a:r>
              <a:rPr lang="en-US" sz="700"/>
              <a:t>print(n, ' </a:t>
            </a:r>
            <a:r>
              <a:rPr lang="zh-CN" altLang="en-US" sz="700"/>
              <a:t>是质数</a:t>
            </a:r>
            <a:r>
              <a:rPr lang="en-US" altLang="zh-CN" sz="700"/>
              <a:t>’)</a:t>
            </a:r>
          </a:p>
          <a:p>
            <a:pPr marL="0" indent="0">
              <a:buNone/>
            </a:pPr>
            <a:endParaRPr lang="en-US" altLang="zh-CN" sz="700"/>
          </a:p>
          <a:p>
            <a:pPr marL="0" indent="0">
              <a:buNone/>
            </a:pPr>
            <a:r>
              <a:rPr lang="zh-CN" altLang="en-US" sz="700"/>
              <a:t>执行以上脚本输出结果为：</a:t>
            </a:r>
          </a:p>
          <a:p>
            <a:pPr marL="0" indent="0">
              <a:buNone/>
            </a:pPr>
            <a:r>
              <a:rPr lang="en-US" altLang="zh-CN" sz="700"/>
              <a:t>2  </a:t>
            </a:r>
            <a:r>
              <a:rPr lang="zh-CN" altLang="en-US" sz="700"/>
              <a:t>是质数</a:t>
            </a:r>
          </a:p>
          <a:p>
            <a:pPr marL="0" indent="0">
              <a:buNone/>
            </a:pPr>
            <a:r>
              <a:rPr lang="en-US" altLang="zh-CN" sz="700"/>
              <a:t>3  </a:t>
            </a:r>
            <a:r>
              <a:rPr lang="zh-CN" altLang="en-US" sz="700"/>
              <a:t>是质数</a:t>
            </a:r>
          </a:p>
          <a:p>
            <a:pPr marL="0" indent="0">
              <a:buNone/>
            </a:pPr>
            <a:r>
              <a:rPr lang="en-US" altLang="zh-CN" sz="700"/>
              <a:t>4 </a:t>
            </a:r>
            <a:r>
              <a:rPr lang="zh-CN" altLang="en-US" sz="700"/>
              <a:t>等于 </a:t>
            </a:r>
            <a:r>
              <a:rPr lang="en-US" altLang="zh-CN" sz="700"/>
              <a:t>2 * 2</a:t>
            </a:r>
          </a:p>
          <a:p>
            <a:pPr marL="0" indent="0">
              <a:buNone/>
            </a:pPr>
            <a:r>
              <a:rPr lang="en-US" altLang="zh-CN" sz="700"/>
              <a:t>5  </a:t>
            </a:r>
            <a:r>
              <a:rPr lang="zh-CN" altLang="en-US" sz="700"/>
              <a:t>是质数</a:t>
            </a:r>
          </a:p>
          <a:p>
            <a:pPr marL="0" indent="0">
              <a:buNone/>
            </a:pPr>
            <a:r>
              <a:rPr lang="en-US" altLang="zh-CN" sz="700"/>
              <a:t>6 </a:t>
            </a:r>
            <a:r>
              <a:rPr lang="zh-CN" altLang="en-US" sz="700"/>
              <a:t>等于 </a:t>
            </a:r>
            <a:r>
              <a:rPr lang="en-US" altLang="zh-CN" sz="700"/>
              <a:t>2 * 3</a:t>
            </a:r>
          </a:p>
          <a:p>
            <a:pPr marL="0" indent="0">
              <a:buNone/>
            </a:pPr>
            <a:r>
              <a:rPr lang="en-US" altLang="zh-CN" sz="700"/>
              <a:t>7  </a:t>
            </a:r>
            <a:r>
              <a:rPr lang="zh-CN" altLang="en-US" sz="700"/>
              <a:t>是质数</a:t>
            </a:r>
          </a:p>
          <a:p>
            <a:pPr marL="0" indent="0">
              <a:buNone/>
            </a:pPr>
            <a:r>
              <a:rPr lang="en-US" altLang="zh-CN" sz="700"/>
              <a:t>8 </a:t>
            </a:r>
            <a:r>
              <a:rPr lang="zh-CN" altLang="en-US" sz="700"/>
              <a:t>等于 </a:t>
            </a:r>
            <a:r>
              <a:rPr lang="en-US" altLang="zh-CN" sz="700"/>
              <a:t>2 * 4</a:t>
            </a:r>
          </a:p>
          <a:p>
            <a:pPr marL="0" indent="0">
              <a:buNone/>
            </a:pPr>
            <a:r>
              <a:rPr lang="en-US" altLang="zh-CN" sz="700"/>
              <a:t>9 </a:t>
            </a:r>
            <a:r>
              <a:rPr lang="zh-CN" altLang="en-US" sz="700"/>
              <a:t>等于 </a:t>
            </a:r>
            <a:r>
              <a:rPr lang="en-US" altLang="zh-CN" sz="700"/>
              <a:t>3 * 3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538391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AC4BD-9945-4DFF-8165-5C7F188A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pass </a:t>
            </a:r>
            <a:r>
              <a:rPr lang="zh-CN" altLang="en-US" sz="5400" b="1"/>
              <a:t>语句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EDAE-F887-43FB-AFE3-F3453077F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2200"/>
              <a:t>pass</a:t>
            </a:r>
            <a:r>
              <a:rPr lang="zh-CN" altLang="en-US" sz="2200"/>
              <a:t>是空语句，是为了保持程序结构的完整性。</a:t>
            </a:r>
          </a:p>
          <a:p>
            <a:pPr latinLnBrk="1"/>
            <a:r>
              <a:rPr lang="en-US" altLang="zh-CN" sz="2200"/>
              <a:t>pass </a:t>
            </a:r>
            <a:r>
              <a:rPr lang="zh-CN" altLang="en-US" sz="2200"/>
              <a:t>不做任何事情，一般用做占位语句</a:t>
            </a:r>
          </a:p>
          <a:p>
            <a:r>
              <a:rPr lang="en-US" sz="2200"/>
              <a:t>&gt;&gt;&gt;while True:</a:t>
            </a:r>
          </a:p>
          <a:p>
            <a:pPr marL="0" indent="0">
              <a:buNone/>
            </a:pPr>
            <a:r>
              <a:rPr lang="en-US" sz="2200"/>
              <a:t>...                pass  # </a:t>
            </a:r>
            <a:r>
              <a:rPr lang="zh-CN" altLang="en-US" sz="2200"/>
              <a:t>等待键盘中断 </a:t>
            </a:r>
            <a:r>
              <a:rPr lang="en-US" altLang="zh-CN" sz="2200"/>
              <a:t>(</a:t>
            </a:r>
            <a:r>
              <a:rPr lang="en-US" sz="2200"/>
              <a:t>Ctrl+C)</a:t>
            </a:r>
          </a:p>
          <a:p>
            <a:pPr marL="0" indent="0">
              <a:buNone/>
            </a:pPr>
            <a:endParaRPr lang="en-US" sz="2200"/>
          </a:p>
          <a:p>
            <a:r>
              <a:rPr lang="zh-CN" altLang="en-US" sz="2200"/>
              <a:t>最小的类</a:t>
            </a:r>
            <a:r>
              <a:rPr lang="en-US" altLang="zh-CN" sz="2200"/>
              <a:t>:</a:t>
            </a:r>
          </a:p>
          <a:p>
            <a:pPr marL="0" indent="0">
              <a:buNone/>
            </a:pPr>
            <a:r>
              <a:rPr lang="en-US" altLang="zh-CN" sz="2200"/>
              <a:t>&gt;&gt;&gt;</a:t>
            </a:r>
            <a:r>
              <a:rPr lang="en-US" sz="2200"/>
              <a:t>class MyEmptyClass:</a:t>
            </a:r>
          </a:p>
          <a:p>
            <a:pPr marL="0" indent="0">
              <a:buNone/>
            </a:pPr>
            <a:r>
              <a:rPr lang="en-US" sz="2200"/>
              <a:t>...            pass</a:t>
            </a:r>
          </a:p>
        </p:txBody>
      </p:sp>
    </p:spTree>
    <p:extLst>
      <p:ext uri="{BB962C8B-B14F-4D97-AF65-F5344CB8AC3E}">
        <p14:creationId xmlns:p14="http://schemas.microsoft.com/office/powerpoint/2010/main" val="356520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9E703-ED7D-45EA-AFD2-38A820A0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while </a:t>
            </a:r>
            <a:r>
              <a:rPr lang="zh-CN" altLang="en-US" sz="5400" b="1" dirty="0"/>
              <a:t>循环</a:t>
            </a:r>
            <a:endParaRPr lang="en-US" sz="5400" dirty="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EECD-E9F1-4915-9F83-A82C544FA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while </a:t>
            </a:r>
            <a:r>
              <a:rPr lang="zh-CN" altLang="en-US" sz="2200"/>
              <a:t>语句的一般形式：</a:t>
            </a:r>
          </a:p>
          <a:p>
            <a:pPr marL="0" indent="0">
              <a:buNone/>
            </a:pPr>
            <a:endParaRPr lang="zh-CN" altLang="en-US" sz="2200"/>
          </a:p>
          <a:p>
            <a:pPr marL="0" indent="0">
              <a:buNone/>
            </a:pPr>
            <a:r>
              <a:rPr lang="en-US" sz="2200"/>
              <a:t>while </a:t>
            </a:r>
            <a:r>
              <a:rPr lang="zh-CN" altLang="en-US" sz="2200"/>
              <a:t>判断条件</a:t>
            </a:r>
            <a:r>
              <a:rPr lang="en-US" altLang="zh-CN" sz="2200"/>
              <a:t>(</a:t>
            </a:r>
            <a:r>
              <a:rPr lang="en-US" sz="2200"/>
              <a:t>condition)：</a:t>
            </a:r>
          </a:p>
          <a:p>
            <a:pPr marL="0" indent="0">
              <a:buNone/>
            </a:pPr>
            <a:r>
              <a:rPr lang="en-US" sz="2200"/>
              <a:t>    </a:t>
            </a:r>
            <a:r>
              <a:rPr lang="zh-CN" altLang="en-US" sz="2200"/>
              <a:t>执行语句</a:t>
            </a:r>
            <a:r>
              <a:rPr lang="en-US" altLang="zh-CN" sz="2200"/>
              <a:t>(</a:t>
            </a:r>
            <a:r>
              <a:rPr lang="en-US" sz="2200"/>
              <a:t>statements)……</a:t>
            </a:r>
          </a:p>
        </p:txBody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5D61F73E-DC0C-4EE9-BF90-8B8DC875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2449" y="640080"/>
            <a:ext cx="499216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5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ED6CA-946F-4106-AD7E-62F18DCF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zh-CN" altLang="en-US" sz="5400"/>
              <a:t>实例</a:t>
            </a:r>
            <a:endParaRPr lang="en-US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E0CDE-62B3-4FC7-B522-D20880C8A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zh-CN" altLang="en-US" sz="1000"/>
              <a:t>字母为 </a:t>
            </a:r>
            <a:r>
              <a:rPr lang="en-US" altLang="zh-CN" sz="1000"/>
              <a:t>o </a:t>
            </a:r>
            <a:r>
              <a:rPr lang="zh-CN" altLang="en-US" sz="1000"/>
              <a:t>时 执行 </a:t>
            </a:r>
            <a:r>
              <a:rPr lang="en-US" altLang="zh-CN" sz="1000"/>
              <a:t>pass </a:t>
            </a:r>
            <a:r>
              <a:rPr lang="zh-CN" altLang="en-US" sz="1000"/>
              <a:t>语句块</a:t>
            </a:r>
            <a:endParaRPr lang="en-US" altLang="zh-CN" sz="1000"/>
          </a:p>
          <a:p>
            <a:pPr marL="0" indent="0">
              <a:buNone/>
            </a:pPr>
            <a:r>
              <a:rPr lang="en-US" sz="1000"/>
              <a:t>for letter in 'Runoob': </a:t>
            </a:r>
          </a:p>
          <a:p>
            <a:pPr marL="0" indent="0">
              <a:buNone/>
            </a:pPr>
            <a:r>
              <a:rPr lang="en-US" sz="1000"/>
              <a:t>   if letter == 'o':</a:t>
            </a:r>
          </a:p>
          <a:p>
            <a:pPr marL="0" indent="0">
              <a:buNone/>
            </a:pPr>
            <a:r>
              <a:rPr lang="en-US" sz="1000"/>
              <a:t>      pass</a:t>
            </a:r>
          </a:p>
          <a:p>
            <a:pPr marL="0" indent="0">
              <a:buNone/>
            </a:pPr>
            <a:r>
              <a:rPr lang="en-US" sz="1000"/>
              <a:t>      print ('</a:t>
            </a:r>
            <a:r>
              <a:rPr lang="zh-CN" altLang="en-US" sz="1000"/>
              <a:t>执行 </a:t>
            </a:r>
            <a:r>
              <a:rPr lang="en-US" sz="1000"/>
              <a:t>pass </a:t>
            </a:r>
            <a:r>
              <a:rPr lang="zh-CN" altLang="en-US" sz="1000"/>
              <a:t>块</a:t>
            </a:r>
            <a:r>
              <a:rPr lang="en-US" altLang="zh-CN" sz="1000"/>
              <a:t>')</a:t>
            </a:r>
          </a:p>
          <a:p>
            <a:pPr marL="0" indent="0">
              <a:buNone/>
            </a:pPr>
            <a:r>
              <a:rPr lang="en-US" altLang="zh-CN" sz="1000"/>
              <a:t>   </a:t>
            </a:r>
            <a:r>
              <a:rPr lang="en-US" sz="1000"/>
              <a:t>print ('</a:t>
            </a:r>
            <a:r>
              <a:rPr lang="zh-CN" altLang="en-US" sz="1000"/>
              <a:t>当前字母 </a:t>
            </a:r>
            <a:r>
              <a:rPr lang="en-US" altLang="zh-CN" sz="1000"/>
              <a:t>:', </a:t>
            </a:r>
            <a:r>
              <a:rPr lang="en-US" sz="1000"/>
              <a:t>letter)</a:t>
            </a:r>
          </a:p>
          <a:p>
            <a:pPr marL="0" indent="0">
              <a:buNone/>
            </a:pPr>
            <a:r>
              <a:rPr lang="en-US" sz="1000"/>
              <a:t> </a:t>
            </a:r>
          </a:p>
          <a:p>
            <a:pPr marL="0" indent="0">
              <a:buNone/>
            </a:pPr>
            <a:r>
              <a:rPr lang="en-US" sz="1000"/>
              <a:t>print ("Good bye!")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zh-CN" altLang="en-US" sz="1000"/>
              <a:t>执行以上脚本输出结果为：</a:t>
            </a:r>
          </a:p>
          <a:p>
            <a:pPr marL="0" indent="0">
              <a:buNone/>
            </a:pPr>
            <a:r>
              <a:rPr lang="zh-CN" altLang="en-US" sz="1000"/>
              <a:t>当前字母 </a:t>
            </a:r>
            <a:r>
              <a:rPr lang="en-US" altLang="zh-CN" sz="1000"/>
              <a:t>: </a:t>
            </a:r>
            <a:r>
              <a:rPr lang="en-US" sz="1000"/>
              <a:t>R</a:t>
            </a:r>
          </a:p>
          <a:p>
            <a:pPr marL="0" indent="0">
              <a:buNone/>
            </a:pPr>
            <a:r>
              <a:rPr lang="zh-CN" altLang="en-US" sz="1000"/>
              <a:t>当前字母 </a:t>
            </a:r>
            <a:r>
              <a:rPr lang="en-US" altLang="zh-CN" sz="1000"/>
              <a:t>: </a:t>
            </a:r>
            <a:r>
              <a:rPr lang="en-US" sz="1000"/>
              <a:t>u</a:t>
            </a:r>
          </a:p>
          <a:p>
            <a:pPr marL="0" indent="0">
              <a:buNone/>
            </a:pPr>
            <a:r>
              <a:rPr lang="zh-CN" altLang="en-US" sz="1000"/>
              <a:t>当前字母 </a:t>
            </a:r>
            <a:r>
              <a:rPr lang="en-US" altLang="zh-CN" sz="1000"/>
              <a:t>: </a:t>
            </a:r>
            <a:r>
              <a:rPr lang="en-US" sz="1000"/>
              <a:t>n</a:t>
            </a:r>
          </a:p>
          <a:p>
            <a:pPr marL="0" indent="0">
              <a:buNone/>
            </a:pPr>
            <a:r>
              <a:rPr lang="zh-CN" altLang="en-US" sz="1000"/>
              <a:t>执行 </a:t>
            </a:r>
            <a:r>
              <a:rPr lang="en-US" sz="1000"/>
              <a:t>pass </a:t>
            </a:r>
            <a:r>
              <a:rPr lang="zh-CN" altLang="en-US" sz="1000"/>
              <a:t>块</a:t>
            </a:r>
          </a:p>
          <a:p>
            <a:pPr marL="0" indent="0">
              <a:buNone/>
            </a:pPr>
            <a:r>
              <a:rPr lang="zh-CN" altLang="en-US" sz="1000"/>
              <a:t>当前字母 </a:t>
            </a:r>
            <a:r>
              <a:rPr lang="en-US" altLang="zh-CN" sz="1000"/>
              <a:t>: </a:t>
            </a:r>
            <a:r>
              <a:rPr lang="en-US" sz="1000"/>
              <a:t>o</a:t>
            </a:r>
          </a:p>
          <a:p>
            <a:pPr marL="0" indent="0">
              <a:buNone/>
            </a:pPr>
            <a:r>
              <a:rPr lang="zh-CN" altLang="en-US" sz="1000"/>
              <a:t>执行 </a:t>
            </a:r>
            <a:r>
              <a:rPr lang="en-US" sz="1000"/>
              <a:t>pass </a:t>
            </a:r>
            <a:r>
              <a:rPr lang="zh-CN" altLang="en-US" sz="1000"/>
              <a:t>块</a:t>
            </a:r>
          </a:p>
          <a:p>
            <a:pPr marL="0" indent="0">
              <a:buNone/>
            </a:pPr>
            <a:r>
              <a:rPr lang="zh-CN" altLang="en-US" sz="1000"/>
              <a:t>当前字母 </a:t>
            </a:r>
            <a:r>
              <a:rPr lang="en-US" altLang="zh-CN" sz="1000"/>
              <a:t>: </a:t>
            </a:r>
            <a:r>
              <a:rPr lang="en-US" sz="1000"/>
              <a:t>o</a:t>
            </a:r>
          </a:p>
          <a:p>
            <a:pPr marL="0" indent="0">
              <a:buNone/>
            </a:pPr>
            <a:r>
              <a:rPr lang="zh-CN" altLang="en-US" sz="1000"/>
              <a:t>当前字母 </a:t>
            </a:r>
            <a:r>
              <a:rPr lang="en-US" altLang="zh-CN" sz="1000"/>
              <a:t>: </a:t>
            </a:r>
            <a:r>
              <a:rPr lang="en-US" sz="1000"/>
              <a:t>b</a:t>
            </a:r>
          </a:p>
          <a:p>
            <a:pPr marL="0" indent="0">
              <a:buNone/>
            </a:pPr>
            <a:r>
              <a:rPr lang="en-US" sz="1000"/>
              <a:t>Good bye!</a:t>
            </a:r>
          </a:p>
        </p:txBody>
      </p:sp>
    </p:spTree>
    <p:extLst>
      <p:ext uri="{BB962C8B-B14F-4D97-AF65-F5344CB8AC3E}">
        <p14:creationId xmlns:p14="http://schemas.microsoft.com/office/powerpoint/2010/main" val="215095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05BEC-DF77-4DCC-98C9-E2BAA9A6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/>
              <a:t>while </a:t>
            </a:r>
            <a:r>
              <a:rPr lang="zh-CN" altLang="en-US" sz="5400" b="1"/>
              <a:t>循环</a:t>
            </a:r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7110-2E17-496F-BE6C-078A738F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zh-CN" sz="2200"/>
              <a:t>GIF</a:t>
            </a:r>
            <a:r>
              <a:rPr lang="zh-CN" altLang="en-US" sz="2200"/>
              <a:t>演示</a:t>
            </a:r>
            <a:endParaRPr lang="en-US" altLang="zh-CN" sz="2200"/>
          </a:p>
          <a:p>
            <a:r>
              <a:rPr lang="zh-CN" altLang="en-US" sz="2200"/>
              <a:t>需要注意冒号和缩进。另外，在 </a:t>
            </a:r>
            <a:r>
              <a:rPr lang="en-US" altLang="zh-CN" sz="2200"/>
              <a:t>Python </a:t>
            </a:r>
            <a:r>
              <a:rPr lang="zh-CN" altLang="en-US" sz="2200"/>
              <a:t>中没有 </a:t>
            </a:r>
            <a:r>
              <a:rPr lang="en-US" altLang="zh-CN" sz="2200"/>
              <a:t>do..while </a:t>
            </a:r>
            <a:r>
              <a:rPr lang="zh-CN" altLang="en-US" sz="2200"/>
              <a:t>循环。</a:t>
            </a:r>
            <a:endParaRPr lang="en-US" altLang="zh-CN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08284B5-99E1-4C5A-8DC5-1D9AD610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27760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07F05-D546-4208-BC5B-22CF07CE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实例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7DB5-5E6E-400E-85DD-BE16322E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/>
              <a:t>n = 100</a:t>
            </a:r>
          </a:p>
          <a:p>
            <a:pPr marL="0" indent="0">
              <a:buNone/>
            </a:pPr>
            <a:r>
              <a:rPr lang="en-US" sz="1500"/>
              <a:t> </a:t>
            </a:r>
          </a:p>
          <a:p>
            <a:pPr marL="0" indent="0">
              <a:buNone/>
            </a:pPr>
            <a:r>
              <a:rPr lang="en-US" sz="1500"/>
              <a:t>sum = 0</a:t>
            </a:r>
          </a:p>
          <a:p>
            <a:pPr marL="0" indent="0">
              <a:buNone/>
            </a:pPr>
            <a:r>
              <a:rPr lang="en-US" sz="1500"/>
              <a:t>counter = 1</a:t>
            </a:r>
          </a:p>
          <a:p>
            <a:pPr marL="0" indent="0">
              <a:buNone/>
            </a:pPr>
            <a:r>
              <a:rPr lang="en-US" sz="1500"/>
              <a:t>while counter &lt;= n:</a:t>
            </a:r>
          </a:p>
          <a:p>
            <a:pPr marL="0" indent="0">
              <a:buNone/>
            </a:pPr>
            <a:r>
              <a:rPr lang="en-US" sz="1500"/>
              <a:t>    sum = sum + counter</a:t>
            </a:r>
          </a:p>
          <a:p>
            <a:pPr marL="0" indent="0">
              <a:buNone/>
            </a:pPr>
            <a:r>
              <a:rPr lang="en-US" sz="1500"/>
              <a:t>    counter += 1</a:t>
            </a:r>
          </a:p>
          <a:p>
            <a:pPr marL="0" indent="0">
              <a:buNone/>
            </a:pPr>
            <a:r>
              <a:rPr lang="en-US" sz="1500"/>
              <a:t> </a:t>
            </a:r>
          </a:p>
          <a:p>
            <a:pPr marL="0" indent="0">
              <a:buNone/>
            </a:pPr>
            <a:r>
              <a:rPr lang="en-US" sz="1500"/>
              <a:t>print("1 </a:t>
            </a:r>
            <a:r>
              <a:rPr lang="zh-CN" altLang="en-US" sz="1500"/>
              <a:t>到 </a:t>
            </a:r>
            <a:r>
              <a:rPr lang="en-US" altLang="zh-CN" sz="1500"/>
              <a:t>%</a:t>
            </a:r>
            <a:r>
              <a:rPr lang="en-US" sz="1500"/>
              <a:t>d </a:t>
            </a:r>
            <a:r>
              <a:rPr lang="zh-CN" altLang="en-US" sz="1500"/>
              <a:t>之和为</a:t>
            </a:r>
            <a:r>
              <a:rPr lang="en-US" altLang="zh-CN" sz="1500"/>
              <a:t>: %</a:t>
            </a:r>
            <a:r>
              <a:rPr lang="en-US" sz="1500"/>
              <a:t>d" % (n,sum))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zh-CN" altLang="en-US" sz="1500"/>
              <a:t>执行结果如下：</a:t>
            </a:r>
          </a:p>
          <a:p>
            <a:pPr marL="0" indent="0">
              <a:buNone/>
            </a:pPr>
            <a:r>
              <a:rPr lang="en-US" altLang="zh-CN" sz="1500"/>
              <a:t>1 </a:t>
            </a:r>
            <a:r>
              <a:rPr lang="zh-CN" altLang="en-US" sz="1500"/>
              <a:t>到 </a:t>
            </a:r>
            <a:r>
              <a:rPr lang="en-US" altLang="zh-CN" sz="1500"/>
              <a:t>100 </a:t>
            </a:r>
            <a:r>
              <a:rPr lang="zh-CN" altLang="en-US" sz="1500"/>
              <a:t>之和为</a:t>
            </a:r>
            <a:r>
              <a:rPr lang="en-US" altLang="zh-CN" sz="1500"/>
              <a:t>: 5050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71712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2290C-4667-4F7D-9855-3E41A31D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b="1"/>
              <a:t>无限循环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B786-96B6-4C23-8D0A-7277D3D7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zh-CN" altLang="en-US" sz="1000"/>
              <a:t>我们可以通过设置条件表达式永远不为 </a:t>
            </a:r>
            <a:r>
              <a:rPr lang="en-US" altLang="zh-CN" sz="1000"/>
              <a:t>false </a:t>
            </a:r>
            <a:r>
              <a:rPr lang="zh-CN" altLang="en-US" sz="1000"/>
              <a:t>来实现无限循环</a:t>
            </a:r>
            <a:endParaRPr lang="en-US" altLang="zh-CN" sz="1000"/>
          </a:p>
          <a:p>
            <a:pPr marL="0" indent="0">
              <a:buNone/>
            </a:pPr>
            <a:r>
              <a:rPr lang="en-US" altLang="zh-CN" sz="1000"/>
              <a:t>var = 1</a:t>
            </a:r>
          </a:p>
          <a:p>
            <a:pPr marL="0" indent="0">
              <a:buNone/>
            </a:pPr>
            <a:r>
              <a:rPr lang="en-US" altLang="zh-CN" sz="1000"/>
              <a:t>while var == 1 :  # </a:t>
            </a:r>
            <a:r>
              <a:rPr lang="zh-CN" altLang="en-US" sz="1000"/>
              <a:t>表达式永远为 </a:t>
            </a:r>
            <a:r>
              <a:rPr lang="en-US" altLang="zh-CN" sz="1000"/>
              <a:t>true</a:t>
            </a:r>
          </a:p>
          <a:p>
            <a:pPr marL="0" indent="0">
              <a:buNone/>
            </a:pPr>
            <a:r>
              <a:rPr lang="en-US" altLang="zh-CN" sz="1000"/>
              <a:t>   num = int(input("</a:t>
            </a:r>
            <a:r>
              <a:rPr lang="zh-CN" altLang="en-US" sz="1000"/>
              <a:t>输入一个数字  </a:t>
            </a:r>
            <a:r>
              <a:rPr lang="en-US" altLang="zh-CN" sz="1000"/>
              <a:t>:"))</a:t>
            </a:r>
          </a:p>
          <a:p>
            <a:pPr marL="0" indent="0">
              <a:buNone/>
            </a:pPr>
            <a:r>
              <a:rPr lang="en-US" altLang="zh-CN" sz="1000"/>
              <a:t>   print ("</a:t>
            </a:r>
            <a:r>
              <a:rPr lang="zh-CN" altLang="en-US" sz="1000"/>
              <a:t>你输入的数字是</a:t>
            </a:r>
            <a:r>
              <a:rPr lang="en-US" altLang="zh-CN" sz="1000"/>
              <a:t>: ", num)</a:t>
            </a:r>
          </a:p>
          <a:p>
            <a:pPr marL="0" indent="0">
              <a:buNone/>
            </a:pPr>
            <a:r>
              <a:rPr lang="en-US" altLang="zh-CN" sz="1000"/>
              <a:t> </a:t>
            </a:r>
          </a:p>
          <a:p>
            <a:pPr marL="0" indent="0">
              <a:buNone/>
            </a:pPr>
            <a:r>
              <a:rPr lang="en-US" altLang="zh-CN" sz="1000"/>
              <a:t>print ("Good bye!")</a:t>
            </a:r>
          </a:p>
          <a:p>
            <a:pPr marL="0" indent="0">
              <a:buNone/>
            </a:pPr>
            <a:endParaRPr lang="en-US" altLang="zh-CN" sz="1000"/>
          </a:p>
          <a:p>
            <a:pPr marL="0" indent="0">
              <a:buNone/>
            </a:pPr>
            <a:r>
              <a:rPr lang="zh-CN" altLang="en-US" sz="1000"/>
              <a:t>执行以上脚本，输出结果如下：</a:t>
            </a:r>
          </a:p>
          <a:p>
            <a:pPr marL="0" indent="0">
              <a:buNone/>
            </a:pPr>
            <a:r>
              <a:rPr lang="zh-CN" altLang="en-US" sz="1000"/>
              <a:t>输入一个数字  </a:t>
            </a:r>
            <a:r>
              <a:rPr lang="en-US" altLang="zh-CN" sz="1000"/>
              <a:t>:5</a:t>
            </a:r>
          </a:p>
          <a:p>
            <a:pPr marL="0" indent="0">
              <a:buNone/>
            </a:pPr>
            <a:r>
              <a:rPr lang="zh-CN" altLang="en-US" sz="1000"/>
              <a:t>你输入的数字是</a:t>
            </a:r>
            <a:r>
              <a:rPr lang="en-US" altLang="zh-CN" sz="1000"/>
              <a:t>:  5</a:t>
            </a:r>
          </a:p>
          <a:p>
            <a:pPr marL="0" indent="0">
              <a:buNone/>
            </a:pPr>
            <a:r>
              <a:rPr lang="zh-CN" altLang="en-US" sz="1000"/>
              <a:t>输入一个数字  </a:t>
            </a:r>
            <a:r>
              <a:rPr lang="en-US" altLang="zh-CN" sz="1000"/>
              <a:t>:</a:t>
            </a:r>
          </a:p>
          <a:p>
            <a:pPr marL="0" indent="0">
              <a:buNone/>
            </a:pPr>
            <a:endParaRPr lang="en-US" altLang="zh-CN" sz="1000"/>
          </a:p>
          <a:p>
            <a:pPr marL="0" indent="0">
              <a:buNone/>
            </a:pPr>
            <a:r>
              <a:rPr lang="zh-CN" altLang="en-US" sz="1000"/>
              <a:t>你可以使用 </a:t>
            </a:r>
            <a:r>
              <a:rPr lang="en-US" altLang="zh-CN" sz="1000"/>
              <a:t>CTRL+C </a:t>
            </a:r>
            <a:r>
              <a:rPr lang="zh-CN" altLang="en-US" sz="1000"/>
              <a:t>来退出当前的无限循环。</a:t>
            </a:r>
          </a:p>
          <a:p>
            <a:pPr marL="0" indent="0">
              <a:buNone/>
            </a:pPr>
            <a:r>
              <a:rPr lang="zh-CN" altLang="en-US" sz="1000"/>
              <a:t>无限循环在服务器上客户端的实时请求非常有用。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9047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17207-C01E-4AD7-BB1F-A83580DB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while </a:t>
            </a:r>
            <a:r>
              <a:rPr lang="zh-CN" altLang="en-US" sz="5400" b="1"/>
              <a:t>循环使用 </a:t>
            </a:r>
            <a:r>
              <a:rPr lang="en-US" sz="5400" b="1"/>
              <a:t>else </a:t>
            </a:r>
            <a:r>
              <a:rPr lang="zh-CN" altLang="en-US" sz="5400" b="1"/>
              <a:t>语句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F843-FA2B-474D-8AC2-8A997B2C3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如果 </a:t>
            </a:r>
            <a:r>
              <a:rPr lang="en-US" sz="2000"/>
              <a:t>while </a:t>
            </a:r>
            <a:r>
              <a:rPr lang="zh-CN" altLang="en-US" sz="2000"/>
              <a:t>后面的条件语句为 </a:t>
            </a:r>
            <a:r>
              <a:rPr lang="en-US" sz="2000"/>
              <a:t>false </a:t>
            </a:r>
            <a:r>
              <a:rPr lang="zh-CN" altLang="en-US" sz="2000"/>
              <a:t>时，则执行 </a:t>
            </a:r>
            <a:r>
              <a:rPr lang="en-US" sz="2000"/>
              <a:t>else </a:t>
            </a:r>
            <a:r>
              <a:rPr lang="zh-CN" altLang="en-US" sz="2000"/>
              <a:t>的语句块。</a:t>
            </a: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语法格式如下：</a:t>
            </a: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sz="2000"/>
              <a:t>while &lt;</a:t>
            </a:r>
            <a:r>
              <a:rPr lang="en-US" altLang="zh-CN" sz="2000"/>
              <a:t>condition</a:t>
            </a:r>
            <a:r>
              <a:rPr lang="en-US" sz="2000"/>
              <a:t>&gt;:</a:t>
            </a:r>
          </a:p>
          <a:p>
            <a:pPr marL="0" indent="0">
              <a:buNone/>
            </a:pPr>
            <a:r>
              <a:rPr lang="en-US" sz="2000"/>
              <a:t>    &lt;statement(s)&gt;</a:t>
            </a:r>
          </a:p>
          <a:p>
            <a:pPr marL="0" indent="0">
              <a:buNone/>
            </a:pPr>
            <a:r>
              <a:rPr lang="en-US" sz="2000"/>
              <a:t>else:</a:t>
            </a:r>
          </a:p>
          <a:p>
            <a:pPr marL="0" indent="0">
              <a:buNone/>
            </a:pPr>
            <a:r>
              <a:rPr lang="en-US" sz="2000"/>
              <a:t>    &lt;additional_statement(s)&gt;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altLang="zh-CN" sz="2000"/>
              <a:t>condition</a:t>
            </a:r>
            <a:r>
              <a:rPr lang="zh-CN" altLang="en-US" sz="2000"/>
              <a:t>条件语句为 </a:t>
            </a:r>
            <a:r>
              <a:rPr lang="en-US" sz="2000"/>
              <a:t>true </a:t>
            </a:r>
            <a:r>
              <a:rPr lang="zh-CN" altLang="en-US" sz="2000"/>
              <a:t>则执行 </a:t>
            </a:r>
            <a:r>
              <a:rPr lang="en-US" sz="2000"/>
              <a:t>statement(s) </a:t>
            </a:r>
            <a:r>
              <a:rPr lang="zh-CN" altLang="en-US" sz="2000"/>
              <a:t>语句块，如果为 </a:t>
            </a:r>
            <a:r>
              <a:rPr lang="en-US" sz="2000"/>
              <a:t>false，</a:t>
            </a:r>
            <a:r>
              <a:rPr lang="zh-CN" altLang="en-US" sz="2000"/>
              <a:t>则执行 </a:t>
            </a:r>
            <a:r>
              <a:rPr lang="en-US" sz="2000"/>
              <a:t>additional_statement(s)。</a:t>
            </a:r>
          </a:p>
        </p:txBody>
      </p:sp>
    </p:spTree>
    <p:extLst>
      <p:ext uri="{BB962C8B-B14F-4D97-AF65-F5344CB8AC3E}">
        <p14:creationId xmlns:p14="http://schemas.microsoft.com/office/powerpoint/2010/main" val="122634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5854B-1571-4AE9-B363-E13796E0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b="1"/>
              <a:t>实例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64E2-3830-4973-A07E-31985D0B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/>
              <a:t>count = 0</a:t>
            </a:r>
          </a:p>
          <a:p>
            <a:pPr marL="0" indent="0">
              <a:buNone/>
            </a:pPr>
            <a:r>
              <a:rPr lang="en-US" sz="1200"/>
              <a:t>while count &lt; 5:</a:t>
            </a:r>
          </a:p>
          <a:p>
            <a:pPr marL="0" indent="0">
              <a:buNone/>
            </a:pPr>
            <a:r>
              <a:rPr lang="en-US" sz="1200"/>
              <a:t>   print (count, " </a:t>
            </a:r>
            <a:r>
              <a:rPr lang="zh-CN" altLang="en-US" sz="1200"/>
              <a:t>小于 </a:t>
            </a:r>
            <a:r>
              <a:rPr lang="en-US" altLang="zh-CN" sz="1200"/>
              <a:t>5")</a:t>
            </a:r>
          </a:p>
          <a:p>
            <a:pPr marL="0" indent="0">
              <a:buNone/>
            </a:pPr>
            <a:r>
              <a:rPr lang="en-US" altLang="zh-CN" sz="1200"/>
              <a:t>   </a:t>
            </a:r>
            <a:r>
              <a:rPr lang="en-US" sz="1200"/>
              <a:t>count = count + 1</a:t>
            </a:r>
          </a:p>
          <a:p>
            <a:pPr marL="0" indent="0">
              <a:buNone/>
            </a:pPr>
            <a:r>
              <a:rPr lang="en-US" sz="1200"/>
              <a:t>else:</a:t>
            </a:r>
          </a:p>
          <a:p>
            <a:pPr marL="0" indent="0">
              <a:buNone/>
            </a:pPr>
            <a:r>
              <a:rPr lang="en-US" sz="1200"/>
              <a:t>   print (count, " </a:t>
            </a:r>
            <a:r>
              <a:rPr lang="zh-CN" altLang="en-US" sz="1200"/>
              <a:t>大于或等于 </a:t>
            </a:r>
            <a:r>
              <a:rPr lang="en-US" altLang="zh-CN" sz="1200"/>
              <a:t>5")</a:t>
            </a:r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zh-CN" altLang="en-US" sz="1200"/>
              <a:t>执行以上脚本，输出结果如下：</a:t>
            </a:r>
          </a:p>
          <a:p>
            <a:pPr marL="0" indent="0">
              <a:buNone/>
            </a:pPr>
            <a:r>
              <a:rPr lang="en-US" altLang="zh-CN" sz="1200"/>
              <a:t>0  </a:t>
            </a:r>
            <a:r>
              <a:rPr lang="zh-CN" altLang="en-US" sz="1200"/>
              <a:t>小于 </a:t>
            </a:r>
            <a:r>
              <a:rPr lang="en-US" altLang="zh-CN" sz="1200"/>
              <a:t>5</a:t>
            </a:r>
          </a:p>
          <a:p>
            <a:pPr marL="0" indent="0">
              <a:buNone/>
            </a:pPr>
            <a:r>
              <a:rPr lang="en-US" altLang="zh-CN" sz="1200"/>
              <a:t>1  </a:t>
            </a:r>
            <a:r>
              <a:rPr lang="zh-CN" altLang="en-US" sz="1200"/>
              <a:t>小于 </a:t>
            </a:r>
            <a:r>
              <a:rPr lang="en-US" altLang="zh-CN" sz="1200"/>
              <a:t>5</a:t>
            </a:r>
          </a:p>
          <a:p>
            <a:pPr marL="0" indent="0">
              <a:buNone/>
            </a:pPr>
            <a:r>
              <a:rPr lang="en-US" altLang="zh-CN" sz="1200"/>
              <a:t>2  </a:t>
            </a:r>
            <a:r>
              <a:rPr lang="zh-CN" altLang="en-US" sz="1200"/>
              <a:t>小于 </a:t>
            </a:r>
            <a:r>
              <a:rPr lang="en-US" altLang="zh-CN" sz="1200"/>
              <a:t>5</a:t>
            </a:r>
          </a:p>
          <a:p>
            <a:pPr marL="0" indent="0">
              <a:buNone/>
            </a:pPr>
            <a:r>
              <a:rPr lang="en-US" altLang="zh-CN" sz="1200"/>
              <a:t>3  </a:t>
            </a:r>
            <a:r>
              <a:rPr lang="zh-CN" altLang="en-US" sz="1200"/>
              <a:t>小于 </a:t>
            </a:r>
            <a:r>
              <a:rPr lang="en-US" altLang="zh-CN" sz="1200"/>
              <a:t>5</a:t>
            </a:r>
          </a:p>
          <a:p>
            <a:pPr marL="0" indent="0">
              <a:buNone/>
            </a:pPr>
            <a:r>
              <a:rPr lang="en-US" altLang="zh-CN" sz="1200"/>
              <a:t>4  </a:t>
            </a:r>
            <a:r>
              <a:rPr lang="zh-CN" altLang="en-US" sz="1200"/>
              <a:t>小于 </a:t>
            </a:r>
            <a:r>
              <a:rPr lang="en-US" altLang="zh-CN" sz="1200"/>
              <a:t>5</a:t>
            </a:r>
          </a:p>
          <a:p>
            <a:pPr marL="0" indent="0">
              <a:buNone/>
            </a:pPr>
            <a:r>
              <a:rPr lang="en-US" altLang="zh-CN" sz="1200"/>
              <a:t>5  </a:t>
            </a:r>
            <a:r>
              <a:rPr lang="zh-CN" altLang="en-US" sz="1200"/>
              <a:t>大于或等于 </a:t>
            </a:r>
            <a:r>
              <a:rPr lang="en-US" altLang="zh-CN" sz="1200"/>
              <a:t>5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2804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334E-8A81-438C-92E7-F49B4404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b="1"/>
              <a:t>简单语句组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8204-60BA-46EB-A1A1-62579ECD6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zh-CN" altLang="en-US" sz="1000"/>
              <a:t>类似</a:t>
            </a:r>
            <a:r>
              <a:rPr lang="en-US" altLang="zh-CN" sz="1000"/>
              <a:t>if</a:t>
            </a:r>
            <a:r>
              <a:rPr lang="zh-CN" altLang="en-US" sz="1000"/>
              <a:t>语句的语法，如果你的</a:t>
            </a:r>
            <a:r>
              <a:rPr lang="en-US" altLang="zh-CN" sz="1000"/>
              <a:t>while</a:t>
            </a:r>
            <a:r>
              <a:rPr lang="zh-CN" altLang="en-US" sz="1000"/>
              <a:t>循环体中只有一条语句，你可以将该语句与</a:t>
            </a:r>
            <a:r>
              <a:rPr lang="en-US" altLang="zh-CN" sz="1000"/>
              <a:t>while</a:t>
            </a:r>
            <a:r>
              <a:rPr lang="zh-CN" altLang="en-US" sz="1000"/>
              <a:t>写在同一行中</a:t>
            </a:r>
            <a:endParaRPr lang="en-US" altLang="zh-CN" sz="1000"/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altLang="zh-CN" sz="1000"/>
              <a:t>flag = 1</a:t>
            </a:r>
          </a:p>
          <a:p>
            <a:pPr marL="0" indent="0">
              <a:buNone/>
            </a:pPr>
            <a:r>
              <a:rPr lang="en-US" altLang="zh-CN" sz="1000"/>
              <a:t>while (flag): print (‘Hello World!')</a:t>
            </a:r>
          </a:p>
          <a:p>
            <a:pPr marL="0" indent="0">
              <a:buNone/>
            </a:pPr>
            <a:r>
              <a:rPr lang="en-US" altLang="zh-CN" sz="1000"/>
              <a:t>print ("Good bye!")</a:t>
            </a:r>
          </a:p>
          <a:p>
            <a:pPr marL="0" indent="0">
              <a:buNone/>
            </a:pPr>
            <a:endParaRPr lang="en-US" altLang="zh-CN" sz="1000"/>
          </a:p>
          <a:p>
            <a:pPr marL="0" indent="0">
              <a:buNone/>
            </a:pPr>
            <a:r>
              <a:rPr lang="zh-CN" altLang="en-US" sz="1000"/>
              <a:t>注意：以上的无限循环你可以使用 </a:t>
            </a:r>
            <a:r>
              <a:rPr lang="en-US" altLang="zh-CN" sz="1000"/>
              <a:t>CTRL+C </a:t>
            </a:r>
            <a:r>
              <a:rPr lang="zh-CN" altLang="en-US" sz="1000"/>
              <a:t>来中断循环。</a:t>
            </a:r>
          </a:p>
          <a:p>
            <a:pPr marL="0" indent="0">
              <a:buNone/>
            </a:pP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执行以上脚本，输出结果如下：</a:t>
            </a:r>
          </a:p>
          <a:p>
            <a:pPr marL="0" indent="0">
              <a:buNone/>
            </a:pPr>
            <a:r>
              <a:rPr lang="en-US" altLang="zh-CN" sz="1000"/>
              <a:t>Hello World!</a:t>
            </a:r>
          </a:p>
          <a:p>
            <a:pPr marL="0" indent="0">
              <a:buNone/>
            </a:pPr>
            <a:r>
              <a:rPr lang="en-US" altLang="zh-CN" sz="1000"/>
              <a:t>Hello World!</a:t>
            </a:r>
          </a:p>
          <a:p>
            <a:pPr marL="0" indent="0">
              <a:buNone/>
            </a:pPr>
            <a:r>
              <a:rPr lang="en-US" altLang="zh-CN" sz="1000"/>
              <a:t>Hello World!</a:t>
            </a:r>
          </a:p>
          <a:p>
            <a:pPr marL="0" indent="0">
              <a:buNone/>
            </a:pPr>
            <a:r>
              <a:rPr lang="en-US" altLang="zh-CN" sz="1000"/>
              <a:t>Hello World!</a:t>
            </a:r>
          </a:p>
          <a:p>
            <a:pPr marL="0" indent="0">
              <a:buNone/>
            </a:pPr>
            <a:r>
              <a:rPr lang="en-US" altLang="zh-CN" sz="1000"/>
              <a:t>Hello World!</a:t>
            </a:r>
          </a:p>
          <a:p>
            <a:pPr marL="0" indent="0">
              <a:buNone/>
            </a:pPr>
            <a:r>
              <a:rPr lang="en-US" altLang="zh-CN" sz="1000"/>
              <a:t>……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898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2049</Words>
  <Application>Microsoft Office PowerPoint</Application>
  <PresentationFormat>Widescreen</PresentationFormat>
  <Paragraphs>312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循环语句</vt:lpstr>
      <vt:lpstr>循环语句有 for循环 和 while循环</vt:lpstr>
      <vt:lpstr>while 循环</vt:lpstr>
      <vt:lpstr>while 循环</vt:lpstr>
      <vt:lpstr>实例</vt:lpstr>
      <vt:lpstr>无限循环</vt:lpstr>
      <vt:lpstr>while 循环使用 else 语句</vt:lpstr>
      <vt:lpstr>实例</vt:lpstr>
      <vt:lpstr>简单语句组</vt:lpstr>
      <vt:lpstr>for 语句</vt:lpstr>
      <vt:lpstr>实例</vt:lpstr>
      <vt:lpstr>使用 break 语句跳出当前循环体</vt:lpstr>
      <vt:lpstr>range()函数</vt:lpstr>
      <vt:lpstr>你也可以使用range指定区间的值</vt:lpstr>
      <vt:lpstr>也可以使range以指定数字开始并指定不同的增量(可以是负数，这也叫做'步长'):</vt:lpstr>
      <vt:lpstr>可以结合range()和len()函数以遍历一个序列的索引</vt:lpstr>
      <vt:lpstr>还可以使用range()函数来创建一个列表</vt:lpstr>
      <vt:lpstr>break 和 continue 语句及循环中的 else 子句</vt:lpstr>
      <vt:lpstr>break 语句</vt:lpstr>
      <vt:lpstr>continue 语句</vt:lpstr>
      <vt:lpstr>PowerPoint Presentation</vt:lpstr>
      <vt:lpstr>PowerPoint Presentation</vt:lpstr>
      <vt:lpstr>PowerPoint Presentation</vt:lpstr>
      <vt:lpstr>实例</vt:lpstr>
      <vt:lpstr>实例</vt:lpstr>
      <vt:lpstr>实例</vt:lpstr>
      <vt:lpstr>实例</vt:lpstr>
      <vt:lpstr>实例</vt:lpstr>
      <vt:lpstr>pass 语句</vt:lpstr>
      <vt:lpstr>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循环语句</dc:title>
  <dc:creator>Wang, HongyiX</dc:creator>
  <cp:lastModifiedBy>Wang, HongyiX</cp:lastModifiedBy>
  <cp:revision>35</cp:revision>
  <dcterms:created xsi:type="dcterms:W3CDTF">2021-05-13T07:08:14Z</dcterms:created>
  <dcterms:modified xsi:type="dcterms:W3CDTF">2021-05-14T06:37:53Z</dcterms:modified>
</cp:coreProperties>
</file>