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262" r:id="rId3"/>
    <p:sldId id="257" r:id="rId4"/>
    <p:sldId id="258" r:id="rId5"/>
    <p:sldId id="259" r:id="rId6"/>
    <p:sldId id="292" r:id="rId7"/>
    <p:sldId id="291" r:id="rId8"/>
    <p:sldId id="288" r:id="rId9"/>
    <p:sldId id="269" r:id="rId10"/>
    <p:sldId id="293" r:id="rId11"/>
    <p:sldId id="294" r:id="rId12"/>
    <p:sldId id="297" r:id="rId13"/>
    <p:sldId id="296" r:id="rId14"/>
    <p:sldId id="260" r:id="rId15"/>
    <p:sldId id="274" r:id="rId16"/>
    <p:sldId id="289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D9D9"/>
    <a:srgbClr val="FF860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howGuides="1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EB2401\GEB2401project\GEB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EB2401\GEB2401project\GEB_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Local\Packages\Microsoft.Office.Desktop_8wekyb3d8bbwe\LocalCache\Roaming\Microsoft\Excel\GEB_project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EB2401\GEB2401project\GEB_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EB2401\GEB2401project\GEB_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EB2401\GEB2401project\GEB_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EB2401\GEB2401project\GEB_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032;&#24314;&#25991;&#20214;&#22841;\WeChat%20Files\wxid_0ckaasyjrip21\FileStorage\File\2022-11\GEB_project(1)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032;&#24314;&#25991;&#20214;&#22841;\WeChat%20Files\wxid_0ckaasyjrip21\FileStorage\File\2022-11\GEB_project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[GEB_project.xlsx]salesByPromotion!数据透视表1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rgbClr val="D9D9D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Promotion of Products</a:t>
            </a:r>
            <a:endParaRPr lang="zh-CN" sz="1600" b="1" dirty="0">
              <a:solidFill>
                <a:srgbClr val="D9D9D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25703855485691202"/>
          <c:y val="4.8935886403200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D9D9D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6958512179388453"/>
          <c:y val="0.25279652914815892"/>
          <c:w val="0.55370649381376802"/>
          <c:h val="0.631193514867685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salesByPromotion!$B$1:$B$2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FF8607"/>
            </a:solidFill>
            <a:ln w="9525">
              <a:solidFill>
                <a:srgbClr val="D9D9D9"/>
              </a:solidFill>
            </a:ln>
            <a:effectLst/>
          </c:spPr>
          <c:invertIfNegative val="0"/>
          <c:cat>
            <c:strRef>
              <c:f>salesByPromotion!$A$3:$A$12</c:f>
              <c:strCache>
                <c:ptCount val="9"/>
                <c:pt idx="0">
                  <c:v>Packaged Chocolate</c:v>
                </c:pt>
                <c:pt idx="1">
                  <c:v>Branded</c:v>
                </c:pt>
                <c:pt idx="2">
                  <c:v>Loose Tea</c:v>
                </c:pt>
                <c:pt idx="3">
                  <c:v>Coffee beans</c:v>
                </c:pt>
                <c:pt idx="4">
                  <c:v>Flavours</c:v>
                </c:pt>
                <c:pt idx="5">
                  <c:v>Drinking Chocolate</c:v>
                </c:pt>
                <c:pt idx="6">
                  <c:v>Bakery</c:v>
                </c:pt>
                <c:pt idx="7">
                  <c:v>Tea</c:v>
                </c:pt>
                <c:pt idx="8">
                  <c:v>Coffee</c:v>
                </c:pt>
              </c:strCache>
            </c:strRef>
          </c:cat>
          <c:val>
            <c:numRef>
              <c:f>salesByPromotion!$B$3:$B$12</c:f>
              <c:numCache>
                <c:formatCode>General</c:formatCode>
                <c:ptCount val="9"/>
                <c:pt idx="0">
                  <c:v>2815</c:v>
                </c:pt>
                <c:pt idx="1">
                  <c:v>4697</c:v>
                </c:pt>
                <c:pt idx="2">
                  <c:v>7381</c:v>
                </c:pt>
                <c:pt idx="3">
                  <c:v>11095</c:v>
                </c:pt>
                <c:pt idx="4">
                  <c:v>63825</c:v>
                </c:pt>
                <c:pt idx="5">
                  <c:v>106067</c:v>
                </c:pt>
                <c:pt idx="6">
                  <c:v>125550</c:v>
                </c:pt>
                <c:pt idx="7">
                  <c:v>422388</c:v>
                </c:pt>
                <c:pt idx="8">
                  <c:v>539820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74-466B-BF56-3A1DE35C67E3}"/>
            </c:ext>
          </c:extLst>
        </c:ser>
        <c:ser>
          <c:idx val="1"/>
          <c:order val="1"/>
          <c:tx>
            <c:strRef>
              <c:f>salesByPromotion!$C$1:$C$2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salesByPromotion!$A$3:$A$12</c:f>
              <c:strCache>
                <c:ptCount val="9"/>
                <c:pt idx="0">
                  <c:v>Packaged Chocolate</c:v>
                </c:pt>
                <c:pt idx="1">
                  <c:v>Branded</c:v>
                </c:pt>
                <c:pt idx="2">
                  <c:v>Loose Tea</c:v>
                </c:pt>
                <c:pt idx="3">
                  <c:v>Coffee beans</c:v>
                </c:pt>
                <c:pt idx="4">
                  <c:v>Flavours</c:v>
                </c:pt>
                <c:pt idx="5">
                  <c:v>Drinking Chocolate</c:v>
                </c:pt>
                <c:pt idx="6">
                  <c:v>Bakery</c:v>
                </c:pt>
                <c:pt idx="7">
                  <c:v>Tea</c:v>
                </c:pt>
                <c:pt idx="8">
                  <c:v>Coffee</c:v>
                </c:pt>
              </c:strCache>
            </c:strRef>
          </c:cat>
          <c:val>
            <c:numRef>
              <c:f>salesByPromotion!$C$3:$C$12</c:f>
              <c:numCache>
                <c:formatCode>General</c:formatCode>
                <c:ptCount val="9"/>
                <c:pt idx="6">
                  <c:v>38</c:v>
                </c:pt>
                <c:pt idx="8">
                  <c:v>6116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74-466B-BF56-3A1DE35C6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703459536"/>
        <c:axId val="703459856"/>
      </c:barChart>
      <c:catAx>
        <c:axId val="70345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D9D9D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703459856"/>
        <c:crosses val="autoZero"/>
        <c:auto val="1"/>
        <c:lblAlgn val="ctr"/>
        <c:lblOffset val="100"/>
        <c:noMultiLvlLbl val="0"/>
      </c:catAx>
      <c:valAx>
        <c:axId val="70345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45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99549966507527"/>
          <c:y val="0.15301985616069544"/>
          <c:w val="0.15442028110464226"/>
          <c:h val="6.9777726664701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[GEB_project.xlsx]salesByPromotion!数据透视表1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Promotion Percentage of Products</a:t>
            </a:r>
            <a:endParaRPr lang="zh-CN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6142951137880707"/>
          <c:y val="4.0735704023464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salesByPromotion!$B$1:$B$2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cat>
            <c:strRef>
              <c:f>salesByPromotion!$A$3:$A$12</c:f>
              <c:strCache>
                <c:ptCount val="9"/>
                <c:pt idx="0">
                  <c:v>Packaged Chocolate</c:v>
                </c:pt>
                <c:pt idx="1">
                  <c:v>Branded</c:v>
                </c:pt>
                <c:pt idx="2">
                  <c:v>Loose Tea</c:v>
                </c:pt>
                <c:pt idx="3">
                  <c:v>Coffee beans</c:v>
                </c:pt>
                <c:pt idx="4">
                  <c:v>Flavours</c:v>
                </c:pt>
                <c:pt idx="5">
                  <c:v>Drinking Chocolate</c:v>
                </c:pt>
                <c:pt idx="6">
                  <c:v>Bakery</c:v>
                </c:pt>
                <c:pt idx="7">
                  <c:v>Tea</c:v>
                </c:pt>
                <c:pt idx="8">
                  <c:v>Coffee</c:v>
                </c:pt>
              </c:strCache>
            </c:strRef>
          </c:cat>
          <c:val>
            <c:numRef>
              <c:f>salesByPromotion!$B$3:$B$12</c:f>
              <c:numCache>
                <c:formatCode>General</c:formatCode>
                <c:ptCount val="9"/>
                <c:pt idx="0">
                  <c:v>2815</c:v>
                </c:pt>
                <c:pt idx="1">
                  <c:v>4697</c:v>
                </c:pt>
                <c:pt idx="2">
                  <c:v>7381</c:v>
                </c:pt>
                <c:pt idx="3">
                  <c:v>11095</c:v>
                </c:pt>
                <c:pt idx="4">
                  <c:v>63825</c:v>
                </c:pt>
                <c:pt idx="5">
                  <c:v>106067</c:v>
                </c:pt>
                <c:pt idx="6">
                  <c:v>125550</c:v>
                </c:pt>
                <c:pt idx="7">
                  <c:v>422388</c:v>
                </c:pt>
                <c:pt idx="8">
                  <c:v>539820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09-41FE-A4E5-7548CFB4BF86}"/>
            </c:ext>
          </c:extLst>
        </c:ser>
        <c:ser>
          <c:idx val="1"/>
          <c:order val="1"/>
          <c:tx>
            <c:strRef>
              <c:f>salesByPromotion!$C$1:$C$2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3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salesByPromotion!$A$3:$A$12</c:f>
              <c:strCache>
                <c:ptCount val="9"/>
                <c:pt idx="0">
                  <c:v>Packaged Chocolate</c:v>
                </c:pt>
                <c:pt idx="1">
                  <c:v>Branded</c:v>
                </c:pt>
                <c:pt idx="2">
                  <c:v>Loose Tea</c:v>
                </c:pt>
                <c:pt idx="3">
                  <c:v>Coffee beans</c:v>
                </c:pt>
                <c:pt idx="4">
                  <c:v>Flavours</c:v>
                </c:pt>
                <c:pt idx="5">
                  <c:v>Drinking Chocolate</c:v>
                </c:pt>
                <c:pt idx="6">
                  <c:v>Bakery</c:v>
                </c:pt>
                <c:pt idx="7">
                  <c:v>Tea</c:v>
                </c:pt>
                <c:pt idx="8">
                  <c:v>Coffee</c:v>
                </c:pt>
              </c:strCache>
            </c:strRef>
          </c:cat>
          <c:val>
            <c:numRef>
              <c:f>salesByPromotion!$C$3:$C$12</c:f>
              <c:numCache>
                <c:formatCode>General</c:formatCode>
                <c:ptCount val="9"/>
                <c:pt idx="6">
                  <c:v>38</c:v>
                </c:pt>
                <c:pt idx="8">
                  <c:v>6116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09-41FE-A4E5-7548CFB4B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5"/>
        <c:overlap val="100"/>
        <c:axId val="977076368"/>
        <c:axId val="977072528"/>
      </c:barChart>
      <c:catAx>
        <c:axId val="977076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977072528"/>
        <c:crosses val="autoZero"/>
        <c:auto val="1"/>
        <c:lblAlgn val="ctr"/>
        <c:lblOffset val="100"/>
        <c:noMultiLvlLbl val="0"/>
      </c:catAx>
      <c:valAx>
        <c:axId val="97707252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07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[GEB_project (version 1).xlsb]salesByCstmrSince!数据透视表2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  <a:r>
              <a:rPr lang="en-US" altLang="zh-CN" sz="18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Customer Since</a:t>
            </a:r>
            <a:endParaRPr lang="zh-CN" alt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22768084461832971"/>
          <c:y val="2.52986827033218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salesByCstmrSince!$B$3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rgbClr val="FF8607"/>
            </a:solidFill>
            <a:ln w="0">
              <a:solidFill>
                <a:srgbClr val="D9D9D9"/>
              </a:solidFill>
            </a:ln>
            <a:effectLst/>
          </c:spPr>
          <c:invertIfNegative val="0"/>
          <c:cat>
            <c:strRef>
              <c:f>salesByCstmrSince!$A$4:$A$7</c:f>
              <c:strCach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strCache>
            </c:strRef>
          </c:cat>
          <c:val>
            <c:numRef>
              <c:f>salesByCstmrSince!$B$4:$B$7</c:f>
              <c:numCache>
                <c:formatCode>General</c:formatCode>
                <c:ptCount val="3"/>
                <c:pt idx="0">
                  <c:v>940407</c:v>
                </c:pt>
                <c:pt idx="1">
                  <c:v>287154</c:v>
                </c:pt>
                <c:pt idx="2">
                  <c:v>78076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7-48AA-BA75-198817319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5"/>
        <c:overlap val="21"/>
        <c:axId val="582772408"/>
        <c:axId val="582773048"/>
      </c:barChart>
      <c:catAx>
        <c:axId val="58277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773048"/>
        <c:crosses val="autoZero"/>
        <c:auto val="1"/>
        <c:lblAlgn val="ctr"/>
        <c:lblOffset val="100"/>
        <c:noMultiLvlLbl val="0"/>
      </c:catAx>
      <c:valAx>
        <c:axId val="582773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772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rgbClr val="D9D9D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sz="1400" b="1" dirty="0">
                <a:solidFill>
                  <a:srgbClr val="D9D9D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 Margin by</a:t>
            </a:r>
            <a:r>
              <a:rPr lang="en-US" altLang="zh-CN" sz="1400" b="1" baseline="0" dirty="0">
                <a:solidFill>
                  <a:srgbClr val="D9D9D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 Category</a:t>
            </a:r>
            <a:endParaRPr lang="en-US" altLang="zh-CN" sz="1400" b="1" dirty="0">
              <a:solidFill>
                <a:srgbClr val="D9D9D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rgbClr val="D9D9D9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0395249113552198"/>
          <c:y val="0.14818322289970054"/>
          <c:w val="0.4363418431007115"/>
          <c:h val="0.7637145302255375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GrossProfitMarginByPrdct!$D$50</c:f>
              <c:strCache>
                <c:ptCount val="1"/>
                <c:pt idx="0">
                  <c:v>Profit Margin</c:v>
                </c:pt>
              </c:strCache>
            </c:strRef>
          </c:tx>
          <c:spPr>
            <a:solidFill>
              <a:srgbClr val="FF8607"/>
            </a:solidFill>
            <a:ln w="15875">
              <a:solidFill>
                <a:schemeClr val="bg1">
                  <a:lumMod val="95000"/>
                </a:schemeClr>
              </a:solidFill>
            </a:ln>
            <a:effectLst/>
          </c:spPr>
          <c:invertIfNegative val="0"/>
          <c:cat>
            <c:strRef>
              <c:f>GrossProfitMarginByPrdct!$A$51:$A$59</c:f>
              <c:strCache>
                <c:ptCount val="9"/>
                <c:pt idx="0">
                  <c:v>Bakery</c:v>
                </c:pt>
                <c:pt idx="1">
                  <c:v>Coffee</c:v>
                </c:pt>
                <c:pt idx="2">
                  <c:v>Tea</c:v>
                </c:pt>
                <c:pt idx="3">
                  <c:v>Flavours</c:v>
                </c:pt>
                <c:pt idx="4">
                  <c:v>Drinking Chocolate</c:v>
                </c:pt>
                <c:pt idx="5">
                  <c:v>Packaged Chocolate</c:v>
                </c:pt>
                <c:pt idx="6">
                  <c:v>Coffee beans</c:v>
                </c:pt>
                <c:pt idx="7">
                  <c:v>Branded</c:v>
                </c:pt>
                <c:pt idx="8">
                  <c:v>Loose Tea</c:v>
                </c:pt>
              </c:strCache>
            </c:strRef>
          </c:cat>
          <c:val>
            <c:numRef>
              <c:f>GrossProfitMarginByPrdct!$D$51:$D$59</c:f>
              <c:numCache>
                <c:formatCode>0.00_);[Red]\(0.00\)</c:formatCode>
                <c:ptCount val="9"/>
                <c:pt idx="0">
                  <c:v>0.61087738205615338</c:v>
                </c:pt>
                <c:pt idx="1">
                  <c:v>0.74614504524183989</c:v>
                </c:pt>
                <c:pt idx="2">
                  <c:v>0.74999999999999456</c:v>
                </c:pt>
                <c:pt idx="3">
                  <c:v>0.74999999999999722</c:v>
                </c:pt>
                <c:pt idx="4">
                  <c:v>0.75</c:v>
                </c:pt>
                <c:pt idx="5">
                  <c:v>0.79999999999999771</c:v>
                </c:pt>
                <c:pt idx="6">
                  <c:v>0.80027369346206401</c:v>
                </c:pt>
                <c:pt idx="7">
                  <c:v>0.80841807505012886</c:v>
                </c:pt>
                <c:pt idx="8">
                  <c:v>0.93132403921587947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97-47BF-B25B-21F2E305B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7"/>
        <c:axId val="162065584"/>
        <c:axId val="162066864"/>
      </c:barChart>
      <c:catAx>
        <c:axId val="16206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D9D9D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62066864"/>
        <c:crosses val="autoZero"/>
        <c:auto val="1"/>
        <c:lblAlgn val="ctr"/>
        <c:lblOffset val="100"/>
        <c:noMultiLvlLbl val="0"/>
      </c:catAx>
      <c:valAx>
        <c:axId val="162066864"/>
        <c:scaling>
          <c:orientation val="minMax"/>
        </c:scaling>
        <c:delete val="0"/>
        <c:axPos val="b"/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6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[GEB_project.xlsx]GrossProfitMarginByPrdct!数据透视表1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Quantity Sold</a:t>
            </a:r>
            <a:r>
              <a:rPr lang="en-US" altLang="zh-CN" sz="14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Product Category</a:t>
            </a:r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1840201199108"/>
          <c:y val="2.1907111383491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GrossProfitMarginByPrdct!$B$1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  <a:effectLst/>
          </c:spPr>
          <c:invertIfNegative val="0"/>
          <c:cat>
            <c:strRef>
              <c:f>GrossProfitMarginByPrdct!$A$2:$A$11</c:f>
              <c:strCache>
                <c:ptCount val="9"/>
                <c:pt idx="0">
                  <c:v>Packaged Chocolate</c:v>
                </c:pt>
                <c:pt idx="1">
                  <c:v>Branded</c:v>
                </c:pt>
                <c:pt idx="2">
                  <c:v>Loose Tea</c:v>
                </c:pt>
                <c:pt idx="3">
                  <c:v>Coffee beans</c:v>
                </c:pt>
                <c:pt idx="4">
                  <c:v>Flavours</c:v>
                </c:pt>
                <c:pt idx="5">
                  <c:v>Drinking Chocolate</c:v>
                </c:pt>
                <c:pt idx="6">
                  <c:v>Bakery</c:v>
                </c:pt>
                <c:pt idx="7">
                  <c:v>Tea</c:v>
                </c:pt>
                <c:pt idx="8">
                  <c:v>Coffee</c:v>
                </c:pt>
              </c:strCache>
            </c:strRef>
          </c:cat>
          <c:val>
            <c:numRef>
              <c:f>GrossProfitMarginByPrdct!$B$2:$B$11</c:f>
              <c:numCache>
                <c:formatCode>General</c:formatCode>
                <c:ptCount val="9"/>
                <c:pt idx="0">
                  <c:v>2815</c:v>
                </c:pt>
                <c:pt idx="1">
                  <c:v>4697</c:v>
                </c:pt>
                <c:pt idx="2">
                  <c:v>7381</c:v>
                </c:pt>
                <c:pt idx="3">
                  <c:v>11095</c:v>
                </c:pt>
                <c:pt idx="4">
                  <c:v>63825</c:v>
                </c:pt>
                <c:pt idx="5">
                  <c:v>106067</c:v>
                </c:pt>
                <c:pt idx="6">
                  <c:v>125588</c:v>
                </c:pt>
                <c:pt idx="7">
                  <c:v>422388</c:v>
                </c:pt>
                <c:pt idx="8">
                  <c:v>545936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1B-4F7B-89FC-7AF03B7AC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axId val="659102800"/>
        <c:axId val="659103440"/>
      </c:barChart>
      <c:catAx>
        <c:axId val="6591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59103440"/>
        <c:crosses val="autoZero"/>
        <c:auto val="1"/>
        <c:lblAlgn val="ctr"/>
        <c:lblOffset val="100"/>
        <c:noMultiLvlLbl val="0"/>
      </c:catAx>
      <c:valAx>
        <c:axId val="65910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10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[GEB_project.xlsx]GrossProfitMarginByPrdct!数据透视表1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Price for</a:t>
            </a:r>
            <a:r>
              <a:rPr lang="en-US" altLang="zh-CN" sz="2000" baseline="0" dirty="0">
                <a:latin typeface="Calibri" panose="020F0502020204030204" pitchFamily="34" charset="0"/>
                <a:cs typeface="Calibri" panose="020F0502020204030204" pitchFamily="34" charset="0"/>
              </a:rPr>
              <a:t> Bakery &amp; Loose Tea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719882084667264"/>
          <c:y val="0.16402941400034335"/>
          <c:w val="0.62789503303496652"/>
          <c:h val="0.7149607583447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GrossProfitMarginByPrdct!$B$1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rgbClr val="FF8607"/>
            </a:solidFill>
            <a:ln>
              <a:noFill/>
            </a:ln>
            <a:effectLst/>
          </c:spPr>
          <c:invertIfNegative val="0"/>
          <c:cat>
            <c:multiLvlStrRef>
              <c:f>GrossProfitMarginByPrdct!$A$2:$A$11</c:f>
              <c:multiLvlStrCache>
                <c:ptCount val="7"/>
                <c:lvl>
                  <c:pt idx="0">
                    <c:v>Biscotti</c:v>
                  </c:pt>
                  <c:pt idx="1">
                    <c:v>Pastry</c:v>
                  </c:pt>
                  <c:pt idx="2">
                    <c:v>Scone</c:v>
                  </c:pt>
                  <c:pt idx="3">
                    <c:v>Black tea</c:v>
                  </c:pt>
                  <c:pt idx="4">
                    <c:v>Chai tea</c:v>
                  </c:pt>
                  <c:pt idx="5">
                    <c:v>Green tea</c:v>
                  </c:pt>
                  <c:pt idx="6">
                    <c:v>Herbal tea</c:v>
                  </c:pt>
                </c:lvl>
                <c:lvl>
                  <c:pt idx="0">
                    <c:v>Bakery</c:v>
                  </c:pt>
                  <c:pt idx="3">
                    <c:v>Loose Tea</c:v>
                  </c:pt>
                </c:lvl>
              </c:multiLvlStrCache>
            </c:multiLvlStrRef>
          </c:cat>
          <c:val>
            <c:numRef>
              <c:f>GrossProfitMarginByPrdct!$B$2:$B$11</c:f>
              <c:numCache>
                <c:formatCode>\$#,##0.00;\-\$#,##0.00</c:formatCode>
                <c:ptCount val="7"/>
                <c:pt idx="0">
                  <c:v>3.4187504357931444</c:v>
                </c:pt>
                <c:pt idx="1">
                  <c:v>3.6870385104279464</c:v>
                </c:pt>
                <c:pt idx="2">
                  <c:v>3.6355711452443265</c:v>
                </c:pt>
                <c:pt idx="3">
                  <c:v>8.9500000000001094</c:v>
                </c:pt>
                <c:pt idx="4">
                  <c:v>9.7160101192628989</c:v>
                </c:pt>
                <c:pt idx="5">
                  <c:v>9.25</c:v>
                </c:pt>
                <c:pt idx="6">
                  <c:v>8.9500000000000579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F8-4B37-A395-B3F640EB1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9"/>
        <c:axId val="1006080976"/>
        <c:axId val="1006079056"/>
      </c:barChart>
      <c:catAx>
        <c:axId val="1006080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45000" endPos="0" dist="50800" dir="5400000" sy="-100000" algn="bl" rotWithShape="0"/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006079056"/>
        <c:crosses val="autoZero"/>
        <c:auto val="1"/>
        <c:lblAlgn val="ctr"/>
        <c:lblOffset val="100"/>
        <c:noMultiLvlLbl val="0"/>
      </c:catAx>
      <c:valAx>
        <c:axId val="1006079056"/>
        <c:scaling>
          <c:orientation val="minMax"/>
        </c:scaling>
        <c:delete val="0"/>
        <c:axPos val="b"/>
        <c:numFmt formatCode="\$#,##0.00;\-\$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08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[GEB_project.xlsx]GrossProfitMarginByPrdct!数据透视表1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Total Sales of Bakery &amp; Loose Tea</a:t>
            </a:r>
            <a:endParaRPr lang="zh-CN" alt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GrossProfitMarginByPrdct!$B$1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rgbClr val="FF8607"/>
            </a:solidFill>
            <a:ln>
              <a:noFill/>
            </a:ln>
            <a:effectLst/>
          </c:spPr>
          <c:invertIfNegative val="0"/>
          <c:cat>
            <c:multiLvlStrRef>
              <c:f>GrossProfitMarginByPrdct!$A$2:$A$11</c:f>
              <c:multiLvlStrCache>
                <c:ptCount val="7"/>
                <c:lvl>
                  <c:pt idx="0">
                    <c:v>Biscotti</c:v>
                  </c:pt>
                  <c:pt idx="1">
                    <c:v>Pastry</c:v>
                  </c:pt>
                  <c:pt idx="2">
                    <c:v>Scone</c:v>
                  </c:pt>
                  <c:pt idx="3">
                    <c:v>Black tea</c:v>
                  </c:pt>
                  <c:pt idx="4">
                    <c:v>Chai tea</c:v>
                  </c:pt>
                  <c:pt idx="5">
                    <c:v>Green tea</c:v>
                  </c:pt>
                  <c:pt idx="6">
                    <c:v>Herbal tea</c:v>
                  </c:pt>
                </c:lvl>
                <c:lvl>
                  <c:pt idx="0">
                    <c:v>Bakery</c:v>
                  </c:pt>
                  <c:pt idx="3">
                    <c:v>Loose Tea</c:v>
                  </c:pt>
                </c:lvl>
              </c:multiLvlStrCache>
            </c:multiLvlStrRef>
          </c:cat>
          <c:val>
            <c:numRef>
              <c:f>GrossProfitMarginByPrdct!$B$2:$B$11</c:f>
              <c:numCache>
                <c:formatCode>General</c:formatCode>
                <c:ptCount val="7"/>
                <c:pt idx="0">
                  <c:v>34868</c:v>
                </c:pt>
                <c:pt idx="1">
                  <c:v>42803</c:v>
                </c:pt>
                <c:pt idx="2">
                  <c:v>47917</c:v>
                </c:pt>
                <c:pt idx="3">
                  <c:v>1864</c:v>
                </c:pt>
                <c:pt idx="4">
                  <c:v>2767</c:v>
                </c:pt>
                <c:pt idx="5">
                  <c:v>908</c:v>
                </c:pt>
                <c:pt idx="6">
                  <c:v>1842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0-402B-9461-1A6A0944B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9"/>
        <c:axId val="712468856"/>
        <c:axId val="712470456"/>
      </c:barChart>
      <c:catAx>
        <c:axId val="712468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470456"/>
        <c:crosses val="autoZero"/>
        <c:auto val="1"/>
        <c:lblAlgn val="ctr"/>
        <c:lblOffset val="100"/>
        <c:noMultiLvlLbl val="0"/>
      </c:catAx>
      <c:valAx>
        <c:axId val="712470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468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[GEB_project(1).xlsx]Sales by staff!数据透视表1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Accumulated Sales from 2017 to 2019</a:t>
            </a:r>
            <a:r>
              <a:rPr lang="en-US" altLang="zh-CN" sz="14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Coffee Wranglers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00911624124036"/>
          <c:y val="4.98289949051588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126520366501528E-2"/>
          <c:y val="0.17631330876681806"/>
          <c:w val="0.83441853375866348"/>
          <c:h val="0.759603385445359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'Sales by staff'!$B$1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'Sales by staff'!$A$2:$A$23</c:f>
              <c:strCache>
                <c:ptCount val="21"/>
                <c:pt idx="0">
                  <c:v>13</c:v>
                </c:pt>
                <c:pt idx="1">
                  <c:v>10</c:v>
                </c:pt>
                <c:pt idx="2">
                  <c:v>25</c:v>
                </c:pt>
                <c:pt idx="3">
                  <c:v>8</c:v>
                </c:pt>
                <c:pt idx="4">
                  <c:v>9</c:v>
                </c:pt>
                <c:pt idx="5">
                  <c:v>18</c:v>
                </c:pt>
                <c:pt idx="6">
                  <c:v>19</c:v>
                </c:pt>
                <c:pt idx="7">
                  <c:v>7</c:v>
                </c:pt>
                <c:pt idx="8">
                  <c:v>28</c:v>
                </c:pt>
                <c:pt idx="9">
                  <c:v>15</c:v>
                </c:pt>
                <c:pt idx="10">
                  <c:v>43</c:v>
                </c:pt>
                <c:pt idx="11">
                  <c:v>27</c:v>
                </c:pt>
                <c:pt idx="12">
                  <c:v>29</c:v>
                </c:pt>
                <c:pt idx="13">
                  <c:v>44</c:v>
                </c:pt>
                <c:pt idx="14">
                  <c:v>30</c:v>
                </c:pt>
                <c:pt idx="15">
                  <c:v>14</c:v>
                </c:pt>
                <c:pt idx="16">
                  <c:v>17</c:v>
                </c:pt>
                <c:pt idx="17">
                  <c:v>20</c:v>
                </c:pt>
                <c:pt idx="18">
                  <c:v>45</c:v>
                </c:pt>
                <c:pt idx="19">
                  <c:v>42</c:v>
                </c:pt>
                <c:pt idx="20">
                  <c:v>12</c:v>
                </c:pt>
              </c:strCache>
            </c:strRef>
          </c:cat>
          <c:val>
            <c:numRef>
              <c:f>'Sales by staff'!$B$2:$B$23</c:f>
              <c:numCache>
                <c:formatCode>#,##0_);[Red]\(#,##0\)</c:formatCode>
                <c:ptCount val="21"/>
                <c:pt idx="0">
                  <c:v>7173.95</c:v>
                </c:pt>
                <c:pt idx="1">
                  <c:v>17926.95</c:v>
                </c:pt>
                <c:pt idx="2">
                  <c:v>20517.810000000001</c:v>
                </c:pt>
                <c:pt idx="3">
                  <c:v>25542.85</c:v>
                </c:pt>
                <c:pt idx="4">
                  <c:v>31813.8</c:v>
                </c:pt>
                <c:pt idx="5">
                  <c:v>41312.550000000003</c:v>
                </c:pt>
                <c:pt idx="6">
                  <c:v>45612.41</c:v>
                </c:pt>
                <c:pt idx="7">
                  <c:v>59379.37</c:v>
                </c:pt>
                <c:pt idx="8">
                  <c:v>162008.82999999999</c:v>
                </c:pt>
                <c:pt idx="9">
                  <c:v>165940.76999999999</c:v>
                </c:pt>
                <c:pt idx="10">
                  <c:v>175575.71</c:v>
                </c:pt>
                <c:pt idx="11">
                  <c:v>182714.69</c:v>
                </c:pt>
                <c:pt idx="12">
                  <c:v>185599.66</c:v>
                </c:pt>
                <c:pt idx="13">
                  <c:v>204252.68</c:v>
                </c:pt>
                <c:pt idx="14">
                  <c:v>208548.68</c:v>
                </c:pt>
                <c:pt idx="15">
                  <c:v>233296.6</c:v>
                </c:pt>
                <c:pt idx="16">
                  <c:v>258881.47</c:v>
                </c:pt>
                <c:pt idx="17">
                  <c:v>260813.41</c:v>
                </c:pt>
                <c:pt idx="18">
                  <c:v>295658.49</c:v>
                </c:pt>
                <c:pt idx="19">
                  <c:v>342975.82</c:v>
                </c:pt>
                <c:pt idx="20">
                  <c:v>502641.57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0-46D5-96A2-F0DDE48FD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7"/>
        <c:axId val="1545460720"/>
        <c:axId val="1545451984"/>
      </c:barChart>
      <c:catAx>
        <c:axId val="154546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545451984"/>
        <c:crosses val="autoZero"/>
        <c:auto val="1"/>
        <c:lblAlgn val="ctr"/>
        <c:lblOffset val="100"/>
        <c:noMultiLvlLbl val="0"/>
      </c:catAx>
      <c:valAx>
        <c:axId val="1545451984"/>
        <c:scaling>
          <c:orientation val="minMax"/>
          <c:max val="550000"/>
          <c:min val="0"/>
        </c:scaling>
        <c:delete val="0"/>
        <c:axPos val="b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46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6571576928756"/>
          <c:y val="0.11415800895437846"/>
          <c:w val="0.73492499660340216"/>
          <c:h val="0.713300783606927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87-452C-8125-D7E855F35069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87-452C-8125-D7E855F35069}"/>
              </c:ext>
            </c:extLst>
          </c:dPt>
          <c:dLbls>
            <c:dLbl>
              <c:idx val="0"/>
              <c:layout>
                <c:manualLayout>
                  <c:x val="-0.15389027340768008"/>
                  <c:y val="-0.2977605144547376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zh-CN" sz="1000" b="1" i="0" u="none" strike="noStrike" kern="1200" baseline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defRPr>
                    </a:pPr>
                    <a:fld id="{441DEF19-4F3B-4986-9FF8-5B51D6CA199B}" type="CATEGORYNAME">
                      <a:rPr lang="en-US" altLang="zh-CN" sz="9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 sz="10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pPr>
                      <a:t>[CATEGORY NAME]</a:t>
                    </a:fld>
                    <a:r>
                      <a:rPr lang="en-US" altLang="zh-CN" sz="1000" baseline="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
</a:t>
                    </a:r>
                    <a:fld id="{DA6AA387-CB0F-425A-8744-D0E04E0FA288}" type="PERCENTAGE">
                      <a:rPr lang="en-US" altLang="zh-CN" sz="1000" baseline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 sz="10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pPr>
                      <a:t>[PERCENTAGE]</a:t>
                    </a:fld>
                    <a:endParaRPr lang="en-US" altLang="zh-CN" sz="1000" baseline="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678112290853507"/>
                      <c:h val="0.3451013397752192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487-452C-8125-D7E855F35069}"/>
                </c:ext>
              </c:extLst>
            </c:dLbl>
            <c:dLbl>
              <c:idx val="1"/>
              <c:layout>
                <c:manualLayout>
                  <c:x val="0.20004004221454522"/>
                  <c:y val="0.164461181390710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zh-CN" sz="1000" b="1" i="0" u="none" strike="noStrike" kern="1200" baseline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defRPr>
                    </a:pPr>
                    <a:fld id="{3D83F6BF-2499-4F6C-9B3D-B84A91F2F00A}" type="CATEGORYNAME">
                      <a:rPr lang="en-US" altLang="zh-CN" sz="9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 sz="10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pPr>
                      <a:t>[CATEGORY NAME]</a:t>
                    </a:fld>
                    <a:r>
                      <a:rPr lang="en-US" altLang="zh-CN" sz="900" baseline="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
</a:t>
                    </a:r>
                    <a:fld id="{BC21BD6E-0768-48CB-8822-9CD715DF81A2}" type="PERCENTAGE">
                      <a:rPr lang="en-US" altLang="zh-CN" sz="900" baseline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 sz="10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pPr>
                      <a:t>[PERCENTAGE]</a:t>
                    </a:fld>
                    <a:endParaRPr lang="en-US" altLang="zh-CN" sz="900" baseline="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203926810638149"/>
                      <c:h val="0.3920859375699005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487-452C-8125-D7E855F350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'[GEB_project(1).xlsx]ppt '!$F$7:$G$8</c:f>
              <c:strCache>
                <c:ptCount val="2"/>
                <c:pt idx="0">
                  <c:v>Old Employee</c:v>
                </c:pt>
                <c:pt idx="1">
                  <c:v>New Employee</c:v>
                </c:pt>
              </c:strCache>
            </c:strRef>
          </c:cat>
          <c:val>
            <c:numRef>
              <c:f>'[GEB_project(1).xlsx]ppt '!$E$7:$E$8</c:f>
              <c:numCache>
                <c:formatCode>General</c:formatCode>
                <c:ptCount val="2"/>
                <c:pt idx="0">
                  <c:v>6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87-452C-8125-D7E855F35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0.33707</cdr:x>
      <cdr:y>0.12865</cdr:y>
    </cdr:from>
    <cdr:to>
      <cdr:x>0.33707</cdr:x>
      <cdr:y>0.98431</cdr:y>
    </cdr:to>
    <cdr:cxnSp macro="">
      <cdr:nvCxnSpPr>
        <cdr:cNvPr id="2" name="直接连接符 5">
          <a:extLst xmlns:a="http://schemas.openxmlformats.org/drawingml/2006/main">
            <a:ext uri="{FF2B5EF4-FFF2-40B4-BE49-F238E27FC236}">
              <a16:creationId xmlns:a16="http://schemas.microsoft.com/office/drawing/2014/main" id="{C2A39193-1380-2032-2A5B-74A69EEEB8AE}"/>
            </a:ext>
          </a:extLst>
        </cdr:cNvPr>
        <cdr:cNvCxnSpPr/>
      </cdr:nvCxnSpPr>
      <cdr:spPr>
        <a:xfrm xmlns:a="http://schemas.openxmlformats.org/drawingml/2006/main" flipV="1">
          <a:off x="1475785" y="648935"/>
          <a:ext cx="0" cy="431626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3">
              <a:lumMod val="95000"/>
            </a:schemeClr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6F3B44-F653-40FB-8259-D59487300038}" type="datetime1">
              <a:rPr lang="zh-CN" altLang="en-US"/>
              <a:pPr>
                <a:defRPr/>
              </a:pPr>
              <a:t>2022/12/3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/>
              <a:t>单击此处编辑母版文本样式</a:t>
            </a:r>
          </a:p>
          <a:p>
            <a:pPr>
              <a:defRPr/>
            </a:pPr>
            <a:r>
              <a:rPr lang="zh-CN"/>
              <a:t>第二级</a:t>
            </a:r>
          </a:p>
          <a:p>
            <a:pPr>
              <a:defRPr/>
            </a:pPr>
            <a:r>
              <a:rPr lang="zh-CN"/>
              <a:t>第三级</a:t>
            </a:r>
          </a:p>
          <a:p>
            <a:pPr>
              <a:defRPr/>
            </a:pPr>
            <a:r>
              <a:rPr lang="zh-CN"/>
              <a:t>第四级</a:t>
            </a:r>
          </a:p>
          <a:p>
            <a:pPr>
              <a:defRPr/>
            </a:pPr>
            <a:r>
              <a:rPr 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144E372C-C111-4797-868E-D0D74B6FEB3D}" type="slidenum">
              <a:rPr lang="zh-CN" altLang="en-US"/>
              <a:pPr>
                <a:defRPr/>
              </a:pPr>
              <a:t>‹#›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4444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3A6F3B44-F653-40FB-8259-D59487300038}" type="datetime1">
              <a:rPr lang="zh-CN" altLang="en-US" smtClean="0"/>
              <a:pPr>
                <a:defRPr/>
              </a:pPr>
              <a:t>2022/12/3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4E372C-C111-4797-868E-D0D74B6FEB3D}" type="slidenum">
              <a:rPr lang="zh-CN" altLang="en-US" smtClean="0"/>
              <a:pPr>
                <a:defRPr/>
              </a:pPr>
              <a:t>6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65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557C9-3829-4418-B66E-8581781547DA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1630C-D507-4EBB-AFAC-2E023705ED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64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D0D63-3613-4569-A40F-1F98A3786138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EDF97-E81D-41F2-A472-550ADF04646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40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DC242-5201-4591-8EFA-F5D5E2678A61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2BFA-18CE-40FE-A996-6CC8A1FE28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48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3AB1-17BA-48F9-9F9C-243887BE77E3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A543B-E263-4FE1-B5B7-F0248CF56E9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00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7E8E2-4567-4B32-B0F9-6723B39E7752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1EC21-355A-4F86-8779-3A8D2B45A3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32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9B494-EFD6-4A03-AE78-69F2F97F44C5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6434-A22A-4628-A393-C21E7763D4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35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3E6B8-FDC3-4988-8D99-D0A532055253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B66A9-9DA9-49B5-804B-9C941F8562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53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24BD8-D9EA-420C-B750-4104EC2BDB3F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F90F6-1160-48CA-82B0-3F5E75054DC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15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5C2C0-BB4E-4DEA-B536-B0212D735DDF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F09E-7AEE-4BA8-A77D-C5595F57E6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10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114EF-7135-46C4-89A3-657AB8C8209B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D6671-0AF2-4B89-A607-3DA65412911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92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1DDB7-B3C2-4EA0-9BD9-107EC13EEA60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29AC7-5FF5-411D-BCD7-12DE670529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61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E528A191-E2A5-48F1-81BC-8AED339AC2B6}" type="datetime1">
              <a:rPr lang="zh-CN" altLang="en-US"/>
              <a:pPr>
                <a:defRPr/>
              </a:pPr>
              <a:t>2022/12/3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6123E16C-EA27-404A-95DE-5508FFB73AC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黑色底纹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0" y="-2519363"/>
            <a:ext cx="9144000" cy="6480176"/>
            <a:chOff x="0" y="0"/>
            <a:chExt cx="9144000" cy="6482614"/>
          </a:xfrm>
        </p:grpSpPr>
        <p:grpSp>
          <p:nvGrpSpPr>
            <p:cNvPr id="15371" name="Group 4"/>
            <p:cNvGrpSpPr>
              <a:grpSpLocks/>
            </p:cNvGrpSpPr>
            <p:nvPr/>
          </p:nvGrpSpPr>
          <p:grpSpPr bwMode="auto"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15373" name="矩形 254"/>
              <p:cNvSpPr>
                <a:spLocks noChangeArrowheads="1"/>
              </p:cNvSpPr>
              <p:nvPr/>
            </p:nvSpPr>
            <p:spPr bwMode="auto">
              <a:xfrm>
                <a:off x="0" y="113953"/>
                <a:ext cx="9144000" cy="3846015"/>
              </a:xfrm>
              <a:custGeom>
                <a:avLst/>
                <a:gdLst>
                  <a:gd name="T0" fmla="*/ 0 w 9144000"/>
                  <a:gd name="T1" fmla="*/ 0 h 3846015"/>
                  <a:gd name="T2" fmla="*/ 9144000 w 9144000"/>
                  <a:gd name="T3" fmla="*/ 0 h 3846015"/>
                  <a:gd name="T4" fmla="*/ 9144000 w 9144000"/>
                  <a:gd name="T5" fmla="*/ 3651870 h 3846015"/>
                  <a:gd name="T6" fmla="*/ 4766144 w 9144000"/>
                  <a:gd name="T7" fmla="*/ 3651870 h 3846015"/>
                  <a:gd name="T8" fmla="*/ 4571999 w 9144000"/>
                  <a:gd name="T9" fmla="*/ 3846015 h 3846015"/>
                  <a:gd name="T10" fmla="*/ 4377855 w 9144000"/>
                  <a:gd name="T11" fmla="*/ 3651870 h 3846015"/>
                  <a:gd name="T12" fmla="*/ 0 w 9144000"/>
                  <a:gd name="T13" fmla="*/ 3651870 h 3846015"/>
                  <a:gd name="T14" fmla="*/ 0 w 9144000"/>
                  <a:gd name="T15" fmla="*/ 0 h 38460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44000"/>
                  <a:gd name="T25" fmla="*/ 0 h 3846015"/>
                  <a:gd name="T26" fmla="*/ 9144000 w 9144000"/>
                  <a:gd name="T27" fmla="*/ 3846015 h 38460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374" name="矩形 2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44000" cy="3846015"/>
              </a:xfrm>
              <a:custGeom>
                <a:avLst/>
                <a:gdLst>
                  <a:gd name="T0" fmla="*/ 0 w 9144000"/>
                  <a:gd name="T1" fmla="*/ 0 h 3846015"/>
                  <a:gd name="T2" fmla="*/ 9144000 w 9144000"/>
                  <a:gd name="T3" fmla="*/ 0 h 3846015"/>
                  <a:gd name="T4" fmla="*/ 9144000 w 9144000"/>
                  <a:gd name="T5" fmla="*/ 3651870 h 3846015"/>
                  <a:gd name="T6" fmla="*/ 4766144 w 9144000"/>
                  <a:gd name="T7" fmla="*/ 3651870 h 3846015"/>
                  <a:gd name="T8" fmla="*/ 4571999 w 9144000"/>
                  <a:gd name="T9" fmla="*/ 3846015 h 3846015"/>
                  <a:gd name="T10" fmla="*/ 4377855 w 9144000"/>
                  <a:gd name="T11" fmla="*/ 3651870 h 3846015"/>
                  <a:gd name="T12" fmla="*/ 0 w 9144000"/>
                  <a:gd name="T13" fmla="*/ 3651870 h 3846015"/>
                  <a:gd name="T14" fmla="*/ 0 w 9144000"/>
                  <a:gd name="T15" fmla="*/ 0 h 38460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44000"/>
                  <a:gd name="T25" fmla="*/ 0 h 3846015"/>
                  <a:gd name="T26" fmla="*/ 9144000 w 9144000"/>
                  <a:gd name="T27" fmla="*/ 3846015 h 38460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6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5372" name="任意多边形 62"/>
            <p:cNvSpPr>
              <a:spLocks noChangeArrowheads="1"/>
            </p:cNvSpPr>
            <p:nvPr/>
          </p:nvSpPr>
          <p:spPr bwMode="auto">
            <a:xfrm rot="-2700000">
              <a:off x="2043905" y="0"/>
              <a:ext cx="5045292" cy="5045292"/>
            </a:xfrm>
            <a:custGeom>
              <a:avLst/>
              <a:gdLst>
                <a:gd name="T0" fmla="*/ 0 w 4624012"/>
                <a:gd name="T1" fmla="*/ 0 h 4624012"/>
                <a:gd name="T2" fmla="*/ 6006494 w 4624012"/>
                <a:gd name="T3" fmla="*/ 6006494 h 4624012"/>
                <a:gd name="T4" fmla="*/ 0 w 4624012"/>
                <a:gd name="T5" fmla="*/ 6006494 h 4624012"/>
                <a:gd name="T6" fmla="*/ 0 60000 65536"/>
                <a:gd name="T7" fmla="*/ 0 60000 65536"/>
                <a:gd name="T8" fmla="*/ 0 60000 65536"/>
                <a:gd name="T9" fmla="*/ 0 w 4624012"/>
                <a:gd name="T10" fmla="*/ 0 h 4624012"/>
                <a:gd name="T11" fmla="*/ 4624012 w 4624012"/>
                <a:gd name="T12" fmla="*/ 4624012 h 46240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5364" name="矩形 258"/>
          <p:cNvSpPr>
            <a:spLocks noChangeArrowheads="1"/>
          </p:cNvSpPr>
          <p:nvPr/>
        </p:nvSpPr>
        <p:spPr bwMode="auto">
          <a:xfrm>
            <a:off x="0" y="1314450"/>
            <a:ext cx="9144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C467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STARDUCKS</a:t>
            </a:r>
            <a:endParaRPr lang="zh-CN" altLang="en-US" sz="6000" dirty="0">
              <a:solidFill>
                <a:srgbClr val="C467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5365" name="矩形 259"/>
          <p:cNvSpPr>
            <a:spLocks noChangeArrowheads="1"/>
          </p:cNvSpPr>
          <p:nvPr/>
        </p:nvSpPr>
        <p:spPr bwMode="auto">
          <a:xfrm>
            <a:off x="0" y="1222375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STARDUCKS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5366" name="Group 10"/>
          <p:cNvGrpSpPr>
            <a:grpSpLocks/>
          </p:cNvGrpSpPr>
          <p:nvPr/>
        </p:nvGrpSpPr>
        <p:grpSpPr bwMode="auto"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15369" name="矩形 1"/>
            <p:cNvSpPr>
              <a:spLocks noChangeArrowheads="1"/>
            </p:cNvSpPr>
            <p:nvPr/>
          </p:nvSpPr>
          <p:spPr bwMode="auto"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864600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5370" name="矩形 9"/>
            <p:cNvSpPr>
              <a:spLocks noChangeArrowheads="1"/>
            </p:cNvSpPr>
            <p:nvPr/>
          </p:nvSpPr>
          <p:spPr bwMode="auto">
            <a:xfrm>
              <a:off x="0" y="31358"/>
              <a:ext cx="62646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FAF57"/>
                  </a:solidFill>
                  <a:sym typeface="微软雅黑" panose="020B0503020204020204" pitchFamily="34" charset="-122"/>
                </a:rPr>
                <a:t>The Rising Star of The Cafe World</a:t>
              </a:r>
              <a:endParaRPr lang="zh-CN" altLang="en-US" sz="1800" dirty="0">
                <a:solidFill>
                  <a:srgbClr val="FFAF57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15368" name="落款标题"/>
          <p:cNvSpPr>
            <a:spLocks noChangeArrowheads="1"/>
          </p:cNvSpPr>
          <p:nvPr/>
        </p:nvSpPr>
        <p:spPr bwMode="auto">
          <a:xfrm>
            <a:off x="0" y="4219575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777777"/>
                </a:solidFill>
                <a:sym typeface="微软雅黑" panose="020B0503020204020204" pitchFamily="34" charset="-122"/>
              </a:rPr>
              <a:t>Business Data Analysis of </a:t>
            </a:r>
            <a:r>
              <a:rPr lang="en-US" altLang="zh-CN" sz="1800" dirty="0" err="1">
                <a:solidFill>
                  <a:srgbClr val="777777"/>
                </a:solidFill>
                <a:sym typeface="微软雅黑" panose="020B0503020204020204" pitchFamily="34" charset="-122"/>
              </a:rPr>
              <a:t>Starducks</a:t>
            </a:r>
            <a:endParaRPr lang="en-US" altLang="zh-CN" sz="1800" dirty="0">
              <a:solidFill>
                <a:srgbClr val="777777"/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E8929-CDA7-5EC6-7419-E6AC0B8AE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2" t="6555" r="11981" b="7963"/>
          <a:stretch/>
        </p:blipFill>
        <p:spPr>
          <a:xfrm>
            <a:off x="3899455" y="321001"/>
            <a:ext cx="1334191" cy="901374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矩形 3"/>
          <p:cNvSpPr>
            <a:spLocks noChangeArrowheads="1"/>
          </p:cNvSpPr>
          <p:nvPr/>
        </p:nvSpPr>
        <p:spPr bwMode="auto">
          <a:xfrm>
            <a:off x="476250" y="177800"/>
            <a:ext cx="726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Solution 1: Mark Up for Bakery &amp; Mark Down for Loose Tea</a:t>
            </a:r>
            <a:endParaRPr lang="zh-CN" altLang="en-US" sz="1800" dirty="0">
              <a:solidFill>
                <a:srgbClr val="FF860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79AF9C1E-10AA-43D9-015A-1C3160878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349129"/>
              </p:ext>
            </p:extLst>
          </p:nvPr>
        </p:nvGraphicFramePr>
        <p:xfrm>
          <a:off x="476250" y="843630"/>
          <a:ext cx="6014485" cy="397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13">
            <a:extLst>
              <a:ext uri="{FF2B5EF4-FFF2-40B4-BE49-F238E27FC236}">
                <a16:creationId xmlns:a16="http://schemas.microsoft.com/office/drawing/2014/main" id="{1F5E355F-7728-3A17-27CF-89FC782C2353}"/>
              </a:ext>
            </a:extLst>
          </p:cNvPr>
          <p:cNvGrpSpPr>
            <a:grpSpLocks/>
          </p:cNvGrpSpPr>
          <p:nvPr/>
        </p:nvGrpSpPr>
        <p:grpSpPr bwMode="auto">
          <a:xfrm>
            <a:off x="6084105" y="1584865"/>
            <a:ext cx="2894150" cy="1973770"/>
            <a:chOff x="0" y="0"/>
            <a:chExt cx="2310469" cy="480388"/>
          </a:xfrm>
        </p:grpSpPr>
        <p:grpSp>
          <p:nvGrpSpPr>
            <p:cNvPr id="6" name="Group 14">
              <a:extLst>
                <a:ext uri="{FF2B5EF4-FFF2-40B4-BE49-F238E27FC236}">
                  <a16:creationId xmlns:a16="http://schemas.microsoft.com/office/drawing/2014/main" id="{EC6E707D-E311-B823-B972-96B37D01C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69070" cy="480388"/>
              <a:chOff x="0" y="0"/>
              <a:chExt cx="2269070" cy="480388"/>
            </a:xfrm>
          </p:grpSpPr>
          <p:sp>
            <p:nvSpPr>
              <p:cNvPr id="8" name="矩形 73">
                <a:extLst>
                  <a:ext uri="{FF2B5EF4-FFF2-40B4-BE49-F238E27FC236}">
                    <a16:creationId xmlns:a16="http://schemas.microsoft.com/office/drawing/2014/main" id="{8C7EB992-C94E-14AA-8D02-F4FA857A0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99" y="0"/>
                <a:ext cx="2197071" cy="480388"/>
              </a:xfrm>
              <a:prstGeom prst="rect">
                <a:avLst/>
              </a:prstGeom>
              <a:solidFill>
                <a:srgbClr val="292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矩形 74">
                <a:extLst>
                  <a:ext uri="{FF2B5EF4-FFF2-40B4-BE49-F238E27FC236}">
                    <a16:creationId xmlns:a16="http://schemas.microsoft.com/office/drawing/2014/main" id="{5803FC4F-A4F2-E27E-94F1-A0F2B3E8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00" y="0"/>
                <a:ext cx="72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10" name="等腰三角形 75">
                <a:extLst>
                  <a:ext uri="{FF2B5EF4-FFF2-40B4-BE49-F238E27FC236}">
                    <a16:creationId xmlns:a16="http://schemas.microsoft.com/office/drawing/2014/main" id="{4B9F481C-977C-3A1E-E421-5B37F8C23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-18000" y="126000"/>
                <a:ext cx="108000" cy="7200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72">
              <a:extLst>
                <a:ext uri="{FF2B5EF4-FFF2-40B4-BE49-F238E27FC236}">
                  <a16:creationId xmlns:a16="http://schemas.microsoft.com/office/drawing/2014/main" id="{7132800E-5121-B437-3218-ECB20EAD9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17" y="21579"/>
              <a:ext cx="2102252" cy="42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Room for price adjustment due to:</a:t>
              </a:r>
            </a:p>
            <a:p>
              <a:pPr marL="285750" eaLnBrk="1" hangingPunct="1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High profit margin for loose tea</a:t>
              </a:r>
            </a:p>
            <a:p>
              <a:pPr marL="285750" eaLnBrk="1" hangingPunct="1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Relatively high sales for bakery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2836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矩形 3"/>
          <p:cNvSpPr>
            <a:spLocks noChangeArrowheads="1"/>
          </p:cNvSpPr>
          <p:nvPr/>
        </p:nvSpPr>
        <p:spPr bwMode="auto">
          <a:xfrm>
            <a:off x="476250" y="177800"/>
            <a:ext cx="4844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Solution 2: Product Combination Sale</a:t>
            </a:r>
            <a:endParaRPr lang="zh-CN" altLang="en-US" sz="1800" dirty="0">
              <a:solidFill>
                <a:srgbClr val="FF860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" name="图表 3">
            <a:extLst>
              <a:ext uri="{FF2B5EF4-FFF2-40B4-BE49-F238E27FC236}">
                <a16:creationId xmlns:a16="http://schemas.microsoft.com/office/drawing/2014/main" id="{9B2E08BB-2B43-6DD2-08DF-3E35B72A9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713369"/>
              </p:ext>
            </p:extLst>
          </p:nvPr>
        </p:nvGraphicFramePr>
        <p:xfrm>
          <a:off x="166625" y="785001"/>
          <a:ext cx="5463845" cy="3761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13">
            <a:extLst>
              <a:ext uri="{FF2B5EF4-FFF2-40B4-BE49-F238E27FC236}">
                <a16:creationId xmlns:a16="http://schemas.microsoft.com/office/drawing/2014/main" id="{8CE5D832-72AE-93D5-EA03-C045A13A8E2E}"/>
              </a:ext>
            </a:extLst>
          </p:cNvPr>
          <p:cNvGrpSpPr>
            <a:grpSpLocks/>
          </p:cNvGrpSpPr>
          <p:nvPr/>
        </p:nvGrpSpPr>
        <p:grpSpPr bwMode="auto">
          <a:xfrm>
            <a:off x="5436060" y="1452710"/>
            <a:ext cx="3600249" cy="2426143"/>
            <a:chOff x="0" y="0"/>
            <a:chExt cx="2269069" cy="480388"/>
          </a:xfrm>
        </p:grpSpPr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D5D278A2-D250-31D7-01C2-9C7BC2DF1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69069" cy="480388"/>
              <a:chOff x="0" y="0"/>
              <a:chExt cx="2269069" cy="480388"/>
            </a:xfrm>
          </p:grpSpPr>
          <p:sp>
            <p:nvSpPr>
              <p:cNvPr id="13" name="矩形 73">
                <a:extLst>
                  <a:ext uri="{FF2B5EF4-FFF2-40B4-BE49-F238E27FC236}">
                    <a16:creationId xmlns:a16="http://schemas.microsoft.com/office/drawing/2014/main" id="{4A27EEB3-B8DC-4433-840B-D58AAA3F6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99" y="0"/>
                <a:ext cx="2197070" cy="480388"/>
              </a:xfrm>
              <a:prstGeom prst="rect">
                <a:avLst/>
              </a:prstGeom>
              <a:solidFill>
                <a:srgbClr val="292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" name="矩形 74">
                <a:extLst>
                  <a:ext uri="{FF2B5EF4-FFF2-40B4-BE49-F238E27FC236}">
                    <a16:creationId xmlns:a16="http://schemas.microsoft.com/office/drawing/2014/main" id="{101CCDDF-3FF7-8A49-A3BE-1D27F8D10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00" y="0"/>
                <a:ext cx="72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15" name="等腰三角形 75">
                <a:extLst>
                  <a:ext uri="{FF2B5EF4-FFF2-40B4-BE49-F238E27FC236}">
                    <a16:creationId xmlns:a16="http://schemas.microsoft.com/office/drawing/2014/main" id="{9F3F3D5A-11C2-12A1-685C-900B8E2E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-18000" y="126000"/>
                <a:ext cx="108000" cy="7200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" name="TextBox 72">
              <a:extLst>
                <a:ext uri="{FF2B5EF4-FFF2-40B4-BE49-F238E27FC236}">
                  <a16:creationId xmlns:a16="http://schemas.microsoft.com/office/drawing/2014/main" id="{F25C18C2-25C2-B606-B158-11CAF8921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99" y="25498"/>
              <a:ext cx="2043070" cy="408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FFFFFF"/>
                  </a:solidFill>
                  <a:sym typeface="微软雅黑" panose="020B0503020204020204" pitchFamily="34" charset="-122"/>
                </a:rPr>
                <a:t>Make it a combo!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18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A set with a better price than a la carte is fascinating to customers. </a:t>
              </a:r>
            </a:p>
            <a:p>
              <a:pPr marL="285750" eaLnBrk="1" hangingPunct="1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 Increase sales</a:t>
              </a:r>
            </a:p>
            <a:p>
              <a:pPr marL="285750" eaLnBrk="1" hangingPunct="1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 Attract new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4060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5"/>
          <p:cNvSpPr>
            <a:spLocks noChangeArrowheads="1"/>
          </p:cNvSpPr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378">
              <a:spcBef>
                <a:spcPct val="0"/>
              </a:spcBef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699" name="矩形 3"/>
          <p:cNvSpPr>
            <a:spLocks noChangeArrowheads="1"/>
          </p:cNvSpPr>
          <p:nvPr/>
        </p:nvSpPr>
        <p:spPr bwMode="auto">
          <a:xfrm>
            <a:off x="476251" y="177801"/>
            <a:ext cx="40957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378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D9D9D9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Issue 3: Low sales of some coffee wranglers, especially old employees </a:t>
            </a:r>
          </a:p>
        </p:txBody>
      </p:sp>
      <p:sp>
        <p:nvSpPr>
          <p:cNvPr id="29700" name="等腰三角形 4"/>
          <p:cNvSpPr>
            <a:spLocks noChangeArrowheads="1"/>
          </p:cNvSpPr>
          <p:nvPr/>
        </p:nvSpPr>
        <p:spPr bwMode="auto">
          <a:xfrm rot="5400000">
            <a:off x="-39688" y="157164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378">
              <a:spcBef>
                <a:spcPct val="0"/>
              </a:spcBef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1" name="矩形 7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378">
              <a:spcBef>
                <a:spcPct val="0"/>
              </a:spcBef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2" name="等腰三角形 8"/>
          <p:cNvSpPr>
            <a:spLocks noChangeArrowheads="1"/>
          </p:cNvSpPr>
          <p:nvPr/>
        </p:nvSpPr>
        <p:spPr bwMode="auto">
          <a:xfrm rot="5400000">
            <a:off x="4553744" y="718345"/>
            <a:ext cx="268287" cy="23177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378">
              <a:spcBef>
                <a:spcPct val="0"/>
              </a:spcBef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3" name="等腰三角形 9"/>
          <p:cNvSpPr>
            <a:spLocks noChangeArrowheads="1"/>
          </p:cNvSpPr>
          <p:nvPr/>
        </p:nvSpPr>
        <p:spPr bwMode="auto">
          <a:xfrm rot="5400000">
            <a:off x="4554538" y="2544763"/>
            <a:ext cx="266700" cy="23177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378">
              <a:spcBef>
                <a:spcPct val="0"/>
              </a:spcBef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4" name="等腰三角形 10"/>
          <p:cNvSpPr>
            <a:spLocks noChangeArrowheads="1"/>
          </p:cNvSpPr>
          <p:nvPr/>
        </p:nvSpPr>
        <p:spPr bwMode="auto">
          <a:xfrm rot="16200000" flipH="1">
            <a:off x="4321970" y="1531145"/>
            <a:ext cx="268287" cy="231775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378">
              <a:spcBef>
                <a:spcPct val="0"/>
              </a:spcBef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5" name="等腰三角形 11"/>
          <p:cNvSpPr>
            <a:spLocks noChangeArrowheads="1"/>
          </p:cNvSpPr>
          <p:nvPr/>
        </p:nvSpPr>
        <p:spPr bwMode="auto">
          <a:xfrm rot="16200000" flipH="1">
            <a:off x="4321970" y="3564732"/>
            <a:ext cx="268288" cy="231775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378">
              <a:spcBef>
                <a:spcPct val="0"/>
              </a:spcBef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DEC4C4B-D884-1396-5D28-8AC1665F12D5}"/>
              </a:ext>
            </a:extLst>
          </p:cNvPr>
          <p:cNvGraphicFramePr/>
          <p:nvPr/>
        </p:nvGraphicFramePr>
        <p:xfrm>
          <a:off x="4765715" y="49567"/>
          <a:ext cx="4378285" cy="504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: 圆角 12">
            <a:extLst>
              <a:ext uri="{FF2B5EF4-FFF2-40B4-BE49-F238E27FC236}">
                <a16:creationId xmlns:a16="http://schemas.microsoft.com/office/drawing/2014/main" id="{09097849-B10E-8BB0-AB68-3327CAA97A3D}"/>
              </a:ext>
            </a:extLst>
          </p:cNvPr>
          <p:cNvSpPr/>
          <p:nvPr/>
        </p:nvSpPr>
        <p:spPr>
          <a:xfrm>
            <a:off x="4822395" y="3291801"/>
            <a:ext cx="936065" cy="1481924"/>
          </a:xfrm>
          <a:prstGeom prst="roundRect">
            <a:avLst/>
          </a:prstGeom>
          <a:noFill/>
          <a:ln w="222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4" name="图表 9">
            <a:extLst>
              <a:ext uri="{FF2B5EF4-FFF2-40B4-BE49-F238E27FC236}">
                <a16:creationId xmlns:a16="http://schemas.microsoft.com/office/drawing/2014/main" id="{D398D028-75BD-C7A4-FD57-C32B16E72DD6}"/>
              </a:ext>
            </a:extLst>
          </p:cNvPr>
          <p:cNvGraphicFramePr/>
          <p:nvPr/>
        </p:nvGraphicFramePr>
        <p:xfrm>
          <a:off x="6676356" y="1123784"/>
          <a:ext cx="2467396" cy="224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3F20AEF-FB84-8A91-2E33-DE3FEA27CBAB}"/>
              </a:ext>
            </a:extLst>
          </p:cNvPr>
          <p:cNvSpPr txBox="1"/>
          <p:nvPr/>
        </p:nvSpPr>
        <p:spPr>
          <a:xfrm>
            <a:off x="6870071" y="3242779"/>
            <a:ext cx="2380900" cy="161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378"/>
            <a:r>
              <a:rPr lang="zh-CN" altLang="en-US" sz="11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Staff ID     Start working date</a:t>
            </a:r>
          </a:p>
          <a:p>
            <a:pPr defTabSz="914378"/>
            <a:r>
              <a:rPr lang="zh-CN" altLang="en-US" sz="11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7                2003/10/18</a:t>
            </a:r>
          </a:p>
          <a:p>
            <a:pPr defTabSz="914378"/>
            <a:r>
              <a:rPr lang="zh-CN" altLang="en-US" sz="11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19              2014/3/12</a:t>
            </a:r>
          </a:p>
          <a:p>
            <a:pPr defTabSz="914378"/>
            <a:r>
              <a:rPr lang="zh-CN" altLang="en-US" sz="11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18              2005/11/13</a:t>
            </a:r>
          </a:p>
          <a:p>
            <a:pPr defTabSz="914378"/>
            <a:r>
              <a:rPr lang="zh-CN" altLang="en-US" sz="11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9</a:t>
            </a:r>
            <a:r>
              <a:rPr lang="en-US" altLang="zh-CN" sz="11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                </a:t>
            </a:r>
            <a:r>
              <a:rPr lang="zh-CN" altLang="en-US" sz="11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2013/9/9</a:t>
            </a:r>
          </a:p>
          <a:p>
            <a:pPr defTabSz="914378"/>
            <a:r>
              <a:rPr lang="zh-CN" altLang="en-US" sz="11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8                2005/2/9</a:t>
            </a:r>
          </a:p>
          <a:p>
            <a:pPr defTabSz="914378"/>
            <a:r>
              <a:rPr lang="zh-CN" altLang="en-US" sz="11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25              2017/3/14</a:t>
            </a:r>
          </a:p>
          <a:p>
            <a:pPr defTabSz="914378"/>
            <a:r>
              <a:rPr lang="zh-CN" altLang="en-US" sz="11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10              2016/12/10</a:t>
            </a:r>
          </a:p>
          <a:p>
            <a:pPr defTabSz="914378"/>
            <a:r>
              <a:rPr lang="zh-CN" altLang="en-US" sz="11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13              2009/12/11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A712E-F58E-5E6E-3E1C-CF456D7619EF}"/>
              </a:ext>
            </a:extLst>
          </p:cNvPr>
          <p:cNvSpPr txBox="1"/>
          <p:nvPr/>
        </p:nvSpPr>
        <p:spPr>
          <a:xfrm>
            <a:off x="476251" y="1555930"/>
            <a:ext cx="34975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/>
            <a:r>
              <a:rPr lang="en-US" altLang="zh-CN" sz="1600" b="1" dirty="0">
                <a:solidFill>
                  <a:srgbClr val="D9D9D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Standing in 2019, define employees who start working in the coffee shop before 2015/1/1 as old employees, and others (who start working in the coffee shop after 2015/1/1) as new employees.</a:t>
            </a:r>
          </a:p>
          <a:p>
            <a:pPr defTabSz="914378"/>
            <a:endParaRPr lang="en-US" altLang="zh-CN" sz="1600" b="1" dirty="0">
              <a:solidFill>
                <a:srgbClr val="D9D9D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  <a:p>
            <a:pPr defTabSz="914378"/>
            <a:r>
              <a:rPr lang="en-US" altLang="zh-CN" sz="1600" b="1" dirty="0">
                <a:solidFill>
                  <a:srgbClr val="D9D9D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 Among all coffee wranglers who had much smaller accumulated sales from 2017 to 2019, 75% of them are old employees while 25% of them are new employees</a:t>
            </a:r>
            <a:r>
              <a:rPr lang="en-US" altLang="zh-CN" sz="1600" dirty="0">
                <a:solidFill>
                  <a:srgbClr val="D9D9D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2EE0A86-86E8-8BF9-81BB-B45BC964A7FE}"/>
              </a:ext>
            </a:extLst>
          </p:cNvPr>
          <p:cNvSpPr txBox="1"/>
          <p:nvPr/>
        </p:nvSpPr>
        <p:spPr>
          <a:xfrm>
            <a:off x="6245041" y="625892"/>
            <a:ext cx="7751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/>
            <a:r>
              <a:rPr lang="en-US" altLang="zh-CN" sz="12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3975630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矩形 3"/>
          <p:cNvSpPr>
            <a:spLocks noChangeArrowheads="1"/>
          </p:cNvSpPr>
          <p:nvPr/>
        </p:nvSpPr>
        <p:spPr bwMode="auto">
          <a:xfrm>
            <a:off x="476250" y="177800"/>
            <a:ext cx="5315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Solution 1: Strengthen employee training</a:t>
            </a:r>
          </a:p>
        </p:txBody>
      </p:sp>
      <p:sp>
        <p:nvSpPr>
          <p:cNvPr id="44037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6D359DA-041A-3C72-6CA8-4F1FEB510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589878"/>
            <a:ext cx="5980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Solution 2: Bonus &amp; Penalty Motivation System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9DA28E5-81D9-9AA1-337F-64B8BEC4A1F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39688" y="1569241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73D76B68-21F3-F5AF-F858-7678C5EDC4D5}"/>
              </a:ext>
            </a:extLst>
          </p:cNvPr>
          <p:cNvGrpSpPr>
            <a:grpSpLocks/>
          </p:cNvGrpSpPr>
          <p:nvPr/>
        </p:nvGrpSpPr>
        <p:grpSpPr bwMode="auto">
          <a:xfrm>
            <a:off x="611725" y="698501"/>
            <a:ext cx="7920550" cy="895808"/>
            <a:chOff x="0" y="-3"/>
            <a:chExt cx="1912549" cy="3343888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777C2829-83D5-5A2C-6116-C0EEA0618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3"/>
              <a:ext cx="1868690" cy="316835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0" name="五边形 5">
              <a:extLst>
                <a:ext uri="{FF2B5EF4-FFF2-40B4-BE49-F238E27FC236}">
                  <a16:creationId xmlns:a16="http://schemas.microsoft.com/office/drawing/2014/main" id="{609B5730-CF0B-2EDF-3949-69DD74D837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5494" y="-425500"/>
              <a:ext cx="504056" cy="1441919"/>
            </a:xfrm>
            <a:prstGeom prst="homePlate">
              <a:avLst>
                <a:gd name="adj" fmla="val 35824"/>
              </a:avLst>
            </a:prstGeom>
            <a:solidFill>
              <a:srgbClr val="CC6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81832D35-E0D0-2145-885B-D6376C5159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98345" y="-898344"/>
              <a:ext cx="72000" cy="186869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7" name="五边形 8">
              <a:extLst>
                <a:ext uri="{FF2B5EF4-FFF2-40B4-BE49-F238E27FC236}">
                  <a16:creationId xmlns:a16="http://schemas.microsoft.com/office/drawing/2014/main" id="{0544DF4A-7D6B-024C-2F76-4A0B010A39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5494" y="-468932"/>
              <a:ext cx="504056" cy="1441919"/>
            </a:xfrm>
            <a:prstGeom prst="homePlate">
              <a:avLst>
                <a:gd name="adj" fmla="val 35824"/>
              </a:avLst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9" name="矩形 11">
              <a:extLst>
                <a:ext uri="{FF2B5EF4-FFF2-40B4-BE49-F238E27FC236}">
                  <a16:creationId xmlns:a16="http://schemas.microsoft.com/office/drawing/2014/main" id="{3A9EEDC0-3C19-9A76-412D-F252192B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9" y="509997"/>
              <a:ext cx="1868690" cy="283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Frequent employee training should be conducted to help employees get more familiar with available products in the coffee shop.</a:t>
              </a:r>
            </a:p>
            <a:p>
              <a:pPr algn="ctr" eaLnBrk="1" hangingPunct="1">
                <a:lnSpc>
                  <a:spcPts val="16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Group 12">
            <a:extLst>
              <a:ext uri="{FF2B5EF4-FFF2-40B4-BE49-F238E27FC236}">
                <a16:creationId xmlns:a16="http://schemas.microsoft.com/office/drawing/2014/main" id="{E9D1AE72-7393-8BB7-E9AC-AEC8F4D92BD3}"/>
              </a:ext>
            </a:extLst>
          </p:cNvPr>
          <p:cNvGrpSpPr>
            <a:grpSpLocks/>
          </p:cNvGrpSpPr>
          <p:nvPr/>
        </p:nvGrpSpPr>
        <p:grpSpPr bwMode="auto">
          <a:xfrm>
            <a:off x="611725" y="2571751"/>
            <a:ext cx="3744260" cy="2215982"/>
            <a:chOff x="0" y="-3"/>
            <a:chExt cx="1868690" cy="3168352"/>
          </a:xfrm>
        </p:grpSpPr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29ABB060-36A8-2927-1487-BC1F1C9B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3"/>
              <a:ext cx="1868690" cy="316835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2" name="五边形 5">
              <a:extLst>
                <a:ext uri="{FF2B5EF4-FFF2-40B4-BE49-F238E27FC236}">
                  <a16:creationId xmlns:a16="http://schemas.microsoft.com/office/drawing/2014/main" id="{C95BC677-F4E2-E00A-AC3E-9AECBF4407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5494" y="-425500"/>
              <a:ext cx="504056" cy="1441919"/>
            </a:xfrm>
            <a:prstGeom prst="homePlate">
              <a:avLst>
                <a:gd name="adj" fmla="val 35824"/>
              </a:avLst>
            </a:prstGeom>
            <a:solidFill>
              <a:srgbClr val="CC6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3" name="矩形 7">
              <a:extLst>
                <a:ext uri="{FF2B5EF4-FFF2-40B4-BE49-F238E27FC236}">
                  <a16:creationId xmlns:a16="http://schemas.microsoft.com/office/drawing/2014/main" id="{3C856BB0-F77B-F2FE-D146-C1130B5ADA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98345" y="-898344"/>
              <a:ext cx="72000" cy="186869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4" name="五边形 8">
              <a:extLst>
                <a:ext uri="{FF2B5EF4-FFF2-40B4-BE49-F238E27FC236}">
                  <a16:creationId xmlns:a16="http://schemas.microsoft.com/office/drawing/2014/main" id="{8B741291-35D2-60DF-9E85-F9101EB7ED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5494" y="-468932"/>
              <a:ext cx="504056" cy="1441919"/>
            </a:xfrm>
            <a:prstGeom prst="homePlate">
              <a:avLst>
                <a:gd name="adj" fmla="val 35824"/>
              </a:avLst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" name="Group 12">
            <a:extLst>
              <a:ext uri="{FF2B5EF4-FFF2-40B4-BE49-F238E27FC236}">
                <a16:creationId xmlns:a16="http://schemas.microsoft.com/office/drawing/2014/main" id="{59B6F23F-7D0D-107B-4BF2-B47B6137E620}"/>
              </a:ext>
            </a:extLst>
          </p:cNvPr>
          <p:cNvGrpSpPr>
            <a:grpSpLocks/>
          </p:cNvGrpSpPr>
          <p:nvPr/>
        </p:nvGrpSpPr>
        <p:grpSpPr bwMode="auto">
          <a:xfrm>
            <a:off x="4606378" y="2571750"/>
            <a:ext cx="3744261" cy="2215982"/>
            <a:chOff x="0" y="-3"/>
            <a:chExt cx="1868690" cy="3168352"/>
          </a:xfrm>
        </p:grpSpPr>
        <p:sp>
          <p:nvSpPr>
            <p:cNvPr id="27" name="矩形 4">
              <a:extLst>
                <a:ext uri="{FF2B5EF4-FFF2-40B4-BE49-F238E27FC236}">
                  <a16:creationId xmlns:a16="http://schemas.microsoft.com/office/drawing/2014/main" id="{29CF5F65-E51D-FB62-0ACB-7D1A49AA4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3"/>
              <a:ext cx="1868690" cy="316835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8" name="五边形 5">
              <a:extLst>
                <a:ext uri="{FF2B5EF4-FFF2-40B4-BE49-F238E27FC236}">
                  <a16:creationId xmlns:a16="http://schemas.microsoft.com/office/drawing/2014/main" id="{34B490DA-8824-3FE6-6FD2-CFE7437202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5494" y="-425500"/>
              <a:ext cx="504056" cy="1441919"/>
            </a:xfrm>
            <a:prstGeom prst="homePlate">
              <a:avLst>
                <a:gd name="adj" fmla="val 35824"/>
              </a:avLst>
            </a:prstGeom>
            <a:solidFill>
              <a:srgbClr val="CC6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9" name="矩形 7">
              <a:extLst>
                <a:ext uri="{FF2B5EF4-FFF2-40B4-BE49-F238E27FC236}">
                  <a16:creationId xmlns:a16="http://schemas.microsoft.com/office/drawing/2014/main" id="{608FCBA4-DA9D-1878-CA73-243F8B52AD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98345" y="-898344"/>
              <a:ext cx="72000" cy="186869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0" name="五边形 8">
              <a:extLst>
                <a:ext uri="{FF2B5EF4-FFF2-40B4-BE49-F238E27FC236}">
                  <a16:creationId xmlns:a16="http://schemas.microsoft.com/office/drawing/2014/main" id="{2DC8D4DE-6588-8372-740D-982E4C8D94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5494" y="-468932"/>
              <a:ext cx="504056" cy="1441919"/>
            </a:xfrm>
            <a:prstGeom prst="homePlate">
              <a:avLst>
                <a:gd name="adj" fmla="val 35824"/>
              </a:avLst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32" name="矩形 11">
            <a:extLst>
              <a:ext uri="{FF2B5EF4-FFF2-40B4-BE49-F238E27FC236}">
                <a16:creationId xmlns:a16="http://schemas.microsoft.com/office/drawing/2014/main" id="{5C8B45C9-DB79-328E-7386-153B9117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47" y="2078958"/>
            <a:ext cx="8559119" cy="52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KPI assessment of employees’ sales should be implemented at the end of each month.</a:t>
            </a:r>
          </a:p>
          <a:p>
            <a:pPr algn="ctr" eaLnBrk="1" hangingPunct="1">
              <a:lnSpc>
                <a:spcPts val="1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500" dirty="0">
              <a:solidFill>
                <a:srgbClr val="FFFFFF"/>
              </a:solidFill>
              <a:latin typeface="+mn-lt"/>
              <a:sym typeface="微软雅黑" panose="020B0503020204020204" pitchFamily="34" charset="-122"/>
            </a:endParaRPr>
          </a:p>
        </p:txBody>
      </p:sp>
      <p:sp>
        <p:nvSpPr>
          <p:cNvPr id="33" name="矩形 11">
            <a:extLst>
              <a:ext uri="{FF2B5EF4-FFF2-40B4-BE49-F238E27FC236}">
                <a16:creationId xmlns:a16="http://schemas.microsoft.com/office/drawing/2014/main" id="{86B5A4BC-3AB4-EEA4-B5ED-5092C7D4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56" y="3142321"/>
            <a:ext cx="331251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If the monthly sales of </a:t>
            </a:r>
            <a:r>
              <a:rPr lang="en-US" altLang="zh-CN" sz="1500" i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employees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 rank in the top 10% of the total number of employees for </a:t>
            </a:r>
            <a:r>
              <a:rPr lang="en-US" altLang="zh-CN" sz="1500" i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two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 consecutive months, the annual bonus will be increased as an incentive.</a:t>
            </a:r>
          </a:p>
        </p:txBody>
      </p:sp>
      <p:sp>
        <p:nvSpPr>
          <p:cNvPr id="34" name="矩形 11">
            <a:extLst>
              <a:ext uri="{FF2B5EF4-FFF2-40B4-BE49-F238E27FC236}">
                <a16:creationId xmlns:a16="http://schemas.microsoft.com/office/drawing/2014/main" id="{324D92E5-B410-117B-3696-8EFEA386E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185" y="2976437"/>
            <a:ext cx="351586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If the monthly sales of </a:t>
            </a:r>
            <a:r>
              <a:rPr lang="en-US" altLang="zh-CN" sz="1500" i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old employees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 rank in the bottom 10% of the total number of employees for 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zh-CN" sz="1500" i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two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 consecutive months, their annual bonus will be reduced.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zh-CN" sz="1500" i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four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 consecutive months, they will be given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a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 </a:t>
            </a:r>
            <a:r>
              <a:rPr lang="en" altLang="zh-CN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warning of dismissal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.</a:t>
            </a: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5" name="矩形 11">
            <a:extLst>
              <a:ext uri="{FF2B5EF4-FFF2-40B4-BE49-F238E27FC236}">
                <a16:creationId xmlns:a16="http://schemas.microsoft.com/office/drawing/2014/main" id="{3A6C5849-9FA9-7FE7-64CF-4E04AF00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307" y="2586440"/>
            <a:ext cx="83909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rgbClr val="FFFFFF"/>
                </a:solidFill>
                <a:latin typeface="Impact" panose="020B080603090205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BONUS</a:t>
            </a:r>
            <a:endParaRPr lang="zh-CN" altLang="en-US" sz="1500" dirty="0">
              <a:solidFill>
                <a:srgbClr val="FFFFFF"/>
              </a:solidFill>
              <a:latin typeface="Impact" panose="020B0806030902050204" pitchFamily="34" charset="0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6" name="矩形 11">
            <a:extLst>
              <a:ext uri="{FF2B5EF4-FFF2-40B4-BE49-F238E27FC236}">
                <a16:creationId xmlns:a16="http://schemas.microsoft.com/office/drawing/2014/main" id="{63507DE5-3FBA-A85B-C4DD-AE35665C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960" y="2596818"/>
            <a:ext cx="83909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rgbClr val="FFFFFF"/>
                </a:solidFill>
                <a:latin typeface="Impact" panose="020B080603090205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PENALTY</a:t>
            </a:r>
            <a:endParaRPr lang="zh-CN" altLang="en-US" sz="1500" dirty="0">
              <a:solidFill>
                <a:srgbClr val="FFFFFF"/>
              </a:solidFill>
              <a:latin typeface="Impact" panose="020B0806030902050204" pitchFamily="34" charset="0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042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306C5614-0A34-42A7-B5A8-5564E5D5634D}" type="slidenum">
              <a:rPr lang="zh-CN" altLang="en-US" sz="1200">
                <a:solidFill>
                  <a:srgbClr val="898989"/>
                </a:solidFill>
                <a:sym typeface="微软雅黑" panose="020B0503020204020204" pitchFamily="34" charset="-122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2771" name="矩形 12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2881" name="椭圆 124"/>
          <p:cNvSpPr>
            <a:spLocks noChangeArrowheads="1"/>
          </p:cNvSpPr>
          <p:nvPr/>
        </p:nvSpPr>
        <p:spPr bwMode="auto">
          <a:xfrm>
            <a:off x="3563938" y="1203325"/>
            <a:ext cx="865187" cy="865188"/>
          </a:xfrm>
          <a:prstGeom prst="ellipse">
            <a:avLst/>
          </a:prstGeom>
          <a:solidFill>
            <a:srgbClr val="1111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584200" y="515938"/>
            <a:ext cx="2474913" cy="4068762"/>
            <a:chOff x="0" y="0"/>
            <a:chExt cx="2476153" cy="4069266"/>
          </a:xfrm>
        </p:grpSpPr>
        <p:sp>
          <p:nvSpPr>
            <p:cNvPr id="32821" name="矩形 79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22" name="矩形 86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23" name="矩形 93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24" name="矩形 100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25" name="矩形 10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26" name="矩形 114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27" name="矩形 126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28" name="矩形 127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29" name="矩形 128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30" name="矩形 129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31" name="矩形 130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32" name="矩形 131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33" name="矩形 132"/>
            <p:cNvSpPr>
              <a:spLocks noChangeArrowheads="1"/>
            </p:cNvSpPr>
            <p:nvPr/>
          </p:nvSpPr>
          <p:spPr bwMode="auto">
            <a:xfrm>
              <a:off x="0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34" name="矩形 133"/>
            <p:cNvSpPr>
              <a:spLocks noChangeArrowheads="1"/>
            </p:cNvSpPr>
            <p:nvPr/>
          </p:nvSpPr>
          <p:spPr bwMode="auto">
            <a:xfrm>
              <a:off x="437624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35" name="矩形 134"/>
            <p:cNvSpPr>
              <a:spLocks noChangeArrowheads="1"/>
            </p:cNvSpPr>
            <p:nvPr/>
          </p:nvSpPr>
          <p:spPr bwMode="auto">
            <a:xfrm>
              <a:off x="875248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36" name="矩形 135"/>
            <p:cNvSpPr>
              <a:spLocks noChangeArrowheads="1"/>
            </p:cNvSpPr>
            <p:nvPr/>
          </p:nvSpPr>
          <p:spPr bwMode="auto">
            <a:xfrm>
              <a:off x="1312872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37" name="矩形 136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38" name="矩形 137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39" name="矩形 138"/>
            <p:cNvSpPr>
              <a:spLocks noChangeArrowheads="1"/>
            </p:cNvSpPr>
            <p:nvPr/>
          </p:nvSpPr>
          <p:spPr bwMode="auto">
            <a:xfrm>
              <a:off x="0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40" name="矩形 139"/>
            <p:cNvSpPr>
              <a:spLocks noChangeArrowheads="1"/>
            </p:cNvSpPr>
            <p:nvPr/>
          </p:nvSpPr>
          <p:spPr bwMode="auto">
            <a:xfrm>
              <a:off x="437624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41" name="矩形 140"/>
            <p:cNvSpPr>
              <a:spLocks noChangeArrowheads="1"/>
            </p:cNvSpPr>
            <p:nvPr/>
          </p:nvSpPr>
          <p:spPr bwMode="auto">
            <a:xfrm>
              <a:off x="875248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42" name="矩形 141"/>
            <p:cNvSpPr>
              <a:spLocks noChangeArrowheads="1"/>
            </p:cNvSpPr>
            <p:nvPr/>
          </p:nvSpPr>
          <p:spPr bwMode="auto">
            <a:xfrm>
              <a:off x="1312872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43" name="矩形 142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44" name="矩形 143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45" name="矩形 144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46" name="矩形 145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47" name="矩形 146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48" name="矩形 147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49" name="矩形 148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50" name="矩形 149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51" name="矩形 150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52" name="矩形 151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53" name="矩形 152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54" name="矩形 153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55" name="矩形 154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56" name="矩形 155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57" name="矩形 156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58" name="矩形 157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59" name="矩形 158"/>
            <p:cNvSpPr>
              <a:spLocks noChangeArrowheads="1"/>
            </p:cNvSpPr>
            <p:nvPr/>
          </p:nvSpPr>
          <p:spPr bwMode="auto">
            <a:xfrm>
              <a:off x="875248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60" name="矩形 159"/>
            <p:cNvSpPr>
              <a:spLocks noChangeArrowheads="1"/>
            </p:cNvSpPr>
            <p:nvPr/>
          </p:nvSpPr>
          <p:spPr bwMode="auto">
            <a:xfrm>
              <a:off x="1312872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61" name="矩形 160"/>
            <p:cNvSpPr>
              <a:spLocks noChangeArrowheads="1"/>
            </p:cNvSpPr>
            <p:nvPr/>
          </p:nvSpPr>
          <p:spPr bwMode="auto">
            <a:xfrm>
              <a:off x="1750496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62" name="矩形 161"/>
            <p:cNvSpPr>
              <a:spLocks noChangeArrowheads="1"/>
            </p:cNvSpPr>
            <p:nvPr/>
          </p:nvSpPr>
          <p:spPr bwMode="auto">
            <a:xfrm>
              <a:off x="2188121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63" name="矩形 162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64" name="矩形 163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65" name="矩形 164"/>
            <p:cNvSpPr>
              <a:spLocks noChangeArrowheads="1"/>
            </p:cNvSpPr>
            <p:nvPr/>
          </p:nvSpPr>
          <p:spPr bwMode="auto">
            <a:xfrm>
              <a:off x="875248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66" name="矩形 165"/>
            <p:cNvSpPr>
              <a:spLocks noChangeArrowheads="1"/>
            </p:cNvSpPr>
            <p:nvPr/>
          </p:nvSpPr>
          <p:spPr bwMode="auto">
            <a:xfrm>
              <a:off x="1312872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67" name="矩形 166"/>
            <p:cNvSpPr>
              <a:spLocks noChangeArrowheads="1"/>
            </p:cNvSpPr>
            <p:nvPr/>
          </p:nvSpPr>
          <p:spPr bwMode="auto">
            <a:xfrm>
              <a:off x="1750496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68" name="矩形 167"/>
            <p:cNvSpPr>
              <a:spLocks noChangeArrowheads="1"/>
            </p:cNvSpPr>
            <p:nvPr/>
          </p:nvSpPr>
          <p:spPr bwMode="auto">
            <a:xfrm>
              <a:off x="2188121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69" name="矩形 16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70" name="矩形 16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71" name="矩形 17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72" name="矩形 17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73" name="矩形 17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74" name="矩形 17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75" name="矩形 174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76" name="矩形 175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77" name="矩形 176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78" name="矩形 177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79" name="矩形 178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80" name="矩形 179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774" name="Group 67"/>
          <p:cNvGrpSpPr>
            <a:grpSpLocks/>
          </p:cNvGrpSpPr>
          <p:nvPr/>
        </p:nvGrpSpPr>
        <p:grpSpPr bwMode="auto">
          <a:xfrm>
            <a:off x="584200" y="515938"/>
            <a:ext cx="2474913" cy="4068762"/>
            <a:chOff x="0" y="0"/>
            <a:chExt cx="2476153" cy="4069266"/>
          </a:xfrm>
        </p:grpSpPr>
        <p:sp>
          <p:nvSpPr>
            <p:cNvPr id="32777" name="矩形 3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78" name="矩形 4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79" name="矩形 5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80" name="矩形 6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81" name="矩形 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82" name="矩形 8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83" name="矩形 59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84" name="矩形 60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85" name="矩形 61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86" name="矩形 62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87" name="矩形 63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88" name="矩形 64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89" name="矩形 70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90" name="矩形 71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91" name="矩形 77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92" name="矩形 78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93" name="矩形 80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94" name="矩形 81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95" name="矩形 82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96" name="矩形 83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97" name="矩形 84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98" name="矩形 85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799" name="矩形 87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00" name="矩形 88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01" name="矩形 89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02" name="矩形 90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03" name="矩形 91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04" name="矩形 92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05" name="矩形 98"/>
            <p:cNvSpPr>
              <a:spLocks noChangeArrowheads="1"/>
            </p:cNvSpPr>
            <p:nvPr/>
          </p:nvSpPr>
          <p:spPr bwMode="auto">
            <a:xfrm>
              <a:off x="1750496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06" name="矩形 99"/>
            <p:cNvSpPr>
              <a:spLocks noChangeArrowheads="1"/>
            </p:cNvSpPr>
            <p:nvPr/>
          </p:nvSpPr>
          <p:spPr bwMode="auto">
            <a:xfrm>
              <a:off x="2188121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07" name="矩形 105"/>
            <p:cNvSpPr>
              <a:spLocks noChangeArrowheads="1"/>
            </p:cNvSpPr>
            <p:nvPr/>
          </p:nvSpPr>
          <p:spPr bwMode="auto">
            <a:xfrm>
              <a:off x="1750496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08" name="矩形 106"/>
            <p:cNvSpPr>
              <a:spLocks noChangeArrowheads="1"/>
            </p:cNvSpPr>
            <p:nvPr/>
          </p:nvSpPr>
          <p:spPr bwMode="auto">
            <a:xfrm>
              <a:off x="2188121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09" name="矩形 10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10" name="矩形 10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11" name="矩形 11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12" name="矩形 11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13" name="矩形 11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14" name="矩形 11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15" name="矩形 115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16" name="矩形 116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17" name="矩形 117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18" name="矩形 118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19" name="矩形 119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2820" name="矩形 120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32775" name="矩形 122"/>
          <p:cNvSpPr>
            <a:spLocks noChangeArrowheads="1"/>
          </p:cNvSpPr>
          <p:nvPr/>
        </p:nvSpPr>
        <p:spPr bwMode="auto">
          <a:xfrm>
            <a:off x="3535363" y="2132013"/>
            <a:ext cx="5621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sym typeface="微软雅黑" panose="020B0503020204020204" pitchFamily="34" charset="-122"/>
              </a:rPr>
              <a:t>Conclusions</a:t>
            </a:r>
          </a:p>
        </p:txBody>
      </p:sp>
      <p:sp>
        <p:nvSpPr>
          <p:cNvPr id="32776" name="矩形 123"/>
          <p:cNvSpPr>
            <a:spLocks noChangeArrowheads="1"/>
          </p:cNvSpPr>
          <p:nvPr/>
        </p:nvSpPr>
        <p:spPr bwMode="auto">
          <a:xfrm>
            <a:off x="3535363" y="2544763"/>
            <a:ext cx="5621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sym typeface="微软雅黑" panose="020B0503020204020204" pitchFamily="34" charset="-122"/>
              </a:rPr>
              <a:t>Conclusions and further discussion</a:t>
            </a:r>
          </a:p>
        </p:txBody>
      </p:sp>
      <p:pic>
        <p:nvPicPr>
          <p:cNvPr id="2" name="Picture 6" descr="查看源图像">
            <a:extLst>
              <a:ext uri="{FF2B5EF4-FFF2-40B4-BE49-F238E27FC236}">
                <a16:creationId xmlns:a16="http://schemas.microsoft.com/office/drawing/2014/main" id="{5421623D-CABD-04EA-55CF-48ED00C7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5" y="1277926"/>
            <a:ext cx="707972" cy="70797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3"/>
          <p:cNvSpPr>
            <a:spLocks noChangeArrowheads="1"/>
          </p:cNvSpPr>
          <p:nvPr/>
        </p:nvSpPr>
        <p:spPr bwMode="auto">
          <a:xfrm>
            <a:off x="476250" y="177800"/>
            <a:ext cx="1616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Conclusion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623445" y="2198540"/>
            <a:ext cx="1668294" cy="1620888"/>
            <a:chOff x="0" y="0"/>
            <a:chExt cx="1440000" cy="1440000"/>
          </a:xfrm>
        </p:grpSpPr>
        <p:sp>
          <p:nvSpPr>
            <p:cNvPr id="43039" name="灰色圆形背景"/>
            <p:cNvSpPr>
              <a:spLocks noChangeArrowheads="1"/>
            </p:cNvSpPr>
            <p:nvPr/>
          </p:nvSpPr>
          <p:spPr bwMode="auto">
            <a:xfrm>
              <a:off x="0" y="0"/>
              <a:ext cx="1440000" cy="144000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40" name="矩形 79"/>
            <p:cNvSpPr>
              <a:spLocks noChangeArrowheads="1"/>
            </p:cNvSpPr>
            <p:nvPr/>
          </p:nvSpPr>
          <p:spPr bwMode="auto">
            <a:xfrm>
              <a:off x="37643" y="333017"/>
              <a:ext cx="1377331" cy="78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sym typeface="微软雅黑" panose="020B0503020204020204" pitchFamily="34" charset="-122"/>
                </a:rPr>
                <a:t>Business Reflective </a:t>
              </a:r>
            </a:p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sym typeface="微软雅黑" panose="020B0503020204020204" pitchFamily="34" charset="-122"/>
                </a:rPr>
                <a:t>Cycle</a:t>
              </a:r>
              <a:endParaRPr lang="zh-CN" altLang="en-US" sz="1800" b="1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013" name="Group 7"/>
          <p:cNvGrpSpPr>
            <a:grpSpLocks/>
          </p:cNvGrpSpPr>
          <p:nvPr/>
        </p:nvGrpSpPr>
        <p:grpSpPr bwMode="auto">
          <a:xfrm>
            <a:off x="453723" y="843630"/>
            <a:ext cx="4098568" cy="3840406"/>
            <a:chOff x="0" y="0"/>
            <a:chExt cx="3398661" cy="3182098"/>
          </a:xfrm>
        </p:grpSpPr>
        <p:sp>
          <p:nvSpPr>
            <p:cNvPr id="43026" name="灰色圆形背景"/>
            <p:cNvSpPr>
              <a:spLocks noChangeArrowheads="1"/>
            </p:cNvSpPr>
            <p:nvPr/>
          </p:nvSpPr>
          <p:spPr bwMode="auto">
            <a:xfrm>
              <a:off x="2144358" y="1849701"/>
              <a:ext cx="1152000" cy="115200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27" name="灰色圆形背景"/>
            <p:cNvSpPr>
              <a:spLocks noChangeArrowheads="1"/>
            </p:cNvSpPr>
            <p:nvPr/>
          </p:nvSpPr>
          <p:spPr bwMode="auto">
            <a:xfrm>
              <a:off x="0" y="1849701"/>
              <a:ext cx="1152000" cy="115200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28" name="灰色圆形背景"/>
            <p:cNvSpPr>
              <a:spLocks noChangeArrowheads="1"/>
            </p:cNvSpPr>
            <p:nvPr/>
          </p:nvSpPr>
          <p:spPr bwMode="auto">
            <a:xfrm>
              <a:off x="1067056" y="0"/>
              <a:ext cx="1152000" cy="115200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29" name="灰色圆形背景"/>
            <p:cNvSpPr>
              <a:spLocks noChangeArrowheads="1"/>
            </p:cNvSpPr>
            <p:nvPr/>
          </p:nvSpPr>
          <p:spPr bwMode="auto">
            <a:xfrm>
              <a:off x="386475" y="545103"/>
              <a:ext cx="2520000" cy="2520000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11" y="10800"/>
                  </a:moveTo>
                  <a:cubicBezTo>
                    <a:pt x="411" y="16538"/>
                    <a:pt x="5062" y="21189"/>
                    <a:pt x="10800" y="21189"/>
                  </a:cubicBezTo>
                  <a:cubicBezTo>
                    <a:pt x="16538" y="21189"/>
                    <a:pt x="21189" y="16538"/>
                    <a:pt x="21189" y="10800"/>
                  </a:cubicBezTo>
                  <a:cubicBezTo>
                    <a:pt x="21189" y="5062"/>
                    <a:pt x="16538" y="411"/>
                    <a:pt x="10800" y="411"/>
                  </a:cubicBezTo>
                  <a:cubicBezTo>
                    <a:pt x="5062" y="411"/>
                    <a:pt x="411" y="5062"/>
                    <a:pt x="411" y="1080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030" name="椭圆 90"/>
            <p:cNvSpPr>
              <a:spLocks noChangeArrowheads="1"/>
            </p:cNvSpPr>
            <p:nvPr/>
          </p:nvSpPr>
          <p:spPr bwMode="auto">
            <a:xfrm>
              <a:off x="1142475" y="67304"/>
              <a:ext cx="1008000" cy="1008000"/>
            </a:xfrm>
            <a:prstGeom prst="ellipse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31" name="椭圆 92"/>
            <p:cNvSpPr>
              <a:spLocks noChangeArrowheads="1"/>
            </p:cNvSpPr>
            <p:nvPr/>
          </p:nvSpPr>
          <p:spPr bwMode="auto">
            <a:xfrm>
              <a:off x="68592" y="1918826"/>
              <a:ext cx="1008000" cy="1008000"/>
            </a:xfrm>
            <a:prstGeom prst="ellipse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32" name="椭圆 94"/>
            <p:cNvSpPr>
              <a:spLocks noChangeArrowheads="1"/>
            </p:cNvSpPr>
            <p:nvPr/>
          </p:nvSpPr>
          <p:spPr bwMode="auto">
            <a:xfrm>
              <a:off x="2216357" y="1918826"/>
              <a:ext cx="1008000" cy="1008000"/>
            </a:xfrm>
            <a:prstGeom prst="ellipse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33" name="等腰三角形 96"/>
            <p:cNvSpPr>
              <a:spLocks noChangeArrowheads="1"/>
            </p:cNvSpPr>
            <p:nvPr/>
          </p:nvSpPr>
          <p:spPr bwMode="auto">
            <a:xfrm rot="8911463">
              <a:off x="2576343" y="1075540"/>
              <a:ext cx="288032" cy="288032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ym typeface="微软雅黑" panose="020B0503020204020204" pitchFamily="34" charset="-122"/>
              </a:endParaRPr>
            </a:p>
          </p:txBody>
        </p:sp>
        <p:sp>
          <p:nvSpPr>
            <p:cNvPr id="43034" name="等腰三角形 98"/>
            <p:cNvSpPr>
              <a:spLocks noChangeArrowheads="1"/>
            </p:cNvSpPr>
            <p:nvPr/>
          </p:nvSpPr>
          <p:spPr bwMode="auto">
            <a:xfrm rot="-5400000">
              <a:off x="1539759" y="2894066"/>
              <a:ext cx="288032" cy="288032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ym typeface="微软雅黑" panose="020B0503020204020204" pitchFamily="34" charset="-122"/>
              </a:endParaRPr>
            </a:p>
          </p:txBody>
        </p:sp>
        <p:sp>
          <p:nvSpPr>
            <p:cNvPr id="43035" name="等腰三角形 100"/>
            <p:cNvSpPr>
              <a:spLocks noChangeArrowheads="1"/>
            </p:cNvSpPr>
            <p:nvPr/>
          </p:nvSpPr>
          <p:spPr bwMode="auto">
            <a:xfrm rot="1626189">
              <a:off x="428576" y="1050119"/>
              <a:ext cx="288032" cy="288032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ym typeface="微软雅黑" panose="020B0503020204020204" pitchFamily="34" charset="-122"/>
              </a:endParaRPr>
            </a:p>
          </p:txBody>
        </p:sp>
        <p:sp>
          <p:nvSpPr>
            <p:cNvPr id="43036" name="矩形 80"/>
            <p:cNvSpPr>
              <a:spLocks noChangeArrowheads="1"/>
            </p:cNvSpPr>
            <p:nvPr/>
          </p:nvSpPr>
          <p:spPr bwMode="auto">
            <a:xfrm>
              <a:off x="1169287" y="413483"/>
              <a:ext cx="986691" cy="255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sym typeface="微软雅黑" panose="020B0503020204020204" pitchFamily="34" charset="-122"/>
                </a:rPr>
                <a:t>Sales</a:t>
              </a:r>
              <a:endParaRPr lang="zh-CN" altLang="en-US" sz="1400" b="1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37" name="矩形 81"/>
            <p:cNvSpPr>
              <a:spLocks noChangeArrowheads="1"/>
            </p:cNvSpPr>
            <p:nvPr/>
          </p:nvSpPr>
          <p:spPr bwMode="auto">
            <a:xfrm>
              <a:off x="71002" y="2277675"/>
              <a:ext cx="986691" cy="255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sym typeface="微软雅黑" panose="020B0503020204020204" pitchFamily="34" charset="-122"/>
                </a:rPr>
                <a:t>Marketing</a:t>
              </a:r>
              <a:endParaRPr lang="zh-CN" altLang="en-US" sz="1400" b="1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38" name="矩形 82"/>
            <p:cNvSpPr>
              <a:spLocks noChangeArrowheads="1"/>
            </p:cNvSpPr>
            <p:nvPr/>
          </p:nvSpPr>
          <p:spPr bwMode="auto">
            <a:xfrm>
              <a:off x="2042053" y="2277675"/>
              <a:ext cx="1356608" cy="255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b="1" dirty="0">
                  <a:solidFill>
                    <a:srgbClr val="FFFFFF"/>
                  </a:solidFill>
                  <a:sym typeface="微软雅黑" panose="020B0503020204020204" pitchFamily="34" charset="-122"/>
                </a:rPr>
                <a:t>Management</a:t>
              </a:r>
              <a:endParaRPr lang="zh-CN" altLang="en-US" sz="1400" b="1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014" name="Group 24"/>
          <p:cNvGrpSpPr>
            <a:grpSpLocks/>
          </p:cNvGrpSpPr>
          <p:nvPr/>
        </p:nvGrpSpPr>
        <p:grpSpPr bwMode="auto">
          <a:xfrm>
            <a:off x="5096416" y="3396692"/>
            <a:ext cx="3464520" cy="707217"/>
            <a:chOff x="0" y="0"/>
            <a:chExt cx="3312368" cy="617851"/>
          </a:xfrm>
        </p:grpSpPr>
        <p:sp>
          <p:nvSpPr>
            <p:cNvPr id="43023" name="椭圆 110"/>
            <p:cNvSpPr>
              <a:spLocks/>
            </p:cNvSpPr>
            <p:nvPr/>
          </p:nvSpPr>
          <p:spPr bwMode="auto">
            <a:xfrm>
              <a:off x="0" y="43108"/>
              <a:ext cx="180000" cy="180000"/>
            </a:xfrm>
            <a:prstGeom prst="ellipse">
              <a:avLst/>
            </a:prstGeom>
            <a:solidFill>
              <a:srgbClr val="282828"/>
            </a:solidFill>
            <a:ln w="38100">
              <a:solidFill>
                <a:srgbClr val="FF860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b="1">
                <a:sym typeface="微软雅黑" panose="020B0503020204020204" pitchFamily="34" charset="-122"/>
              </a:endParaRPr>
            </a:p>
          </p:txBody>
        </p:sp>
        <p:sp>
          <p:nvSpPr>
            <p:cNvPr id="43024" name="TextBox 112"/>
            <p:cNvSpPr>
              <a:spLocks noChangeArrowheads="1"/>
            </p:cNvSpPr>
            <p:nvPr/>
          </p:nvSpPr>
          <p:spPr bwMode="auto">
            <a:xfrm>
              <a:off x="154352" y="0"/>
              <a:ext cx="31125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b="1" dirty="0">
                  <a:solidFill>
                    <a:srgbClr val="000000"/>
                  </a:solidFill>
                  <a:sym typeface="微软雅黑" panose="020B0503020204020204" pitchFamily="34" charset="-122"/>
                </a:rPr>
                <a:t>Future Direction</a:t>
              </a:r>
              <a:endParaRPr lang="zh-CN" altLang="en-US" sz="1200" b="1" dirty="0">
                <a:solidFill>
                  <a:srgbClr val="000000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25" name="TextBox 114"/>
            <p:cNvSpPr>
              <a:spLocks noChangeArrowheads="1"/>
            </p:cNvSpPr>
            <p:nvPr/>
          </p:nvSpPr>
          <p:spPr bwMode="auto">
            <a:xfrm>
              <a:off x="165046" y="217604"/>
              <a:ext cx="3147322" cy="400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ts val="15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00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Sales, management, and marketing</a:t>
              </a:r>
            </a:p>
            <a:p>
              <a:pPr algn="just" eaLnBrk="1" hangingPunct="1">
                <a:lnSpc>
                  <a:spcPts val="15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00" dirty="0">
                  <a:solidFill>
                    <a:srgbClr val="5F5F5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微软雅黑" panose="020B0503020204020204" pitchFamily="34" charset="-122"/>
                </a:rPr>
                <a:t>Seize the chance of increase in April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3015" name="Group 28"/>
          <p:cNvGrpSpPr>
            <a:grpSpLocks/>
          </p:cNvGrpSpPr>
          <p:nvPr/>
        </p:nvGrpSpPr>
        <p:grpSpPr bwMode="auto">
          <a:xfrm>
            <a:off x="5067755" y="2410333"/>
            <a:ext cx="3700034" cy="986359"/>
            <a:chOff x="0" y="0"/>
            <a:chExt cx="3537539" cy="953449"/>
          </a:xfrm>
        </p:grpSpPr>
        <p:sp>
          <p:nvSpPr>
            <p:cNvPr id="43020" name="椭圆 118"/>
            <p:cNvSpPr>
              <a:spLocks/>
            </p:cNvSpPr>
            <p:nvPr/>
          </p:nvSpPr>
          <p:spPr bwMode="auto">
            <a:xfrm>
              <a:off x="0" y="43108"/>
              <a:ext cx="180000" cy="180000"/>
            </a:xfrm>
            <a:prstGeom prst="ellipse">
              <a:avLst/>
            </a:prstGeom>
            <a:solidFill>
              <a:srgbClr val="282828"/>
            </a:solidFill>
            <a:ln w="38100">
              <a:solidFill>
                <a:srgbClr val="FF860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b="1">
                <a:sym typeface="微软雅黑" panose="020B0503020204020204" pitchFamily="34" charset="-122"/>
              </a:endParaRPr>
            </a:p>
          </p:txBody>
        </p:sp>
        <p:sp>
          <p:nvSpPr>
            <p:cNvPr id="43021" name="TextBox 124"/>
            <p:cNvSpPr>
              <a:spLocks noChangeArrowheads="1"/>
            </p:cNvSpPr>
            <p:nvPr/>
          </p:nvSpPr>
          <p:spPr bwMode="auto">
            <a:xfrm>
              <a:off x="154352" y="0"/>
              <a:ext cx="3383187" cy="27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b="1" dirty="0">
                  <a:solidFill>
                    <a:srgbClr val="000000"/>
                  </a:solidFill>
                  <a:sym typeface="微软雅黑" panose="020B0503020204020204" pitchFamily="34" charset="-122"/>
                </a:rPr>
                <a:t>Marketing and Management Problems</a:t>
              </a:r>
              <a:endParaRPr lang="zh-CN" altLang="en-US" sz="1200" b="1" dirty="0">
                <a:solidFill>
                  <a:srgbClr val="000000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22" name="TextBox 125"/>
            <p:cNvSpPr>
              <a:spLocks noChangeArrowheads="1"/>
            </p:cNvSpPr>
            <p:nvPr/>
          </p:nvSpPr>
          <p:spPr bwMode="auto">
            <a:xfrm>
              <a:off x="165046" y="217604"/>
              <a:ext cx="3147322" cy="735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ts val="15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00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Promotion</a:t>
              </a:r>
            </a:p>
            <a:p>
              <a:pPr algn="just" eaLnBrk="1" hangingPunct="1">
                <a:lnSpc>
                  <a:spcPts val="15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00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Product management</a:t>
              </a:r>
            </a:p>
            <a:p>
              <a:pPr algn="just" eaLnBrk="1" hangingPunct="1">
                <a:lnSpc>
                  <a:spcPts val="15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00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Employee management</a:t>
              </a:r>
            </a:p>
            <a:p>
              <a:pPr algn="just" eaLnBrk="1" hangingPunct="1">
                <a:lnSpc>
                  <a:spcPts val="15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000" dirty="0">
                <a:solidFill>
                  <a:srgbClr val="5F5F5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016" name="Group 32"/>
          <p:cNvGrpSpPr>
            <a:grpSpLocks/>
          </p:cNvGrpSpPr>
          <p:nvPr/>
        </p:nvGrpSpPr>
        <p:grpSpPr bwMode="auto">
          <a:xfrm>
            <a:off x="5067755" y="1549367"/>
            <a:ext cx="3464520" cy="709133"/>
            <a:chOff x="0" y="0"/>
            <a:chExt cx="3312368" cy="618112"/>
          </a:xfrm>
        </p:grpSpPr>
        <p:sp>
          <p:nvSpPr>
            <p:cNvPr id="43017" name="椭圆 127"/>
            <p:cNvSpPr>
              <a:spLocks/>
            </p:cNvSpPr>
            <p:nvPr/>
          </p:nvSpPr>
          <p:spPr bwMode="auto">
            <a:xfrm>
              <a:off x="0" y="43108"/>
              <a:ext cx="180000" cy="180000"/>
            </a:xfrm>
            <a:prstGeom prst="ellipse">
              <a:avLst/>
            </a:prstGeom>
            <a:solidFill>
              <a:srgbClr val="282828"/>
            </a:solidFill>
            <a:ln w="38100">
              <a:solidFill>
                <a:srgbClr val="FF860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b="1">
                <a:sym typeface="微软雅黑" panose="020B0503020204020204" pitchFamily="34" charset="-122"/>
              </a:endParaRPr>
            </a:p>
          </p:txBody>
        </p:sp>
        <p:sp>
          <p:nvSpPr>
            <p:cNvPr id="43018" name="TextBox 128"/>
            <p:cNvSpPr>
              <a:spLocks noChangeArrowheads="1"/>
            </p:cNvSpPr>
            <p:nvPr/>
          </p:nvSpPr>
          <p:spPr bwMode="auto">
            <a:xfrm>
              <a:off x="154352" y="0"/>
              <a:ext cx="31125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b="1" dirty="0">
                  <a:solidFill>
                    <a:srgbClr val="000000"/>
                  </a:solidFill>
                  <a:sym typeface="微软雅黑" panose="020B0503020204020204" pitchFamily="34" charset="-122"/>
                </a:rPr>
                <a:t>Sales Trend</a:t>
              </a:r>
              <a:endParaRPr lang="zh-CN" altLang="en-US" sz="1200" b="1" dirty="0">
                <a:solidFill>
                  <a:srgbClr val="000000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019" name="TextBox 129"/>
            <p:cNvSpPr>
              <a:spLocks noChangeArrowheads="1"/>
            </p:cNvSpPr>
            <p:nvPr/>
          </p:nvSpPr>
          <p:spPr bwMode="auto">
            <a:xfrm>
              <a:off x="165046" y="217604"/>
              <a:ext cx="3147322" cy="40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ts val="15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00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Steadily increase from 2017 to 2019</a:t>
              </a:r>
            </a:p>
            <a:p>
              <a:pPr algn="just" eaLnBrk="1" hangingPunct="1">
                <a:lnSpc>
                  <a:spcPts val="15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00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Serge since March, especially in 2019</a:t>
              </a:r>
              <a:endParaRPr lang="zh-CN" altLang="en-US" sz="1000" dirty="0">
                <a:solidFill>
                  <a:srgbClr val="5F5F5F"/>
                </a:solidFill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2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47112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0 h 3846015"/>
                <a:gd name="T6" fmla="*/ 4766144 w 9144000"/>
                <a:gd name="T7" fmla="*/ 3651870 h 3846015"/>
                <a:gd name="T8" fmla="*/ 4571999 w 9144000"/>
                <a:gd name="T9" fmla="*/ 3846015 h 3846015"/>
                <a:gd name="T10" fmla="*/ 4377855 w 9144000"/>
                <a:gd name="T11" fmla="*/ 3651870 h 3846015"/>
                <a:gd name="T12" fmla="*/ 0 w 9144000"/>
                <a:gd name="T13" fmla="*/ 3651870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0"/>
                <a:gd name="T25" fmla="*/ 0 h 3846015"/>
                <a:gd name="T26" fmla="*/ 9144000 w 9144000"/>
                <a:gd name="T27" fmla="*/ 3846015 h 3846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29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7113" name="矩形 254"/>
            <p:cNvSpPr>
              <a:spLocks noChangeArrowheads="1"/>
            </p:cNvSpPr>
            <p:nvPr/>
          </p:nvSpPr>
          <p:spPr bwMode="auto">
            <a:xfrm>
              <a:off x="0" y="0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0 h 3846015"/>
                <a:gd name="T6" fmla="*/ 4766144 w 9144000"/>
                <a:gd name="T7" fmla="*/ 3651870 h 3846015"/>
                <a:gd name="T8" fmla="*/ 4571999 w 9144000"/>
                <a:gd name="T9" fmla="*/ 3846015 h 3846015"/>
                <a:gd name="T10" fmla="*/ 4377855 w 9144000"/>
                <a:gd name="T11" fmla="*/ 3651870 h 3846015"/>
                <a:gd name="T12" fmla="*/ 0 w 9144000"/>
                <a:gd name="T13" fmla="*/ 3651870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0"/>
                <a:gd name="T25" fmla="*/ 0 h 3846015"/>
                <a:gd name="T26" fmla="*/ 9144000 w 9144000"/>
                <a:gd name="T27" fmla="*/ 3846015 h 3846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7108" name="矩形 258"/>
          <p:cNvSpPr>
            <a:spLocks noChangeArrowheads="1"/>
          </p:cNvSpPr>
          <p:nvPr/>
        </p:nvSpPr>
        <p:spPr bwMode="auto">
          <a:xfrm>
            <a:off x="0" y="177165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 YOU</a:t>
            </a:r>
            <a:endParaRPr lang="zh-CN" altLang="en-US" sz="600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7109" name="矩形 259"/>
          <p:cNvSpPr>
            <a:spLocks noChangeArrowheads="1"/>
          </p:cNvSpPr>
          <p:nvPr/>
        </p:nvSpPr>
        <p:spPr bwMode="auto">
          <a:xfrm>
            <a:off x="35685" y="1828616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lvl="2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840021-73CF-7DBB-39EC-95729B019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2" t="6555" r="11981" b="7963"/>
          <a:stretch/>
        </p:blipFill>
        <p:spPr>
          <a:xfrm>
            <a:off x="3543183" y="202484"/>
            <a:ext cx="2057633" cy="1390128"/>
          </a:xfrm>
          <a:prstGeom prst="flowChartConnector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4"/>
          <p:cNvSpPr>
            <a:spLocks noChangeArrowheads="1"/>
          </p:cNvSpPr>
          <p:nvPr/>
        </p:nvSpPr>
        <p:spPr bwMode="auto">
          <a:xfrm>
            <a:off x="0" y="2571750"/>
            <a:ext cx="9144000" cy="2571750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487" name="椭圆 9"/>
          <p:cNvSpPr>
            <a:spLocks noChangeArrowheads="1"/>
          </p:cNvSpPr>
          <p:nvPr/>
        </p:nvSpPr>
        <p:spPr bwMode="auto">
          <a:xfrm>
            <a:off x="647700" y="1257300"/>
            <a:ext cx="1582738" cy="1584326"/>
          </a:xfrm>
          <a:prstGeom prst="ellipse">
            <a:avLst/>
          </a:prstGeom>
          <a:solidFill>
            <a:srgbClr val="282828"/>
          </a:solidFill>
          <a:ln w="5715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460" name="等腰三角形 15"/>
          <p:cNvSpPr>
            <a:spLocks noChangeArrowheads="1"/>
          </p:cNvSpPr>
          <p:nvPr/>
        </p:nvSpPr>
        <p:spPr bwMode="auto">
          <a:xfrm flipV="1">
            <a:off x="1349375" y="3003550"/>
            <a:ext cx="215900" cy="144463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9461" name="Group 7"/>
          <p:cNvGrpSpPr>
            <a:grpSpLocks/>
          </p:cNvGrpSpPr>
          <p:nvPr/>
        </p:nvGrpSpPr>
        <p:grpSpPr bwMode="auto">
          <a:xfrm>
            <a:off x="227839" y="3173413"/>
            <a:ext cx="2412195" cy="1051598"/>
            <a:chOff x="-383405" y="0"/>
            <a:chExt cx="2412546" cy="1051384"/>
          </a:xfrm>
        </p:grpSpPr>
        <p:sp>
          <p:nvSpPr>
            <p:cNvPr id="19485" name="矩形 18"/>
            <p:cNvSpPr>
              <a:spLocks noChangeArrowheads="1"/>
            </p:cNvSpPr>
            <p:nvPr/>
          </p:nvSpPr>
          <p:spPr bwMode="auto">
            <a:xfrm>
              <a:off x="268144" y="0"/>
              <a:ext cx="1154650" cy="64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216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Jiang Zheng</a:t>
              </a:r>
            </a:p>
            <a:p>
              <a:pPr algn="ctr" eaLnBrk="1" hangingPunct="1">
                <a:lnSpc>
                  <a:spcPts val="216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微软雅黑" panose="020B0503020204020204" pitchFamily="34" charset="-122"/>
                </a:rPr>
                <a:t>119010128</a:t>
              </a:r>
              <a:endPara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9486" name="矩形 20"/>
            <p:cNvSpPr>
              <a:spLocks noChangeArrowheads="1"/>
            </p:cNvSpPr>
            <p:nvPr/>
          </p:nvSpPr>
          <p:spPr bwMode="auto">
            <a:xfrm>
              <a:off x="-383405" y="589813"/>
              <a:ext cx="2412546" cy="461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282828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Sales &amp; customer analysis</a:t>
              </a:r>
            </a:p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282828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25% contributed</a:t>
              </a:r>
            </a:p>
          </p:txBody>
        </p:sp>
      </p:grpSp>
      <p:sp>
        <p:nvSpPr>
          <p:cNvPr id="19483" name="椭圆 24"/>
          <p:cNvSpPr>
            <a:spLocks noChangeArrowheads="1"/>
          </p:cNvSpPr>
          <p:nvPr/>
        </p:nvSpPr>
        <p:spPr bwMode="auto">
          <a:xfrm>
            <a:off x="2725738" y="1257300"/>
            <a:ext cx="1584325" cy="1584325"/>
          </a:xfrm>
          <a:prstGeom prst="ellipse">
            <a:avLst/>
          </a:prstGeom>
          <a:solidFill>
            <a:srgbClr val="282828"/>
          </a:solidFill>
          <a:ln w="5715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463" name="等腰三角形 26"/>
          <p:cNvSpPr>
            <a:spLocks noChangeArrowheads="1"/>
          </p:cNvSpPr>
          <p:nvPr/>
        </p:nvSpPr>
        <p:spPr bwMode="auto">
          <a:xfrm flipV="1">
            <a:off x="3429000" y="3003550"/>
            <a:ext cx="215900" cy="144463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481" name="矩形 27"/>
          <p:cNvSpPr>
            <a:spLocks noChangeArrowheads="1"/>
          </p:cNvSpPr>
          <p:nvPr/>
        </p:nvSpPr>
        <p:spPr bwMode="auto">
          <a:xfrm>
            <a:off x="2869503" y="3173413"/>
            <a:ext cx="1333314" cy="64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16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Wang </a:t>
            </a: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Muying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ts val="216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微软雅黑" panose="020B0503020204020204" pitchFamily="34" charset="-122"/>
              </a:rPr>
              <a:t>119010301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479" name="椭圆 30"/>
          <p:cNvSpPr>
            <a:spLocks noChangeArrowheads="1"/>
          </p:cNvSpPr>
          <p:nvPr/>
        </p:nvSpPr>
        <p:spPr bwMode="auto">
          <a:xfrm>
            <a:off x="4805363" y="1257300"/>
            <a:ext cx="1582737" cy="1584325"/>
          </a:xfrm>
          <a:prstGeom prst="ellipse">
            <a:avLst/>
          </a:prstGeom>
          <a:solidFill>
            <a:srgbClr val="282828"/>
          </a:solidFill>
          <a:ln w="5715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466" name="等腰三角形 32"/>
          <p:cNvSpPr>
            <a:spLocks noChangeArrowheads="1"/>
          </p:cNvSpPr>
          <p:nvPr/>
        </p:nvSpPr>
        <p:spPr bwMode="auto">
          <a:xfrm flipV="1">
            <a:off x="5507038" y="3003550"/>
            <a:ext cx="215900" cy="144463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9467" name="Group 21"/>
          <p:cNvGrpSpPr>
            <a:grpSpLocks/>
          </p:cNvGrpSpPr>
          <p:nvPr/>
        </p:nvGrpSpPr>
        <p:grpSpPr bwMode="auto">
          <a:xfrm>
            <a:off x="4616730" y="3173412"/>
            <a:ext cx="1960002" cy="1049983"/>
            <a:chOff x="-152000" y="-1"/>
            <a:chExt cx="1958448" cy="1049767"/>
          </a:xfrm>
        </p:grpSpPr>
        <p:sp>
          <p:nvSpPr>
            <p:cNvPr id="19477" name="矩形 33"/>
            <p:cNvSpPr>
              <a:spLocks noChangeArrowheads="1"/>
            </p:cNvSpPr>
            <p:nvPr/>
          </p:nvSpPr>
          <p:spPr bwMode="auto">
            <a:xfrm>
              <a:off x="246630" y="-1"/>
              <a:ext cx="1172212" cy="640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216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Ning </a:t>
              </a:r>
              <a:r>
                <a:rPr lang="en-US" altLang="zh-CN" sz="1600" dirty="0" err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Xinyue</a:t>
              </a:r>
              <a:endPara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endParaRPr>
            </a:p>
            <a:p>
              <a:pPr algn="ctr" eaLnBrk="1" hangingPunct="1">
                <a:lnSpc>
                  <a:spcPts val="216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微软雅黑" panose="020B0503020204020204" pitchFamily="34" charset="-122"/>
                </a:rPr>
                <a:t>121090423</a:t>
              </a:r>
              <a:endParaRPr lang="zh-CN" altLang="en-US" sz="1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9478" name="矩形 34"/>
            <p:cNvSpPr>
              <a:spLocks noChangeArrowheads="1"/>
            </p:cNvSpPr>
            <p:nvPr/>
          </p:nvSpPr>
          <p:spPr bwMode="auto">
            <a:xfrm>
              <a:off x="-152000" y="588196"/>
              <a:ext cx="1958448" cy="461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282828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Product &amp; store analysis</a:t>
              </a:r>
            </a:p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282828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25% contributed</a:t>
              </a:r>
            </a:p>
          </p:txBody>
        </p:sp>
      </p:grpSp>
      <p:sp>
        <p:nvSpPr>
          <p:cNvPr id="19475" name="椭圆 36"/>
          <p:cNvSpPr>
            <a:spLocks noChangeArrowheads="1"/>
          </p:cNvSpPr>
          <p:nvPr/>
        </p:nvSpPr>
        <p:spPr bwMode="auto">
          <a:xfrm>
            <a:off x="6883400" y="1257300"/>
            <a:ext cx="1584325" cy="1584325"/>
          </a:xfrm>
          <a:prstGeom prst="ellipse">
            <a:avLst/>
          </a:prstGeom>
          <a:solidFill>
            <a:srgbClr val="282828"/>
          </a:solidFill>
          <a:ln w="5715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469" name="等腰三角形 38"/>
          <p:cNvSpPr>
            <a:spLocks noChangeArrowheads="1"/>
          </p:cNvSpPr>
          <p:nvPr/>
        </p:nvSpPr>
        <p:spPr bwMode="auto">
          <a:xfrm flipV="1">
            <a:off x="7586663" y="3003550"/>
            <a:ext cx="215900" cy="144463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473" name="矩形 39"/>
          <p:cNvSpPr>
            <a:spLocks noChangeArrowheads="1"/>
          </p:cNvSpPr>
          <p:nvPr/>
        </p:nvSpPr>
        <p:spPr bwMode="auto">
          <a:xfrm>
            <a:off x="7133401" y="3173413"/>
            <a:ext cx="1122422" cy="64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16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Liu </a:t>
            </a: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Simeng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ts val="216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微软雅黑" panose="020B0503020204020204" pitchFamily="34" charset="-122"/>
              </a:rPr>
              <a:t>119010196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471" name="矩形 46"/>
          <p:cNvSpPr>
            <a:spLocks noChangeArrowheads="1"/>
          </p:cNvSpPr>
          <p:nvPr/>
        </p:nvSpPr>
        <p:spPr bwMode="auto">
          <a:xfrm>
            <a:off x="476250" y="177800"/>
            <a:ext cx="1574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Presenters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72" name="等腰三角形 47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矩形 20">
            <a:extLst>
              <a:ext uri="{FF2B5EF4-FFF2-40B4-BE49-F238E27FC236}">
                <a16:creationId xmlns:a16="http://schemas.microsoft.com/office/drawing/2014/main" id="{B31BF1DB-F946-4985-11D6-A33851CE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063" y="3761730"/>
            <a:ext cx="20736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282828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Product promotion analysis &amp; optimization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282828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25% contributed</a:t>
            </a:r>
          </a:p>
        </p:txBody>
      </p:sp>
      <p:sp>
        <p:nvSpPr>
          <p:cNvPr id="3" name="矩形 20">
            <a:extLst>
              <a:ext uri="{FF2B5EF4-FFF2-40B4-BE49-F238E27FC236}">
                <a16:creationId xmlns:a16="http://schemas.microsoft.com/office/drawing/2014/main" id="{BAAB495E-1F55-CC52-3FD5-4B24A3A90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561" y="3761730"/>
            <a:ext cx="19600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282828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Employee analysis &amp; optimization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282828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25% contributed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20599-5B42-5F3A-25D7-B6FF67F91F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9" t="36715" r="35336" b="38223"/>
          <a:stretch/>
        </p:blipFill>
        <p:spPr>
          <a:xfrm>
            <a:off x="7005728" y="1360488"/>
            <a:ext cx="1372794" cy="1398858"/>
          </a:xfrm>
          <a:prstGeom prst="flowChartConnector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8A08C-9ADD-8CFE-9381-9A02CF4DEC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7313" r="18147" b="2335"/>
          <a:stretch/>
        </p:blipFill>
        <p:spPr>
          <a:xfrm rot="5400000">
            <a:off x="763125" y="1362842"/>
            <a:ext cx="1383111" cy="1378404"/>
          </a:xfrm>
          <a:prstGeom prst="flowChartConnector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ED7544-866A-E289-F83F-37767E848B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4" t="24815" r="18799" b="43226"/>
          <a:stretch/>
        </p:blipFill>
        <p:spPr>
          <a:xfrm>
            <a:off x="4919126" y="1364114"/>
            <a:ext cx="1391726" cy="1391392"/>
          </a:xfrm>
          <a:prstGeom prst="flowChartConnector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20C8AA-FFEF-2A35-0839-294E01359DA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4" t="49112" r="6986" b="18321"/>
          <a:stretch/>
        </p:blipFill>
        <p:spPr>
          <a:xfrm>
            <a:off x="2808747" y="1360488"/>
            <a:ext cx="1434103" cy="1374780"/>
          </a:xfrm>
          <a:prstGeom prst="flowChartConnector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4"/>
          <p:cNvSpPr>
            <a:spLocks noChangeArrowheads="1"/>
          </p:cNvSpPr>
          <p:nvPr/>
        </p:nvSpPr>
        <p:spPr bwMode="auto">
          <a:xfrm>
            <a:off x="0" y="0"/>
            <a:ext cx="2214563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 flipH="1">
            <a:off x="0" y="0"/>
            <a:ext cx="5003800" cy="5143500"/>
            <a:chOff x="0" y="0"/>
            <a:chExt cx="5004049" cy="5143500"/>
          </a:xfrm>
        </p:grpSpPr>
        <p:sp>
          <p:nvSpPr>
            <p:cNvPr id="17445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9525">
              <a:solidFill>
                <a:srgbClr val="FFFFFF">
                  <a:alpha val="2901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9525">
              <a:solidFill>
                <a:srgbClr val="FFFFFF">
                  <a:alpha val="2901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9525">
              <a:solidFill>
                <a:srgbClr val="FFFFFF">
                  <a:alpha val="2901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9525">
              <a:solidFill>
                <a:srgbClr val="FFFFFF">
                  <a:alpha val="2901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9525">
              <a:solidFill>
                <a:srgbClr val="FFFFFF">
                  <a:alpha val="2901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2" name="矩形 16"/>
          <p:cNvSpPr>
            <a:spLocks noChangeArrowheads="1"/>
          </p:cNvSpPr>
          <p:nvPr/>
        </p:nvSpPr>
        <p:spPr bwMode="auto">
          <a:xfrm>
            <a:off x="119063" y="165100"/>
            <a:ext cx="1976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sym typeface="微软雅黑" panose="020B0503020204020204" pitchFamily="34" charset="-122"/>
              </a:rPr>
              <a:t>CATALOGUE</a:t>
            </a:r>
            <a:endParaRPr lang="zh-CN" altLang="en-US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7413" name="Group 10"/>
          <p:cNvGrpSpPr>
            <a:grpSpLocks/>
          </p:cNvGrpSpPr>
          <p:nvPr/>
        </p:nvGrpSpPr>
        <p:grpSpPr bwMode="auto">
          <a:xfrm>
            <a:off x="2035175" y="774700"/>
            <a:ext cx="360363" cy="368300"/>
            <a:chOff x="0" y="0"/>
            <a:chExt cx="360040" cy="369332"/>
          </a:xfrm>
        </p:grpSpPr>
        <p:sp>
          <p:nvSpPr>
            <p:cNvPr id="17443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7444" name="TextBox 52"/>
            <p:cNvSpPr>
              <a:spLocks noChangeArrowheads="1"/>
            </p:cNvSpPr>
            <p:nvPr/>
          </p:nvSpPr>
          <p:spPr bwMode="auto">
            <a:xfrm>
              <a:off x="20361" y="0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FFFFFF"/>
                  </a:solidFill>
                  <a:sym typeface="微软雅黑" panose="020B0503020204020204" pitchFamily="34" charset="-122"/>
                </a:rPr>
                <a:t>1</a:t>
              </a:r>
              <a:endParaRPr lang="zh-CN" altLang="en-US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414" name="Group 13"/>
          <p:cNvGrpSpPr>
            <a:grpSpLocks/>
          </p:cNvGrpSpPr>
          <p:nvPr/>
        </p:nvGrpSpPr>
        <p:grpSpPr bwMode="auto">
          <a:xfrm>
            <a:off x="2013289" y="2292350"/>
            <a:ext cx="360363" cy="369888"/>
            <a:chOff x="0" y="0"/>
            <a:chExt cx="360040" cy="369332"/>
          </a:xfrm>
        </p:grpSpPr>
        <p:sp>
          <p:nvSpPr>
            <p:cNvPr id="17441" name="椭圆 24"/>
            <p:cNvSpPr>
              <a:spLocks noChangeArrowheads="1"/>
            </p:cNvSpPr>
            <p:nvPr/>
          </p:nvSpPr>
          <p:spPr bwMode="auto">
            <a:xfrm>
              <a:off x="0" y="4647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7442" name="TextBox 53"/>
            <p:cNvSpPr>
              <a:spLocks noChangeArrowheads="1"/>
            </p:cNvSpPr>
            <p:nvPr/>
          </p:nvSpPr>
          <p:spPr bwMode="auto">
            <a:xfrm>
              <a:off x="20361" y="0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FFFFFF"/>
                  </a:solidFill>
                  <a:sym typeface="微软雅黑" panose="020B0503020204020204" pitchFamily="34" charset="-122"/>
                </a:rPr>
                <a:t>2</a:t>
              </a:r>
              <a:endParaRPr lang="zh-CN" altLang="en-US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415" name="Group 16"/>
          <p:cNvGrpSpPr>
            <a:grpSpLocks/>
          </p:cNvGrpSpPr>
          <p:nvPr/>
        </p:nvGrpSpPr>
        <p:grpSpPr bwMode="auto">
          <a:xfrm>
            <a:off x="2014985" y="3705232"/>
            <a:ext cx="360363" cy="373063"/>
            <a:chOff x="0" y="0"/>
            <a:chExt cx="360040" cy="372618"/>
          </a:xfrm>
        </p:grpSpPr>
        <p:sp>
          <p:nvSpPr>
            <p:cNvPr id="17439" name="椭圆 26"/>
            <p:cNvSpPr>
              <a:spLocks noChangeArrowheads="1"/>
            </p:cNvSpPr>
            <p:nvPr/>
          </p:nvSpPr>
          <p:spPr bwMode="auto">
            <a:xfrm>
              <a:off x="0" y="0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7440" name="TextBox 55"/>
            <p:cNvSpPr>
              <a:spLocks noChangeArrowheads="1"/>
            </p:cNvSpPr>
            <p:nvPr/>
          </p:nvSpPr>
          <p:spPr bwMode="auto">
            <a:xfrm>
              <a:off x="20361" y="328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FFFFFF"/>
                  </a:solidFill>
                  <a:sym typeface="微软雅黑" panose="020B0503020204020204" pitchFamily="34" charset="-122"/>
                </a:rPr>
                <a:t>3</a:t>
              </a:r>
              <a:endParaRPr lang="zh-CN" altLang="en-US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17435" name="椭圆 18"/>
          <p:cNvSpPr>
            <a:spLocks noChangeArrowheads="1"/>
          </p:cNvSpPr>
          <p:nvPr/>
        </p:nvSpPr>
        <p:spPr bwMode="auto">
          <a:xfrm>
            <a:off x="2578100" y="539750"/>
            <a:ext cx="863600" cy="865188"/>
          </a:xfrm>
          <a:prstGeom prst="ellipse">
            <a:avLst/>
          </a:prstGeom>
          <a:solidFill>
            <a:srgbClr val="282828"/>
          </a:solidFill>
          <a:ln w="38100">
            <a:solidFill>
              <a:srgbClr val="D8D8D8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433" name="椭圆 19"/>
          <p:cNvSpPr>
            <a:spLocks noChangeArrowheads="1"/>
          </p:cNvSpPr>
          <p:nvPr/>
        </p:nvSpPr>
        <p:spPr bwMode="auto">
          <a:xfrm>
            <a:off x="2584076" y="1979245"/>
            <a:ext cx="863600" cy="865188"/>
          </a:xfrm>
          <a:prstGeom prst="ellipse">
            <a:avLst/>
          </a:prstGeom>
          <a:solidFill>
            <a:srgbClr val="282828"/>
          </a:solidFill>
          <a:ln w="38100">
            <a:solidFill>
              <a:srgbClr val="D8D8D8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431" name="椭圆 20"/>
          <p:cNvSpPr>
            <a:spLocks noChangeArrowheads="1"/>
          </p:cNvSpPr>
          <p:nvPr/>
        </p:nvSpPr>
        <p:spPr bwMode="auto">
          <a:xfrm>
            <a:off x="2622976" y="3416505"/>
            <a:ext cx="863600" cy="863600"/>
          </a:xfrm>
          <a:prstGeom prst="ellipse">
            <a:avLst/>
          </a:prstGeom>
          <a:solidFill>
            <a:srgbClr val="282828"/>
          </a:solidFill>
          <a:ln w="38100">
            <a:solidFill>
              <a:srgbClr val="D8D8D8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421" name="矩形 30"/>
          <p:cNvSpPr>
            <a:spLocks noChangeArrowheads="1"/>
          </p:cNvSpPr>
          <p:nvPr/>
        </p:nvSpPr>
        <p:spPr bwMode="auto">
          <a:xfrm>
            <a:off x="3522663" y="655638"/>
            <a:ext cx="5621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Background Information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7422" name="矩形 51"/>
          <p:cNvSpPr>
            <a:spLocks noChangeArrowheads="1"/>
          </p:cNvSpPr>
          <p:nvPr/>
        </p:nvSpPr>
        <p:spPr bwMode="auto">
          <a:xfrm>
            <a:off x="3522663" y="982663"/>
            <a:ext cx="5621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A5A5A5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5 basic information about </a:t>
            </a:r>
            <a:r>
              <a:rPr lang="en-US" altLang="zh-CN" sz="1200" dirty="0" err="1">
                <a:solidFill>
                  <a:srgbClr val="A5A5A5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StarDucks</a:t>
            </a:r>
            <a:r>
              <a:rPr lang="en-US" altLang="zh-CN" sz="1200" dirty="0">
                <a:solidFill>
                  <a:srgbClr val="A5A5A5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 from 2017 to 2019</a:t>
            </a:r>
            <a:endParaRPr lang="zh-CN" altLang="en-US" sz="1200" dirty="0">
              <a:solidFill>
                <a:srgbClr val="A5A5A5"/>
              </a:solidFill>
              <a:latin typeface="Calibri" panose="020F0502020204030204" pitchFamily="34" charset="0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7425" name="矩形 64"/>
          <p:cNvSpPr>
            <a:spLocks noChangeArrowheads="1"/>
          </p:cNvSpPr>
          <p:nvPr/>
        </p:nvSpPr>
        <p:spPr bwMode="auto">
          <a:xfrm>
            <a:off x="3522663" y="2105114"/>
            <a:ext cx="2489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Issues and Solutions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7426" name="矩形 65"/>
          <p:cNvSpPr>
            <a:spLocks noChangeArrowheads="1"/>
          </p:cNvSpPr>
          <p:nvPr/>
        </p:nvSpPr>
        <p:spPr bwMode="auto">
          <a:xfrm>
            <a:off x="3522663" y="2432139"/>
            <a:ext cx="2921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A5A5A5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A closer look at some problems</a:t>
            </a:r>
            <a:endParaRPr lang="zh-CN" altLang="en-US" sz="1200" dirty="0">
              <a:solidFill>
                <a:srgbClr val="A5A5A5"/>
              </a:solidFill>
              <a:latin typeface="Calibri" panose="020F0502020204030204" pitchFamily="34" charset="0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7427" name="矩形 66"/>
          <p:cNvSpPr>
            <a:spLocks noChangeArrowheads="1"/>
          </p:cNvSpPr>
          <p:nvPr/>
        </p:nvSpPr>
        <p:spPr bwMode="auto">
          <a:xfrm>
            <a:off x="3522663" y="3599041"/>
            <a:ext cx="176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Conclusions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7428" name="矩形 67"/>
          <p:cNvSpPr>
            <a:spLocks noChangeArrowheads="1"/>
          </p:cNvSpPr>
          <p:nvPr/>
        </p:nvSpPr>
        <p:spPr bwMode="auto">
          <a:xfrm>
            <a:off x="3522663" y="3924479"/>
            <a:ext cx="277745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A5A5A5"/>
                </a:solidFill>
                <a:latin typeface="Calibri" panose="020F0502020204030204" pitchFamily="34" charset="0"/>
                <a:cs typeface="Calibri" panose="020F0502020204030204" pitchFamily="34" charset="0"/>
                <a:sym typeface="微软雅黑" panose="020B0503020204020204" pitchFamily="34" charset="-122"/>
              </a:rPr>
              <a:t>Conclusions and further discussion</a:t>
            </a:r>
            <a:endParaRPr lang="zh-CN" altLang="en-US" sz="1200" dirty="0">
              <a:solidFill>
                <a:srgbClr val="A5A5A5"/>
              </a:solidFill>
              <a:latin typeface="Calibri" panose="020F0502020204030204" pitchFamily="34" charset="0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67FA60-265F-8622-477A-79D2586BE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56" t="2570" r="11035" b="894"/>
          <a:stretch/>
        </p:blipFill>
        <p:spPr>
          <a:xfrm>
            <a:off x="2665879" y="627063"/>
            <a:ext cx="701740" cy="667559"/>
          </a:xfrm>
          <a:prstGeom prst="flowChartConnector">
            <a:avLst/>
          </a:prstGeom>
        </p:spPr>
      </p:pic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E5A37A40-A45C-80E9-34EE-B8D484A29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7" t="10503" r="3713" b="-538"/>
          <a:stretch/>
        </p:blipFill>
        <p:spPr bwMode="auto">
          <a:xfrm>
            <a:off x="2671855" y="2030430"/>
            <a:ext cx="739767" cy="721769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C711C14F-D42C-E3AF-0741-5CF77C01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74" y="3494319"/>
            <a:ext cx="707972" cy="70797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2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8520" name="椭圆 124"/>
          <p:cNvSpPr>
            <a:spLocks noChangeArrowheads="1"/>
          </p:cNvSpPr>
          <p:nvPr/>
        </p:nvSpPr>
        <p:spPr bwMode="auto">
          <a:xfrm>
            <a:off x="3563938" y="1203325"/>
            <a:ext cx="865187" cy="865188"/>
          </a:xfrm>
          <a:prstGeom prst="ellipse">
            <a:avLst/>
          </a:prstGeom>
          <a:solidFill>
            <a:srgbClr val="1111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584200" y="515938"/>
            <a:ext cx="2474913" cy="4068762"/>
            <a:chOff x="0" y="0"/>
            <a:chExt cx="2476153" cy="4069266"/>
          </a:xfrm>
        </p:grpSpPr>
        <p:sp>
          <p:nvSpPr>
            <p:cNvPr id="18460" name="矩形 3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61" name="矩形 4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62" name="矩形 5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63" name="矩形 6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64" name="矩形 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65" name="矩形 8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66" name="矩形 59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67" name="矩形 60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68" name="矩形 61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69" name="矩形 62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70" name="矩形 63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71" name="矩形 64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72" name="矩形 66"/>
            <p:cNvSpPr>
              <a:spLocks noChangeArrowheads="1"/>
            </p:cNvSpPr>
            <p:nvPr/>
          </p:nvSpPr>
          <p:spPr bwMode="auto">
            <a:xfrm>
              <a:off x="0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73" name="矩形 67"/>
            <p:cNvSpPr>
              <a:spLocks noChangeArrowheads="1"/>
            </p:cNvSpPr>
            <p:nvPr/>
          </p:nvSpPr>
          <p:spPr bwMode="auto">
            <a:xfrm>
              <a:off x="437624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74" name="矩形 68"/>
            <p:cNvSpPr>
              <a:spLocks noChangeArrowheads="1"/>
            </p:cNvSpPr>
            <p:nvPr/>
          </p:nvSpPr>
          <p:spPr bwMode="auto">
            <a:xfrm>
              <a:off x="875248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75" name="矩形 69"/>
            <p:cNvSpPr>
              <a:spLocks noChangeArrowheads="1"/>
            </p:cNvSpPr>
            <p:nvPr/>
          </p:nvSpPr>
          <p:spPr bwMode="auto">
            <a:xfrm>
              <a:off x="1312872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76" name="矩形 70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77" name="矩形 71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78" name="矩形 73"/>
            <p:cNvSpPr>
              <a:spLocks noChangeArrowheads="1"/>
            </p:cNvSpPr>
            <p:nvPr/>
          </p:nvSpPr>
          <p:spPr bwMode="auto">
            <a:xfrm>
              <a:off x="0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79" name="矩形 74"/>
            <p:cNvSpPr>
              <a:spLocks noChangeArrowheads="1"/>
            </p:cNvSpPr>
            <p:nvPr/>
          </p:nvSpPr>
          <p:spPr bwMode="auto">
            <a:xfrm>
              <a:off x="437624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80" name="矩形 75"/>
            <p:cNvSpPr>
              <a:spLocks noChangeArrowheads="1"/>
            </p:cNvSpPr>
            <p:nvPr/>
          </p:nvSpPr>
          <p:spPr bwMode="auto">
            <a:xfrm>
              <a:off x="875248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81" name="矩形 76"/>
            <p:cNvSpPr>
              <a:spLocks noChangeArrowheads="1"/>
            </p:cNvSpPr>
            <p:nvPr/>
          </p:nvSpPr>
          <p:spPr bwMode="auto">
            <a:xfrm>
              <a:off x="1312872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82" name="矩形 77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83" name="矩形 78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84" name="矩形 80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85" name="矩形 81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86" name="矩形 82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87" name="矩形 83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88" name="矩形 84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89" name="矩形 85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90" name="矩形 87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91" name="矩形 88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92" name="矩形 89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93" name="矩形 90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94" name="矩形 91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95" name="矩形 92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96" name="矩形 94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97" name="矩形 95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98" name="矩形 96"/>
            <p:cNvSpPr>
              <a:spLocks noChangeArrowheads="1"/>
            </p:cNvSpPr>
            <p:nvPr/>
          </p:nvSpPr>
          <p:spPr bwMode="auto">
            <a:xfrm>
              <a:off x="875248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99" name="矩形 97"/>
            <p:cNvSpPr>
              <a:spLocks noChangeArrowheads="1"/>
            </p:cNvSpPr>
            <p:nvPr/>
          </p:nvSpPr>
          <p:spPr bwMode="auto">
            <a:xfrm>
              <a:off x="1312872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00" name="矩形 98"/>
            <p:cNvSpPr>
              <a:spLocks noChangeArrowheads="1"/>
            </p:cNvSpPr>
            <p:nvPr/>
          </p:nvSpPr>
          <p:spPr bwMode="auto">
            <a:xfrm>
              <a:off x="1750496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01" name="矩形 99"/>
            <p:cNvSpPr>
              <a:spLocks noChangeArrowheads="1"/>
            </p:cNvSpPr>
            <p:nvPr/>
          </p:nvSpPr>
          <p:spPr bwMode="auto">
            <a:xfrm>
              <a:off x="2188121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02" name="矩形 101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03" name="矩形 102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04" name="矩形 103"/>
            <p:cNvSpPr>
              <a:spLocks noChangeArrowheads="1"/>
            </p:cNvSpPr>
            <p:nvPr/>
          </p:nvSpPr>
          <p:spPr bwMode="auto">
            <a:xfrm>
              <a:off x="875248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05" name="矩形 104"/>
            <p:cNvSpPr>
              <a:spLocks noChangeArrowheads="1"/>
            </p:cNvSpPr>
            <p:nvPr/>
          </p:nvSpPr>
          <p:spPr bwMode="auto">
            <a:xfrm>
              <a:off x="1312872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06" name="矩形 105"/>
            <p:cNvSpPr>
              <a:spLocks noChangeArrowheads="1"/>
            </p:cNvSpPr>
            <p:nvPr/>
          </p:nvSpPr>
          <p:spPr bwMode="auto">
            <a:xfrm>
              <a:off x="1750496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07" name="矩形 106"/>
            <p:cNvSpPr>
              <a:spLocks noChangeArrowheads="1"/>
            </p:cNvSpPr>
            <p:nvPr/>
          </p:nvSpPr>
          <p:spPr bwMode="auto">
            <a:xfrm>
              <a:off x="2188121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08" name="矩形 10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09" name="矩形 10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10" name="矩形 11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11" name="矩形 11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12" name="矩形 11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13" name="矩形 11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14" name="矩形 115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15" name="矩形 116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16" name="矩形 117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17" name="矩形 118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18" name="矩形 119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519" name="矩形 120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18437" name="矩形 122"/>
          <p:cNvSpPr>
            <a:spLocks noChangeArrowheads="1"/>
          </p:cNvSpPr>
          <p:nvPr/>
        </p:nvSpPr>
        <p:spPr bwMode="auto">
          <a:xfrm>
            <a:off x="3535363" y="2132013"/>
            <a:ext cx="5621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sym typeface="微软雅黑" panose="020B0503020204020204" pitchFamily="34" charset="-122"/>
              </a:rPr>
              <a:t>Background Information</a:t>
            </a:r>
            <a:endParaRPr lang="zh-CN" altLang="en-US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8438" name="矩形 123"/>
          <p:cNvSpPr>
            <a:spLocks noChangeArrowheads="1"/>
          </p:cNvSpPr>
          <p:nvPr/>
        </p:nvSpPr>
        <p:spPr bwMode="auto">
          <a:xfrm>
            <a:off x="3535363" y="2544763"/>
            <a:ext cx="5621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sym typeface="微软雅黑" panose="020B0503020204020204" pitchFamily="34" charset="-122"/>
              </a:rPr>
              <a:t>5 basic information about </a:t>
            </a:r>
            <a:r>
              <a:rPr lang="en-US" altLang="zh-CN" sz="1600" dirty="0" err="1">
                <a:solidFill>
                  <a:srgbClr val="595959"/>
                </a:solidFill>
                <a:sym typeface="微软雅黑" panose="020B0503020204020204" pitchFamily="34" charset="-122"/>
              </a:rPr>
              <a:t>StarDucks</a:t>
            </a:r>
            <a:r>
              <a:rPr lang="en-US" altLang="zh-CN" sz="1600" dirty="0">
                <a:solidFill>
                  <a:srgbClr val="595959"/>
                </a:solidFill>
                <a:sym typeface="微软雅黑" panose="020B0503020204020204" pitchFamily="34" charset="-122"/>
              </a:rPr>
              <a:t> from 2017 to 2019</a:t>
            </a:r>
          </a:p>
        </p:txBody>
      </p:sp>
      <p:grpSp>
        <p:nvGrpSpPr>
          <p:cNvPr id="18439" name="Group 69"/>
          <p:cNvGrpSpPr>
            <a:grpSpLocks/>
          </p:cNvGrpSpPr>
          <p:nvPr/>
        </p:nvGrpSpPr>
        <p:grpSpPr bwMode="auto">
          <a:xfrm>
            <a:off x="1458913" y="517525"/>
            <a:ext cx="725487" cy="4068763"/>
            <a:chOff x="0" y="0"/>
            <a:chExt cx="725656" cy="4069266"/>
          </a:xfrm>
        </p:grpSpPr>
        <p:sp>
          <p:nvSpPr>
            <p:cNvPr id="18440" name="矩形 72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41" name="矩形 79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42" name="矩形 86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43" name="矩形 93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44" name="矩形 100"/>
            <p:cNvSpPr>
              <a:spLocks noChangeArrowheads="1"/>
            </p:cNvSpPr>
            <p:nvPr/>
          </p:nvSpPr>
          <p:spPr bwMode="auto">
            <a:xfrm>
              <a:off x="0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45" name="矩形 107"/>
            <p:cNvSpPr>
              <a:spLocks noChangeArrowheads="1"/>
            </p:cNvSpPr>
            <p:nvPr/>
          </p:nvSpPr>
          <p:spPr bwMode="auto">
            <a:xfrm>
              <a:off x="437624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46" name="矩形 114"/>
            <p:cNvSpPr>
              <a:spLocks noChangeArrowheads="1"/>
            </p:cNvSpPr>
            <p:nvPr/>
          </p:nvSpPr>
          <p:spPr bwMode="auto">
            <a:xfrm>
              <a:off x="0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47" name="矩形 126"/>
            <p:cNvSpPr>
              <a:spLocks noChangeArrowheads="1"/>
            </p:cNvSpPr>
            <p:nvPr/>
          </p:nvSpPr>
          <p:spPr bwMode="auto">
            <a:xfrm>
              <a:off x="437624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48" name="矩形 127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49" name="矩形 128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50" name="矩形 129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51" name="矩形 130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52" name="矩形 131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53" name="矩形 132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54" name="矩形 133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55" name="矩形 134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56" name="矩形 135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57" name="矩形 136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58" name="矩形 137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8459" name="矩形 138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4296025-EFDF-9080-1426-2E4B86FDA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56" t="2570" r="11035" b="894"/>
          <a:stretch/>
        </p:blipFill>
        <p:spPr>
          <a:xfrm>
            <a:off x="3645661" y="1298132"/>
            <a:ext cx="701740" cy="667559"/>
          </a:xfrm>
          <a:prstGeom prst="flowChartConnector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2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5712" name="椭圆 124"/>
          <p:cNvSpPr>
            <a:spLocks noChangeArrowheads="1"/>
          </p:cNvSpPr>
          <p:nvPr/>
        </p:nvSpPr>
        <p:spPr bwMode="auto">
          <a:xfrm>
            <a:off x="3563938" y="1203325"/>
            <a:ext cx="865187" cy="865188"/>
          </a:xfrm>
          <a:prstGeom prst="ellipse">
            <a:avLst/>
          </a:prstGeom>
          <a:solidFill>
            <a:srgbClr val="1111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584200" y="515938"/>
            <a:ext cx="2474913" cy="4068762"/>
            <a:chOff x="0" y="0"/>
            <a:chExt cx="2476153" cy="4069266"/>
          </a:xfrm>
        </p:grpSpPr>
        <p:sp>
          <p:nvSpPr>
            <p:cNvPr id="25652" name="矩形 79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53" name="矩形 86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54" name="矩形 93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55" name="矩形 100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56" name="矩形 10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57" name="矩形 114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58" name="矩形 126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59" name="矩形 127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60" name="矩形 128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61" name="矩形 129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62" name="矩形 130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63" name="矩形 131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64" name="矩形 132"/>
            <p:cNvSpPr>
              <a:spLocks noChangeArrowheads="1"/>
            </p:cNvSpPr>
            <p:nvPr/>
          </p:nvSpPr>
          <p:spPr bwMode="auto">
            <a:xfrm>
              <a:off x="0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65" name="矩形 133"/>
            <p:cNvSpPr>
              <a:spLocks noChangeArrowheads="1"/>
            </p:cNvSpPr>
            <p:nvPr/>
          </p:nvSpPr>
          <p:spPr bwMode="auto">
            <a:xfrm>
              <a:off x="437624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66" name="矩形 134"/>
            <p:cNvSpPr>
              <a:spLocks noChangeArrowheads="1"/>
            </p:cNvSpPr>
            <p:nvPr/>
          </p:nvSpPr>
          <p:spPr bwMode="auto">
            <a:xfrm>
              <a:off x="875248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67" name="矩形 135"/>
            <p:cNvSpPr>
              <a:spLocks noChangeArrowheads="1"/>
            </p:cNvSpPr>
            <p:nvPr/>
          </p:nvSpPr>
          <p:spPr bwMode="auto">
            <a:xfrm>
              <a:off x="1312872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68" name="矩形 136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69" name="矩形 137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70" name="矩形 138"/>
            <p:cNvSpPr>
              <a:spLocks noChangeArrowheads="1"/>
            </p:cNvSpPr>
            <p:nvPr/>
          </p:nvSpPr>
          <p:spPr bwMode="auto">
            <a:xfrm>
              <a:off x="0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71" name="矩形 139"/>
            <p:cNvSpPr>
              <a:spLocks noChangeArrowheads="1"/>
            </p:cNvSpPr>
            <p:nvPr/>
          </p:nvSpPr>
          <p:spPr bwMode="auto">
            <a:xfrm>
              <a:off x="437624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72" name="矩形 140"/>
            <p:cNvSpPr>
              <a:spLocks noChangeArrowheads="1"/>
            </p:cNvSpPr>
            <p:nvPr/>
          </p:nvSpPr>
          <p:spPr bwMode="auto">
            <a:xfrm>
              <a:off x="875248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73" name="矩形 141"/>
            <p:cNvSpPr>
              <a:spLocks noChangeArrowheads="1"/>
            </p:cNvSpPr>
            <p:nvPr/>
          </p:nvSpPr>
          <p:spPr bwMode="auto">
            <a:xfrm>
              <a:off x="1312872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74" name="矩形 142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75" name="矩形 143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76" name="矩形 144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77" name="矩形 145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78" name="矩形 146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79" name="矩形 147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80" name="矩形 148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81" name="矩形 149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82" name="矩形 150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83" name="矩形 151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84" name="矩形 152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85" name="矩形 153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86" name="矩形 154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87" name="矩形 155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88" name="矩形 156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89" name="矩形 157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90" name="矩形 158"/>
            <p:cNvSpPr>
              <a:spLocks noChangeArrowheads="1"/>
            </p:cNvSpPr>
            <p:nvPr/>
          </p:nvSpPr>
          <p:spPr bwMode="auto">
            <a:xfrm>
              <a:off x="875248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91" name="矩形 159"/>
            <p:cNvSpPr>
              <a:spLocks noChangeArrowheads="1"/>
            </p:cNvSpPr>
            <p:nvPr/>
          </p:nvSpPr>
          <p:spPr bwMode="auto">
            <a:xfrm>
              <a:off x="1312872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92" name="矩形 160"/>
            <p:cNvSpPr>
              <a:spLocks noChangeArrowheads="1"/>
            </p:cNvSpPr>
            <p:nvPr/>
          </p:nvSpPr>
          <p:spPr bwMode="auto">
            <a:xfrm>
              <a:off x="1750496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93" name="矩形 161"/>
            <p:cNvSpPr>
              <a:spLocks noChangeArrowheads="1"/>
            </p:cNvSpPr>
            <p:nvPr/>
          </p:nvSpPr>
          <p:spPr bwMode="auto">
            <a:xfrm>
              <a:off x="2188121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94" name="矩形 162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95" name="矩形 163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96" name="矩形 164"/>
            <p:cNvSpPr>
              <a:spLocks noChangeArrowheads="1"/>
            </p:cNvSpPr>
            <p:nvPr/>
          </p:nvSpPr>
          <p:spPr bwMode="auto">
            <a:xfrm>
              <a:off x="875248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97" name="矩形 165"/>
            <p:cNvSpPr>
              <a:spLocks noChangeArrowheads="1"/>
            </p:cNvSpPr>
            <p:nvPr/>
          </p:nvSpPr>
          <p:spPr bwMode="auto">
            <a:xfrm>
              <a:off x="1312872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98" name="矩形 166"/>
            <p:cNvSpPr>
              <a:spLocks noChangeArrowheads="1"/>
            </p:cNvSpPr>
            <p:nvPr/>
          </p:nvSpPr>
          <p:spPr bwMode="auto">
            <a:xfrm>
              <a:off x="1750496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99" name="矩形 167"/>
            <p:cNvSpPr>
              <a:spLocks noChangeArrowheads="1"/>
            </p:cNvSpPr>
            <p:nvPr/>
          </p:nvSpPr>
          <p:spPr bwMode="auto">
            <a:xfrm>
              <a:off x="2188121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00" name="矩形 16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01" name="矩形 16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02" name="矩形 17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03" name="矩形 17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04" name="矩形 17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05" name="矩形 17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06" name="矩形 174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07" name="矩形 175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08" name="矩形 176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09" name="矩形 177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10" name="矩形 178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711" name="矩形 179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605" name="Group 67"/>
          <p:cNvGrpSpPr>
            <a:grpSpLocks/>
          </p:cNvGrpSpPr>
          <p:nvPr/>
        </p:nvGrpSpPr>
        <p:grpSpPr bwMode="auto">
          <a:xfrm>
            <a:off x="584200" y="515938"/>
            <a:ext cx="2474913" cy="4068762"/>
            <a:chOff x="0" y="0"/>
            <a:chExt cx="2476153" cy="4069266"/>
          </a:xfrm>
        </p:grpSpPr>
        <p:sp>
          <p:nvSpPr>
            <p:cNvPr id="25608" name="矩形 3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09" name="矩形 4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10" name="矩形 5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11" name="矩形 6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12" name="矩形 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13" name="矩形 8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14" name="矩形 59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15" name="矩形 60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16" name="矩形 61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17" name="矩形 62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18" name="矩形 63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19" name="矩形 64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20" name="矩形 70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21" name="矩形 71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22" name="矩形 77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23" name="矩形 78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24" name="矩形 80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25" name="矩形 81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26" name="矩形 82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27" name="矩形 83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28" name="矩形 84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29" name="矩形 85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30" name="矩形 87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31" name="矩形 88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32" name="矩形 89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33" name="矩形 90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34" name="矩形 91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35" name="矩形 92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36" name="矩形 94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37" name="矩形 95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38" name="矩形 101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39" name="矩形 102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40" name="矩形 10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41" name="矩形 10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42" name="矩形 11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43" name="矩形 11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44" name="矩形 11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45" name="矩形 11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46" name="矩形 115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47" name="矩形 116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48" name="矩形 117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49" name="矩形 118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50" name="矩形 119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5651" name="矩形 120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25606" name="矩形 122"/>
          <p:cNvSpPr>
            <a:spLocks noChangeArrowheads="1"/>
          </p:cNvSpPr>
          <p:nvPr/>
        </p:nvSpPr>
        <p:spPr bwMode="auto">
          <a:xfrm>
            <a:off x="3535363" y="2132013"/>
            <a:ext cx="5621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sym typeface="微软雅黑" panose="020B0503020204020204" pitchFamily="34" charset="-122"/>
              </a:rPr>
              <a:t>Issues and Solutions</a:t>
            </a:r>
          </a:p>
        </p:txBody>
      </p:sp>
      <p:sp>
        <p:nvSpPr>
          <p:cNvPr id="25607" name="矩形 123"/>
          <p:cNvSpPr>
            <a:spLocks noChangeArrowheads="1"/>
          </p:cNvSpPr>
          <p:nvPr/>
        </p:nvSpPr>
        <p:spPr bwMode="auto">
          <a:xfrm>
            <a:off x="3535363" y="2544763"/>
            <a:ext cx="5621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sym typeface="微软雅黑" panose="020B0503020204020204" pitchFamily="34" charset="-122"/>
              </a:rPr>
              <a:t>A closer look</a:t>
            </a:r>
          </a:p>
        </p:txBody>
      </p:sp>
      <p:pic>
        <p:nvPicPr>
          <p:cNvPr id="2" name="Picture 2" descr="查看源图像">
            <a:extLst>
              <a:ext uri="{FF2B5EF4-FFF2-40B4-BE49-F238E27FC236}">
                <a16:creationId xmlns:a16="http://schemas.microsoft.com/office/drawing/2014/main" id="{3F12624E-671B-593B-A082-5C0A4162B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7" t="10503" r="3713" b="-538"/>
          <a:stretch/>
        </p:blipFill>
        <p:spPr bwMode="auto">
          <a:xfrm>
            <a:off x="3626647" y="1271027"/>
            <a:ext cx="739767" cy="721769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5"/>
          <p:cNvSpPr>
            <a:spLocks noChangeArrowheads="1"/>
          </p:cNvSpPr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699" name="矩形 3"/>
          <p:cNvSpPr>
            <a:spLocks noChangeArrowheads="1"/>
          </p:cNvSpPr>
          <p:nvPr/>
        </p:nvSpPr>
        <p:spPr bwMode="auto">
          <a:xfrm>
            <a:off x="476250" y="177800"/>
            <a:ext cx="402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D9D9D9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Issue 1: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D9D9D9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Limited Promotion on Sales</a:t>
            </a:r>
          </a:p>
        </p:txBody>
      </p:sp>
      <p:sp>
        <p:nvSpPr>
          <p:cNvPr id="29700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1" name="矩形 7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2" name="等腰三角形 8"/>
          <p:cNvSpPr>
            <a:spLocks noChangeArrowheads="1"/>
          </p:cNvSpPr>
          <p:nvPr/>
        </p:nvSpPr>
        <p:spPr bwMode="auto">
          <a:xfrm rot="5400000">
            <a:off x="4553744" y="718344"/>
            <a:ext cx="268287" cy="23177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3" name="等腰三角形 9"/>
          <p:cNvSpPr>
            <a:spLocks noChangeArrowheads="1"/>
          </p:cNvSpPr>
          <p:nvPr/>
        </p:nvSpPr>
        <p:spPr bwMode="auto">
          <a:xfrm rot="5400000">
            <a:off x="4554538" y="2544762"/>
            <a:ext cx="266700" cy="23177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4" name="等腰三角形 10"/>
          <p:cNvSpPr>
            <a:spLocks noChangeArrowheads="1"/>
          </p:cNvSpPr>
          <p:nvPr/>
        </p:nvSpPr>
        <p:spPr bwMode="auto">
          <a:xfrm rot="16200000" flipH="1">
            <a:off x="4321969" y="1531144"/>
            <a:ext cx="268287" cy="231775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5" name="等腰三角形 11"/>
          <p:cNvSpPr>
            <a:spLocks noChangeArrowheads="1"/>
          </p:cNvSpPr>
          <p:nvPr/>
        </p:nvSpPr>
        <p:spPr bwMode="auto">
          <a:xfrm rot="16200000" flipH="1">
            <a:off x="4321969" y="3564731"/>
            <a:ext cx="268288" cy="231775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" name="图表 7">
            <a:extLst>
              <a:ext uri="{FF2B5EF4-FFF2-40B4-BE49-F238E27FC236}">
                <a16:creationId xmlns:a16="http://schemas.microsoft.com/office/drawing/2014/main" id="{765360E9-7623-BAE9-7E10-D76A0AE0D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303494"/>
              </p:ext>
            </p:extLst>
          </p:nvPr>
        </p:nvGraphicFramePr>
        <p:xfrm>
          <a:off x="-59670" y="1143279"/>
          <a:ext cx="4480110" cy="3853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图表 8">
            <a:extLst>
              <a:ext uri="{FF2B5EF4-FFF2-40B4-BE49-F238E27FC236}">
                <a16:creationId xmlns:a16="http://schemas.microsoft.com/office/drawing/2014/main" id="{B6FAEE78-9A6E-5713-DE91-2ACBDAFDB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04158"/>
              </p:ext>
            </p:extLst>
          </p:nvPr>
        </p:nvGraphicFramePr>
        <p:xfrm>
          <a:off x="4527330" y="1175718"/>
          <a:ext cx="4661341" cy="377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005053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54" hidden="1"/>
          <p:cNvSpPr>
            <a:spLocks noChangeArrowheads="1"/>
          </p:cNvSpPr>
          <p:nvPr/>
        </p:nvSpPr>
        <p:spPr bwMode="auto">
          <a:xfrm>
            <a:off x="0" y="1455738"/>
            <a:ext cx="9144000" cy="1908175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0723" name="矩形 18"/>
          <p:cNvSpPr>
            <a:spLocks noChangeArrowheads="1"/>
          </p:cNvSpPr>
          <p:nvPr/>
        </p:nvSpPr>
        <p:spPr bwMode="auto">
          <a:xfrm>
            <a:off x="476250" y="177800"/>
            <a:ext cx="3544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Solution 1: More Promotion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等腰三角形 19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FAF0F-A80A-36BF-9490-20767CCA0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" t="4976" r="2124" b="5091"/>
          <a:stretch/>
        </p:blipFill>
        <p:spPr>
          <a:xfrm>
            <a:off x="696571" y="987640"/>
            <a:ext cx="3319631" cy="3145565"/>
          </a:xfrm>
          <a:prstGeom prst="rect">
            <a:avLst/>
          </a:prstGeom>
        </p:spPr>
      </p:pic>
      <p:grpSp>
        <p:nvGrpSpPr>
          <p:cNvPr id="4" name="Group 27">
            <a:extLst>
              <a:ext uri="{FF2B5EF4-FFF2-40B4-BE49-F238E27FC236}">
                <a16:creationId xmlns:a16="http://schemas.microsoft.com/office/drawing/2014/main" id="{129BFA78-EEE3-560C-6AE8-00F7D3A8D9EC}"/>
              </a:ext>
            </a:extLst>
          </p:cNvPr>
          <p:cNvGrpSpPr>
            <a:grpSpLocks/>
          </p:cNvGrpSpPr>
          <p:nvPr/>
        </p:nvGrpSpPr>
        <p:grpSpPr bwMode="auto">
          <a:xfrm>
            <a:off x="4281581" y="1275660"/>
            <a:ext cx="3456240" cy="872955"/>
            <a:chOff x="221753" y="-467982"/>
            <a:chExt cx="2287564" cy="935962"/>
          </a:xfrm>
        </p:grpSpPr>
        <p:grpSp>
          <p:nvGrpSpPr>
            <p:cNvPr id="5" name="Group 28">
              <a:extLst>
                <a:ext uri="{FF2B5EF4-FFF2-40B4-BE49-F238E27FC236}">
                  <a16:creationId xmlns:a16="http://schemas.microsoft.com/office/drawing/2014/main" id="{1684365B-BF9E-2462-E007-8EF08A54C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753" y="-467982"/>
              <a:ext cx="2269853" cy="935962"/>
              <a:chOff x="221753" y="-467982"/>
              <a:chExt cx="2269853" cy="935962"/>
            </a:xfrm>
          </p:grpSpPr>
          <p:sp>
            <p:nvSpPr>
              <p:cNvPr id="7" name="矩形 58">
                <a:extLst>
                  <a:ext uri="{FF2B5EF4-FFF2-40B4-BE49-F238E27FC236}">
                    <a16:creationId xmlns:a16="http://schemas.microsoft.com/office/drawing/2014/main" id="{0E23A23C-78BF-3538-5FCC-E1D825F85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90" y="-467982"/>
                <a:ext cx="2168916" cy="935962"/>
              </a:xfrm>
              <a:prstGeom prst="rect">
                <a:avLst/>
              </a:prstGeom>
              <a:solidFill>
                <a:srgbClr val="292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矩形 60">
                <a:extLst>
                  <a:ext uri="{FF2B5EF4-FFF2-40B4-BE49-F238E27FC236}">
                    <a16:creationId xmlns:a16="http://schemas.microsoft.com/office/drawing/2014/main" id="{87993262-E915-62A7-5AAD-B87894B23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01" y="-467982"/>
                <a:ext cx="58271" cy="91535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等腰三角形 61">
                <a:extLst>
                  <a:ext uri="{FF2B5EF4-FFF2-40B4-BE49-F238E27FC236}">
                    <a16:creationId xmlns:a16="http://schemas.microsoft.com/office/drawing/2014/main" id="{154A4A42-7D3F-4C8E-A658-62A852848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4784" y="15512"/>
                <a:ext cx="414875" cy="10093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" name="TextBox 57">
              <a:extLst>
                <a:ext uri="{FF2B5EF4-FFF2-40B4-BE49-F238E27FC236}">
                  <a16:creationId xmlns:a16="http://schemas.microsoft.com/office/drawing/2014/main" id="{CED2164F-89D6-D5E7-826F-2454538D4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02" y="-392147"/>
              <a:ext cx="2133515" cy="75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More advertisement and promotion events.</a:t>
              </a:r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D11C6441-20D7-620B-9FD4-0662E7BAFD4D}"/>
              </a:ext>
            </a:extLst>
          </p:cNvPr>
          <p:cNvGrpSpPr>
            <a:grpSpLocks/>
          </p:cNvGrpSpPr>
          <p:nvPr/>
        </p:nvGrpSpPr>
        <p:grpSpPr bwMode="auto">
          <a:xfrm>
            <a:off x="4281581" y="2766581"/>
            <a:ext cx="4455816" cy="935362"/>
            <a:chOff x="221753" y="-467982"/>
            <a:chExt cx="2287564" cy="935963"/>
          </a:xfrm>
        </p:grpSpPr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8B1A694F-1E62-49D3-7938-5E5A294A6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753" y="-467982"/>
              <a:ext cx="2269852" cy="935963"/>
              <a:chOff x="221753" y="-467982"/>
              <a:chExt cx="2269852" cy="935963"/>
            </a:xfrm>
          </p:grpSpPr>
          <p:sp>
            <p:nvSpPr>
              <p:cNvPr id="13" name="矩形 58">
                <a:extLst>
                  <a:ext uri="{FF2B5EF4-FFF2-40B4-BE49-F238E27FC236}">
                    <a16:creationId xmlns:a16="http://schemas.microsoft.com/office/drawing/2014/main" id="{69A77A5E-C39A-AEBA-FB29-13CEAD07F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89" y="-467982"/>
                <a:ext cx="2168916" cy="935963"/>
              </a:xfrm>
              <a:prstGeom prst="rect">
                <a:avLst/>
              </a:prstGeom>
              <a:solidFill>
                <a:srgbClr val="292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14" name="矩形 60">
                <a:extLst>
                  <a:ext uri="{FF2B5EF4-FFF2-40B4-BE49-F238E27FC236}">
                    <a16:creationId xmlns:a16="http://schemas.microsoft.com/office/drawing/2014/main" id="{353E5030-2CF9-7DF4-F01E-BA6CFFD9A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01" y="-467982"/>
                <a:ext cx="58271" cy="91535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15" name="等腰三角形 61">
                <a:extLst>
                  <a:ext uri="{FF2B5EF4-FFF2-40B4-BE49-F238E27FC236}">
                    <a16:creationId xmlns:a16="http://schemas.microsoft.com/office/drawing/2014/main" id="{BF1CE3FA-3DD1-EAB4-119B-F36B19C3F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4784" y="15512"/>
                <a:ext cx="414875" cy="10093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" name="TextBox 57">
              <a:extLst>
                <a:ext uri="{FF2B5EF4-FFF2-40B4-BE49-F238E27FC236}">
                  <a16:creationId xmlns:a16="http://schemas.microsoft.com/office/drawing/2014/main" id="{40E9FBBA-472A-83AF-9B47-BEB7F92F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02" y="-392146"/>
              <a:ext cx="2133515" cy="708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Pay attention to the return rate of each promotion campaign.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1330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矩形 3"/>
          <p:cNvSpPr>
            <a:spLocks noChangeArrowheads="1"/>
          </p:cNvSpPr>
          <p:nvPr/>
        </p:nvSpPr>
        <p:spPr bwMode="auto">
          <a:xfrm>
            <a:off x="476250" y="177800"/>
            <a:ext cx="4985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Solution 2: Marketing on Old Customer</a:t>
            </a:r>
            <a:endParaRPr lang="zh-CN" altLang="en-US" sz="1800" dirty="0">
              <a:solidFill>
                <a:srgbClr val="FF860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4039" name="Group 13"/>
          <p:cNvGrpSpPr>
            <a:grpSpLocks/>
          </p:cNvGrpSpPr>
          <p:nvPr/>
        </p:nvGrpSpPr>
        <p:grpSpPr bwMode="auto">
          <a:xfrm>
            <a:off x="6078762" y="2526160"/>
            <a:ext cx="2808195" cy="1554052"/>
            <a:chOff x="0" y="0"/>
            <a:chExt cx="2363888" cy="324000"/>
          </a:xfrm>
        </p:grpSpPr>
        <p:grpSp>
          <p:nvGrpSpPr>
            <p:cNvPr id="44061" name="Group 14"/>
            <p:cNvGrpSpPr>
              <a:grpSpLocks/>
            </p:cNvGrpSpPr>
            <p:nvPr/>
          </p:nvGrpSpPr>
          <p:grpSpPr bwMode="auto">
            <a:xfrm>
              <a:off x="0" y="0"/>
              <a:ext cx="2249266" cy="324000"/>
              <a:chOff x="0" y="0"/>
              <a:chExt cx="2249266" cy="324000"/>
            </a:xfrm>
          </p:grpSpPr>
          <p:sp>
            <p:nvSpPr>
              <p:cNvPr id="44063" name="矩形 73"/>
              <p:cNvSpPr>
                <a:spLocks noChangeArrowheads="1"/>
              </p:cNvSpPr>
              <p:nvPr/>
            </p:nvSpPr>
            <p:spPr bwMode="auto">
              <a:xfrm>
                <a:off x="72000" y="0"/>
                <a:ext cx="2177266" cy="324000"/>
              </a:xfrm>
              <a:prstGeom prst="rect">
                <a:avLst/>
              </a:prstGeom>
              <a:solidFill>
                <a:srgbClr val="292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064" name="矩形 74"/>
              <p:cNvSpPr>
                <a:spLocks noChangeArrowheads="1"/>
              </p:cNvSpPr>
              <p:nvPr/>
            </p:nvSpPr>
            <p:spPr bwMode="auto">
              <a:xfrm>
                <a:off x="72000" y="0"/>
                <a:ext cx="72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065" name="等腰三角形 75"/>
              <p:cNvSpPr>
                <a:spLocks noChangeArrowheads="1"/>
              </p:cNvSpPr>
              <p:nvPr/>
            </p:nvSpPr>
            <p:spPr bwMode="auto">
              <a:xfrm rot="-5400000">
                <a:off x="-18000" y="126000"/>
                <a:ext cx="108000" cy="7200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4062" name="TextBox 72"/>
            <p:cNvSpPr>
              <a:spLocks noChangeArrowheads="1"/>
            </p:cNvSpPr>
            <p:nvPr/>
          </p:nvSpPr>
          <p:spPr bwMode="auto">
            <a:xfrm>
              <a:off x="166818" y="23499"/>
              <a:ext cx="2197070" cy="27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Do marketing targeting on our old customers. </a:t>
              </a:r>
            </a:p>
            <a:p>
              <a:pPr marL="285750" eaLnBrk="1" hangingPunct="1">
                <a:spcBef>
                  <a:spcPct val="0"/>
                </a:spcBef>
              </a:pPr>
              <a:r>
                <a:rPr lang="en-US" altLang="zh-CN" sz="16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Incentive on sales.</a:t>
              </a:r>
            </a:p>
            <a:p>
              <a:pPr marL="285750" eaLnBrk="1" hangingPunct="1">
                <a:spcBef>
                  <a:spcPct val="0"/>
                </a:spcBef>
              </a:pPr>
              <a:r>
                <a:rPr lang="en-US" altLang="zh-CN" sz="16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Increase customer retention rate.</a:t>
              </a:r>
            </a:p>
          </p:txBody>
        </p:sp>
      </p:grpSp>
      <p:grpSp>
        <p:nvGrpSpPr>
          <p:cNvPr id="44043" name="Group 27"/>
          <p:cNvGrpSpPr>
            <a:grpSpLocks/>
          </p:cNvGrpSpPr>
          <p:nvPr/>
        </p:nvGrpSpPr>
        <p:grpSpPr bwMode="auto">
          <a:xfrm>
            <a:off x="6061030" y="1341447"/>
            <a:ext cx="2272528" cy="962481"/>
            <a:chOff x="221753" y="-467982"/>
            <a:chExt cx="2269853" cy="935962"/>
          </a:xfrm>
        </p:grpSpPr>
        <p:grpSp>
          <p:nvGrpSpPr>
            <p:cNvPr id="44051" name="Group 28"/>
            <p:cNvGrpSpPr>
              <a:grpSpLocks/>
            </p:cNvGrpSpPr>
            <p:nvPr/>
          </p:nvGrpSpPr>
          <p:grpSpPr bwMode="auto">
            <a:xfrm>
              <a:off x="221753" y="-467982"/>
              <a:ext cx="2269853" cy="935962"/>
              <a:chOff x="221753" y="-467982"/>
              <a:chExt cx="2269853" cy="935962"/>
            </a:xfrm>
          </p:grpSpPr>
          <p:sp>
            <p:nvSpPr>
              <p:cNvPr id="44053" name="矩形 58"/>
              <p:cNvSpPr>
                <a:spLocks noChangeArrowheads="1"/>
              </p:cNvSpPr>
              <p:nvPr/>
            </p:nvSpPr>
            <p:spPr bwMode="auto">
              <a:xfrm>
                <a:off x="322690" y="-467982"/>
                <a:ext cx="2168916" cy="935962"/>
              </a:xfrm>
              <a:prstGeom prst="rect">
                <a:avLst/>
              </a:prstGeom>
              <a:solidFill>
                <a:srgbClr val="292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054" name="矩形 60"/>
              <p:cNvSpPr>
                <a:spLocks noChangeArrowheads="1"/>
              </p:cNvSpPr>
              <p:nvPr/>
            </p:nvSpPr>
            <p:spPr bwMode="auto">
              <a:xfrm>
                <a:off x="340401" y="-467982"/>
                <a:ext cx="58271" cy="91535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055" name="等腰三角形 61"/>
              <p:cNvSpPr>
                <a:spLocks noChangeArrowheads="1"/>
              </p:cNvSpPr>
              <p:nvPr/>
            </p:nvSpPr>
            <p:spPr bwMode="auto">
              <a:xfrm rot="16200000">
                <a:off x="64784" y="15512"/>
                <a:ext cx="414875" cy="10093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4052" name="TextBox 57"/>
            <p:cNvSpPr>
              <a:spLocks noChangeArrowheads="1"/>
            </p:cNvSpPr>
            <p:nvPr/>
          </p:nvSpPr>
          <p:spPr bwMode="auto">
            <a:xfrm>
              <a:off x="375802" y="-392147"/>
              <a:ext cx="2082447" cy="808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Customers since 2017 contribute most to the sales</a:t>
              </a:r>
              <a:r>
                <a:rPr lang="en-US" altLang="zh-CN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微软雅黑" panose="020B0503020204020204" pitchFamily="34" charset="-122"/>
                </a:rPr>
                <a:t>.</a:t>
              </a:r>
            </a:p>
          </p:txBody>
        </p:sp>
      </p:grpSp>
      <p:graphicFrame>
        <p:nvGraphicFramePr>
          <p:cNvPr id="2" name="图表 4">
            <a:extLst>
              <a:ext uri="{FF2B5EF4-FFF2-40B4-BE49-F238E27FC236}">
                <a16:creationId xmlns:a16="http://schemas.microsoft.com/office/drawing/2014/main" id="{E4AF16FA-4788-E90A-700F-3D16A07A1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718040"/>
              </p:ext>
            </p:extLst>
          </p:nvPr>
        </p:nvGraphicFramePr>
        <p:xfrm>
          <a:off x="486967" y="876301"/>
          <a:ext cx="5274998" cy="3639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5"/>
          <p:cNvSpPr>
            <a:spLocks noChangeArrowheads="1"/>
          </p:cNvSpPr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699" name="矩形 3"/>
          <p:cNvSpPr>
            <a:spLocks noChangeArrowheads="1"/>
          </p:cNvSpPr>
          <p:nvPr/>
        </p:nvSpPr>
        <p:spPr bwMode="auto">
          <a:xfrm>
            <a:off x="476250" y="177800"/>
            <a:ext cx="40237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D9D9D9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Issue 2: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D9D9D9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Unbalanced Profit Margin and Sales for Bakery &amp; Loose Tea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1" name="矩形 7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2" name="等腰三角形 8"/>
          <p:cNvSpPr>
            <a:spLocks noChangeArrowheads="1"/>
          </p:cNvSpPr>
          <p:nvPr/>
        </p:nvSpPr>
        <p:spPr bwMode="auto">
          <a:xfrm rot="5400000">
            <a:off x="4553744" y="718344"/>
            <a:ext cx="268287" cy="23177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3" name="等腰三角形 9"/>
          <p:cNvSpPr>
            <a:spLocks noChangeArrowheads="1"/>
          </p:cNvSpPr>
          <p:nvPr/>
        </p:nvSpPr>
        <p:spPr bwMode="auto">
          <a:xfrm rot="5400000">
            <a:off x="4554538" y="2544762"/>
            <a:ext cx="266700" cy="23177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4" name="等腰三角形 10"/>
          <p:cNvSpPr>
            <a:spLocks noChangeArrowheads="1"/>
          </p:cNvSpPr>
          <p:nvPr/>
        </p:nvSpPr>
        <p:spPr bwMode="auto">
          <a:xfrm rot="16200000" flipH="1">
            <a:off x="4321969" y="1531144"/>
            <a:ext cx="268287" cy="231775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705" name="等腰三角形 11"/>
          <p:cNvSpPr>
            <a:spLocks noChangeArrowheads="1"/>
          </p:cNvSpPr>
          <p:nvPr/>
        </p:nvSpPr>
        <p:spPr bwMode="auto">
          <a:xfrm rot="16200000" flipH="1">
            <a:off x="4321969" y="3564731"/>
            <a:ext cx="268288" cy="231775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7" name="图表 3">
            <a:extLst>
              <a:ext uri="{FF2B5EF4-FFF2-40B4-BE49-F238E27FC236}">
                <a16:creationId xmlns:a16="http://schemas.microsoft.com/office/drawing/2014/main" id="{6AD74ACE-F751-1FBD-13D5-3582B50199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276365"/>
              </p:ext>
            </p:extLst>
          </p:nvPr>
        </p:nvGraphicFramePr>
        <p:xfrm>
          <a:off x="230308" y="1311465"/>
          <a:ext cx="4052128" cy="3858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椭圆 6">
            <a:extLst>
              <a:ext uri="{FF2B5EF4-FFF2-40B4-BE49-F238E27FC236}">
                <a16:creationId xmlns:a16="http://schemas.microsoft.com/office/drawing/2014/main" id="{72BE758A-7E36-0B76-1BCD-240AD47886C0}"/>
              </a:ext>
            </a:extLst>
          </p:cNvPr>
          <p:cNvSpPr/>
          <p:nvPr/>
        </p:nvSpPr>
        <p:spPr>
          <a:xfrm>
            <a:off x="501650" y="1832166"/>
            <a:ext cx="3920663" cy="380892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4">
            <a:extLst>
              <a:ext uri="{FF2B5EF4-FFF2-40B4-BE49-F238E27FC236}">
                <a16:creationId xmlns:a16="http://schemas.microsoft.com/office/drawing/2014/main" id="{CDE1CFEA-A879-1622-7B3F-5FC8A7D895CA}"/>
              </a:ext>
            </a:extLst>
          </p:cNvPr>
          <p:cNvSpPr/>
          <p:nvPr/>
        </p:nvSpPr>
        <p:spPr>
          <a:xfrm>
            <a:off x="913873" y="4515885"/>
            <a:ext cx="3096215" cy="288020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5">
            <a:extLst>
              <a:ext uri="{FF2B5EF4-FFF2-40B4-BE49-F238E27FC236}">
                <a16:creationId xmlns:a16="http://schemas.microsoft.com/office/drawing/2014/main" id="{864B7356-1F9A-DFD4-5617-8E6FEAB18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805220"/>
              </p:ext>
            </p:extLst>
          </p:nvPr>
        </p:nvGraphicFramePr>
        <p:xfrm>
          <a:off x="4716010" y="1311465"/>
          <a:ext cx="4113972" cy="380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椭圆 8">
            <a:extLst>
              <a:ext uri="{FF2B5EF4-FFF2-40B4-BE49-F238E27FC236}">
                <a16:creationId xmlns:a16="http://schemas.microsoft.com/office/drawing/2014/main" id="{576C0A61-EF74-B3C2-B1CC-E8187753ABAB}"/>
              </a:ext>
            </a:extLst>
          </p:cNvPr>
          <p:cNvSpPr/>
          <p:nvPr/>
        </p:nvSpPr>
        <p:spPr>
          <a:xfrm>
            <a:off x="5374230" y="2448724"/>
            <a:ext cx="2797532" cy="299709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15834BF0-FD08-297C-93E3-DB3A97F334C2}"/>
              </a:ext>
            </a:extLst>
          </p:cNvPr>
          <p:cNvSpPr/>
          <p:nvPr/>
        </p:nvSpPr>
        <p:spPr>
          <a:xfrm>
            <a:off x="5374230" y="3770220"/>
            <a:ext cx="2797532" cy="31978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Pages>0</Pages>
  <Words>580</Words>
  <Characters>0</Characters>
  <Application>Microsoft Office PowerPoint</Application>
  <DocSecurity>0</DocSecurity>
  <PresentationFormat>On-screen Show (16:9)</PresentationFormat>
  <Lines>0</Lines>
  <Paragraphs>114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Calibri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905357657@qq.com</cp:lastModifiedBy>
  <cp:revision>252</cp:revision>
  <dcterms:created xsi:type="dcterms:W3CDTF">2014-02-20T03:23:00Z</dcterms:created>
  <dcterms:modified xsi:type="dcterms:W3CDTF">2022-12-03T10:21:25Z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2022-11-30T15:23:43Z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bb2a37e7-1cb0-4921-8eb5-527be711ad97</vt:lpwstr>
  </property>
  <property fmtid="{D5CDD505-2E9C-101B-9397-08002B2CF9AE}" pid="8" name="MSIP_Label_defa4170-0d19-0005-0004-bc88714345d2_ActionId">
    <vt:lpwstr>4ae8658d-41d7-41d3-a5da-e21f970c53a9</vt:lpwstr>
  </property>
  <property fmtid="{D5CDD505-2E9C-101B-9397-08002B2CF9AE}" pid="9" name="MSIP_Label_defa4170-0d19-0005-0004-bc88714345d2_ContentBits">
    <vt:lpwstr>0</vt:lpwstr>
  </property>
</Properties>
</file>