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1" Type="http://schemas.openxmlformats.org/officeDocument/2006/relationships/slide" Target="slides/slide16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@matthias: Bitte erkäre bei deinem mündlichen Votrag, wieso die Wiedergabe bei 3D audio Rendering blockweise erfolgt!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Ich werde später nicht mehr genauer auf den grund dafür eingehen, setze die kenntnis beim zuhörer folglich vorraus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543500" y="6444001"/>
            <a:ext cx="548699" cy="413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algn="l">
              <a:spcBef>
                <a:spcPts val="0"/>
              </a:spcBef>
              <a:buNone/>
              <a:defRPr b="1" sz="1400">
                <a:solidFill>
                  <a:srgbClr val="1C4587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45688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365425"/>
            <a:ext cx="8229600" cy="3870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228925" y="6441900"/>
            <a:ext cx="614099" cy="41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 b="1" sz="1400">
                <a:solidFill>
                  <a:srgbClr val="0B5394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45688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-92126" y="6394650"/>
            <a:ext cx="13212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457200" y="45688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-92126" y="6394650"/>
            <a:ext cx="13212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-92126" y="6394650"/>
            <a:ext cx="13212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2" type="sldNum"/>
          </p:nvPr>
        </p:nvSpPr>
        <p:spPr>
          <a:xfrm>
            <a:off x="-92126" y="6394650"/>
            <a:ext cx="13212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00.png"/><Relationship Id="rId4" Type="http://schemas.openxmlformats.org/officeDocument/2006/relationships/slideLayout" Target="../slideLayouts/slideLayout3.xml"/><Relationship Id="rId3" Type="http://schemas.openxmlformats.org/officeDocument/2006/relationships/slideLayout" Target="../slideLayouts/slideLayout2.xml"/><Relationship Id="rId6" Type="http://schemas.openxmlformats.org/officeDocument/2006/relationships/slideLayout" Target="../slideLayouts/slideLayout5.xml"/><Relationship Id="rId5" Type="http://schemas.openxmlformats.org/officeDocument/2006/relationships/slideLayout" Target="../slideLayouts/slideLayout4.xml"/><Relationship Id="rId8" Type="http://schemas.openxmlformats.org/officeDocument/2006/relationships/theme" Target="../theme/theme2.xml"/><Relationship Id="rId7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45688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7" name="Shape 7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895750" y="138350"/>
            <a:ext cx="1133475" cy="60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hape 8"/>
          <p:cNvCxnSpPr/>
          <p:nvPr/>
        </p:nvCxnSpPr>
        <p:spPr>
          <a:xfrm>
            <a:off x="-14050" y="6456000"/>
            <a:ext cx="9190800" cy="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" name="Shape 9"/>
          <p:cNvCxnSpPr/>
          <p:nvPr/>
        </p:nvCxnSpPr>
        <p:spPr>
          <a:xfrm>
            <a:off x="-14050" y="826975"/>
            <a:ext cx="9190800" cy="2099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" name="Shape 10"/>
          <p:cNvSpPr txBox="1"/>
          <p:nvPr/>
        </p:nvSpPr>
        <p:spPr>
          <a:xfrm>
            <a:off x="84325" y="138350"/>
            <a:ext cx="3808500" cy="5246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0B5394"/>
                </a:solidFill>
              </a:rPr>
              <a:t>Technische Universität München</a:t>
            </a:r>
          </a:p>
        </p:txBody>
      </p:sp>
      <p:sp>
        <p:nvSpPr>
          <p:cNvPr id="11" name="Shape 11"/>
          <p:cNvSpPr txBox="1"/>
          <p:nvPr/>
        </p:nvSpPr>
        <p:spPr>
          <a:xfrm>
            <a:off x="0" y="6456000"/>
            <a:ext cx="91440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B5394"/>
                </a:solidFill>
              </a:rPr>
              <a:t>Folie      / 16   |   Abschlusspräsentation Projektpraktikum Python   |   Gruppe B: 3D Audio   |   07. Juli 2015</a:t>
            </a:r>
          </a:p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7.png"/><Relationship Id="rId3" Type="http://schemas.openxmlformats.org/officeDocument/2006/relationships/image" Target="../media/image08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4.png"/><Relationship Id="rId3" Type="http://schemas.openxmlformats.org/officeDocument/2006/relationships/image" Target="../media/image03.jp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1.png"/><Relationship Id="rId3" Type="http://schemas.openxmlformats.org/officeDocument/2006/relationships/image" Target="../media/image03.jpg"/><Relationship Id="rId5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6.png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02.jp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0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/>
        </p:nvSpPr>
        <p:spPr>
          <a:xfrm>
            <a:off x="1038225" y="1666950"/>
            <a:ext cx="7574400" cy="3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4800">
                <a:solidFill>
                  <a:srgbClr val="0B5394"/>
                </a:solidFill>
              </a:rPr>
              <a:t>Abschlusspräsentation Projektpraktikum Python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sz="4800">
              <a:solidFill>
                <a:srgbClr val="0B5394"/>
              </a:solidFill>
            </a:endParaRPr>
          </a:p>
          <a:p>
            <a:pPr algn="ctr">
              <a:spcBef>
                <a:spcPts val="0"/>
              </a:spcBef>
              <a:buNone/>
            </a:pPr>
            <a:r>
              <a:rPr b="1" lang="en" sz="4800">
                <a:solidFill>
                  <a:srgbClr val="0B5394"/>
                </a:solidFill>
              </a:rPr>
              <a:t>Gruppe B: 3D Audio</a:t>
            </a:r>
          </a:p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543500" y="6444001"/>
            <a:ext cx="548699" cy="413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2" type="sldNum"/>
          </p:nvPr>
        </p:nvSpPr>
        <p:spPr>
          <a:xfrm>
            <a:off x="228925" y="6441900"/>
            <a:ext cx="614099" cy="41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0" name="Shape 190"/>
          <p:cNvSpPr txBox="1"/>
          <p:nvPr/>
        </p:nvSpPr>
        <p:spPr>
          <a:xfrm>
            <a:off x="332975" y="1824225"/>
            <a:ext cx="8694600" cy="39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State Klasse: Übergabe folgender Parameter</a:t>
            </a:r>
          </a:p>
          <a:p>
            <a:pPr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▢ Pfad zu den .wav Dateien der Quellen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▢ Positionierung der Quellen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	▢ optional: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▢ Lautstärkeabgleich zwischen den Quellen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▢ Playbuffer Größe</a:t>
            </a:r>
          </a:p>
          <a:p>
            <a:pPr indent="457200" marL="45720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▢ Auswahl unterschiedlicher HRTF Mess-Datenbanken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▢ Aktivierung inverser Mess-Lautsprecher Filterung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 txBox="1"/>
          <p:nvPr/>
        </p:nvSpPr>
        <p:spPr>
          <a:xfrm>
            <a:off x="461025" y="808175"/>
            <a:ext cx="8490900" cy="9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0B5394"/>
                </a:solidFill>
              </a:rPr>
              <a:t>Schnittstelle GUI - DSP Algorithmus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457200" y="3097647"/>
            <a:ext cx="8229600" cy="855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B5394"/>
                </a:solidFill>
              </a:rPr>
              <a:t>Präsentation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>
                <a:solidFill>
                  <a:srgbClr val="0B5394"/>
                </a:solidFill>
              </a:rPr>
              <a:t>Benutzeroberfläche</a:t>
            </a:r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228925" y="6441900"/>
            <a:ext cx="614099" cy="41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57200" y="3108247"/>
            <a:ext cx="8229600" cy="855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>
                <a:solidFill>
                  <a:srgbClr val="0B5394"/>
                </a:solidFill>
              </a:rPr>
              <a:t>Vorstellung Signalverarbeitungsalgorithmus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B5394"/>
                </a:solidFill>
              </a:rPr>
              <a:t>(DSP)</a:t>
            </a:r>
          </a:p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228925" y="6441900"/>
            <a:ext cx="614099" cy="41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2" type="sldNum"/>
          </p:nvPr>
        </p:nvSpPr>
        <p:spPr>
          <a:xfrm>
            <a:off x="228925" y="6441900"/>
            <a:ext cx="614099" cy="41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09" name="Shape 209"/>
          <p:cNvSpPr txBox="1"/>
          <p:nvPr/>
        </p:nvSpPr>
        <p:spPr>
          <a:xfrm>
            <a:off x="1643050" y="732775"/>
            <a:ext cx="6658500" cy="832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0B5394"/>
                </a:solidFill>
              </a:rPr>
              <a:t>Signalverarbeitungs Kette</a:t>
            </a:r>
          </a:p>
        </p:txBody>
      </p:sp>
      <p:cxnSp>
        <p:nvCxnSpPr>
          <p:cNvPr id="210" name="Shape 210"/>
          <p:cNvCxnSpPr>
            <a:stCxn id="211" idx="0"/>
          </p:cNvCxnSpPr>
          <p:nvPr/>
        </p:nvCxnSpPr>
        <p:spPr>
          <a:xfrm>
            <a:off x="850625" y="3830675"/>
            <a:ext cx="1080000" cy="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2" name="Shape 212"/>
          <p:cNvCxnSpPr/>
          <p:nvPr/>
        </p:nvCxnSpPr>
        <p:spPr>
          <a:xfrm flipH="1" rot="10800000">
            <a:off x="1911975" y="3851574"/>
            <a:ext cx="9000" cy="2209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3" name="Shape 213"/>
          <p:cNvSpPr/>
          <p:nvPr/>
        </p:nvSpPr>
        <p:spPr>
          <a:xfrm>
            <a:off x="1011612" y="2226062"/>
            <a:ext cx="548699" cy="524999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214" name="Shape 214"/>
          <p:cNvCxnSpPr>
            <a:endCxn id="211" idx="0"/>
          </p:cNvCxnSpPr>
          <p:nvPr/>
        </p:nvCxnSpPr>
        <p:spPr>
          <a:xfrm>
            <a:off x="845825" y="1719275"/>
            <a:ext cx="4800" cy="211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5" name="Shape 215"/>
          <p:cNvSpPr/>
          <p:nvPr/>
        </p:nvSpPr>
        <p:spPr>
          <a:xfrm>
            <a:off x="1118637" y="4562812"/>
            <a:ext cx="548699" cy="524999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690475" y="3147725"/>
            <a:ext cx="11910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b="1" lang="en"/>
              <a:t>DSP</a:t>
            </a:r>
          </a:p>
          <a:p>
            <a:pPr algn="ctr">
              <a:spcBef>
                <a:spcPts val="0"/>
              </a:spcBef>
              <a:buNone/>
            </a:pPr>
            <a:r>
              <a:rPr b="1" lang="en"/>
              <a:t> Thread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2652175" y="5621912"/>
            <a:ext cx="11910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b="1" lang="en"/>
              <a:t>Play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/>
              <a:t>Callback</a:t>
            </a:r>
          </a:p>
        </p:txBody>
      </p:sp>
      <p:cxnSp>
        <p:nvCxnSpPr>
          <p:cNvPr id="218" name="Shape 218"/>
          <p:cNvCxnSpPr>
            <a:endCxn id="211" idx="0"/>
          </p:cNvCxnSpPr>
          <p:nvPr/>
        </p:nvCxnSpPr>
        <p:spPr>
          <a:xfrm rot="10800000">
            <a:off x="850625" y="3830675"/>
            <a:ext cx="23100" cy="2224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9" name="Shape 219"/>
          <p:cNvCxnSpPr/>
          <p:nvPr/>
        </p:nvCxnSpPr>
        <p:spPr>
          <a:xfrm flipH="1" rot="10800000">
            <a:off x="874050" y="6043974"/>
            <a:ext cx="1038599" cy="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0" name="Shape 220"/>
          <p:cNvSpPr txBox="1"/>
          <p:nvPr/>
        </p:nvSpPr>
        <p:spPr>
          <a:xfrm>
            <a:off x="3746675" y="1633525"/>
            <a:ext cx="5748300" cy="13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n" sz="2400"/>
              <a:t>Erstellen DSP Object: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 sz="2400"/>
              <a:t>Initialisieren DSP Parameter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 sz="2400"/>
              <a:t>Preload HRTFs + Quellen</a:t>
            </a:r>
          </a:p>
        </p:txBody>
      </p:sp>
      <p:cxnSp>
        <p:nvCxnSpPr>
          <p:cNvPr id="221" name="Shape 221"/>
          <p:cNvCxnSpPr/>
          <p:nvPr/>
        </p:nvCxnSpPr>
        <p:spPr>
          <a:xfrm>
            <a:off x="1911962" y="6059462"/>
            <a:ext cx="863999" cy="1079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lg" w="lg" type="none"/>
            <a:tailEnd len="lg" w="lg" type="triangle"/>
          </a:ln>
        </p:spPr>
      </p:cxnSp>
      <p:sp>
        <p:nvSpPr>
          <p:cNvPr id="222" name="Shape 222"/>
          <p:cNvSpPr txBox="1"/>
          <p:nvPr/>
        </p:nvSpPr>
        <p:spPr>
          <a:xfrm>
            <a:off x="2008025" y="6147225"/>
            <a:ext cx="345899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2008025" y="5489012"/>
            <a:ext cx="548699" cy="524999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224" name="Shape 224"/>
          <p:cNvCxnSpPr/>
          <p:nvPr/>
        </p:nvCxnSpPr>
        <p:spPr>
          <a:xfrm>
            <a:off x="2756650" y="3842025"/>
            <a:ext cx="0" cy="22475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5" name="Shape 225"/>
          <p:cNvSpPr txBox="1"/>
          <p:nvPr/>
        </p:nvSpPr>
        <p:spPr>
          <a:xfrm>
            <a:off x="2152125" y="3216562"/>
            <a:ext cx="11910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Play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/>
              <a:t>Thread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690475" y="1570212"/>
            <a:ext cx="11910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DSP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/>
              <a:t> Object</a:t>
            </a:r>
          </a:p>
        </p:txBody>
      </p:sp>
      <p:cxnSp>
        <p:nvCxnSpPr>
          <p:cNvPr id="227" name="Shape 227"/>
          <p:cNvCxnSpPr/>
          <p:nvPr/>
        </p:nvCxnSpPr>
        <p:spPr>
          <a:xfrm>
            <a:off x="535350" y="3424800"/>
            <a:ext cx="368099" cy="83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triangle"/>
          </a:ln>
        </p:spPr>
      </p:cxnSp>
      <p:sp>
        <p:nvSpPr>
          <p:cNvPr id="228" name="Shape 228"/>
          <p:cNvSpPr txBox="1"/>
          <p:nvPr/>
        </p:nvSpPr>
        <p:spPr>
          <a:xfrm>
            <a:off x="-287550" y="3216575"/>
            <a:ext cx="11910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GUI</a:t>
            </a:r>
          </a:p>
        </p:txBody>
      </p:sp>
      <p:cxnSp>
        <p:nvCxnSpPr>
          <p:cNvPr id="229" name="Shape 229"/>
          <p:cNvCxnSpPr/>
          <p:nvPr/>
        </p:nvCxnSpPr>
        <p:spPr>
          <a:xfrm flipH="1" rot="10800000">
            <a:off x="462250" y="1719299"/>
            <a:ext cx="404100" cy="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triangle"/>
          </a:ln>
        </p:spPr>
      </p:cxnSp>
      <p:sp>
        <p:nvSpPr>
          <p:cNvPr id="230" name="Shape 230"/>
          <p:cNvSpPr txBox="1"/>
          <p:nvPr/>
        </p:nvSpPr>
        <p:spPr>
          <a:xfrm>
            <a:off x="-342650" y="1498300"/>
            <a:ext cx="11910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GUI</a:t>
            </a:r>
          </a:p>
        </p:txBody>
      </p:sp>
      <p:cxnSp>
        <p:nvCxnSpPr>
          <p:cNvPr id="231" name="Shape 231"/>
          <p:cNvCxnSpPr/>
          <p:nvPr/>
        </p:nvCxnSpPr>
        <p:spPr>
          <a:xfrm>
            <a:off x="1897600" y="3834225"/>
            <a:ext cx="844799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triangle"/>
          </a:ln>
        </p:spPr>
      </p:cxnSp>
      <p:sp>
        <p:nvSpPr>
          <p:cNvPr id="232" name="Shape 232"/>
          <p:cNvSpPr txBox="1"/>
          <p:nvPr/>
        </p:nvSpPr>
        <p:spPr>
          <a:xfrm>
            <a:off x="-297675" y="3635550"/>
            <a:ext cx="11910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GUI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351425" y="3830675"/>
            <a:ext cx="9984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state</a:t>
            </a:r>
          </a:p>
        </p:txBody>
      </p:sp>
      <p:cxnSp>
        <p:nvCxnSpPr>
          <p:cNvPr id="233" name="Shape 233"/>
          <p:cNvCxnSpPr>
            <a:endCxn id="211" idx="0"/>
          </p:cNvCxnSpPr>
          <p:nvPr/>
        </p:nvCxnSpPr>
        <p:spPr>
          <a:xfrm>
            <a:off x="642425" y="3812375"/>
            <a:ext cx="208200" cy="18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234" name="Shape 234"/>
          <p:cNvCxnSpPr/>
          <p:nvPr/>
        </p:nvCxnSpPr>
        <p:spPr>
          <a:xfrm rot="10800000">
            <a:off x="499374" y="3822700"/>
            <a:ext cx="422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triangle"/>
          </a:ln>
        </p:spPr>
      </p:cxnSp>
      <p:sp>
        <p:nvSpPr>
          <p:cNvPr id="235" name="Shape 235"/>
          <p:cNvSpPr txBox="1"/>
          <p:nvPr/>
        </p:nvSpPr>
        <p:spPr>
          <a:xfrm>
            <a:off x="3746675" y="2831500"/>
            <a:ext cx="5296799" cy="21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chemeClr val="dk1"/>
                </a:solidFill>
              </a:rPr>
              <a:t>2.  Block Rendering Iteration: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lang="en" sz="2400">
                <a:solidFill>
                  <a:schemeClr val="dk1"/>
                </a:solidFill>
              </a:rPr>
              <a:t>Abfrage aktueller GUI state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lang="en" sz="2400">
                <a:solidFill>
                  <a:schemeClr val="dk1"/>
                </a:solidFill>
              </a:rPr>
              <a:t>Rendern 3D Audio Block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lang="en" sz="2400">
                <a:solidFill>
                  <a:schemeClr val="dk1"/>
                </a:solidFill>
              </a:rPr>
              <a:t>Lade nächsten Block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3746675" y="4830225"/>
            <a:ext cx="5992200" cy="12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chemeClr val="dk1"/>
                </a:solidFill>
              </a:rPr>
              <a:t>3.  Play Callback: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lang="en" sz="2400">
                <a:solidFill>
                  <a:schemeClr val="dk1"/>
                </a:solidFill>
              </a:rPr>
              <a:t>PyAudio: Wiedergabe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lang="en" sz="2400">
                <a:solidFill>
                  <a:schemeClr val="dk1"/>
                </a:solidFill>
              </a:rPr>
              <a:t>Lese Block aus FIFO Queue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2" type="sldNum"/>
          </p:nvPr>
        </p:nvSpPr>
        <p:spPr>
          <a:xfrm>
            <a:off x="228925" y="6441900"/>
            <a:ext cx="614099" cy="41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42" name="Shape 242"/>
          <p:cNvSpPr txBox="1"/>
          <p:nvPr/>
        </p:nvSpPr>
        <p:spPr>
          <a:xfrm>
            <a:off x="297775" y="772400"/>
            <a:ext cx="8367600" cy="101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rgbClr val="0B5394"/>
                </a:solidFill>
              </a:rPr>
              <a:t>Rendern 3D Audio Block (Eingabe) </a:t>
            </a:r>
          </a:p>
        </p:txBody>
      </p:sp>
      <p:sp>
        <p:nvSpPr>
          <p:cNvPr id="243" name="Shape 243"/>
          <p:cNvSpPr/>
          <p:nvPr/>
        </p:nvSpPr>
        <p:spPr>
          <a:xfrm>
            <a:off x="297775" y="1982712"/>
            <a:ext cx="3659399" cy="352800"/>
          </a:xfrm>
          <a:prstGeom prst="cube">
            <a:avLst>
              <a:gd fmla="val 25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 txBox="1"/>
          <p:nvPr/>
        </p:nvSpPr>
        <p:spPr>
          <a:xfrm>
            <a:off x="5137575" y="1878500"/>
            <a:ext cx="4552200" cy="12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get_block():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apply_hann_window()</a:t>
            </a:r>
          </a:p>
          <a:p>
            <a:pPr indent="0" marL="45720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marL="45720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fft_convolution()</a:t>
            </a:r>
          </a:p>
          <a:p>
            <a:pPr indent="0" marL="45720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marL="45720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245" name="Shape 245"/>
          <p:cNvSpPr/>
          <p:nvPr/>
        </p:nvSpPr>
        <p:spPr>
          <a:xfrm>
            <a:off x="1018789" y="2464439"/>
            <a:ext cx="535199" cy="2391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886375" y="2861925"/>
            <a:ext cx="701100" cy="298199"/>
          </a:xfrm>
          <a:prstGeom prst="cube">
            <a:avLst>
              <a:gd fmla="val 25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 txBox="1"/>
          <p:nvPr/>
        </p:nvSpPr>
        <p:spPr>
          <a:xfrm>
            <a:off x="1820225" y="4260629"/>
            <a:ext cx="3948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</a:t>
            </a:r>
          </a:p>
        </p:txBody>
      </p:sp>
      <p:cxnSp>
        <p:nvCxnSpPr>
          <p:cNvPr id="248" name="Shape 248"/>
          <p:cNvCxnSpPr/>
          <p:nvPr/>
        </p:nvCxnSpPr>
        <p:spPr>
          <a:xfrm flipH="1" rot="10800000">
            <a:off x="386912" y="3417112"/>
            <a:ext cx="15600" cy="1243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9" name="Shape 249"/>
          <p:cNvSpPr txBox="1"/>
          <p:nvPr/>
        </p:nvSpPr>
        <p:spPr>
          <a:xfrm>
            <a:off x="368700" y="2379550"/>
            <a:ext cx="1104600" cy="1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begin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1575175" y="2376862"/>
            <a:ext cx="1104600" cy="1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end</a:t>
            </a:r>
          </a:p>
        </p:txBody>
      </p:sp>
      <p:sp>
        <p:nvSpPr>
          <p:cNvPr id="251" name="Shape 251"/>
          <p:cNvSpPr/>
          <p:nvPr/>
        </p:nvSpPr>
        <p:spPr>
          <a:xfrm rot="-5400000">
            <a:off x="3283446" y="3978870"/>
            <a:ext cx="375900" cy="2394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660" y="3739875"/>
            <a:ext cx="1347981" cy="803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3" name="Shape 253"/>
          <p:cNvCxnSpPr/>
          <p:nvPr/>
        </p:nvCxnSpPr>
        <p:spPr>
          <a:xfrm>
            <a:off x="400723" y="4147303"/>
            <a:ext cx="1580699" cy="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254" name="Shape 2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0751" y="3775298"/>
            <a:ext cx="1621883" cy="95098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/>
          <p:nvPr/>
        </p:nvSpPr>
        <p:spPr>
          <a:xfrm>
            <a:off x="4695398" y="4260629"/>
            <a:ext cx="3948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</a:t>
            </a:r>
          </a:p>
        </p:txBody>
      </p:sp>
      <p:cxnSp>
        <p:nvCxnSpPr>
          <p:cNvPr id="256" name="Shape 256"/>
          <p:cNvCxnSpPr/>
          <p:nvPr/>
        </p:nvCxnSpPr>
        <p:spPr>
          <a:xfrm flipH="1" rot="10800000">
            <a:off x="2920738" y="3526137"/>
            <a:ext cx="14999" cy="1243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7" name="Shape 257"/>
          <p:cNvSpPr/>
          <p:nvPr/>
        </p:nvSpPr>
        <p:spPr>
          <a:xfrm rot="-5396240">
            <a:off x="2140329" y="4027748"/>
            <a:ext cx="548700" cy="239699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8" name="Shape 258"/>
          <p:cNvCxnSpPr/>
          <p:nvPr/>
        </p:nvCxnSpPr>
        <p:spPr>
          <a:xfrm flipH="1" rot="10800000">
            <a:off x="2920751" y="4247030"/>
            <a:ext cx="1780799" cy="74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9" name="Shape 259"/>
          <p:cNvSpPr/>
          <p:nvPr/>
        </p:nvSpPr>
        <p:spPr>
          <a:xfrm>
            <a:off x="962575" y="3319169"/>
            <a:ext cx="548699" cy="2391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 txBox="1"/>
          <p:nvPr/>
        </p:nvSpPr>
        <p:spPr>
          <a:xfrm>
            <a:off x="2671200" y="3129012"/>
            <a:ext cx="11046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p(t)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201750" y="3065950"/>
            <a:ext cx="7011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p(t)</a:t>
            </a:r>
          </a:p>
        </p:txBody>
      </p:sp>
      <p:sp>
        <p:nvSpPr>
          <p:cNvPr id="262" name="Shape 262"/>
          <p:cNvSpPr/>
          <p:nvPr/>
        </p:nvSpPr>
        <p:spPr>
          <a:xfrm rot="-1879">
            <a:off x="4031774" y="5142296"/>
            <a:ext cx="548700" cy="3267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 txBox="1"/>
          <p:nvPr/>
        </p:nvSpPr>
        <p:spPr>
          <a:xfrm>
            <a:off x="3102775" y="5393625"/>
            <a:ext cx="2510100" cy="48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2400"/>
              <a:t>FFT(Quelle) }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2834212" y="5345600"/>
            <a:ext cx="3948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•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234800" y="5393625"/>
            <a:ext cx="2689499" cy="48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IFFT{ FFT(HRTF)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652825" y="2703550"/>
            <a:ext cx="1181399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numpy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array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3923550" y="1878500"/>
            <a:ext cx="12969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b="1" lang="en" sz="2400"/>
              <a:t>Quelle</a:t>
            </a:r>
          </a:p>
          <a:p>
            <a:pPr algn="l">
              <a:spcBef>
                <a:spcPts val="0"/>
              </a:spcBef>
              <a:buNone/>
            </a:pPr>
            <a:r>
              <a:t/>
            </a:r>
            <a:endParaRPr b="1" sz="2400"/>
          </a:p>
        </p:txBody>
      </p:sp>
      <p:sp>
        <p:nvSpPr>
          <p:cNvPr id="268" name="Shape 268"/>
          <p:cNvSpPr/>
          <p:nvPr/>
        </p:nvSpPr>
        <p:spPr>
          <a:xfrm rot="-1879">
            <a:off x="2688074" y="5951646"/>
            <a:ext cx="548700" cy="3267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2" type="sldNum"/>
          </p:nvPr>
        </p:nvSpPr>
        <p:spPr>
          <a:xfrm>
            <a:off x="228925" y="6441900"/>
            <a:ext cx="614099" cy="41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74" name="Shape 274"/>
          <p:cNvSpPr txBox="1"/>
          <p:nvPr/>
        </p:nvSpPr>
        <p:spPr>
          <a:xfrm>
            <a:off x="259950" y="1050600"/>
            <a:ext cx="8624100" cy="101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rgbClr val="0B5394"/>
                </a:solidFill>
              </a:rPr>
              <a:t>Rendern 3D Audio Block (Ausgabe)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rgbClr val="0B5394"/>
              </a:solidFill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5110475" y="1713150"/>
            <a:ext cx="4552200" cy="12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overlap_add()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mix_binaural_block()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add_to_play()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276" name="Shape 276"/>
          <p:cNvSpPr/>
          <p:nvPr/>
        </p:nvSpPr>
        <p:spPr>
          <a:xfrm>
            <a:off x="466975" y="2247050"/>
            <a:ext cx="1633800" cy="324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889050" y="2604000"/>
            <a:ext cx="1547099" cy="324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1355887" y="2933287"/>
            <a:ext cx="1498500" cy="326999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79" name="Shape 279"/>
          <p:cNvCxnSpPr/>
          <p:nvPr/>
        </p:nvCxnSpPr>
        <p:spPr>
          <a:xfrm flipH="1">
            <a:off x="1355900" y="2579237"/>
            <a:ext cx="299" cy="3743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280" name="Shape 280"/>
          <p:cNvSpPr txBox="1"/>
          <p:nvPr/>
        </p:nvSpPr>
        <p:spPr>
          <a:xfrm>
            <a:off x="933275" y="2450362"/>
            <a:ext cx="548699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+</a:t>
            </a:r>
          </a:p>
        </p:txBody>
      </p:sp>
      <p:cxnSp>
        <p:nvCxnSpPr>
          <p:cNvPr id="281" name="Shape 281"/>
          <p:cNvCxnSpPr/>
          <p:nvPr/>
        </p:nvCxnSpPr>
        <p:spPr>
          <a:xfrm flipH="1">
            <a:off x="1769662" y="2604000"/>
            <a:ext cx="10799" cy="32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282" name="Shape 282"/>
          <p:cNvSpPr txBox="1"/>
          <p:nvPr/>
        </p:nvSpPr>
        <p:spPr>
          <a:xfrm>
            <a:off x="933275" y="2104437"/>
            <a:ext cx="548699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+</a:t>
            </a:r>
          </a:p>
        </p:txBody>
      </p:sp>
      <p:cxnSp>
        <p:nvCxnSpPr>
          <p:cNvPr id="283" name="Shape 283"/>
          <p:cNvCxnSpPr/>
          <p:nvPr/>
        </p:nvCxnSpPr>
        <p:spPr>
          <a:xfrm>
            <a:off x="1769675" y="2927300"/>
            <a:ext cx="4500" cy="3389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284" name="Shape 284"/>
          <p:cNvSpPr txBox="1"/>
          <p:nvPr/>
        </p:nvSpPr>
        <p:spPr>
          <a:xfrm>
            <a:off x="1355887" y="2458412"/>
            <a:ext cx="548699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+</a:t>
            </a:r>
          </a:p>
        </p:txBody>
      </p:sp>
      <p:cxnSp>
        <p:nvCxnSpPr>
          <p:cNvPr id="285" name="Shape 285"/>
          <p:cNvCxnSpPr/>
          <p:nvPr/>
        </p:nvCxnSpPr>
        <p:spPr>
          <a:xfrm flipH="1">
            <a:off x="664974" y="2639050"/>
            <a:ext cx="6000" cy="110489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6" name="Shape 286"/>
          <p:cNvCxnSpPr/>
          <p:nvPr/>
        </p:nvCxnSpPr>
        <p:spPr>
          <a:xfrm>
            <a:off x="1168225" y="3013175"/>
            <a:ext cx="1199" cy="7307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7" name="Shape 287"/>
          <p:cNvCxnSpPr/>
          <p:nvPr/>
        </p:nvCxnSpPr>
        <p:spPr>
          <a:xfrm flipH="1">
            <a:off x="1650075" y="3353975"/>
            <a:ext cx="599" cy="3899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8" name="Shape 288"/>
          <p:cNvSpPr txBox="1"/>
          <p:nvPr/>
        </p:nvSpPr>
        <p:spPr>
          <a:xfrm>
            <a:off x="1562600" y="3841525"/>
            <a:ext cx="3371999" cy="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volume + ...</a:t>
            </a:r>
          </a:p>
        </p:txBody>
      </p:sp>
      <p:sp>
        <p:nvSpPr>
          <p:cNvPr id="289" name="Shape 289"/>
          <p:cNvSpPr/>
          <p:nvPr/>
        </p:nvSpPr>
        <p:spPr>
          <a:xfrm>
            <a:off x="497125" y="3993525"/>
            <a:ext cx="341699" cy="259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/>
        </p:nvSpPr>
        <p:spPr>
          <a:xfrm rot="-1879">
            <a:off x="933274" y="1793671"/>
            <a:ext cx="548700" cy="3267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 txBox="1"/>
          <p:nvPr/>
        </p:nvSpPr>
        <p:spPr>
          <a:xfrm>
            <a:off x="1149500" y="3837375"/>
            <a:ext cx="4131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•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426050" y="5233050"/>
            <a:ext cx="30927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2400"/>
              <a:t>playqueue.put()</a:t>
            </a:r>
          </a:p>
        </p:txBody>
      </p:sp>
      <p:sp>
        <p:nvSpPr>
          <p:cNvPr id="293" name="Shape 293"/>
          <p:cNvSpPr/>
          <p:nvPr/>
        </p:nvSpPr>
        <p:spPr>
          <a:xfrm>
            <a:off x="2306000" y="4722375"/>
            <a:ext cx="548399" cy="416099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 txBox="1"/>
          <p:nvPr/>
        </p:nvSpPr>
        <p:spPr>
          <a:xfrm>
            <a:off x="1355900" y="2796287"/>
            <a:ext cx="548699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+</a:t>
            </a:r>
          </a:p>
        </p:txBody>
      </p:sp>
      <p:cxnSp>
        <p:nvCxnSpPr>
          <p:cNvPr id="295" name="Shape 295"/>
          <p:cNvCxnSpPr/>
          <p:nvPr/>
        </p:nvCxnSpPr>
        <p:spPr>
          <a:xfrm flipH="1">
            <a:off x="889050" y="2300187"/>
            <a:ext cx="299" cy="3743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296" name="Shape 296"/>
          <p:cNvSpPr txBox="1"/>
          <p:nvPr/>
        </p:nvSpPr>
        <p:spPr>
          <a:xfrm>
            <a:off x="1388250" y="2104450"/>
            <a:ext cx="548699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+</a:t>
            </a:r>
          </a:p>
        </p:txBody>
      </p:sp>
      <p:cxnSp>
        <p:nvCxnSpPr>
          <p:cNvPr id="297" name="Shape 297"/>
          <p:cNvCxnSpPr/>
          <p:nvPr/>
        </p:nvCxnSpPr>
        <p:spPr>
          <a:xfrm flipH="1">
            <a:off x="1355900" y="2225187"/>
            <a:ext cx="299" cy="3743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298" name="Shape 298"/>
          <p:cNvCxnSpPr/>
          <p:nvPr/>
        </p:nvCxnSpPr>
        <p:spPr>
          <a:xfrm>
            <a:off x="1769675" y="2260600"/>
            <a:ext cx="4500" cy="3389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299" name="Shape 299"/>
          <p:cNvSpPr txBox="1"/>
          <p:nvPr/>
        </p:nvSpPr>
        <p:spPr>
          <a:xfrm>
            <a:off x="2187650" y="2172287"/>
            <a:ext cx="19548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1800"/>
              <a:t>Overlap: 50 %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457200" y="3182022"/>
            <a:ext cx="8229600" cy="855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B5394"/>
              </a:solidFill>
            </a:endParaRP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B5394"/>
              </a:solidFill>
            </a:endParaRP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B5394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B5394"/>
                </a:solidFill>
              </a:rPr>
              <a:t>Präsentation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B5394"/>
                </a:solidFill>
              </a:rPr>
              <a:t>Signalverarbeitungsalgorithmus</a:t>
            </a:r>
          </a:p>
        </p:txBody>
      </p:sp>
      <p:sp>
        <p:nvSpPr>
          <p:cNvPr id="305" name="Shape 305"/>
          <p:cNvSpPr txBox="1"/>
          <p:nvPr>
            <p:ph idx="12" type="sldNum"/>
          </p:nvPr>
        </p:nvSpPr>
        <p:spPr>
          <a:xfrm>
            <a:off x="228925" y="6441900"/>
            <a:ext cx="614099" cy="41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/>
        </p:nvSpPr>
        <p:spPr>
          <a:xfrm>
            <a:off x="248575" y="804250"/>
            <a:ext cx="8714999" cy="56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b="1" lang="en" sz="3600">
                <a:solidFill>
                  <a:srgbClr val="0B5394"/>
                </a:solidFill>
              </a:rPr>
              <a:t>Gliederung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0B5394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0B5394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rgbClr val="0B5394"/>
              </a:buClr>
              <a:buSzPct val="100000"/>
              <a:buFont typeface="Arial"/>
              <a:buAutoNum type="arabicPeriod"/>
            </a:pPr>
            <a:r>
              <a:rPr b="1" lang="en" sz="2400">
                <a:solidFill>
                  <a:srgbClr val="0B5394"/>
                </a:solidFill>
              </a:rPr>
              <a:t>Einführung 3D Audio Rendering</a:t>
            </a:r>
          </a:p>
          <a:p>
            <a:pPr indent="-381000" lvl="0" marL="457200" rtl="0">
              <a:spcBef>
                <a:spcPts val="0"/>
              </a:spcBef>
              <a:buClr>
                <a:srgbClr val="0B5394"/>
              </a:buClr>
              <a:buSzPct val="100000"/>
              <a:buFont typeface="Arial"/>
              <a:buAutoNum type="arabicPeriod"/>
            </a:pPr>
            <a:r>
              <a:rPr b="1" lang="en" sz="2400">
                <a:solidFill>
                  <a:srgbClr val="0B5394"/>
                </a:solidFill>
              </a:rPr>
              <a:t>Überblick Programmstruktur</a:t>
            </a:r>
          </a:p>
          <a:p>
            <a:pPr indent="-381000" lvl="0" marL="457200" rtl="0">
              <a:spcBef>
                <a:spcPts val="0"/>
              </a:spcBef>
              <a:buClr>
                <a:srgbClr val="0B5394"/>
              </a:buClr>
              <a:buSzPct val="100000"/>
              <a:buFont typeface="Arial"/>
              <a:buAutoNum type="arabicPeriod"/>
            </a:pPr>
            <a:r>
              <a:rPr b="1" lang="en" sz="2400">
                <a:solidFill>
                  <a:srgbClr val="0B5394"/>
                </a:solidFill>
              </a:rPr>
              <a:t>Vorstellung Benutzeroberfläche</a:t>
            </a:r>
          </a:p>
          <a:p>
            <a:pPr indent="-381000" lvl="0" marL="457200" rtl="0">
              <a:spcBef>
                <a:spcPts val="0"/>
              </a:spcBef>
              <a:buClr>
                <a:srgbClr val="0B5394"/>
              </a:buClr>
              <a:buSzPct val="100000"/>
              <a:buFont typeface="Arial"/>
              <a:buAutoNum type="arabicPeriod"/>
            </a:pPr>
            <a:r>
              <a:rPr b="1" lang="en" sz="2400">
                <a:solidFill>
                  <a:srgbClr val="0B5394"/>
                </a:solidFill>
              </a:rPr>
              <a:t>Vorstellung Signalverarbeitungsalgorithmus (DSP)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4800">
              <a:solidFill>
                <a:srgbClr val="0B5394"/>
              </a:solidFill>
            </a:endParaRPr>
          </a:p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543500" y="6444001"/>
            <a:ext cx="548699" cy="413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250100" y="3865700"/>
            <a:ext cx="522424" cy="77227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/>
          <p:nvPr/>
        </p:nvSpPr>
        <p:spPr>
          <a:xfrm>
            <a:off x="486700" y="3050175"/>
            <a:ext cx="1769350" cy="1093375"/>
          </a:xfrm>
          <a:custGeom>
            <a:pathLst>
              <a:path extrusionOk="0" h="43735" w="70774">
                <a:moveTo>
                  <a:pt x="0" y="26452"/>
                </a:moveTo>
                <a:cubicBezTo>
                  <a:pt x="3331" y="26452"/>
                  <a:pt x="8705" y="26210"/>
                  <a:pt x="9359" y="22943"/>
                </a:cubicBezTo>
                <a:cubicBezTo>
                  <a:pt x="10858" y="15447"/>
                  <a:pt x="4860" y="3547"/>
                  <a:pt x="11698" y="132"/>
                </a:cubicBezTo>
                <a:cubicBezTo>
                  <a:pt x="12758" y="-397"/>
                  <a:pt x="12283" y="2455"/>
                  <a:pt x="12283" y="3641"/>
                </a:cubicBezTo>
                <a:cubicBezTo>
                  <a:pt x="12283" y="6565"/>
                  <a:pt x="12283" y="9490"/>
                  <a:pt x="12283" y="12415"/>
                </a:cubicBezTo>
                <a:cubicBezTo>
                  <a:pt x="12283" y="18860"/>
                  <a:pt x="13453" y="25270"/>
                  <a:pt x="13453" y="31716"/>
                </a:cubicBezTo>
                <a:cubicBezTo>
                  <a:pt x="13453" y="35635"/>
                  <a:pt x="11362" y="41241"/>
                  <a:pt x="14623" y="43415"/>
                </a:cubicBezTo>
                <a:cubicBezTo>
                  <a:pt x="17561" y="45373"/>
                  <a:pt x="15793" y="36417"/>
                  <a:pt x="15793" y="32886"/>
                </a:cubicBezTo>
                <a:cubicBezTo>
                  <a:pt x="15793" y="28170"/>
                  <a:pt x="17548" y="23564"/>
                  <a:pt x="17548" y="18849"/>
                </a:cubicBezTo>
                <a:cubicBezTo>
                  <a:pt x="17548" y="15729"/>
                  <a:pt x="15343" y="11696"/>
                  <a:pt x="17548" y="9490"/>
                </a:cubicBezTo>
                <a:cubicBezTo>
                  <a:pt x="19858" y="7177"/>
                  <a:pt x="19830" y="15644"/>
                  <a:pt x="20472" y="18849"/>
                </a:cubicBezTo>
                <a:cubicBezTo>
                  <a:pt x="21698" y="24978"/>
                  <a:pt x="18846" y="31974"/>
                  <a:pt x="21642" y="37566"/>
                </a:cubicBezTo>
                <a:cubicBezTo>
                  <a:pt x="22446" y="39174"/>
                  <a:pt x="22812" y="34098"/>
                  <a:pt x="22812" y="32301"/>
                </a:cubicBezTo>
                <a:cubicBezTo>
                  <a:pt x="22812" y="28963"/>
                  <a:pt x="22925" y="25523"/>
                  <a:pt x="23981" y="22358"/>
                </a:cubicBezTo>
                <a:cubicBezTo>
                  <a:pt x="24511" y="20766"/>
                  <a:pt x="26484" y="24752"/>
                  <a:pt x="28076" y="25283"/>
                </a:cubicBezTo>
                <a:cubicBezTo>
                  <a:pt x="30691" y="26154"/>
                  <a:pt x="33506" y="26452"/>
                  <a:pt x="36264" y="26452"/>
                </a:cubicBezTo>
                <a:cubicBezTo>
                  <a:pt x="47773" y="26452"/>
                  <a:pt x="59264" y="27622"/>
                  <a:pt x="70774" y="27622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9" name="Shape 49"/>
          <p:cNvSpPr txBox="1"/>
          <p:nvPr/>
        </p:nvSpPr>
        <p:spPr>
          <a:xfrm>
            <a:off x="198600" y="2271900"/>
            <a:ext cx="868800" cy="45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/>
              <a:t>p(t)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x="2494700" y="3694750"/>
            <a:ext cx="3948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/>
              <a:t>t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x="1872000" y="825475"/>
            <a:ext cx="6456300" cy="9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0B5394"/>
                </a:solidFill>
              </a:rPr>
              <a:t>Räumliche Wahrnehmung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x="6406600" y="2356375"/>
            <a:ext cx="654599" cy="45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p(t)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8621450" y="3750825"/>
            <a:ext cx="3948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</a:t>
            </a:r>
          </a:p>
        </p:txBody>
      </p:sp>
      <p:sp>
        <p:nvSpPr>
          <p:cNvPr id="54" name="Shape 54"/>
          <p:cNvSpPr/>
          <p:nvPr/>
        </p:nvSpPr>
        <p:spPr>
          <a:xfrm>
            <a:off x="6655400" y="3427025"/>
            <a:ext cx="1783975" cy="541192"/>
          </a:xfrm>
          <a:custGeom>
            <a:pathLst>
              <a:path extrusionOk="0" h="32740" w="71359">
                <a:moveTo>
                  <a:pt x="0" y="20695"/>
                </a:moveTo>
                <a:cubicBezTo>
                  <a:pt x="11503" y="20695"/>
                  <a:pt x="23597" y="17055"/>
                  <a:pt x="34510" y="20695"/>
                </a:cubicBezTo>
                <a:cubicBezTo>
                  <a:pt x="38493" y="22023"/>
                  <a:pt x="35694" y="34722"/>
                  <a:pt x="39189" y="32393"/>
                </a:cubicBezTo>
                <a:cubicBezTo>
                  <a:pt x="41829" y="30632"/>
                  <a:pt x="40943" y="26208"/>
                  <a:pt x="40943" y="23035"/>
                </a:cubicBezTo>
                <a:cubicBezTo>
                  <a:pt x="40943" y="16792"/>
                  <a:pt x="41528" y="10560"/>
                  <a:pt x="41528" y="4318"/>
                </a:cubicBezTo>
                <a:cubicBezTo>
                  <a:pt x="41528" y="2832"/>
                  <a:pt x="42094" y="-668"/>
                  <a:pt x="43283" y="223"/>
                </a:cubicBezTo>
                <a:cubicBezTo>
                  <a:pt x="49056" y="4552"/>
                  <a:pt x="43868" y="14648"/>
                  <a:pt x="43868" y="21865"/>
                </a:cubicBezTo>
                <a:cubicBezTo>
                  <a:pt x="43868" y="24407"/>
                  <a:pt x="43042" y="27353"/>
                  <a:pt x="44453" y="29469"/>
                </a:cubicBezTo>
                <a:cubicBezTo>
                  <a:pt x="44936" y="30194"/>
                  <a:pt x="45055" y="32469"/>
                  <a:pt x="45623" y="31808"/>
                </a:cubicBezTo>
                <a:cubicBezTo>
                  <a:pt x="50027" y="26669"/>
                  <a:pt x="44931" y="16706"/>
                  <a:pt x="49717" y="11921"/>
                </a:cubicBezTo>
                <a:cubicBezTo>
                  <a:pt x="51632" y="10005"/>
                  <a:pt x="51729" y="17206"/>
                  <a:pt x="53811" y="18940"/>
                </a:cubicBezTo>
                <a:cubicBezTo>
                  <a:pt x="58315" y="22692"/>
                  <a:pt x="65496" y="20110"/>
                  <a:pt x="71359" y="20110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5" name="Shape 55"/>
          <p:cNvSpPr txBox="1"/>
          <p:nvPr/>
        </p:nvSpPr>
        <p:spPr>
          <a:xfrm>
            <a:off x="1014475" y="2912037"/>
            <a:ext cx="1581000" cy="45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b="1" lang="en" sz="1800"/>
              <a:t>linkes Ohr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970745">
            <a:off x="2897097" y="2030519"/>
            <a:ext cx="1023494" cy="102346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6257800" y="4957600"/>
            <a:ext cx="1067400" cy="45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mag(f)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8749200" y="5898925"/>
            <a:ext cx="3948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f</a:t>
            </a:r>
          </a:p>
        </p:txBody>
      </p:sp>
      <p:cxnSp>
        <p:nvCxnSpPr>
          <p:cNvPr id="59" name="Shape 59"/>
          <p:cNvCxnSpPr/>
          <p:nvPr/>
        </p:nvCxnSpPr>
        <p:spPr>
          <a:xfrm flipH="1" rot="10800000">
            <a:off x="6655400" y="2809374"/>
            <a:ext cx="14999" cy="1694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0" name="Shape 60"/>
          <p:cNvCxnSpPr/>
          <p:nvPr/>
        </p:nvCxnSpPr>
        <p:spPr>
          <a:xfrm flipH="1" rot="10800000">
            <a:off x="6668800" y="3755025"/>
            <a:ext cx="2174099" cy="149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1" name="Shape 61"/>
          <p:cNvCxnSpPr/>
          <p:nvPr/>
        </p:nvCxnSpPr>
        <p:spPr>
          <a:xfrm rot="10800000">
            <a:off x="6653500" y="5384925"/>
            <a:ext cx="6299" cy="9767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2" name="Shape 62"/>
          <p:cNvCxnSpPr/>
          <p:nvPr/>
        </p:nvCxnSpPr>
        <p:spPr>
          <a:xfrm flipH="1" rot="10800000">
            <a:off x="6653500" y="5966600"/>
            <a:ext cx="2174099" cy="149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3" name="Shape 63"/>
          <p:cNvCxnSpPr/>
          <p:nvPr/>
        </p:nvCxnSpPr>
        <p:spPr>
          <a:xfrm flipH="1" rot="10800000">
            <a:off x="388725" y="2690275"/>
            <a:ext cx="14999" cy="18131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4" name="Shape 64"/>
          <p:cNvCxnSpPr/>
          <p:nvPr/>
        </p:nvCxnSpPr>
        <p:spPr>
          <a:xfrm flipH="1" rot="10800000">
            <a:off x="402125" y="3739073"/>
            <a:ext cx="2174099" cy="16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5" name="Shape 65"/>
          <p:cNvSpPr txBox="1"/>
          <p:nvPr/>
        </p:nvSpPr>
        <p:spPr>
          <a:xfrm>
            <a:off x="0" y="5003487"/>
            <a:ext cx="1067400" cy="45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mag(f)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2543275" y="5796025"/>
            <a:ext cx="3948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f</a:t>
            </a:r>
          </a:p>
        </p:txBody>
      </p:sp>
      <p:cxnSp>
        <p:nvCxnSpPr>
          <p:cNvPr id="67" name="Shape 67"/>
          <p:cNvCxnSpPr/>
          <p:nvPr/>
        </p:nvCxnSpPr>
        <p:spPr>
          <a:xfrm rot="10800000">
            <a:off x="441050" y="5374850"/>
            <a:ext cx="6299" cy="9767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8" name="Shape 68"/>
          <p:cNvCxnSpPr/>
          <p:nvPr/>
        </p:nvCxnSpPr>
        <p:spPr>
          <a:xfrm flipH="1" rot="10800000">
            <a:off x="441050" y="5956525"/>
            <a:ext cx="2174099" cy="149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9" name="Shape 69"/>
          <p:cNvSpPr/>
          <p:nvPr/>
        </p:nvSpPr>
        <p:spPr>
          <a:xfrm>
            <a:off x="451900" y="5527034"/>
            <a:ext cx="1944800" cy="300900"/>
          </a:xfrm>
          <a:custGeom>
            <a:pathLst>
              <a:path extrusionOk="0" h="12036" w="77792">
                <a:moveTo>
                  <a:pt x="0" y="9696"/>
                </a:moveTo>
                <a:cubicBezTo>
                  <a:pt x="2121" y="5983"/>
                  <a:pt x="4624" y="1374"/>
                  <a:pt x="8773" y="337"/>
                </a:cubicBezTo>
                <a:cubicBezTo>
                  <a:pt x="14156" y="-1009"/>
                  <a:pt x="19124" y="4513"/>
                  <a:pt x="24566" y="5602"/>
                </a:cubicBezTo>
                <a:cubicBezTo>
                  <a:pt x="28580" y="6404"/>
                  <a:pt x="32852" y="4714"/>
                  <a:pt x="36849" y="5602"/>
                </a:cubicBezTo>
                <a:cubicBezTo>
                  <a:pt x="40702" y="6457"/>
                  <a:pt x="44014" y="9696"/>
                  <a:pt x="47962" y="9696"/>
                </a:cubicBezTo>
                <a:cubicBezTo>
                  <a:pt x="53434" y="9696"/>
                  <a:pt x="59147" y="6794"/>
                  <a:pt x="64339" y="8526"/>
                </a:cubicBezTo>
                <a:cubicBezTo>
                  <a:pt x="68735" y="9991"/>
                  <a:pt x="73157" y="12036"/>
                  <a:pt x="77792" y="12036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70" name="Shape 70"/>
          <p:cNvSpPr/>
          <p:nvPr/>
        </p:nvSpPr>
        <p:spPr>
          <a:xfrm>
            <a:off x="6659800" y="5681025"/>
            <a:ext cx="2019244" cy="553900"/>
          </a:xfrm>
          <a:custGeom>
            <a:pathLst>
              <a:path extrusionOk="0" h="22156" w="87736">
                <a:moveTo>
                  <a:pt x="0" y="5587"/>
                </a:moveTo>
                <a:cubicBezTo>
                  <a:pt x="7530" y="3704"/>
                  <a:pt x="15605" y="-1976"/>
                  <a:pt x="22812" y="907"/>
                </a:cubicBezTo>
                <a:cubicBezTo>
                  <a:pt x="30052" y="3804"/>
                  <a:pt x="36015" y="9429"/>
                  <a:pt x="41529" y="14945"/>
                </a:cubicBezTo>
                <a:cubicBezTo>
                  <a:pt x="43868" y="17284"/>
                  <a:pt x="45283" y="21420"/>
                  <a:pt x="48547" y="21964"/>
                </a:cubicBezTo>
                <a:cubicBezTo>
                  <a:pt x="53170" y="22734"/>
                  <a:pt x="57312" y="17870"/>
                  <a:pt x="62000" y="17870"/>
                </a:cubicBezTo>
                <a:cubicBezTo>
                  <a:pt x="70686" y="17870"/>
                  <a:pt x="79049" y="21964"/>
                  <a:pt x="87736" y="21964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71" name="Shape 71"/>
          <p:cNvSpPr txBox="1"/>
          <p:nvPr/>
        </p:nvSpPr>
        <p:spPr>
          <a:xfrm>
            <a:off x="166700" y="1783850"/>
            <a:ext cx="2722799" cy="300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1800"/>
              <a:t>Impulsantwort (HRTF)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345200" y="4603025"/>
            <a:ext cx="2365800" cy="300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Frequenz-Spektrum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6653500" y="4580087"/>
            <a:ext cx="2365800" cy="300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Frequenz-Spektrum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1155100" y="5076500"/>
            <a:ext cx="1581000" cy="45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linkes Ohr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7202900" y="2897387"/>
            <a:ext cx="1581000" cy="45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rechtes Ohr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7421875" y="5263912"/>
            <a:ext cx="1581000" cy="45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rechtes Ohr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6406600" y="1895250"/>
            <a:ext cx="2924399" cy="300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Impulsantwort (HRTF)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  <p:sp>
        <p:nvSpPr>
          <p:cNvPr id="78" name="Shape 78"/>
          <p:cNvSpPr/>
          <p:nvPr/>
        </p:nvSpPr>
        <p:spPr>
          <a:xfrm>
            <a:off x="4331250" y="3162525"/>
            <a:ext cx="210000" cy="1902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3408700" y="1815750"/>
            <a:ext cx="1206600" cy="45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δ(t)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1150" y="3865688"/>
            <a:ext cx="522424" cy="77228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/>
          <p:nvPr/>
        </p:nvSpPr>
        <p:spPr>
          <a:xfrm>
            <a:off x="3597750" y="3345225"/>
            <a:ext cx="1754700" cy="18131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543500" y="6444001"/>
            <a:ext cx="548699" cy="413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687300" y="876375"/>
            <a:ext cx="7472100" cy="9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rgbClr val="0B5394"/>
                </a:solidFill>
              </a:rPr>
              <a:t>3D Audio Rendering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862800" y="2453787"/>
            <a:ext cx="7121099" cy="10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89" name="Shape 89"/>
          <p:cNvSpPr txBox="1"/>
          <p:nvPr/>
        </p:nvSpPr>
        <p:spPr>
          <a:xfrm>
            <a:off x="73125" y="1819875"/>
            <a:ext cx="97533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2400"/>
              <a:t>Ziel: </a:t>
            </a:r>
            <a:r>
              <a:rPr lang="en" sz="2400"/>
              <a:t>Rendern räumlicher Höreindruck über 2 Kopfhörermuscheln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/>
              <a:t>Kopfhörer:</a:t>
            </a:r>
            <a:r>
              <a:rPr lang="en" sz="2400"/>
              <a:t> Imitation der Ohren notwendig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2400">
                <a:solidFill>
                  <a:schemeClr val="dk1"/>
                </a:solidFill>
              </a:rPr>
              <a:t>Binaurale Synthese</a:t>
            </a:r>
            <a:r>
              <a:rPr b="1" lang="en" sz="2400"/>
              <a:t>:</a:t>
            </a:r>
            <a:r>
              <a:rPr lang="en" sz="2400"/>
              <a:t> Faltung Input mit Impulsantwort der Ohren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7325" y="3365825"/>
            <a:ext cx="644899" cy="7722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5922000" y="4067500"/>
            <a:ext cx="20619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2400"/>
              <a:t>Wiedergabe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4178800" y="3572624"/>
            <a:ext cx="1783349" cy="148684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4593000" y="3771725"/>
            <a:ext cx="1328999" cy="7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L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007337" y="4564600"/>
            <a:ext cx="644899" cy="77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0793">
            <a:off x="1347238" y="3774991"/>
            <a:ext cx="1082147" cy="108211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2571900" y="3598362"/>
            <a:ext cx="645000" cy="30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*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2571900" y="4715862"/>
            <a:ext cx="645000" cy="30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*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3755650" y="3424375"/>
            <a:ext cx="483600" cy="6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=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3747837" y="4564625"/>
            <a:ext cx="483600" cy="6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=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19000" y="5704875"/>
            <a:ext cx="9144000" cy="7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2400">
                <a:solidFill>
                  <a:schemeClr val="dk1"/>
                </a:solidFill>
              </a:rPr>
              <a:t>Schneller: </a:t>
            </a:r>
            <a:r>
              <a:rPr lang="en" sz="2400">
                <a:solidFill>
                  <a:schemeClr val="dk1"/>
                </a:solidFill>
              </a:rPr>
              <a:t>Faltung Zeitbereich = Multiplikation Frequenzbereich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1144928" y="3521200"/>
            <a:ext cx="1862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/>
              <a:t>Audio Block</a:t>
            </a:r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543500" y="6444001"/>
            <a:ext cx="548699" cy="413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3" name="Shape 103"/>
          <p:cNvSpPr txBox="1"/>
          <p:nvPr/>
        </p:nvSpPr>
        <p:spPr>
          <a:xfrm>
            <a:off x="4593000" y="4155125"/>
            <a:ext cx="1328999" cy="7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R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2" type="sldNum"/>
          </p:nvPr>
        </p:nvSpPr>
        <p:spPr>
          <a:xfrm>
            <a:off x="228925" y="6441900"/>
            <a:ext cx="614099" cy="41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9" name="Shape 109"/>
          <p:cNvSpPr txBox="1"/>
          <p:nvPr/>
        </p:nvSpPr>
        <p:spPr>
          <a:xfrm>
            <a:off x="3252575" y="1888075"/>
            <a:ext cx="2563199" cy="5249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/>
              <a:t>MainWindow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1026775" y="923600"/>
            <a:ext cx="68976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 sz="3600">
                <a:solidFill>
                  <a:srgbClr val="1C4587"/>
                </a:solidFill>
              </a:rPr>
              <a:t>Programmstruktur 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5815875" y="3079950"/>
            <a:ext cx="879000" cy="524999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Item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6595500" y="4271825"/>
            <a:ext cx="1457700" cy="524999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Audience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4598850" y="3079950"/>
            <a:ext cx="879000" cy="524999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View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7032900" y="3079950"/>
            <a:ext cx="1144199" cy="524999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Room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1026775" y="3129612"/>
            <a:ext cx="879000" cy="524999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Dsp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4665125" y="4271825"/>
            <a:ext cx="1457700" cy="524999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Speaker</a:t>
            </a:r>
          </a:p>
        </p:txBody>
      </p:sp>
      <p:cxnSp>
        <p:nvCxnSpPr>
          <p:cNvPr id="117" name="Shape 117"/>
          <p:cNvCxnSpPr>
            <a:stCxn id="109" idx="2"/>
            <a:endCxn id="113" idx="0"/>
          </p:cNvCxnSpPr>
          <p:nvPr/>
        </p:nvCxnSpPr>
        <p:spPr>
          <a:xfrm>
            <a:off x="4534174" y="2413074"/>
            <a:ext cx="504300" cy="66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8" name="Shape 118"/>
          <p:cNvCxnSpPr>
            <a:stCxn id="109" idx="2"/>
            <a:endCxn id="111" idx="0"/>
          </p:cNvCxnSpPr>
          <p:nvPr/>
        </p:nvCxnSpPr>
        <p:spPr>
          <a:xfrm>
            <a:off x="4534174" y="2413074"/>
            <a:ext cx="1721100" cy="66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9" name="Shape 119"/>
          <p:cNvCxnSpPr>
            <a:stCxn id="109" idx="2"/>
            <a:endCxn id="114" idx="0"/>
          </p:cNvCxnSpPr>
          <p:nvPr/>
        </p:nvCxnSpPr>
        <p:spPr>
          <a:xfrm>
            <a:off x="4534174" y="2413074"/>
            <a:ext cx="3070800" cy="66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0" name="Shape 120"/>
          <p:cNvCxnSpPr>
            <a:stCxn id="111" idx="2"/>
            <a:endCxn id="116" idx="0"/>
          </p:cNvCxnSpPr>
          <p:nvPr/>
        </p:nvCxnSpPr>
        <p:spPr>
          <a:xfrm flipH="1">
            <a:off x="5394075" y="3604949"/>
            <a:ext cx="861300" cy="6669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1" name="Shape 121"/>
          <p:cNvCxnSpPr>
            <a:stCxn id="111" idx="2"/>
            <a:endCxn id="112" idx="0"/>
          </p:cNvCxnSpPr>
          <p:nvPr/>
        </p:nvCxnSpPr>
        <p:spPr>
          <a:xfrm>
            <a:off x="6255375" y="3604949"/>
            <a:ext cx="1068900" cy="6669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2" name="Shape 122"/>
          <p:cNvCxnSpPr>
            <a:stCxn id="109" idx="2"/>
            <a:endCxn id="115" idx="0"/>
          </p:cNvCxnSpPr>
          <p:nvPr/>
        </p:nvCxnSpPr>
        <p:spPr>
          <a:xfrm flipH="1">
            <a:off x="1466374" y="2413074"/>
            <a:ext cx="3067800" cy="71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3" name="Shape 123"/>
          <p:cNvSpPr txBox="1"/>
          <p:nvPr/>
        </p:nvSpPr>
        <p:spPr>
          <a:xfrm>
            <a:off x="1722825" y="4296675"/>
            <a:ext cx="1318500" cy="524999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DspOut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228925" y="4265725"/>
            <a:ext cx="1068899" cy="524999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DspIn</a:t>
            </a:r>
          </a:p>
        </p:txBody>
      </p:sp>
      <p:cxnSp>
        <p:nvCxnSpPr>
          <p:cNvPr id="125" name="Shape 125"/>
          <p:cNvCxnSpPr>
            <a:stCxn id="115" idx="2"/>
            <a:endCxn id="124" idx="0"/>
          </p:cNvCxnSpPr>
          <p:nvPr/>
        </p:nvCxnSpPr>
        <p:spPr>
          <a:xfrm flipH="1">
            <a:off x="763375" y="3654612"/>
            <a:ext cx="702900" cy="611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6" name="Shape 126"/>
          <p:cNvCxnSpPr>
            <a:stCxn id="115" idx="2"/>
            <a:endCxn id="123" idx="0"/>
          </p:cNvCxnSpPr>
          <p:nvPr/>
        </p:nvCxnSpPr>
        <p:spPr>
          <a:xfrm>
            <a:off x="1466275" y="3654612"/>
            <a:ext cx="915900" cy="642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7" name="Shape 127"/>
          <p:cNvSpPr txBox="1"/>
          <p:nvPr/>
        </p:nvSpPr>
        <p:spPr>
          <a:xfrm>
            <a:off x="763375" y="5463725"/>
            <a:ext cx="1721100" cy="524999"/>
          </a:xfrm>
          <a:prstGeom prst="rect">
            <a:avLst/>
          </a:prstGeom>
          <a:noFill/>
          <a:ln cap="flat" cmpd="sng" w="9525">
            <a:solidFill>
              <a:srgbClr val="66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Dsp_Tests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5642475" y="5463700"/>
            <a:ext cx="1627799" cy="524999"/>
          </a:xfrm>
          <a:prstGeom prst="rect">
            <a:avLst/>
          </a:prstGeom>
          <a:noFill/>
          <a:ln cap="flat" cmpd="sng" w="9525">
            <a:solidFill>
              <a:srgbClr val="66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Gui_Tests</a:t>
            </a:r>
          </a:p>
        </p:txBody>
      </p:sp>
      <p:cxnSp>
        <p:nvCxnSpPr>
          <p:cNvPr id="129" name="Shape 129"/>
          <p:cNvCxnSpPr>
            <a:stCxn id="127" idx="0"/>
          </p:cNvCxnSpPr>
          <p:nvPr/>
        </p:nvCxnSpPr>
        <p:spPr>
          <a:xfrm rot="10800000">
            <a:off x="1224025" y="5131625"/>
            <a:ext cx="399900" cy="332100"/>
          </a:xfrm>
          <a:prstGeom prst="straightConnector1">
            <a:avLst/>
          </a:prstGeom>
          <a:noFill/>
          <a:ln cap="flat" cmpd="sng" w="19050">
            <a:solidFill>
              <a:srgbClr val="783F04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0" name="Shape 130"/>
          <p:cNvCxnSpPr>
            <a:stCxn id="127" idx="0"/>
          </p:cNvCxnSpPr>
          <p:nvPr/>
        </p:nvCxnSpPr>
        <p:spPr>
          <a:xfrm flipH="1" rot="10800000">
            <a:off x="1623925" y="5115125"/>
            <a:ext cx="411900" cy="348600"/>
          </a:xfrm>
          <a:prstGeom prst="straightConnector1">
            <a:avLst/>
          </a:prstGeom>
          <a:noFill/>
          <a:ln cap="flat" cmpd="sng" w="19050">
            <a:solidFill>
              <a:srgbClr val="66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1" name="Shape 131"/>
          <p:cNvCxnSpPr/>
          <p:nvPr/>
        </p:nvCxnSpPr>
        <p:spPr>
          <a:xfrm rot="10800000">
            <a:off x="1622875" y="5131650"/>
            <a:ext cx="2099" cy="381899"/>
          </a:xfrm>
          <a:prstGeom prst="straightConnector1">
            <a:avLst/>
          </a:prstGeom>
          <a:noFill/>
          <a:ln cap="flat" cmpd="sng" w="19050">
            <a:solidFill>
              <a:srgbClr val="66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2" name="Shape 132"/>
          <p:cNvCxnSpPr>
            <a:stCxn id="128" idx="0"/>
          </p:cNvCxnSpPr>
          <p:nvPr/>
        </p:nvCxnSpPr>
        <p:spPr>
          <a:xfrm rot="10800000">
            <a:off x="5942774" y="5164600"/>
            <a:ext cx="513600" cy="299100"/>
          </a:xfrm>
          <a:prstGeom prst="straightConnector1">
            <a:avLst/>
          </a:prstGeom>
          <a:noFill/>
          <a:ln cap="flat" cmpd="sng" w="19050">
            <a:solidFill>
              <a:srgbClr val="66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3" name="Shape 133"/>
          <p:cNvCxnSpPr>
            <a:stCxn id="128" idx="0"/>
          </p:cNvCxnSpPr>
          <p:nvPr/>
        </p:nvCxnSpPr>
        <p:spPr>
          <a:xfrm rot="10800000">
            <a:off x="6439874" y="5032300"/>
            <a:ext cx="16500" cy="431400"/>
          </a:xfrm>
          <a:prstGeom prst="straightConnector1">
            <a:avLst/>
          </a:prstGeom>
          <a:noFill/>
          <a:ln cap="flat" cmpd="sng" w="19050">
            <a:solidFill>
              <a:srgbClr val="66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4" name="Shape 134"/>
          <p:cNvCxnSpPr>
            <a:stCxn id="128" idx="0"/>
          </p:cNvCxnSpPr>
          <p:nvPr/>
        </p:nvCxnSpPr>
        <p:spPr>
          <a:xfrm flipH="1" rot="10800000">
            <a:off x="6456374" y="5164600"/>
            <a:ext cx="447300" cy="299100"/>
          </a:xfrm>
          <a:prstGeom prst="straightConnector1">
            <a:avLst/>
          </a:prstGeom>
          <a:noFill/>
          <a:ln cap="flat" cmpd="sng" w="19050">
            <a:solidFill>
              <a:srgbClr val="66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5" name="Shape 135"/>
          <p:cNvSpPr txBox="1"/>
          <p:nvPr/>
        </p:nvSpPr>
        <p:spPr>
          <a:xfrm>
            <a:off x="4474625" y="1456575"/>
            <a:ext cx="5136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1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1159225" y="2631450"/>
            <a:ext cx="614099" cy="4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1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535400" y="3769225"/>
            <a:ext cx="614099" cy="381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1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2278574" y="3818837"/>
            <a:ext cx="614099" cy="52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1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1423962" y="5898225"/>
            <a:ext cx="399900" cy="33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1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6248162" y="5898225"/>
            <a:ext cx="399900" cy="33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1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4556825" y="2673262"/>
            <a:ext cx="614099" cy="381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1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7157675" y="3811825"/>
            <a:ext cx="447300" cy="4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1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5114325" y="3840450"/>
            <a:ext cx="447300" cy="52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1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6090900" y="2648550"/>
            <a:ext cx="513600" cy="381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n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7524475" y="2608162"/>
            <a:ext cx="399900" cy="33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1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2640312" y="3092375"/>
            <a:ext cx="1223999" cy="5249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/>
              <a:t>State</a:t>
            </a:r>
          </a:p>
        </p:txBody>
      </p:sp>
      <p:cxnSp>
        <p:nvCxnSpPr>
          <p:cNvPr id="147" name="Shape 147"/>
          <p:cNvCxnSpPr>
            <a:stCxn id="146" idx="0"/>
            <a:endCxn id="109" idx="2"/>
          </p:cNvCxnSpPr>
          <p:nvPr/>
        </p:nvCxnSpPr>
        <p:spPr>
          <a:xfrm flipH="1" rot="10800000">
            <a:off x="3252312" y="2413175"/>
            <a:ext cx="1281900" cy="67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8" name="Shape 148"/>
          <p:cNvSpPr txBox="1"/>
          <p:nvPr/>
        </p:nvSpPr>
        <p:spPr>
          <a:xfrm>
            <a:off x="2941425" y="2669087"/>
            <a:ext cx="4473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1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2495147"/>
            <a:ext cx="8229600" cy="855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B5394"/>
                </a:solidFill>
              </a:rPr>
              <a:t>Vorstellung Benutzeroberfläche</a:t>
            </a:r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228925" y="6441900"/>
            <a:ext cx="614099" cy="41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762" y="1974625"/>
            <a:ext cx="3800475" cy="35609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" name="Shape 160"/>
          <p:cNvGrpSpPr/>
          <p:nvPr/>
        </p:nvGrpSpPr>
        <p:grpSpPr>
          <a:xfrm>
            <a:off x="1108625" y="853100"/>
            <a:ext cx="6926745" cy="5541399"/>
            <a:chOff x="1108625" y="853100"/>
            <a:chExt cx="6926745" cy="5541399"/>
          </a:xfrm>
        </p:grpSpPr>
        <p:pic>
          <p:nvPicPr>
            <p:cNvPr id="161" name="Shape 16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08625" y="853100"/>
              <a:ext cx="6926745" cy="55413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Shape 162"/>
            <p:cNvSpPr txBox="1"/>
            <p:nvPr/>
          </p:nvSpPr>
          <p:spPr>
            <a:xfrm>
              <a:off x="6472250" y="853100"/>
              <a:ext cx="1563000" cy="6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Shape 163"/>
          <p:cNvSpPr txBox="1"/>
          <p:nvPr>
            <p:ph idx="12" type="sldNum"/>
          </p:nvPr>
        </p:nvSpPr>
        <p:spPr>
          <a:xfrm>
            <a:off x="228925" y="6441900"/>
            <a:ext cx="614099" cy="41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2" type="sldNum"/>
          </p:nvPr>
        </p:nvSpPr>
        <p:spPr>
          <a:xfrm>
            <a:off x="228925" y="6441900"/>
            <a:ext cx="614099" cy="41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6550" y="2277300"/>
            <a:ext cx="1359899" cy="135989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326550" y="1046125"/>
            <a:ext cx="8490900" cy="9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3600">
                <a:solidFill>
                  <a:srgbClr val="0B5394"/>
                </a:solidFill>
              </a:rPr>
              <a:t>GUI Anforderungen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391375" y="2277400"/>
            <a:ext cx="6222599" cy="68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▢ User Interface zur Audiowiedergabe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3925" y="3678312"/>
            <a:ext cx="2145147" cy="61016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391375" y="2966100"/>
            <a:ext cx="6267600" cy="68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▢ Auswählen von bis zu 6 Soundquellen</a:t>
            </a:r>
          </a:p>
          <a:p>
            <a:pPr indent="457200"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▢ Verschieben der Quellen im Raum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391300" y="3678325"/>
            <a:ext cx="5976900" cy="688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▢ Kontrolle des DSP Algorithmus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2" type="sldNum"/>
          </p:nvPr>
        </p:nvSpPr>
        <p:spPr>
          <a:xfrm>
            <a:off x="228925" y="6441900"/>
            <a:ext cx="614099" cy="41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80" name="Shape 180"/>
          <p:cNvSpPr txBox="1"/>
          <p:nvPr/>
        </p:nvSpPr>
        <p:spPr>
          <a:xfrm>
            <a:off x="1128600" y="782075"/>
            <a:ext cx="6886799" cy="9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rgbClr val="0B5394"/>
                </a:solidFill>
              </a:rPr>
              <a:t>GUI Features</a:t>
            </a:r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0796" y="3940150"/>
            <a:ext cx="2173799" cy="212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450675" y="3374075"/>
            <a:ext cx="6348900" cy="282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▢ Integration eines Headtracking Systems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	✔ </a:t>
            </a:r>
            <a:r>
              <a:rPr lang="en" sz="2300">
                <a:solidFill>
                  <a:schemeClr val="dk1"/>
                </a:solidFill>
              </a:rPr>
              <a:t>ARTTRACK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2300">
                <a:solidFill>
                  <a:schemeClr val="dk1"/>
                </a:solidFill>
              </a:rPr>
              <a:t>	</a:t>
            </a:r>
            <a:r>
              <a:rPr lang="en" sz="2400">
                <a:solidFill>
                  <a:schemeClr val="dk1"/>
                </a:solidFill>
              </a:rPr>
              <a:t>✔ dt2.py 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		↪ python socket - networking interface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	✔ Transformation der Coordinaten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6475" y="1633590"/>
            <a:ext cx="3771900" cy="167939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452325" y="1459150"/>
            <a:ext cx="4669199" cy="20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▢ Echtzeit Spektrum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	✔ PySide.QtOpenGL</a:t>
            </a: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↪ Achsenbeschriftung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