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11"/>
  </p:notesMasterIdLst>
  <p:sldIdLst>
    <p:sldId id="2007577059" r:id="rId2"/>
    <p:sldId id="2007577060" r:id="rId3"/>
    <p:sldId id="2007577061" r:id="rId4"/>
    <p:sldId id="2007577062" r:id="rId5"/>
    <p:sldId id="2007577066" r:id="rId6"/>
    <p:sldId id="2007577063" r:id="rId7"/>
    <p:sldId id="2007577064" r:id="rId8"/>
    <p:sldId id="2007577065" r:id="rId9"/>
    <p:sldId id="2007577037" r:id="rId10"/>
  </p:sldIdLst>
  <p:sldSz cx="24384000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225"/>
    <a:srgbClr val="A6A6A6"/>
    <a:srgbClr val="000000"/>
    <a:srgbClr val="404040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1"/>
    <p:restoredTop sz="94759"/>
  </p:normalViewPr>
  <p:slideViewPr>
    <p:cSldViewPr snapToGrid="0" snapToObjects="1">
      <p:cViewPr varScale="1">
        <p:scale>
          <a:sx n="43" d="100"/>
          <a:sy n="43" d="100"/>
        </p:scale>
        <p:origin x="2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 lang="zh-CN" altLang="en-US"/>
              <a:t>2019/2/25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38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71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72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  <p:sldLayoutId id="34310599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4" cstate="print">
                  <a:alphaModFix/>
                </a:blip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5" cstate="print">
                  <a:alphaModFix/>
                </a:blip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</a:blip>
              <a:stretch>
                <a:fillRect/>
              </a:stretch>
            </p:blipFill>
            <p:spPr>
              <a:xfrm>
                <a:off x="10825293" y="820212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717922" y="6800792"/>
                <a:ext cx="9469821" cy="3976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800791"/>
                <a:ext cx="9526954" cy="39764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831822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>
                    <a:solidFill>
                      <a:schemeClr val="bg1"/>
                    </a:solidFill>
                  </a:rPr>
                  <a:t>@Cooci</a:t>
                </a:r>
                <a:endParaRPr kumimoji="1" lang="zh-CN" altLang="en-US" sz="3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410104"/>
              <a:ext cx="24383995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2000" dirty="0"/>
                <a:t>Runtime</a:t>
              </a:r>
              <a:endParaRPr kumimoji="1" lang="zh-CN" altLang="en-US" sz="1200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C0AB3DE-169E-D34E-A791-0F34D3DE8577}"/>
              </a:ext>
            </a:extLst>
          </p:cNvPr>
          <p:cNvSpPr txBox="1"/>
          <p:nvPr/>
        </p:nvSpPr>
        <p:spPr>
          <a:xfrm>
            <a:off x="9526954" y="9589535"/>
            <a:ext cx="5387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和谐学习，不急不躁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57C0DC-303F-7A46-BE9A-41B44E1E8FD3}"/>
              </a:ext>
            </a:extLst>
          </p:cNvPr>
          <p:cNvSpPr txBox="1"/>
          <p:nvPr/>
        </p:nvSpPr>
        <p:spPr>
          <a:xfrm>
            <a:off x="9526954" y="6646043"/>
            <a:ext cx="5190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/>
              <a:t>人人为师 </a:t>
            </a:r>
            <a:r>
              <a:rPr lang="en-US" altLang="zh-CN" sz="4000" b="1" dirty="0"/>
              <a:t>·</a:t>
            </a:r>
            <a:r>
              <a:rPr kumimoji="1" lang="zh-CN" altLang="en-US" sz="4000"/>
              <a:t> 终生学习</a:t>
            </a:r>
          </a:p>
        </p:txBody>
      </p:sp>
    </p:spTree>
    <p:extLst>
      <p:ext uri="{BB962C8B-B14F-4D97-AF65-F5344CB8AC3E}">
        <p14:creationId xmlns:p14="http://schemas.microsoft.com/office/powerpoint/2010/main" val="24666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368BDA-A764-C14F-B25F-BDC3288E8100}"/>
              </a:ext>
            </a:extLst>
          </p:cNvPr>
          <p:cNvSpPr/>
          <p:nvPr/>
        </p:nvSpPr>
        <p:spPr>
          <a:xfrm>
            <a:off x="6179127" y="1326215"/>
            <a:ext cx="12192000" cy="111722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000"/>
              <a:t>Runtime有两个版本： </a:t>
            </a:r>
          </a:p>
          <a:p>
            <a:endParaRPr lang="zh-CN" altLang="en-US" sz="4000"/>
          </a:p>
          <a:p>
            <a:r>
              <a:rPr lang="zh-CN" altLang="en-US" sz="4000"/>
              <a:t>一个是Legacy版本(早期版本) 。</a:t>
            </a:r>
          </a:p>
          <a:p>
            <a:r>
              <a:rPr lang="zh-CN" altLang="en-US" sz="4000"/>
              <a:t>一个是Modern版本(现行版本)。</a:t>
            </a:r>
          </a:p>
          <a:p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早期版本对应的编程接口：Objective-C 1.0</a:t>
            </a:r>
          </a:p>
          <a:p>
            <a:r>
              <a:rPr lang="zh-CN" altLang="en-US" sz="4000"/>
              <a:t>现行版本对应的编程接口：Objective-C 2.0</a:t>
            </a:r>
          </a:p>
          <a:p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版本对应的平台：</a:t>
            </a:r>
          </a:p>
          <a:p>
            <a:endParaRPr lang="zh-CN" altLang="en-US" sz="4000"/>
          </a:p>
          <a:p>
            <a:r>
              <a:rPr lang="zh-CN" altLang="en-US" sz="4000"/>
              <a:t>早期版本：</a:t>
            </a:r>
          </a:p>
          <a:p>
            <a:r>
              <a:rPr lang="zh-CN" altLang="en-US" sz="4000"/>
              <a:t>用于Objective-C 1.0, 32位的Mac OS X的平台上</a:t>
            </a:r>
          </a:p>
          <a:p>
            <a:endParaRPr lang="zh-CN" altLang="en-US" sz="4000"/>
          </a:p>
          <a:p>
            <a:r>
              <a:rPr lang="zh-CN" altLang="en-US" sz="4000"/>
              <a:t>现行版本：</a:t>
            </a:r>
          </a:p>
          <a:p>
            <a:r>
              <a:rPr lang="zh-CN" altLang="en-US" sz="4000"/>
              <a:t>iPhone程序和 Mac OS X v10.5 及以后的系统中的 64 位程序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794198-2616-C14A-97BD-5391DB4DAEE7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Objc</a:t>
            </a:r>
            <a:r>
              <a:rPr kumimoji="1" lang="zh-CN" altLang="en-US" sz="4800" dirty="0"/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266974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7A2037-8F99-4549-92DE-3B70C0990FAA}"/>
              </a:ext>
            </a:extLst>
          </p:cNvPr>
          <p:cNvSpPr/>
          <p:nvPr/>
        </p:nvSpPr>
        <p:spPr>
          <a:xfrm>
            <a:off x="6096000" y="6119336"/>
            <a:ext cx="1219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000"/>
              <a:t>通过 Objective-C 源代码</a:t>
            </a:r>
          </a:p>
          <a:p>
            <a:endParaRPr lang="zh-CN" altLang="en-US" sz="4000"/>
          </a:p>
          <a:p>
            <a:r>
              <a:rPr lang="zh-CN" altLang="en-US" sz="4000"/>
              <a:t>通过Foundation框架中NSObject的方法</a:t>
            </a:r>
          </a:p>
          <a:p>
            <a:endParaRPr lang="zh-CN" altLang="en-US" sz="4000"/>
          </a:p>
          <a:p>
            <a:r>
              <a:rPr lang="zh-CN" altLang="en-US" sz="4000"/>
              <a:t>通过调用运行时系统给我们提供的API接口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C266DA-CC3B-8B4B-B5A5-93A09CD949B5}"/>
              </a:ext>
            </a:extLst>
          </p:cNvPr>
          <p:cNvSpPr/>
          <p:nvPr/>
        </p:nvSpPr>
        <p:spPr>
          <a:xfrm>
            <a:off x="6096000" y="3985552"/>
            <a:ext cx="10284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/>
              <a:t>Objective-C程序有三种途径和运行时系统交互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375CBA-C335-554F-ABBF-6B4661FC1776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runtime</a:t>
            </a:r>
            <a:endParaRPr kumimoji="1"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318712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C9969E3-2CAC-6647-AE3F-A8268CAF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53" y="2204604"/>
            <a:ext cx="13661738" cy="954235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22FE2A7-EC53-374A-AC73-167A96BB5F71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底层库关系</a:t>
            </a:r>
          </a:p>
        </p:txBody>
      </p:sp>
    </p:spTree>
    <p:extLst>
      <p:ext uri="{BB962C8B-B14F-4D97-AF65-F5344CB8AC3E}">
        <p14:creationId xmlns:p14="http://schemas.microsoft.com/office/powerpoint/2010/main" val="58413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180C5FA-D649-6A49-995A-205825506B22}"/>
              </a:ext>
            </a:extLst>
          </p:cNvPr>
          <p:cNvSpPr/>
          <p:nvPr/>
        </p:nvSpPr>
        <p:spPr>
          <a:xfrm>
            <a:off x="1865375" y="3438144"/>
            <a:ext cx="20733367" cy="7059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6000" dirty="0"/>
              <a:t>xcrun -sdk iphoneos clang -arch arm64 -rewrite-objc main.m -o testMain.c++</a:t>
            </a:r>
          </a:p>
          <a:p>
            <a:pPr algn="ctr"/>
            <a:endParaRPr kumimoji="1" lang="en" altLang="zh-CN" sz="6000" dirty="0"/>
          </a:p>
          <a:p>
            <a:pPr algn="ctr"/>
            <a:r>
              <a:rPr lang="en" altLang="zh-CN" sz="6000" b="1" dirty="0"/>
              <a:t>clang -rewrite-objc main.m -o test.c++</a:t>
            </a:r>
            <a:endParaRPr lang="en" altLang="zh-CN" sz="6000" dirty="0"/>
          </a:p>
          <a:p>
            <a:pPr algn="ctr"/>
            <a:endParaRPr kumimoji="1" lang="zh-CN" altLang="en-US" sz="6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324848-2EBA-264C-8D34-E28FB7921B61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Clang</a:t>
            </a:r>
            <a:r>
              <a:rPr kumimoji="1" lang="zh-CN" altLang="en-US" sz="4800"/>
              <a:t> 编译</a:t>
            </a:r>
          </a:p>
        </p:txBody>
      </p:sp>
    </p:spTree>
    <p:extLst>
      <p:ext uri="{BB962C8B-B14F-4D97-AF65-F5344CB8AC3E}">
        <p14:creationId xmlns:p14="http://schemas.microsoft.com/office/powerpoint/2010/main" val="98365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AFAD0B-DEAB-1545-9107-BAA40B98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324" y="1231976"/>
            <a:ext cx="12587653" cy="121548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BCEA3D-C168-194E-BACB-D9A2A29268F5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/>
              <a:t>Isa</a:t>
            </a:r>
            <a:r>
              <a:rPr kumimoji="1" lang="zh-CN" altLang="en-US" sz="4800"/>
              <a:t>走位图</a:t>
            </a:r>
          </a:p>
        </p:txBody>
      </p:sp>
    </p:spTree>
    <p:extLst>
      <p:ext uri="{BB962C8B-B14F-4D97-AF65-F5344CB8AC3E}">
        <p14:creationId xmlns:p14="http://schemas.microsoft.com/office/powerpoint/2010/main" val="299292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8285A1-FEF3-3C47-A2FF-A5D30B83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762" y="1173122"/>
            <a:ext cx="7515921" cy="123020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F720069-46A3-3D41-8C27-E2CB79D8F088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方法查找流程</a:t>
            </a:r>
          </a:p>
        </p:txBody>
      </p:sp>
    </p:spTree>
    <p:extLst>
      <p:ext uri="{BB962C8B-B14F-4D97-AF65-F5344CB8AC3E}">
        <p14:creationId xmlns:p14="http://schemas.microsoft.com/office/powerpoint/2010/main" val="21497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256A84-1D59-934A-8CBD-51DA4213F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54" y="1927682"/>
            <a:ext cx="18676377" cy="109095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4C0CDF-EC71-F941-980D-8F27175AE79E}"/>
              </a:ext>
            </a:extLst>
          </p:cNvPr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800"/>
              <a:t>方法转发流程</a:t>
            </a:r>
          </a:p>
        </p:txBody>
      </p:sp>
    </p:spTree>
    <p:extLst>
      <p:ext uri="{BB962C8B-B14F-4D97-AF65-F5344CB8AC3E}">
        <p14:creationId xmlns:p14="http://schemas.microsoft.com/office/powerpoint/2010/main" val="79592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8" name="组 7"/>
            <p:cNvGrpSpPr/>
            <p:nvPr/>
          </p:nvGrpSpPr>
          <p:grpSpPr>
            <a:xfrm>
              <a:off x="603328" y="349335"/>
              <a:ext cx="3958902" cy="1244345"/>
              <a:chOff x="1033228" y="942459"/>
              <a:chExt cx="3958902" cy="1244345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228" y="942459"/>
                <a:ext cx="1188076" cy="1244345"/>
              </a:xfrm>
              <a:prstGeom prst="rect">
                <a:avLst/>
              </a:prstGeom>
            </p:spPr>
          </p:pic>
          <p:pic>
            <p:nvPicPr>
              <p:cNvPr id="10" name="Picture" descr="Picture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2221304" y="1344956"/>
                <a:ext cx="2770826" cy="439353"/>
              </a:xfrm>
              <a:prstGeom prst="rect">
                <a:avLst/>
              </a:prstGeom>
            </p:spPr>
          </p:pic>
          <p:pic>
            <p:nvPicPr>
              <p:cNvPr id="11" name="Picture" descr="Picture"/>
              <p:cNvPicPr>
                <a:picLocks noChangeAspect="1"/>
              </p:cNvPicPr>
              <p:nvPr/>
            </p:nvPicPr>
            <p:blipFill>
              <a:blip r:embed="rId4" cstate="print">
                <a:alphaModFix/>
              </a:blip>
              <a:stretch>
                <a:fillRect/>
              </a:stretch>
            </p:blipFill>
            <p:spPr>
              <a:xfrm>
                <a:off x="2557281" y="1972246"/>
                <a:ext cx="1164818" cy="27540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0" y="4333742"/>
              <a:ext cx="24384000" cy="31700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THANK</a:t>
              </a:r>
              <a:r>
                <a:rPr kumimoji="1" lang="zh-CN" altLang="en-US" sz="20000">
                  <a:latin typeface="SimHei" charset="-122"/>
                  <a:ea typeface="SimHei" charset="-122"/>
                  <a:cs typeface="SimHei" charset="-122"/>
                </a:rPr>
                <a:t> </a:t>
              </a:r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YOU</a:t>
              </a:r>
              <a:endParaRPr kumimoji="1" lang="zh-CN" altLang="en-US" sz="20000"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10707006" y="7932806"/>
              <a:ext cx="2969988" cy="769027"/>
              <a:chOff x="11843826" y="8876617"/>
              <a:chExt cx="2969988" cy="769027"/>
            </a:xfrm>
          </p:grpSpPr>
          <p:pic>
            <p:nvPicPr>
              <p:cNvPr id="17" name="Picture" descr="Picture"/>
              <p:cNvPicPr>
                <a:picLocks noChangeAspect="1"/>
              </p:cNvPicPr>
              <p:nvPr/>
            </p:nvPicPr>
            <p:blipFill>
              <a:blip r:embed="rId5" cstate="print">
                <a:alphaModFix/>
              </a:blip>
              <a:stretch>
                <a:fillRect/>
              </a:stretch>
            </p:blipFill>
            <p:spPr>
              <a:xfrm>
                <a:off x="11986101" y="8876617"/>
                <a:ext cx="2685438" cy="7690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pic>
            <p:nvPicPr>
              <p:cNvPr id="18" name="Picture" descr="Picture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</a:blip>
              <a:stretch>
                <a:fillRect/>
              </a:stretch>
            </p:blipFill>
            <p:spPr>
              <a:xfrm>
                <a:off x="11843826" y="9050573"/>
                <a:ext cx="2969988" cy="421116"/>
              </a:xfrm>
              <a:prstGeom prst="rect">
                <a:avLst/>
              </a:prstGeom>
            </p:spPr>
          </p:pic>
        </p:grpSp>
        <p:sp>
          <p:nvSpPr>
            <p:cNvPr id="20" name="矩形 19"/>
            <p:cNvSpPr/>
            <p:nvPr/>
          </p:nvSpPr>
          <p:spPr>
            <a:xfrm>
              <a:off x="0" y="8039809"/>
              <a:ext cx="10515353" cy="4880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868647" y="8024635"/>
              <a:ext cx="10146385" cy="4229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/>
            <p:cNvSpPr/>
            <p:nvPr/>
          </p:nvSpPr>
          <p:spPr>
            <a:xfrm rot="5400000">
              <a:off x="-4417681" y="7556297"/>
              <a:ext cx="10626765" cy="1791404"/>
            </a:xfrm>
            <a:prstGeom prst="triangle">
              <a:avLst>
                <a:gd name="adj" fmla="val 88272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三角形 11"/>
            <p:cNvSpPr/>
            <p:nvPr/>
          </p:nvSpPr>
          <p:spPr>
            <a:xfrm rot="16200000">
              <a:off x="15132188" y="4464185"/>
              <a:ext cx="13716000" cy="4787627"/>
            </a:xfrm>
            <a:prstGeom prst="triangle">
              <a:avLst>
                <a:gd name="adj" fmla="val 75586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DC51429-C39D-0F44-A609-D2BEB9E7E6C5}"/>
              </a:ext>
            </a:extLst>
          </p:cNvPr>
          <p:cNvSpPr txBox="1"/>
          <p:nvPr/>
        </p:nvSpPr>
        <p:spPr>
          <a:xfrm>
            <a:off x="8363269" y="9368632"/>
            <a:ext cx="7657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我还是我，颜色不一样的烟火</a:t>
            </a:r>
            <a:endParaRPr kumimoji="1"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72907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8217</TotalTime>
  <Words>204</Words>
  <Application>Microsoft Macintosh PowerPoint</Application>
  <PresentationFormat>自定义</PresentationFormat>
  <Paragraphs>40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DengXian</vt:lpstr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170</cp:revision>
  <dcterms:modified xsi:type="dcterms:W3CDTF">2019-02-25T08:48:52Z</dcterms:modified>
</cp:coreProperties>
</file>