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20230316</a:t>
            </a:r>
            <a:r>
              <a:rPr lang="zh-CN" altLang="en-US"/>
              <a:t>组会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0655" y="21018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无监督</a:t>
            </a:r>
            <a:r>
              <a:rPr lang="en-US" altLang="zh-CN"/>
              <a:t>+</a:t>
            </a:r>
            <a:r>
              <a:rPr lang="zh-CN" altLang="en-US"/>
              <a:t>有监督voxelmorph</a:t>
            </a:r>
            <a:endParaRPr lang="zh-CN" altLang="en-US"/>
          </a:p>
        </p:txBody>
      </p:sp>
      <p:pic>
        <p:nvPicPr>
          <p:cNvPr id="5" name="图片 4" descr="微信截图_202303160947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655" y="746760"/>
            <a:ext cx="4963160" cy="249364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4"/>
          <a:srcRect r="259" b="46750"/>
          <a:stretch>
            <a:fillRect/>
          </a:stretch>
        </p:blipFill>
        <p:spPr>
          <a:xfrm>
            <a:off x="5341620" y="578485"/>
            <a:ext cx="6459220" cy="2882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523230" y="35648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无监督的损失函数包括两部分：相似性损失Lsim和平滑损失 Lsmooth，相似性损失是衡量图像之间相似性的，而平滑损失是使产生的形变具有空间平滑性的。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655" y="3564890"/>
            <a:ext cx="5456555" cy="1076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41415" y="4486910"/>
            <a:ext cx="4837430" cy="5962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18525" y="5408295"/>
            <a:ext cx="2346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调整惩罚项在整个损失函数中的权重大小</a:t>
            </a:r>
            <a:endParaRPr lang="zh-CN" altLang="en-US" sz="9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9563735" y="4974590"/>
            <a:ext cx="250190" cy="458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0655" y="4745990"/>
            <a:ext cx="5683885" cy="1784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0655" y="21018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乳腺钼靶多任务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726"/>
          <a:stretch>
            <a:fillRect/>
          </a:stretch>
        </p:blipFill>
        <p:spPr>
          <a:xfrm>
            <a:off x="384810" y="761365"/>
            <a:ext cx="7276465" cy="3220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0655" y="3909060"/>
            <a:ext cx="3462655" cy="2482850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6882765" y="577850"/>
            <a:ext cx="1423035" cy="326136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61275" y="1423670"/>
            <a:ext cx="595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分割区域与分割类别输出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4247515" y="761365"/>
            <a:ext cx="15773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（</a:t>
            </a:r>
            <a:r>
              <a:rPr lang="en-US" altLang="zh-CN" sz="1200"/>
              <a:t>PANet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18" name="流程图: 过程 17"/>
          <p:cNvSpPr/>
          <p:nvPr>
            <p:custDataLst>
              <p:tags r:id="rId6"/>
            </p:custDataLst>
          </p:nvPr>
        </p:nvSpPr>
        <p:spPr>
          <a:xfrm>
            <a:off x="160655" y="577850"/>
            <a:ext cx="1492250" cy="6129655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>
            <p:custDataLst>
              <p:tags r:id="rId7"/>
            </p:custDataLst>
          </p:nvPr>
        </p:nvSpPr>
        <p:spPr>
          <a:xfrm>
            <a:off x="1698625" y="577850"/>
            <a:ext cx="5138420" cy="612902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4810" y="6391910"/>
            <a:ext cx="995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FF0000"/>
                </a:solidFill>
              </a:rPr>
              <a:t>Encoder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525520" y="6400165"/>
            <a:ext cx="995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FF0000"/>
                </a:solidFill>
              </a:rPr>
              <a:t>D</a:t>
            </a:r>
            <a:r>
              <a:rPr lang="en-US" altLang="zh-CN" sz="1400">
                <a:solidFill>
                  <a:srgbClr val="FF0000"/>
                </a:solidFill>
              </a:rPr>
              <a:t>ecoder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>
            <a:off x="1331595" y="3596640"/>
            <a:ext cx="5594985" cy="1731645"/>
          </a:xfrm>
          <a:prstGeom prst="bentConnector3">
            <a:avLst>
              <a:gd name="adj1" fmla="val 500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>
            <p:custDataLst>
              <p:tags r:id="rId9"/>
            </p:custDataLst>
          </p:nvPr>
        </p:nvSpPr>
        <p:spPr>
          <a:xfrm>
            <a:off x="6882765" y="3909060"/>
            <a:ext cx="1423035" cy="2789555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7296785" y="4888865"/>
            <a:ext cx="595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分类类别输出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8503920" y="1240790"/>
            <a:ext cx="3526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RSNA</a:t>
            </a:r>
            <a:r>
              <a:rPr lang="zh-CN" altLang="en-US"/>
              <a:t>数据集仅包含分类标签，是否需要直接用一个同时带分类和分割标签的</a:t>
            </a:r>
            <a:r>
              <a:rPr lang="zh-CN" altLang="en-US"/>
              <a:t>数据集？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0655" y="21018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7390" y="1258570"/>
            <a:ext cx="6096000" cy="3225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mAP50:</a:t>
            </a:r>
            <a:endParaRPr lang="zh-CN" altLang="en-US"/>
          </a:p>
          <a:p>
            <a:r>
              <a:rPr lang="zh-CN" altLang="en-US"/>
              <a:t>|  positive  |  negative  |  invalid  |</a:t>
            </a:r>
            <a:endParaRPr lang="zh-CN" altLang="en-US"/>
          </a:p>
          <a:p>
            <a:r>
              <a:rPr lang="zh-CN" altLang="en-US"/>
              <a:t>|:----------:|:----------:|:---------:|</a:t>
            </a:r>
            <a:endParaRPr lang="zh-CN" altLang="en-US"/>
          </a:p>
          <a:p>
            <a:r>
              <a:rPr lang="zh-CN" altLang="en-US"/>
              <a:t>|  100.000   |   97.930   |  90.709   |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数据增强（</a:t>
            </a:r>
            <a:r>
              <a:rPr lang="en-US" altLang="zh-CN"/>
              <a:t>opencv</a:t>
            </a:r>
            <a:r>
              <a:rPr lang="zh-CN" altLang="en-US"/>
              <a:t>生成虚假的</a:t>
            </a:r>
            <a:r>
              <a:rPr lang="zh-CN" altLang="en-US"/>
              <a:t>数据）：</a:t>
            </a:r>
            <a:endParaRPr lang="zh-CN" altLang="en-US"/>
          </a:p>
          <a:p>
            <a:r>
              <a:rPr lang="zh-CN" altLang="en-US">
                <a:sym typeface="+mn-ea"/>
              </a:rPr>
              <a:t>mAP50:</a:t>
            </a:r>
            <a:endParaRPr lang="zh-CN" altLang="en-US"/>
          </a:p>
          <a:p>
            <a:r>
              <a:rPr lang="zh-CN" altLang="en-US">
                <a:sym typeface="+mn-ea"/>
              </a:rPr>
              <a:t>|  positive  |  negative  |  invalid  |</a:t>
            </a:r>
            <a:endParaRPr lang="zh-CN" altLang="en-US"/>
          </a:p>
          <a:p>
            <a:r>
              <a:rPr lang="zh-CN" altLang="en-US">
                <a:sym typeface="+mn-ea"/>
              </a:rPr>
              <a:t>|:----------:|:----------:|:---------:|</a:t>
            </a:r>
            <a:endParaRPr lang="zh-CN" altLang="en-US"/>
          </a:p>
          <a:p>
            <a:r>
              <a:rPr lang="zh-CN" altLang="en-US">
                <a:sym typeface="+mn-ea"/>
              </a:rPr>
              <a:t>|  </a:t>
            </a:r>
            <a:r>
              <a:rPr lang="en-US" altLang="zh-CN">
                <a:sym typeface="+mn-ea"/>
              </a:rPr>
              <a:t>8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.000   |   </a:t>
            </a:r>
            <a:r>
              <a:rPr lang="en-US" altLang="zh-CN">
                <a:sym typeface="+mn-ea"/>
              </a:rPr>
              <a:t>7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.930   |  </a:t>
            </a:r>
            <a:r>
              <a:rPr lang="en-US" altLang="zh-CN">
                <a:sym typeface="+mn-ea"/>
              </a:rPr>
              <a:t>76</a:t>
            </a:r>
            <a:r>
              <a:rPr lang="zh-CN" altLang="en-US">
                <a:sym typeface="+mn-ea"/>
              </a:rPr>
              <a:t>.709   |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zVlY2Y0YzZkYWYzNzA2YzFkODE0ZTMyNGM0MmJjMmMifQ=="/>
  <p:tag name="KSO_WPP_MARK_KEY" val="32b15af6-881c-4864-af39-d100e24a2252"/>
</p:tagLst>
</file>

<file path=ppt/tags/tag2.xml><?xml version="1.0" encoding="utf-8"?>
<p:tagLst xmlns:p="http://schemas.openxmlformats.org/presentationml/2006/main">
  <p:tag name="KSO_WM_UNIT_PLACING_PICTURE_USER_VIEWPORT" val="{&quot;height&quot;:6465,&quot;width&quot;:1287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20230316组会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51</cp:revision>
  <dcterms:created xsi:type="dcterms:W3CDTF">2023-03-16T01:48:00Z</dcterms:created>
  <dcterms:modified xsi:type="dcterms:W3CDTF">2023-03-16T05:06:08Z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835E3F9EDB09481F9A6DA29680447DE4</vt:lpwstr>
  </property>
  <property fmtid="{D5CDD505-2E9C-101B-9397-08002B2CF9AE}" pid="3" name="KSOProductBuildVer">
    <vt:lpwstr>2052-11.1.0.13703</vt:lpwstr>
  </property>
</Properties>
</file>