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6" r:id="rId4"/>
    <p:sldId id="311" r:id="rId5"/>
    <p:sldId id="313" r:id="rId6"/>
    <p:sldId id="324" r:id="rId7"/>
    <p:sldId id="325" r:id="rId8"/>
    <p:sldId id="319" r:id="rId9"/>
    <p:sldId id="320" r:id="rId10"/>
    <p:sldId id="292" r:id="rId11"/>
    <p:sldId id="327" r:id="rId12"/>
    <p:sldId id="328" r:id="rId13"/>
    <p:sldId id="318" r:id="rId14"/>
    <p:sldId id="326" r:id="rId15"/>
    <p:sldId id="321" r:id="rId16"/>
    <p:sldId id="322" r:id="rId17"/>
    <p:sldId id="296" r:id="rId18"/>
    <p:sldId id="323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CB1"/>
    <a:srgbClr val="313640"/>
    <a:srgbClr val="353A46"/>
    <a:srgbClr val="3F4552"/>
    <a:srgbClr val="24272E"/>
    <a:srgbClr val="D4AC78"/>
    <a:srgbClr val="A47C54"/>
    <a:srgbClr val="F7DAB7"/>
    <a:srgbClr val="EEC898"/>
    <a:srgbClr val="EEC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59" d="100"/>
          <a:sy n="159" d="100"/>
        </p:scale>
        <p:origin x="-40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11DB1-C0B3-43E1-883F-976F7CE7D276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E5B0-8DC4-443D-A5BC-9B150C24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5F36-1D79-44BE-9472-856F888EF919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85815" y="5280521"/>
            <a:ext cx="332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2023.3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66" y="651084"/>
            <a:ext cx="1172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Kaggle RSNA Screening Mammography Breast Cancer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比赛数据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0C5AE0-FE35-DC55-B915-384E7EC3ADDE}"/>
              </a:ext>
            </a:extLst>
          </p:cNvPr>
          <p:cNvSpPr txBox="1"/>
          <p:nvPr/>
        </p:nvSpPr>
        <p:spPr>
          <a:xfrm>
            <a:off x="1118515" y="1541516"/>
            <a:ext cx="99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来自某病例的</a:t>
            </a:r>
            <a:r>
              <a:rPr lang="en-US" altLang="zh-CN" dirty="0"/>
              <a:t>4</a:t>
            </a:r>
            <a:r>
              <a:rPr lang="zh-CN" altLang="en-US" dirty="0"/>
              <a:t>张样本图片，</a:t>
            </a:r>
            <a:r>
              <a:rPr lang="en-US" altLang="zh-CN" dirty="0"/>
              <a:t>L/R-</a:t>
            </a:r>
            <a:r>
              <a:rPr lang="zh-CN" altLang="en-US" dirty="0"/>
              <a:t>左</a:t>
            </a:r>
            <a:r>
              <a:rPr lang="en-US" altLang="zh-CN" dirty="0"/>
              <a:t>/</a:t>
            </a:r>
            <a:r>
              <a:rPr lang="zh-CN" altLang="en-US" dirty="0"/>
              <a:t>右边乳腺部位，</a:t>
            </a:r>
            <a:r>
              <a:rPr lang="en-US" altLang="zh-CN" dirty="0"/>
              <a:t>CC/MLO</a:t>
            </a:r>
            <a:r>
              <a:rPr lang="zh-CN" altLang="en-US" dirty="0"/>
              <a:t>代表不同视角，</a:t>
            </a:r>
            <a:r>
              <a:rPr lang="en-US" altLang="zh-CN" dirty="0"/>
              <a:t>cancer</a:t>
            </a:r>
            <a:r>
              <a:rPr lang="zh-CN" altLang="en-US" dirty="0"/>
              <a:t>代表是否癌变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00DB278-A634-1514-8232-F64607FD0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03" y="2036061"/>
            <a:ext cx="10356477" cy="2911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0C5AE0-FE35-DC55-B915-384E7EC3ADDE}"/>
              </a:ext>
            </a:extLst>
          </p:cNvPr>
          <p:cNvSpPr txBox="1"/>
          <p:nvPr/>
        </p:nvSpPr>
        <p:spPr>
          <a:xfrm>
            <a:off x="1118515" y="1541516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同一癌变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病例的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张样本图片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EA2F34B-F9EA-B5A0-6FC9-8005698F3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9" y="2044266"/>
            <a:ext cx="10486029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7D29C3D-0077-96F5-BC62-0CF348793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1324735"/>
            <a:ext cx="8146486" cy="2629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761FA74-F10E-5716-9AC4-31D28DCA7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4074030"/>
            <a:ext cx="8047417" cy="25834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75D3591-B5FF-014E-83CB-7BCD614B3A18}"/>
              </a:ext>
            </a:extLst>
          </p:cNvPr>
          <p:cNvSpPr txBox="1"/>
          <p:nvPr/>
        </p:nvSpPr>
        <p:spPr>
          <a:xfrm>
            <a:off x="4681847" y="710654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来自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个癌变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病例的样本图片</a:t>
            </a:r>
          </a:p>
        </p:txBody>
      </p:sp>
    </p:spTree>
    <p:extLst>
      <p:ext uri="{BB962C8B-B14F-4D97-AF65-F5344CB8AC3E}">
        <p14:creationId xmlns:p14="http://schemas.microsoft.com/office/powerpoint/2010/main" val="351639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766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训练</a:t>
            </a:r>
            <a:r>
              <a:rPr lang="en-US" altLang="zh-CN" sz="3200" dirty="0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pipeline-</a:t>
            </a:r>
            <a:r>
              <a:rPr lang="zh-CN" altLang="en-US" sz="3200" dirty="0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数据预处理</a:t>
            </a:r>
            <a:r>
              <a:rPr lang="en-US" altLang="zh-CN" sz="3200" dirty="0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ROI </a:t>
            </a:r>
            <a:r>
              <a:rPr lang="en-US" altLang="zh-CN" sz="3200" dirty="0" err="1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EXtract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637FD16-B174-6BE6-FF97-B2A43C43A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4" y="1245681"/>
            <a:ext cx="6447079" cy="4366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84DBA98-52C3-2BD4-2A1C-74EE9BFE5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86" y="1840091"/>
            <a:ext cx="1676545" cy="3177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B86D2EE-4778-443C-045B-80F7941A6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94" y="1904867"/>
            <a:ext cx="1752752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6523891-3545-44A6-E683-C94B79E0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6" y="1253301"/>
            <a:ext cx="6538527" cy="4351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4E96571-5CF0-F403-0FE8-86D156DC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24" y="1901056"/>
            <a:ext cx="1707028" cy="30558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A2055D0-9817-9B29-B730-E25900293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93" y="1935348"/>
            <a:ext cx="1783235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6407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极度不平衡样本比例的解决办法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4483526-2E02-48EE-BC9F-6F4F18A03CE4}"/>
              </a:ext>
            </a:extLst>
          </p:cNvPr>
          <p:cNvSpPr txBox="1"/>
          <p:nvPr/>
        </p:nvSpPr>
        <p:spPr>
          <a:xfrm>
            <a:off x="1246732" y="1432874"/>
            <a:ext cx="887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Inter"/>
              </a:rPr>
              <a:t>Oversampling</a:t>
            </a:r>
            <a:r>
              <a:rPr lang="en-US" altLang="zh-CN" b="0" i="0" dirty="0">
                <a:effectLst/>
                <a:latin typeface="Inter"/>
              </a:rPr>
              <a:t>:</a:t>
            </a:r>
            <a:r>
              <a:rPr lang="zh-CN" altLang="en-US" b="0" i="0" dirty="0">
                <a:effectLst/>
                <a:latin typeface="Inter"/>
              </a:rPr>
              <a:t>过采样通过增加少数类的大小来平衡数据集。通过使用例如重复、自举或</a:t>
            </a:r>
            <a:r>
              <a:rPr lang="en-US" altLang="zh-CN" b="0" i="0" dirty="0">
                <a:effectLst/>
                <a:latin typeface="Inter"/>
              </a:rPr>
              <a:t>SMOTE </a:t>
            </a:r>
            <a:r>
              <a:rPr lang="zh-CN" altLang="en-US" b="0" i="0" dirty="0">
                <a:effectLst/>
                <a:latin typeface="Inter"/>
              </a:rPr>
              <a:t>（合成少数过采样技术）生成新的稀有样本，而不是去除大量样本</a:t>
            </a:r>
            <a:r>
              <a:rPr lang="zh-CN" altLang="en-US" dirty="0">
                <a:latin typeface="Inter"/>
              </a:rPr>
              <a:t>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3FB7AE-7572-9309-7C05-599777464B14}"/>
              </a:ext>
            </a:extLst>
          </p:cNvPr>
          <p:cNvSpPr txBox="1"/>
          <p:nvPr/>
        </p:nvSpPr>
        <p:spPr>
          <a:xfrm>
            <a:off x="1246734" y="2848466"/>
            <a:ext cx="887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Inter"/>
              </a:rPr>
              <a:t>Undersampling</a:t>
            </a:r>
            <a:r>
              <a:rPr lang="en-US" altLang="zh-CN" b="0" i="0" dirty="0">
                <a:effectLst/>
                <a:latin typeface="Inter"/>
              </a:rPr>
              <a:t>:</a:t>
            </a:r>
            <a:r>
              <a:rPr lang="zh-CN" altLang="en-US" b="0" i="0" dirty="0">
                <a:effectLst/>
                <a:latin typeface="Inter"/>
              </a:rPr>
              <a:t>欠采样通过减少多数类的大小来平衡数据集。当数据量足够时，使用此方法。通过保持稀有类中的所有样本，并随机选择丰富类中相同数量的样本，可以检索到平衡的新数据集，用于进一步建模。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A4C1F3B-06C1-68FB-2A80-6304EFE5CF69}"/>
              </a:ext>
            </a:extLst>
          </p:cNvPr>
          <p:cNvSpPr txBox="1"/>
          <p:nvPr/>
        </p:nvSpPr>
        <p:spPr>
          <a:xfrm>
            <a:off x="1246732" y="5619442"/>
            <a:ext cx="887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Inter"/>
              </a:rPr>
              <a:t>Extra data</a:t>
            </a:r>
            <a:r>
              <a:rPr lang="en-US" altLang="zh-CN" b="0" i="0" dirty="0">
                <a:effectLst/>
                <a:latin typeface="Inter"/>
              </a:rPr>
              <a:t>:</a:t>
            </a:r>
            <a:r>
              <a:rPr lang="zh-CN" altLang="en-US" b="0" i="0" dirty="0">
                <a:effectLst/>
                <a:latin typeface="Inter"/>
              </a:rPr>
              <a:t>收集更多的少数类数据。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AF47A27-B28B-4BE4-D3E9-D204A2BB4384}"/>
              </a:ext>
            </a:extLst>
          </p:cNvPr>
          <p:cNvSpPr txBox="1"/>
          <p:nvPr/>
        </p:nvSpPr>
        <p:spPr>
          <a:xfrm>
            <a:off x="1246730" y="3926851"/>
            <a:ext cx="8180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def undersample_majority(X, y):</a:t>
            </a:r>
          </a:p>
          <a:p>
            <a:r>
              <a:rPr lang="zh-CN" altLang="en-US" dirty="0"/>
              <a:t>    # Filter 2/3 of negative samples to upsample positive samples by a factor 3</a:t>
            </a:r>
          </a:p>
          <a:p>
            <a:r>
              <a:rPr lang="zh-CN" altLang="en-US" dirty="0"/>
              <a:t>    return y == 1 or tf.random.uniform([ ]) &gt; 0.66</a:t>
            </a:r>
          </a:p>
        </p:txBody>
      </p:sp>
    </p:spTree>
    <p:extLst>
      <p:ext uri="{BB962C8B-B14F-4D97-AF65-F5344CB8AC3E}">
        <p14:creationId xmlns:p14="http://schemas.microsoft.com/office/powerpoint/2010/main" val="401384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4" y="621003"/>
            <a:ext cx="4447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额外数据引入及处理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3936876-3CF5-AB40-1DE2-195655F2FB29}"/>
              </a:ext>
            </a:extLst>
          </p:cNvPr>
          <p:cNvSpPr txBox="1"/>
          <p:nvPr/>
        </p:nvSpPr>
        <p:spPr>
          <a:xfrm>
            <a:off x="1246734" y="1529557"/>
            <a:ext cx="887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Inter"/>
              </a:rPr>
              <a:t>将额外数据集的所有癌变样本（正样本）加入到训练集数据，采用统一数据处理格式，同时调整负样本</a:t>
            </a:r>
            <a:r>
              <a:rPr lang="en-US" altLang="zh-CN" dirty="0" err="1">
                <a:latin typeface="Inter"/>
              </a:rPr>
              <a:t>undersample</a:t>
            </a:r>
            <a:r>
              <a:rPr lang="zh-CN" altLang="en-US" dirty="0">
                <a:latin typeface="Inter"/>
              </a:rPr>
              <a:t>比例参数，以适应原始类别标签分布。由于额外数据样本与训练数据样本像素统计分布有差异，可通过严重的数据增强</a:t>
            </a:r>
            <a:r>
              <a:rPr lang="en-US" altLang="zh-CN" dirty="0">
                <a:latin typeface="Inter"/>
              </a:rPr>
              <a:t>\</a:t>
            </a:r>
            <a:r>
              <a:rPr lang="zh-CN" altLang="en-US" dirty="0">
                <a:latin typeface="Inter"/>
              </a:rPr>
              <a:t>转换（</a:t>
            </a:r>
            <a:r>
              <a:rPr lang="en-US" altLang="zh-CN" dirty="0">
                <a:latin typeface="Inter"/>
              </a:rPr>
              <a:t>augment</a:t>
            </a:r>
            <a:r>
              <a:rPr lang="zh-CN" altLang="en-US" dirty="0">
                <a:latin typeface="Inter"/>
              </a:rPr>
              <a:t>）混淆样本，达到减小分布差异的效果。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BCC8001-8D8F-60B4-F391-E8E4CDC13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02" y="2712361"/>
            <a:ext cx="823793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2221" y="539115"/>
            <a:ext cx="48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Models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1D34F6-58E2-4818-A133-6C8DD6834D18}"/>
              </a:ext>
            </a:extLst>
          </p:cNvPr>
          <p:cNvSpPr txBox="1"/>
          <p:nvPr/>
        </p:nvSpPr>
        <p:spPr>
          <a:xfrm>
            <a:off x="1469037" y="1123890"/>
            <a:ext cx="851226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Inter"/>
              </a:rPr>
              <a:t>def </a:t>
            </a:r>
            <a:r>
              <a:rPr lang="en-US" altLang="zh-CN" sz="1400" dirty="0" err="1">
                <a:latin typeface="Inter"/>
              </a:rPr>
              <a:t>get_model</a:t>
            </a:r>
            <a:r>
              <a:rPr lang="en-US" altLang="zh-CN" sz="1400" dirty="0">
                <a:latin typeface="Inter"/>
              </a:rPr>
              <a:t>():</a:t>
            </a:r>
          </a:p>
          <a:p>
            <a:r>
              <a:rPr lang="en-US" altLang="zh-CN" sz="1400" dirty="0">
                <a:latin typeface="Inter"/>
              </a:rPr>
              <a:t>    with </a:t>
            </a:r>
            <a:r>
              <a:rPr lang="en-US" altLang="zh-CN" sz="1400" dirty="0" err="1">
                <a:latin typeface="Inter"/>
              </a:rPr>
              <a:t>STRATEGY.scope</a:t>
            </a:r>
            <a:r>
              <a:rPr lang="en-US" altLang="zh-CN" sz="1400" dirty="0">
                <a:latin typeface="Inter"/>
              </a:rPr>
              <a:t>():</a:t>
            </a:r>
          </a:p>
          <a:p>
            <a:r>
              <a:rPr lang="en-US" altLang="zh-CN" sz="1400" dirty="0">
                <a:latin typeface="Inter"/>
              </a:rPr>
              <a:t>        image = </a:t>
            </a:r>
            <a:r>
              <a:rPr lang="en-US" altLang="zh-CN" sz="1400" dirty="0" err="1">
                <a:latin typeface="Inter"/>
              </a:rPr>
              <a:t>tf.keras.layers.Input</a:t>
            </a:r>
            <a:r>
              <a:rPr lang="en-US" altLang="zh-CN" sz="1400" dirty="0">
                <a:latin typeface="Inter"/>
              </a:rPr>
              <a:t>(INPUT_SHAPE, name='image', </a:t>
            </a:r>
            <a:r>
              <a:rPr lang="en-US" altLang="zh-CN" sz="1400" dirty="0" err="1">
                <a:latin typeface="Inter"/>
              </a:rPr>
              <a:t>dtype</a:t>
            </a:r>
            <a:r>
              <a:rPr lang="en-US" altLang="zh-CN" sz="1400" dirty="0">
                <a:latin typeface="Inter"/>
              </a:rPr>
              <a:t>=tf.uint8)</a:t>
            </a:r>
          </a:p>
          <a:p>
            <a:r>
              <a:rPr lang="en-US" altLang="zh-CN" sz="1400" dirty="0">
                <a:latin typeface="Inter"/>
              </a:rPr>
              <a:t>        </a:t>
            </a:r>
            <a:r>
              <a:rPr lang="en-US" altLang="zh-CN" sz="1400" dirty="0" err="1">
                <a:latin typeface="Inter"/>
              </a:rPr>
              <a:t>image_norm</a:t>
            </a:r>
            <a:r>
              <a:rPr lang="en-US" altLang="zh-CN" sz="1400" dirty="0">
                <a:latin typeface="Inter"/>
              </a:rPr>
              <a:t> = normalize(image)</a:t>
            </a:r>
          </a:p>
          <a:p>
            <a:r>
              <a:rPr lang="en-US" altLang="zh-CN" sz="1400" dirty="0">
                <a:latin typeface="Inter"/>
              </a:rPr>
              <a:t>        x = convnext.ConvNeXtV2Tiny(</a:t>
            </a:r>
          </a:p>
          <a:p>
            <a:r>
              <a:rPr lang="en-US" altLang="zh-CN" sz="1400" dirty="0">
                <a:latin typeface="Inter"/>
              </a:rPr>
              <a:t>            </a:t>
            </a:r>
            <a:r>
              <a:rPr lang="en-US" altLang="zh-CN" sz="1400" dirty="0" err="1">
                <a:latin typeface="Inter"/>
              </a:rPr>
              <a:t>input_shape</a:t>
            </a:r>
            <a:r>
              <a:rPr lang="en-US" altLang="zh-CN" sz="1400" dirty="0">
                <a:latin typeface="Inter"/>
              </a:rPr>
              <a:t>=(IMG_HEIGHT, IMG_WIDTH, 3),</a:t>
            </a:r>
          </a:p>
          <a:p>
            <a:r>
              <a:rPr lang="en-US" altLang="zh-CN" sz="1400" dirty="0">
                <a:latin typeface="Inter"/>
              </a:rPr>
              <a:t>            pretrained='imagenet21k-ft1k',</a:t>
            </a:r>
          </a:p>
          <a:p>
            <a:r>
              <a:rPr lang="en-US" altLang="zh-CN" sz="1400" dirty="0">
                <a:latin typeface="Inter"/>
              </a:rPr>
              <a:t>            </a:t>
            </a:r>
            <a:r>
              <a:rPr lang="en-US" altLang="zh-CN" sz="1400" dirty="0" err="1">
                <a:latin typeface="Inter"/>
              </a:rPr>
              <a:t>num_classes</a:t>
            </a:r>
            <a:r>
              <a:rPr lang="en-US" altLang="zh-CN" sz="1400" dirty="0">
                <a:latin typeface="Inter"/>
              </a:rPr>
              <a:t>=0,</a:t>
            </a:r>
          </a:p>
          <a:p>
            <a:r>
              <a:rPr lang="en-US" altLang="zh-CN" sz="1400" dirty="0">
                <a:latin typeface="Inter"/>
              </a:rPr>
              <a:t>        )(</a:t>
            </a:r>
            <a:r>
              <a:rPr lang="en-US" altLang="zh-CN" sz="1400" dirty="0" err="1">
                <a:latin typeface="Inter"/>
              </a:rPr>
              <a:t>image_norm</a:t>
            </a:r>
            <a:r>
              <a:rPr lang="en-US" altLang="zh-CN" sz="1400" dirty="0">
                <a:latin typeface="Inter"/>
              </a:rPr>
              <a:t>)</a:t>
            </a:r>
          </a:p>
          <a:p>
            <a:r>
              <a:rPr lang="en-US" altLang="zh-CN" sz="1400" dirty="0">
                <a:latin typeface="Inter"/>
              </a:rPr>
              <a:t>        x = tf.keras.layers.GlobalAveragePooling2D()(x)</a:t>
            </a:r>
          </a:p>
          <a:p>
            <a:r>
              <a:rPr lang="en-US" altLang="zh-CN" sz="1400" dirty="0">
                <a:latin typeface="Inter"/>
              </a:rPr>
              <a:t>        x = </a:t>
            </a:r>
            <a:r>
              <a:rPr lang="en-US" altLang="zh-CN" sz="1400" dirty="0" err="1">
                <a:latin typeface="Inter"/>
              </a:rPr>
              <a:t>tf.keras.layers.Dropout</a:t>
            </a:r>
            <a:r>
              <a:rPr lang="en-US" altLang="zh-CN" sz="1400" dirty="0">
                <a:latin typeface="Inter"/>
              </a:rPr>
              <a:t>(0.30)(x)</a:t>
            </a:r>
          </a:p>
          <a:p>
            <a:r>
              <a:rPr lang="en-US" altLang="zh-CN" sz="1400" dirty="0">
                <a:latin typeface="Inter"/>
              </a:rPr>
              <a:t>        outputs = </a:t>
            </a:r>
            <a:r>
              <a:rPr lang="en-US" altLang="zh-CN" sz="1400" dirty="0" err="1">
                <a:latin typeface="Inter"/>
              </a:rPr>
              <a:t>tf.keras.layers.Dense</a:t>
            </a:r>
            <a:r>
              <a:rPr lang="en-US" altLang="zh-CN" sz="1400" dirty="0">
                <a:latin typeface="Inter"/>
              </a:rPr>
              <a:t>(1, activation='sigmoid')(x)</a:t>
            </a:r>
          </a:p>
          <a:p>
            <a:r>
              <a:rPr lang="en-US" altLang="zh-CN" sz="1400" dirty="0">
                <a:latin typeface="Inter"/>
              </a:rPr>
              <a:t>        optimizer = </a:t>
            </a:r>
            <a:r>
              <a:rPr lang="en-US" altLang="zh-CN" sz="1400" dirty="0" err="1">
                <a:latin typeface="Inter"/>
              </a:rPr>
              <a:t>tfa.optimizers.AdamW</a:t>
            </a:r>
            <a:r>
              <a:rPr lang="en-US" altLang="zh-CN" sz="1400" dirty="0">
                <a:latin typeface="Inter"/>
              </a:rPr>
              <a:t>(</a:t>
            </a:r>
            <a:r>
              <a:rPr lang="en-US" altLang="zh-CN" sz="1400" dirty="0" err="1">
                <a:latin typeface="Inter"/>
              </a:rPr>
              <a:t>learning_rate</a:t>
            </a:r>
            <a:r>
              <a:rPr lang="en-US" altLang="zh-CN" sz="1400" dirty="0">
                <a:latin typeface="Inter"/>
              </a:rPr>
              <a:t>=LR_MAX, </a:t>
            </a:r>
            <a:r>
              <a:rPr lang="en-US" altLang="zh-CN" sz="1400" dirty="0" err="1">
                <a:latin typeface="Inter"/>
              </a:rPr>
              <a:t>weight_decay</a:t>
            </a:r>
            <a:r>
              <a:rPr lang="en-US" altLang="zh-CN" sz="1400" dirty="0">
                <a:latin typeface="Inter"/>
              </a:rPr>
              <a:t>=LR_MAX*WD_RATIO, epsilon=1e-6)</a:t>
            </a:r>
          </a:p>
          <a:p>
            <a:r>
              <a:rPr lang="en-US" altLang="zh-CN" sz="1400" dirty="0">
                <a:latin typeface="Inter"/>
              </a:rPr>
              <a:t>        loss = </a:t>
            </a:r>
            <a:r>
              <a:rPr lang="en-US" altLang="zh-CN" sz="1400" dirty="0" err="1">
                <a:latin typeface="Inter"/>
              </a:rPr>
              <a:t>tf.keras.losses.BinaryCrossentropy</a:t>
            </a:r>
            <a:r>
              <a:rPr lang="en-US" altLang="zh-CN" sz="1400" dirty="0">
                <a:latin typeface="Inter"/>
              </a:rPr>
              <a:t>(</a:t>
            </a:r>
            <a:r>
              <a:rPr lang="en-US" altLang="zh-CN" sz="1400" dirty="0" err="1">
                <a:latin typeface="Inter"/>
              </a:rPr>
              <a:t>from_logits</a:t>
            </a:r>
            <a:r>
              <a:rPr lang="en-US" altLang="zh-CN" sz="1400" dirty="0">
                <a:latin typeface="Inter"/>
              </a:rPr>
              <a:t>=False)</a:t>
            </a:r>
          </a:p>
          <a:p>
            <a:r>
              <a:rPr lang="en-US" altLang="zh-CN" sz="1400" dirty="0">
                <a:latin typeface="Inter"/>
              </a:rPr>
              <a:t>        metrics = [pF1()]</a:t>
            </a:r>
          </a:p>
          <a:p>
            <a:r>
              <a:rPr lang="en-US" altLang="zh-CN" sz="1400" dirty="0">
                <a:latin typeface="Inter"/>
              </a:rPr>
              <a:t>        model = </a:t>
            </a:r>
            <a:r>
              <a:rPr lang="en-US" altLang="zh-CN" sz="1400" dirty="0" err="1">
                <a:latin typeface="Inter"/>
              </a:rPr>
              <a:t>tf.keras.models.Model</a:t>
            </a:r>
            <a:r>
              <a:rPr lang="en-US" altLang="zh-CN" sz="1400" dirty="0">
                <a:latin typeface="Inter"/>
              </a:rPr>
              <a:t>(inputs=image, outputs=outputs)</a:t>
            </a:r>
          </a:p>
          <a:p>
            <a:r>
              <a:rPr lang="en-US" altLang="zh-CN" sz="1400" dirty="0">
                <a:latin typeface="Inter"/>
              </a:rPr>
              <a:t>        </a:t>
            </a:r>
            <a:r>
              <a:rPr lang="en-US" altLang="zh-CN" sz="1400" dirty="0" err="1">
                <a:latin typeface="Inter"/>
              </a:rPr>
              <a:t>model.compile</a:t>
            </a:r>
            <a:r>
              <a:rPr lang="en-US" altLang="zh-CN" sz="1400" dirty="0">
                <a:latin typeface="Inter"/>
              </a:rPr>
              <a:t>(optimizer=optimizer, loss=loss, metrics=metrics)</a:t>
            </a:r>
          </a:p>
          <a:p>
            <a:r>
              <a:rPr lang="en-US" altLang="zh-CN" sz="1400" dirty="0">
                <a:latin typeface="Inter"/>
              </a:rPr>
              <a:t>        return model</a:t>
            </a:r>
          </a:p>
          <a:p>
            <a:r>
              <a:rPr lang="en-US" altLang="zh-CN" sz="1400" b="0" i="0" dirty="0">
                <a:effectLst/>
                <a:latin typeface="Inter"/>
              </a:rPr>
              <a:t>history = </a:t>
            </a:r>
            <a:r>
              <a:rPr lang="en-US" altLang="zh-CN" sz="1400" b="0" i="0" dirty="0" err="1">
                <a:effectLst/>
                <a:latin typeface="Inter"/>
              </a:rPr>
              <a:t>model.fit</a:t>
            </a:r>
            <a:r>
              <a:rPr lang="en-US" altLang="zh-CN" sz="1400" b="0" i="0" dirty="0">
                <a:effectLst/>
                <a:latin typeface="Inter"/>
              </a:rPr>
              <a:t>(</a:t>
            </a:r>
          </a:p>
          <a:p>
            <a:r>
              <a:rPr lang="en-US" altLang="zh-CN" sz="1400" b="0" i="0" dirty="0">
                <a:effectLst/>
                <a:latin typeface="Inter"/>
              </a:rPr>
              <a:t>        ...</a:t>
            </a:r>
          </a:p>
          <a:p>
            <a:r>
              <a:rPr lang="en-US" altLang="zh-CN" sz="1400" b="0" i="0" dirty="0">
                <a:effectLst/>
                <a:latin typeface="Inter"/>
              </a:rPr>
              <a:t>        </a:t>
            </a:r>
            <a:r>
              <a:rPr lang="en-US" altLang="zh-CN" sz="1400" b="0" i="0" dirty="0" err="1">
                <a:effectLst/>
                <a:latin typeface="Inter"/>
              </a:rPr>
              <a:t>class_weight</a:t>
            </a:r>
            <a:r>
              <a:rPr lang="en-US" altLang="zh-CN" sz="1400" b="0" i="0" dirty="0">
                <a:effectLst/>
                <a:latin typeface="Inter"/>
              </a:rPr>
              <a:t> = {</a:t>
            </a:r>
          </a:p>
          <a:p>
            <a:r>
              <a:rPr lang="en-US" altLang="zh-CN" sz="1400" b="0" i="0" dirty="0">
                <a:effectLst/>
                <a:latin typeface="Inter"/>
              </a:rPr>
              <a:t>            0: 1.0,</a:t>
            </a:r>
          </a:p>
          <a:p>
            <a:r>
              <a:rPr lang="en-US" altLang="zh-CN" sz="1400" b="0" i="0" dirty="0">
                <a:effectLst/>
                <a:latin typeface="Inter"/>
              </a:rPr>
              <a:t>            1: 5.0,</a:t>
            </a:r>
          </a:p>
          <a:p>
            <a:r>
              <a:rPr lang="en-US" altLang="zh-CN" sz="1400" b="0" i="0" dirty="0">
                <a:effectLst/>
                <a:latin typeface="Inter"/>
              </a:rPr>
              <a:t>        },</a:t>
            </a:r>
          </a:p>
          <a:p>
            <a:r>
              <a:rPr lang="en-US" altLang="zh-CN" sz="1400" b="0" i="0" dirty="0">
                <a:effectLst/>
                <a:latin typeface="Inter"/>
              </a:rPr>
              <a:t>   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2221" y="539115"/>
            <a:ext cx="48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总结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经验分享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1D34F6-58E2-4818-A133-6C8DD6834D18}"/>
              </a:ext>
            </a:extLst>
          </p:cNvPr>
          <p:cNvSpPr txBox="1"/>
          <p:nvPr/>
        </p:nvSpPr>
        <p:spPr>
          <a:xfrm>
            <a:off x="1252222" y="1432874"/>
            <a:ext cx="815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：计算机视觉类对于图像尺寸比较敏感，一般而言，尺寸越大，效果越好。</a:t>
            </a:r>
            <a:endParaRPr lang="en-US" altLang="zh-CN" dirty="0">
              <a:solidFill>
                <a:prstClr val="black"/>
              </a:solidFill>
              <a:latin typeface="Inter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：图像数据的处理</a:t>
            </a:r>
            <a:r>
              <a:rPr lang="en-US" altLang="zh-CN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-ROI</a:t>
            </a:r>
            <a:r>
              <a:rPr lang="zh-CN" altLang="en-US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区域提取以及原始比例的保持。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：极度类别不平衡数据的解决方法</a:t>
            </a:r>
            <a:r>
              <a:rPr lang="en-US" altLang="zh-CN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-</a:t>
            </a:r>
            <a:r>
              <a:rPr lang="en-US" altLang="zh-CN" dirty="0" err="1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undersample</a:t>
            </a:r>
            <a:r>
              <a:rPr lang="zh-CN" altLang="en-US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，引入额外数据。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Inter"/>
                <a:ea typeface="等线" panose="02010600030101010101" pitchFamily="2" charset="-122"/>
              </a:rPr>
              <a:t>：根据标签分布来设置后处理阈值。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1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8A988CD-9502-4660-96DB-E84E659DFC64}"/>
              </a:ext>
            </a:extLst>
          </p:cNvPr>
          <p:cNvSpPr txBox="1"/>
          <p:nvPr/>
        </p:nvSpPr>
        <p:spPr>
          <a:xfrm>
            <a:off x="4067783" y="2367171"/>
            <a:ext cx="40564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Bold" panose="020B0800000000000000" charset="-122"/>
                <a:sym typeface="+mn-ea"/>
              </a:rPr>
              <a:t>Thank you!</a:t>
            </a: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Bold" panose="020B0800000000000000" charset="-122"/>
                <a:sym typeface="+mn-ea"/>
              </a:rPr>
              <a:t>谢谢观看</a:t>
            </a:r>
            <a:endParaRPr lang="en-US" altLang="zh-CN" sz="66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6190" y="591820"/>
            <a:ext cx="2429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" panose="020B0500000000090000" charset="-122"/>
                <a:ea typeface="思源黑体" panose="020B0500000000090000" charset="-122"/>
                <a:cs typeface="思源黑体" panose="020B0500000000090000" charset="-122"/>
              </a:rPr>
              <a:t>方案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" panose="020B0500000000090000" charset="-122"/>
                <a:ea typeface="思源黑体" panose="020B0500000000090000" charset="-122"/>
                <a:cs typeface="思源黑体" panose="020B0500000000090000" charset="-122"/>
              </a:rPr>
              <a:t>概览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9890" y="1398270"/>
            <a:ext cx="3704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比赛介绍</a:t>
            </a:r>
            <a:r>
              <a:rPr lang="en-US" altLang="zh-CN" dirty="0"/>
              <a:t>introduce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比赛任务</a:t>
            </a:r>
            <a:r>
              <a:rPr lang="en-US" altLang="zh-CN" dirty="0"/>
              <a:t>Task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评价指标</a:t>
            </a:r>
            <a:r>
              <a:rPr lang="en-US" altLang="zh-CN" dirty="0"/>
              <a:t>Evaluation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数据介绍</a:t>
            </a:r>
            <a:r>
              <a:rPr lang="en-US" altLang="zh-CN" dirty="0"/>
              <a:t>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pipeline</a:t>
            </a:r>
            <a:r>
              <a:rPr lang="zh-CN" altLang="en-US" dirty="0"/>
              <a:t>（比赛难点）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比赛数据预处理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极度不平衡样本的解决办法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额外数据的引入及统一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经验分享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66191" y="591820"/>
            <a:ext cx="5640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比赛介绍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9038" y="1175385"/>
            <a:ext cx="23198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图像二分类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评价指标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pF1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医学影像图片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DCA083D-9A07-4B65-9558-2948C15B3D30}"/>
              </a:ext>
            </a:extLst>
          </p:cNvPr>
          <p:cNvSpPr txBox="1"/>
          <p:nvPr/>
        </p:nvSpPr>
        <p:spPr>
          <a:xfrm>
            <a:off x="1266191" y="591820"/>
            <a:ext cx="5640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评价指标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ED8ACAE-B90F-64D7-24E6-6A3C4C54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74" y="1827642"/>
            <a:ext cx="7940728" cy="23776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635508C-8FAB-1A40-3285-970D6051B380}"/>
              </a:ext>
            </a:extLst>
          </p:cNvPr>
          <p:cNvSpPr txBox="1"/>
          <p:nvPr/>
        </p:nvSpPr>
        <p:spPr>
          <a:xfrm>
            <a:off x="1679038" y="1175385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评价指标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pF1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A1E6D9D-F383-C6D0-8BB7-E4BBD5A86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74" y="4293616"/>
            <a:ext cx="1966130" cy="5639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1BA828C-DD49-2A74-605A-503EA7C7E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74" y="4945873"/>
            <a:ext cx="1676545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7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CCE5170-512A-4BBA-BE4B-DDE0CC2E2AE4}"/>
              </a:ext>
            </a:extLst>
          </p:cNvPr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A028758-9213-4D0D-B835-4786654ED7F6}"/>
              </a:ext>
            </a:extLst>
          </p:cNvPr>
          <p:cNvSpPr txBox="1"/>
          <p:nvPr/>
        </p:nvSpPr>
        <p:spPr>
          <a:xfrm>
            <a:off x="1432875" y="1649691"/>
            <a:ext cx="100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b="1" i="0" dirty="0">
                <a:solidFill>
                  <a:srgbClr val="3C4043"/>
                </a:solidFill>
                <a:effectLst/>
                <a:latin typeface="Inter"/>
              </a:rPr>
              <a:t>[train/test]_images/[patient_id]/[image_id].dcm</a:t>
            </a:r>
            <a:r>
              <a:rPr lang="en-US" altLang="zh-CN" dirty="0"/>
              <a:t>:</a:t>
            </a:r>
            <a:r>
              <a:rPr lang="zh-CN" altLang="en-US" dirty="0"/>
              <a:t>训练集</a:t>
            </a:r>
            <a:r>
              <a:rPr lang="en-US" altLang="zh-CN" dirty="0"/>
              <a:t>/</a:t>
            </a:r>
            <a:r>
              <a:rPr lang="zh-CN" altLang="en-US" dirty="0"/>
              <a:t>测试集病例图像数据，由</a:t>
            </a:r>
            <a:r>
              <a:rPr lang="en-US" altLang="zh-CN" dirty="0" err="1"/>
              <a:t>dicom</a:t>
            </a:r>
            <a:r>
              <a:rPr lang="zh-CN" altLang="en-US" dirty="0"/>
              <a:t>格式给出。线上测试集大约有</a:t>
            </a:r>
            <a:r>
              <a:rPr lang="en-US" altLang="zh-CN" dirty="0"/>
              <a:t>8k</a:t>
            </a:r>
            <a:r>
              <a:rPr lang="zh-CN" altLang="en-US" dirty="0"/>
              <a:t>个病例，每个病例约有</a:t>
            </a:r>
            <a:r>
              <a:rPr lang="en-US" altLang="zh-CN" dirty="0"/>
              <a:t>4</a:t>
            </a:r>
            <a:r>
              <a:rPr lang="zh-CN" altLang="en-US" dirty="0"/>
              <a:t>张样本图像。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2660B42-A5B3-4CE9-9F10-D8023C684205}"/>
              </a:ext>
            </a:extLst>
          </p:cNvPr>
          <p:cNvSpPr txBox="1"/>
          <p:nvPr/>
        </p:nvSpPr>
        <p:spPr>
          <a:xfrm>
            <a:off x="1432875" y="2989868"/>
            <a:ext cx="100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3C4043"/>
                </a:solidFill>
                <a:effectLst/>
                <a:latin typeface="Inter"/>
              </a:rPr>
              <a:t>[train/test].csv</a:t>
            </a:r>
            <a:r>
              <a:rPr lang="en-US" altLang="zh-CN" dirty="0"/>
              <a:t>:</a:t>
            </a:r>
            <a:r>
              <a:rPr lang="zh-CN" altLang="en-US" dirty="0"/>
              <a:t>训练集</a:t>
            </a:r>
            <a:r>
              <a:rPr lang="en-US" altLang="zh-CN" dirty="0"/>
              <a:t>/</a:t>
            </a:r>
            <a:r>
              <a:rPr lang="zh-CN" altLang="en-US" dirty="0"/>
              <a:t>测试集基础信息表格数据。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1315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CCE5170-512A-4BBA-BE4B-DDE0CC2E2AE4}"/>
              </a:ext>
            </a:extLst>
          </p:cNvPr>
          <p:cNvSpPr txBox="1"/>
          <p:nvPr/>
        </p:nvSpPr>
        <p:spPr>
          <a:xfrm>
            <a:off x="313481" y="300492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78082D9-91EA-B05A-DE08-96E91459B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1" y="884057"/>
            <a:ext cx="11286198" cy="35436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C89896F-5E29-0559-752A-E156464A3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0" y="4588640"/>
            <a:ext cx="11080440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CCE5170-512A-4BBA-BE4B-DDE0CC2E2AE4}"/>
              </a:ext>
            </a:extLst>
          </p:cNvPr>
          <p:cNvSpPr txBox="1"/>
          <p:nvPr/>
        </p:nvSpPr>
        <p:spPr>
          <a:xfrm>
            <a:off x="313481" y="300492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A4FAB38-1A0D-0E97-75D7-2E78CF8D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" b="3781"/>
          <a:stretch/>
        </p:blipFill>
        <p:spPr>
          <a:xfrm>
            <a:off x="936813" y="1046997"/>
            <a:ext cx="10252803" cy="53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5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4483764-78A2-81FE-E072-D3315CD11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35" y="1330372"/>
            <a:ext cx="9769687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1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6346" y="102528"/>
            <a:ext cx="503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r>
              <a:rPr lang="en-US" altLang="zh-CN" sz="3200" dirty="0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VOI-LUT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转换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DCA0DDD-DC41-590E-79F9-AE51212DC965}"/>
              </a:ext>
            </a:extLst>
          </p:cNvPr>
          <p:cNvSpPr txBox="1"/>
          <p:nvPr/>
        </p:nvSpPr>
        <p:spPr>
          <a:xfrm>
            <a:off x="2318995" y="6386140"/>
            <a:ext cx="651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 err="1"/>
              <a:t>dicom</a:t>
            </a:r>
            <a:r>
              <a:rPr lang="zh-CN" altLang="en-US" dirty="0"/>
              <a:t>图像数据，</a:t>
            </a:r>
            <a:r>
              <a:rPr lang="en-US" altLang="zh-CN" dirty="0"/>
              <a:t>VOI-LUT</a:t>
            </a:r>
            <a:r>
              <a:rPr lang="zh-CN" altLang="en-US" dirty="0"/>
              <a:t>处理可以增强图片纹理和线条。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13A80BF-FBF2-4D89-1F4F-4A8CB64C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2" y="687303"/>
            <a:ext cx="10432684" cy="28501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35EA4A9-89FF-632E-4702-326E6A38A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2" y="3565055"/>
            <a:ext cx="10501270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644</Words>
  <Application>Microsoft Office PowerPoint</Application>
  <PresentationFormat>自定义</PresentationFormat>
  <Paragraphs>81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</cp:lastModifiedBy>
  <cp:revision>219</cp:revision>
  <dcterms:created xsi:type="dcterms:W3CDTF">2020-02-10T06:42:00Z</dcterms:created>
  <dcterms:modified xsi:type="dcterms:W3CDTF">2023-03-10T13:18:18Z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