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3" r:id="rId2"/>
    <p:sldId id="304" r:id="rId3"/>
    <p:sldId id="305" r:id="rId4"/>
    <p:sldId id="306" r:id="rId5"/>
    <p:sldId id="307" r:id="rId6"/>
    <p:sldId id="308" r:id="rId7"/>
    <p:sldId id="297" r:id="rId8"/>
    <p:sldId id="298" r:id="rId9"/>
    <p:sldId id="30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3T23:05:44.926" idx="2">
    <p:pos x="5019" y="3847"/>
    <p:text>yolov1只能预测2个框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56BC1-9231-4B05-9764-E45314C9A2B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296DD-335C-4EC4-9C5C-6F569285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4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机器学习解决问题的思路是从开始的通过传感器例如 CMOS 等来获得原始数据，经过预处理、特征提取、特征选择的数据处理过程，最后用于推理、预测或者识别的目的。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在早期的图像处理算法中，都是靠人工提取特征。人工提取特征，能不能选取到好的特征很大程度上依靠研究人员的经验，甚至是依靠运气。而且特征调试的过程非常耗时，且不一定能达到预期的效果。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卷积神经网络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CNN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是通过将图像的三维灰度值数据（长宽以及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RGB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三原色三个维度），经过一系列由神经元构成的隐层进行处理，最终用于图像识别、目标检测等计算机视觉任务的算法模型。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4.1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近几年来，目标检测算法取得了很大的突破，按照其解决问题的思路可以分为两类，一类是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two-stage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R-CNN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系列算法，包括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R-CNN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Fast  R-CNN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Faster  R-CNN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等等，需要先使用启发式方法如选择性搜索算法（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Selective Search Algorithm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）或者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CNN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网络如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RPN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来产生 候选区域（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Region Proposal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），然后再在候选框上做目标分类与位置回归。另一类是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one-stage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算法，包括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SSD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系列算法等等，仅使用一个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CNN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网络直接预测。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Two-stage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方案准确度高速度慢，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One-stage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算法速度快，但是准确性要低一些。 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4.2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基于深层神经网络的目标检测可以分为：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双阶段（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two- stage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）：第一级网络用于候选区域提取；第二级网络对提取的候选区域进行分类和精确坐标回归，例如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RCNN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系列；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单阶段（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one- stage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）：掘弃了候选区域提取这一步骤，只用一级网络就完成了分类和回归两个任务例如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SSD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等。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建议参考：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https://www.jianshu.com/p/cad68ca85e27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https://blog.csdn.net/qq_30815237/article/details/91949543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https://www.zhihu.com/question/399884529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B7450-C7F6-40C9-BF95-D76FF25BAE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1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机器学习解决问题的思路是从开始的通过传感器例如 CMOS 等来获得原始数据，经过预处理、特征提取、特征选择的数据处理过程，最后用于推理、预测或者识别的目的。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在早期的图像处理算法中，都是靠人工提取特征。人工提取特征，能不能选取到好的特征很大程度上依靠研究人员的经验，甚至是依靠运气。而且特征调试的过程非常耗时，且不一定能达到预期的效果。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卷积神经网络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CNN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是通过将图像的三维灰度值数据（长宽以及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RGB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三原色三个维度），经过一系列由神经元构成的隐层进行处理，最终用于图像识别、目标检测等计算机视觉任务的算法模型。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近几年来，目标检测算法取得了很大的突破，按照其解决问题的思路可以分为两类，一类是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two-stage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R-CNN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系列算法，包括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R-CNN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Fast  R-CNN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Faster  R-CNN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等等，需要先使用启发式方法如选择性搜索算法（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Selective Search Algorithm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）或者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CNN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网络如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RPN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来产生 候选区域（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Region Proposal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），然后再在候选框上做目标分类与位置回归。另一类是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one-stage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算法，包括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SSD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系列算法等等，仅使用一个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CNN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网络直接预测。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Two-stage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方案准确度高速度慢，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One-stage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算法速度快，但是准确性要低一些。 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基于深层神经网络的目标检测可以分为：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双阶段（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two- stage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）：第一级网络用于候选区域提取；第二级网络对提取的候选区域进行分类和精确坐标回归，例如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RCNN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系列；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单阶段（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one- stage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）：掘弃了候选区域提取这一步骤，只用一级网络就完成了分类和回归两个任务例如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SSD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等。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B7450-C7F6-40C9-BF95-D76FF25BAE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B7450-C7F6-40C9-BF95-D76FF25BAE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0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B7450-C7F6-40C9-BF95-D76FF25BAE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机器学习解决问题的思路是从开始的通过传感器例如 CMOS 等来获得原始数据，经过预处理、特征提取、特征选择的数据处理过程，最后用于推理、预测或者识别的目的。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在早期的图像处理算法中，都是靠人工提取特征。人工提取特征，能不能选取到好的特征很大程度上依靠研究人员的经验，甚至是依靠运气。而且特征调试的过程非常耗时，且不一定能达到预期的效果。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卷积神经网络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CNN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是通过将图像的三维灰度值数据（长宽以及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RGB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三原色三个维度），经过一系列由神经元构成的隐层进行处理，最终用于图像识别、目标检测等计算机视觉任务的算法模型。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近几年来，目标检测算法取得了很大的突破，按照其解决问题的思路可以分为两类，一类是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two-stage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R-CNN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系列算法，包括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R-CNN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Fast  R-CNN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Faster  R-CNN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等等，需要先使用启发式方法如选择性搜索算法（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Selective Search Algorithm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）或者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CNN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网络如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RPN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来产生 候选区域（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Region Proposal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），然后再在候选框上做目标分类与位置回归。另一类是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one-stage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算法，包括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SSD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系列算法等等，仅使用一个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CNN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网络直接预测。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Two-stage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方案准确度高速度慢，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One-stage 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算法速度快，但是准确性要低一些。 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基于深层神经网络的目标检测可以分为：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双阶段（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two- stage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）：第一级网络用于候选区域提取；第二级网络对提取的候选区域进行分类和精确坐标回归，例如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RCNN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系列；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单阶段（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one- stage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）：掘弃了候选区域提取这一步骤，只用一级网络就完成了分类和回归两个任务例如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SSD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等。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B7450-C7F6-40C9-BF95-D76FF25BAE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7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B7450-C7F6-40C9-BF95-D76FF25BAE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6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Yolov4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使用 加权残差连接（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WRC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），跨阶段部分连接（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CSP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），交叉微型批处理规范化（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CmBN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），自对抗训练（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SAT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），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Mish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激活（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Mish-activation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），马赛克数据增强（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Mosaic data augmentation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），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CmBN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DropBlock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正则化（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DropBlock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 regularization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）和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CIoU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损失函数（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CIoU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 loss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B7450-C7F6-40C9-BF95-D76FF25BAE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B7450-C7F6-40C9-BF95-D76FF25BAE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3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B7450-C7F6-40C9-BF95-D76FF25BAE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6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5073-42A6-4483-94CC-E98BA4216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DE0A1F-B745-4B0B-A086-769CB78A9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89608-CD5C-4705-94BD-30A8A60F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6F2F-83B6-40FB-9BE3-E236D0D1B9D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BCB4E-B5ED-416A-AA47-69773D10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74B89-1CEA-4DBC-A213-B2850D68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C9E-1D70-4707-9E88-33502003B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8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3C7D0-5AB9-424E-95E2-AFF5D08B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E03D49-1B34-4937-A333-A0AE0646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23BDC-7E99-46FE-92AD-012467D7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6F2F-83B6-40FB-9BE3-E236D0D1B9D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89E00-4161-4F99-BF10-78359B76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A569B-3BAA-4C16-824B-0DDA3B3C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C9E-1D70-4707-9E88-33502003B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9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1551D6-1714-4535-98C5-9538ED8AD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1DE54-5FC2-41C7-9D46-BA330D800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60031-ED5C-4305-94DA-335C31CE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6F2F-83B6-40FB-9BE3-E236D0D1B9D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AA91A-BC4C-4AFA-97E9-30CCCDB4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8634F-8776-4F38-88BD-0842B1E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C9E-1D70-4707-9E88-33502003B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7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9D1F8-7459-4737-8ABC-0B030D69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352B4-7A35-4F30-AF2A-2574688E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BE854-15E7-4818-9705-B1BAF859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6F2F-83B6-40FB-9BE3-E236D0D1B9D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A8E3C-7EA7-472D-8A23-4951EAE0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B19A7-DB00-44FB-BC4F-B4F064C8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C9E-1D70-4707-9E88-33502003B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206A3-E07B-471E-8EEE-C493EE7C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67436-DF78-4799-AC8D-45F877549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E1A12-B32F-48AB-9E0B-A1CAFBFE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6F2F-83B6-40FB-9BE3-E236D0D1B9D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E5955-5A0A-4E12-A660-82470F75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66ECA-BA5C-4922-85EF-115ECC56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C9E-1D70-4707-9E88-33502003B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D574B-1F59-4006-976E-C84E3AF6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E888F-6D2A-43CD-B865-BA50FE16C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CD997-4DE1-46B4-8DD7-86DCE16C3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F2F7D-C2C0-4C47-9F04-50A96C6C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6F2F-83B6-40FB-9BE3-E236D0D1B9D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251C7-94FE-4DBE-9190-A1200C86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C31AE-940A-48B4-BC73-FF12D145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C9E-1D70-4707-9E88-33502003B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6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EEBD6-9F26-4B06-9017-CB2B67D3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E6931-A29B-4821-9035-B83E7540D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634DA-E0A8-4011-9526-2711263B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B1615E-D313-4729-81CD-FADB9E565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0CDBCE-C586-467D-A34E-5A5D69E1E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047A3D-5689-4645-9A52-7EFFF2D2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6F2F-83B6-40FB-9BE3-E236D0D1B9D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3B8D5D-C8A4-4BAC-8001-E38AD86C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E48258-C2A2-43DA-88A7-0775B9AA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C9E-1D70-4707-9E88-33502003B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6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1A67B-A365-4547-A32E-4CAD01B4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3566E9-F227-4A3A-9A2D-A72DF142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6F2F-83B6-40FB-9BE3-E236D0D1B9D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0F0D95-FC2A-4AA8-9644-E0877952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11F11E-907E-48A0-90D1-F277B98C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C9E-1D70-4707-9E88-33502003B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3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E9B1A8-ECE4-40C8-B284-FA8B99C9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6F2F-83B6-40FB-9BE3-E236D0D1B9D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20B5ED-0394-4000-9225-74823619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AEE86-8FC6-4FF8-9CF1-70E5D2E5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C9E-1D70-4707-9E88-33502003B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3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2A157-A5EA-4DC0-A0CA-E41E341A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82EC7-B99E-4779-8601-AA5FCCD2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BD73C-5E3F-40B6-8B36-F1288AA54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183C0-56CE-46F5-B1DF-A9CC2912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6F2F-83B6-40FB-9BE3-E236D0D1B9D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611EC-59E6-4FB6-9BC2-CC14EDBB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8F29F-D423-4913-A457-BB6C455D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C9E-1D70-4707-9E88-33502003B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1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4896E-5427-4A6C-837C-F39AEAEE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3274BB-C801-4D57-8E2D-5621C83DC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9A99F-1154-4F27-87CF-9254FB40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60825-2F12-4C8B-BCFF-44560910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6F2F-83B6-40FB-9BE3-E236D0D1B9D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5EAB8-888E-4F14-B509-1506A570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B87CC-4AC9-49AD-8B0A-DBE62EB3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C9E-1D70-4707-9E88-33502003B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8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EAD089-A471-4127-BAB1-7795DDFA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76914-5564-49D5-8144-F532B7B2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0BDF4-930E-4030-ADD3-95DCF4E6F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6F2F-83B6-40FB-9BE3-E236D0D1B9D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A094D-B145-4178-849D-367E4B59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FB931-996A-4F1B-B474-1AC0B593D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4C9E-1D70-4707-9E88-33502003B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3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24" y="441855"/>
            <a:ext cx="526648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2FBE66A-1D57-45C7-AC94-021C13A581A5}"/>
              </a:ext>
            </a:extLst>
          </p:cNvPr>
          <p:cNvSpPr txBox="1"/>
          <p:nvPr/>
        </p:nvSpPr>
        <p:spPr>
          <a:xfrm>
            <a:off x="394556" y="656915"/>
            <a:ext cx="8168368" cy="612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44A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Impact" panose="020B0806030902050204" pitchFamily="34" charset="0"/>
                <a:cs typeface="+mn-cs"/>
              </a:rPr>
              <a:t>01</a:t>
            </a:r>
            <a:r>
              <a:rPr lang="zh-CN" altLang="en-US" sz="2900" b="1" dirty="0"/>
              <a:t>　</a:t>
            </a:r>
            <a:r>
              <a:rPr lang="zh-CN" altLang="en-US" sz="2200" b="1" dirty="0"/>
              <a:t>关于</a:t>
            </a:r>
            <a:r>
              <a:rPr lang="en-US" altLang="zh-CN" sz="2200" b="1" dirty="0"/>
              <a:t>yolo</a:t>
            </a:r>
            <a:r>
              <a:rPr lang="zh-CN" altLang="en-US" sz="2200" b="1" dirty="0"/>
              <a:t>算法</a:t>
            </a:r>
          </a:p>
          <a:p>
            <a:endParaRPr lang="zh-CN" altLang="en-US" sz="2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9C0974-BF20-4363-8DA2-C84915D302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4" r="3419"/>
          <a:stretch/>
        </p:blipFill>
        <p:spPr>
          <a:xfrm>
            <a:off x="4822371" y="1428498"/>
            <a:ext cx="7347857" cy="47725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61037D-12C1-46AE-9E81-EFA66616E272}"/>
              </a:ext>
            </a:extLst>
          </p:cNvPr>
          <p:cNvSpPr txBox="1"/>
          <p:nvPr/>
        </p:nvSpPr>
        <p:spPr>
          <a:xfrm>
            <a:off x="394556" y="125922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YOLOv1 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原理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1B3AD-EFD1-4817-A059-D74DB4BE0168}"/>
              </a:ext>
            </a:extLst>
          </p:cNvPr>
          <p:cNvSpPr txBox="1"/>
          <p:nvPr/>
        </p:nvSpPr>
        <p:spPr>
          <a:xfrm>
            <a:off x="394556" y="1649275"/>
            <a:ext cx="4245428" cy="4480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）将一幅图像分成</a:t>
            </a:r>
            <a:r>
              <a:rPr lang="en-US" altLang="zh-CN" sz="1600" dirty="0" err="1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SxS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个网格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(grid cell)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，如果某个目标（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object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）的中心落在这个网格（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grid 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）中，则这个网格就负责预测这个目标（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object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）；</a:t>
            </a: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）每个网络需要预测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个“框”（包围盒，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bounding boxes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）的位置信息和置信度（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confidence 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）信息，一个“框”对应着四个位置信息（</a:t>
            </a:r>
            <a:r>
              <a:rPr lang="en-US" altLang="zh-CN" sz="1600" dirty="0" err="1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x,y,w,h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）和一个置信度信息。置信度（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confidence 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）代表了所预测的“框”中含有目标的置信度和这个“框”预测的有多准两重信息；</a:t>
            </a:r>
          </a:p>
        </p:txBody>
      </p:sp>
    </p:spTree>
    <p:extLst>
      <p:ext uri="{BB962C8B-B14F-4D97-AF65-F5344CB8AC3E}">
        <p14:creationId xmlns:p14="http://schemas.microsoft.com/office/powerpoint/2010/main" val="420234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24" y="441855"/>
            <a:ext cx="526648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2FBE66A-1D57-45C7-AC94-021C13A581A5}"/>
              </a:ext>
            </a:extLst>
          </p:cNvPr>
          <p:cNvSpPr txBox="1"/>
          <p:nvPr/>
        </p:nvSpPr>
        <p:spPr>
          <a:xfrm>
            <a:off x="394556" y="656915"/>
            <a:ext cx="8168368" cy="612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44A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Impact" panose="020B0806030902050204" pitchFamily="34" charset="0"/>
                <a:cs typeface="+mn-cs"/>
              </a:rPr>
              <a:t>01</a:t>
            </a:r>
            <a:r>
              <a:rPr lang="zh-CN" altLang="en-US" sz="2900" b="1" dirty="0"/>
              <a:t>　</a:t>
            </a:r>
            <a:r>
              <a:rPr lang="zh-CN" altLang="en-US" sz="2200" b="1" dirty="0"/>
              <a:t>关于</a:t>
            </a:r>
            <a:r>
              <a:rPr lang="en-US" altLang="zh-CN" sz="2200" b="1" dirty="0"/>
              <a:t>yolo</a:t>
            </a:r>
            <a:r>
              <a:rPr lang="zh-CN" altLang="en-US" sz="2200" b="1" dirty="0"/>
              <a:t>算法</a:t>
            </a:r>
          </a:p>
          <a:p>
            <a:endParaRPr lang="zh-CN" altLang="en-US" sz="2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9C0974-BF20-4363-8DA2-C84915D302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4" r="3419"/>
          <a:stretch/>
        </p:blipFill>
        <p:spPr>
          <a:xfrm>
            <a:off x="4822371" y="1428498"/>
            <a:ext cx="7347857" cy="47725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61037D-12C1-46AE-9E81-EFA66616E272}"/>
              </a:ext>
            </a:extLst>
          </p:cNvPr>
          <p:cNvSpPr txBox="1"/>
          <p:nvPr/>
        </p:nvSpPr>
        <p:spPr>
          <a:xfrm>
            <a:off x="394556" y="125922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YOLOv1 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原理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1B3AD-EFD1-4817-A059-D74DB4BE0168}"/>
              </a:ext>
            </a:extLst>
          </p:cNvPr>
          <p:cNvSpPr txBox="1"/>
          <p:nvPr/>
        </p:nvSpPr>
        <p:spPr>
          <a:xfrm>
            <a:off x="394556" y="1649275"/>
            <a:ext cx="3829102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）每个“框”（包围盒，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bounding boxes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）要预测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(x, y, w, h)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和置信度（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confidence 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）共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个值，每个网格还要预测一个类别信息，记为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类。则</a:t>
            </a:r>
            <a:r>
              <a:rPr lang="en-US" altLang="zh-CN" sz="1600" dirty="0" err="1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SxS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个网格，每个网格要预测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个“框”还要预测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个类别（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categories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）。输出就是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 x S x (5*B+C)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的一个张量（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tensor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）。</a:t>
            </a: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404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24" y="441855"/>
            <a:ext cx="526648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2FBE66A-1D57-45C7-AC94-021C13A581A5}"/>
              </a:ext>
            </a:extLst>
          </p:cNvPr>
          <p:cNvSpPr txBox="1"/>
          <p:nvPr/>
        </p:nvSpPr>
        <p:spPr>
          <a:xfrm>
            <a:off x="394556" y="656915"/>
            <a:ext cx="8168368" cy="612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44A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Impact" panose="020B0806030902050204" pitchFamily="34" charset="0"/>
                <a:cs typeface="+mn-cs"/>
              </a:rPr>
              <a:t>01</a:t>
            </a:r>
            <a:r>
              <a:rPr lang="zh-CN" altLang="en-US" sz="2900" b="1" dirty="0"/>
              <a:t>　</a:t>
            </a:r>
            <a:r>
              <a:rPr lang="zh-CN" altLang="en-US" sz="2200" b="1" dirty="0"/>
              <a:t>关于</a:t>
            </a:r>
            <a:r>
              <a:rPr lang="en-US" altLang="zh-CN" sz="2200" b="1" dirty="0"/>
              <a:t>yolo</a:t>
            </a:r>
            <a:r>
              <a:rPr lang="zh-CN" altLang="en-US" sz="2200" b="1" dirty="0"/>
              <a:t>算法</a:t>
            </a:r>
          </a:p>
          <a:p>
            <a:endParaRPr lang="zh-CN" altLang="en-US" sz="2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61037D-12C1-46AE-9E81-EFA66616E272}"/>
              </a:ext>
            </a:extLst>
          </p:cNvPr>
          <p:cNvSpPr txBox="1"/>
          <p:nvPr/>
        </p:nvSpPr>
        <p:spPr>
          <a:xfrm>
            <a:off x="394556" y="118627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中的网格（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grid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）是什么？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1B3AD-EFD1-4817-A059-D74DB4BE0168}"/>
              </a:ext>
            </a:extLst>
          </p:cNvPr>
          <p:cNvSpPr txBox="1"/>
          <p:nvPr/>
        </p:nvSpPr>
        <p:spPr>
          <a:xfrm>
            <a:off x="394556" y="1576325"/>
            <a:ext cx="5178930" cy="5588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一张图片使用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n*n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的网络划分，划分后形成的许多个小网格（图片变成许多小块组成了，每个正方形的小块都一样）。</a:t>
            </a: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比如使用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7* 7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的网络划分一张图片，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7* 7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划分后形成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49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个网格，每个网格也就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grid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当我们知道物体的中心落在那个后，通过网格（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grid 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）坐标和实际物体的坐标进行对比和修正。</a:t>
            </a: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比如上图中本来一个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grid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是无法完整框住小狗的，以这个网格（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grid 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）为中心进行坐标偏移（扩展、缩小等），具体偏移多少是根据实际小狗的坐标去调整（训练模型），最后调整到合适的框框后（比如像图中黄色的框框），就能完整框住小狗了。</a:t>
            </a:r>
            <a:endParaRPr lang="zh-CN" altLang="en-US" sz="1100" dirty="0"/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0B24538-EF91-4E2B-890B-A898A78F0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02" y="963385"/>
            <a:ext cx="46196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8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24" y="441855"/>
            <a:ext cx="526648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2FBE66A-1D57-45C7-AC94-021C13A581A5}"/>
              </a:ext>
            </a:extLst>
          </p:cNvPr>
          <p:cNvSpPr txBox="1"/>
          <p:nvPr/>
        </p:nvSpPr>
        <p:spPr>
          <a:xfrm>
            <a:off x="394556" y="656915"/>
            <a:ext cx="8168368" cy="612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44A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Impact" panose="020B0806030902050204" pitchFamily="34" charset="0"/>
                <a:cs typeface="+mn-cs"/>
              </a:rPr>
              <a:t>01</a:t>
            </a:r>
            <a:r>
              <a:rPr lang="zh-CN" altLang="en-US" sz="2900" b="1" dirty="0"/>
              <a:t>　</a:t>
            </a:r>
            <a:r>
              <a:rPr lang="zh-CN" altLang="en-US" sz="2200" b="1" dirty="0"/>
              <a:t>关于</a:t>
            </a:r>
            <a:r>
              <a:rPr lang="en-US" altLang="zh-CN" sz="2200" b="1" dirty="0"/>
              <a:t>yolo</a:t>
            </a:r>
            <a:r>
              <a:rPr lang="zh-CN" altLang="en-US" sz="2200" b="1" dirty="0"/>
              <a:t>算法</a:t>
            </a:r>
          </a:p>
          <a:p>
            <a:endParaRPr lang="zh-CN" altLang="en-US" sz="2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61037D-12C1-46AE-9E81-EFA66616E272}"/>
              </a:ext>
            </a:extLst>
          </p:cNvPr>
          <p:cNvSpPr txBox="1"/>
          <p:nvPr/>
        </p:nvSpPr>
        <p:spPr>
          <a:xfrm>
            <a:off x="394556" y="125922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中的“框”（包围盒，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bounding boxes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）是什么？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85B7F1-0C1E-4274-8515-8BBF194BF3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22" t="15814" r="6054" b="18808"/>
          <a:stretch/>
        </p:blipFill>
        <p:spPr>
          <a:xfrm>
            <a:off x="4667301" y="3175462"/>
            <a:ext cx="7130143" cy="28520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4A1B3AD-EFD1-4817-A059-D74DB4BE0168}"/>
              </a:ext>
            </a:extLst>
          </p:cNvPr>
          <p:cNvSpPr txBox="1"/>
          <p:nvPr/>
        </p:nvSpPr>
        <p:spPr>
          <a:xfrm>
            <a:off x="394556" y="1649275"/>
            <a:ext cx="10491158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当我们知道物体的中心落在那个网格（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grid 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 ，如下图中的小狗中心点落在红色的框框，由红色的框框（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grid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）调整后，变成完整框住小狗的框叫包围盒（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bounding boxes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）。</a:t>
            </a: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图中有两个黄色的框，他们都是基于红色的框（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grid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）预测出来的，用来框住整个物体（小狗），这些黄色的框叫包围盒（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bounding boxes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）。</a:t>
            </a: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99E647-D19A-4B3C-AF6B-A5A0C0A4697F}"/>
              </a:ext>
            </a:extLst>
          </p:cNvPr>
          <p:cNvSpPr txBox="1"/>
          <p:nvPr/>
        </p:nvSpPr>
        <p:spPr>
          <a:xfrm>
            <a:off x="394556" y="3554882"/>
            <a:ext cx="4068587" cy="22648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每个网格都能预测出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 “框”，这个 “框”有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个量，分别是物体的中心位置（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）和它的高（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）和宽（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），以及这次预测的置信度；</a:t>
            </a: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每个网格还要负责预测这个框框中的物体是什么类别的。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D9B0B5-9878-4323-A339-A06D41FAE814}"/>
              </a:ext>
            </a:extLst>
          </p:cNvPr>
          <p:cNvSpPr txBox="1"/>
          <p:nvPr/>
        </p:nvSpPr>
        <p:spPr>
          <a:xfrm>
            <a:off x="4582887" y="6067291"/>
            <a:ext cx="747848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上图中每个网格都预测出</a:t>
            </a:r>
            <a:r>
              <a:rPr lang="en-US" altLang="zh-CN" sz="1600" b="1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1600" b="1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 “框” ，即在小狗对象的预测中 那个两个黄色的框。</a:t>
            </a:r>
          </a:p>
        </p:txBody>
      </p:sp>
    </p:spTree>
    <p:extLst>
      <p:ext uri="{BB962C8B-B14F-4D97-AF65-F5344CB8AC3E}">
        <p14:creationId xmlns:p14="http://schemas.microsoft.com/office/powerpoint/2010/main" val="2302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24" y="441855"/>
            <a:ext cx="526648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2FBE66A-1D57-45C7-AC94-021C13A581A5}"/>
              </a:ext>
            </a:extLst>
          </p:cNvPr>
          <p:cNvSpPr txBox="1"/>
          <p:nvPr/>
        </p:nvSpPr>
        <p:spPr>
          <a:xfrm>
            <a:off x="394556" y="656915"/>
            <a:ext cx="8168368" cy="612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44A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Impact" panose="020B0806030902050204" pitchFamily="34" charset="0"/>
                <a:cs typeface="+mn-cs"/>
              </a:rPr>
              <a:t>01</a:t>
            </a:r>
            <a:r>
              <a:rPr lang="zh-CN" altLang="en-US" sz="2900" b="1" dirty="0"/>
              <a:t>　</a:t>
            </a:r>
            <a:r>
              <a:rPr lang="zh-CN" altLang="en-US" sz="2200" b="1" dirty="0"/>
              <a:t>关于</a:t>
            </a:r>
            <a:r>
              <a:rPr lang="en-US" altLang="zh-CN" sz="2200" b="1" dirty="0"/>
              <a:t>yolo</a:t>
            </a:r>
            <a:r>
              <a:rPr lang="zh-CN" altLang="en-US" sz="2200" b="1" dirty="0"/>
              <a:t>算法</a:t>
            </a:r>
          </a:p>
          <a:p>
            <a:endParaRPr lang="zh-CN" altLang="en-US" sz="2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61037D-12C1-46AE-9E81-EFA66616E272}"/>
              </a:ext>
            </a:extLst>
          </p:cNvPr>
          <p:cNvSpPr txBox="1"/>
          <p:nvPr/>
        </p:nvSpPr>
        <p:spPr>
          <a:xfrm>
            <a:off x="394556" y="125922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YOLOv1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置信度如何计算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1B3AD-EFD1-4817-A059-D74DB4BE0168}"/>
              </a:ext>
            </a:extLst>
          </p:cNvPr>
          <p:cNvSpPr txBox="1"/>
          <p:nvPr/>
        </p:nvSpPr>
        <p:spPr>
          <a:xfrm>
            <a:off x="394556" y="1649275"/>
            <a:ext cx="106653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“框”的置信度 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 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该“框”内存在对象的概率 * 该“框”与该对象实际“框”的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IOU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67426B-FB95-4E68-978B-E1431257BAF9}"/>
              </a:ext>
            </a:extLst>
          </p:cNvPr>
          <p:cNvSpPr txBox="1"/>
          <p:nvPr/>
        </p:nvSpPr>
        <p:spPr>
          <a:xfrm>
            <a:off x="394556" y="4421202"/>
            <a:ext cx="10778268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当网格（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grid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）中没有物体，此时</a:t>
            </a:r>
            <a:r>
              <a:rPr lang="en-US" altLang="zh-CN" sz="1600" dirty="0" err="1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 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，后面的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IOU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就不用计算了。当预测的 “框”和真实的物体位置越重合，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IOU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计算出来的值越大，置信度越高。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813A57-C780-4CFF-B29C-F13B3CFEC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65" y="3035995"/>
            <a:ext cx="8629650" cy="13525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40C9E73-857D-4CD4-BA4A-EAA043071BB3}"/>
              </a:ext>
            </a:extLst>
          </p:cNvPr>
          <p:cNvSpPr txBox="1"/>
          <p:nvPr/>
        </p:nvSpPr>
        <p:spPr>
          <a:xfrm>
            <a:off x="514350" y="2159453"/>
            <a:ext cx="10545536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IOU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是预测的 “框”和真实的物体位置的交并比。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IOU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要根据“框”的</a:t>
            </a:r>
            <a:r>
              <a:rPr lang="en-US" altLang="zh-CN" sz="1600" dirty="0" err="1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x,y,w,h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的预测值进行现场计算。</a:t>
            </a: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是一个网格（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grid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）有物体的概率，在有物体的时候 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ground truth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，没有物体的时候 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ground truth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计算公式：</a:t>
            </a: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44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24" y="441855"/>
            <a:ext cx="526648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2FBE66A-1D57-45C7-AC94-021C13A581A5}"/>
              </a:ext>
            </a:extLst>
          </p:cNvPr>
          <p:cNvSpPr txBox="1"/>
          <p:nvPr/>
        </p:nvSpPr>
        <p:spPr>
          <a:xfrm>
            <a:off x="394556" y="656915"/>
            <a:ext cx="8168368" cy="612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44A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Impact" panose="020B0806030902050204" pitchFamily="34" charset="0"/>
                <a:cs typeface="+mn-cs"/>
              </a:rPr>
              <a:t>01</a:t>
            </a:r>
            <a:r>
              <a:rPr lang="zh-CN" altLang="en-US" sz="2900" b="1" dirty="0"/>
              <a:t>　</a:t>
            </a:r>
            <a:r>
              <a:rPr lang="zh-CN" altLang="en-US" sz="2200" b="1" dirty="0"/>
              <a:t>关于</a:t>
            </a:r>
            <a:r>
              <a:rPr lang="en-US" altLang="zh-CN" sz="2200" b="1" dirty="0"/>
              <a:t>yolo</a:t>
            </a:r>
            <a:r>
              <a:rPr lang="zh-CN" altLang="en-US" sz="2200" b="1" dirty="0"/>
              <a:t>算法</a:t>
            </a:r>
          </a:p>
          <a:p>
            <a:endParaRPr lang="zh-CN" altLang="en-US" sz="2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61037D-12C1-46AE-9E81-EFA66616E272}"/>
              </a:ext>
            </a:extLst>
          </p:cNvPr>
          <p:cNvSpPr txBox="1"/>
          <p:nvPr/>
        </p:nvSpPr>
        <p:spPr>
          <a:xfrm>
            <a:off x="394556" y="125922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YOLOv1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的损失函数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1B3AD-EFD1-4817-A059-D74DB4BE0168}"/>
              </a:ext>
            </a:extLst>
          </p:cNvPr>
          <p:cNvSpPr txBox="1"/>
          <p:nvPr/>
        </p:nvSpPr>
        <p:spPr>
          <a:xfrm>
            <a:off x="394556" y="1649275"/>
            <a:ext cx="10665330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YOLOv1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YOLOv2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YOLOv3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的损失函数都差不多的。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损失就是网络实际输出值与样本标签值之间的偏差。</a:t>
            </a:r>
            <a:r>
              <a:rPr lang="en-US" altLang="zh-CN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</a:t>
            </a:r>
            <a:r>
              <a:rPr lang="zh-CN" altLang="en-US" sz="16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给出的损失函数如下：</a:t>
            </a:r>
            <a:endParaRPr lang="en-US" altLang="zh-CN" sz="16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07AC22AC-F918-40CC-AFC1-C9E692AC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35" y="2488298"/>
            <a:ext cx="7845930" cy="408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1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24" y="441855"/>
            <a:ext cx="526648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2FBE66A-1D57-45C7-AC94-021C13A581A5}"/>
              </a:ext>
            </a:extLst>
          </p:cNvPr>
          <p:cNvSpPr txBox="1"/>
          <p:nvPr/>
        </p:nvSpPr>
        <p:spPr>
          <a:xfrm>
            <a:off x="394556" y="656915"/>
            <a:ext cx="8168368" cy="9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44A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Impact" panose="020B0806030902050204" pitchFamily="34" charset="0"/>
                <a:cs typeface="+mn-cs"/>
              </a:rPr>
              <a:t>01</a:t>
            </a:r>
            <a:r>
              <a:rPr lang="zh-CN" altLang="en-US" sz="2900" b="1" dirty="0"/>
              <a:t>　</a:t>
            </a:r>
            <a:r>
              <a:rPr lang="zh-CN" altLang="en-US" sz="2200" b="1" dirty="0"/>
              <a:t>关于</a:t>
            </a:r>
            <a:r>
              <a:rPr lang="en-US" altLang="zh-CN" sz="2200" b="1" dirty="0"/>
              <a:t>yolo</a:t>
            </a:r>
            <a:r>
              <a:rPr lang="zh-CN" altLang="en-US" sz="2200" b="1" dirty="0"/>
              <a:t>算法</a:t>
            </a:r>
            <a:r>
              <a:rPr lang="en-US" altLang="zh-CN" sz="2200" b="1" dirty="0"/>
              <a:t>——</a:t>
            </a: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you only look once,v5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版）</a:t>
            </a:r>
          </a:p>
          <a:p>
            <a:endParaRPr lang="zh-CN" altLang="en-US" sz="2200" b="1" dirty="0"/>
          </a:p>
          <a:p>
            <a:endParaRPr lang="zh-CN" altLang="en-US" sz="2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B5B844-78E4-4191-86BD-9AE260EEE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0407"/>
            <a:ext cx="12192000" cy="33346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B94C41-3542-4377-B772-9DDCD8183892}"/>
              </a:ext>
            </a:extLst>
          </p:cNvPr>
          <p:cNvSpPr txBox="1"/>
          <p:nvPr/>
        </p:nvSpPr>
        <p:spPr>
          <a:xfrm>
            <a:off x="186392" y="4895336"/>
            <a:ext cx="11819215" cy="167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各个版本区别：</a:t>
            </a:r>
            <a:endParaRPr lang="en-US" altLang="zh-CN" sz="14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YOLOv2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的网络结构和</a:t>
            </a: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YOLOv1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相比，没太大变化，主要是使用一些训练模型技巧，提升了检测速度和准确率；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YOLOv3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的网络结构和</a:t>
            </a: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YOLOv2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相比，网络模型变得更庞大了，使用残差模型和</a:t>
            </a: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FPN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架构，采用了</a:t>
            </a: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个不同尺度的特征图来进行对象检测，提高了检测准确率；</a:t>
            </a:r>
            <a:endParaRPr lang="en-US" altLang="zh-CN" sz="1400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YOLOv4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YOLOv5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的网络结构和</a:t>
            </a: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YOLOv3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相比，网络模型没太大变化，主要是使用一些训练模型技巧，提升了检测速度和准确率。</a:t>
            </a:r>
          </a:p>
        </p:txBody>
      </p:sp>
    </p:spTree>
    <p:extLst>
      <p:ext uri="{BB962C8B-B14F-4D97-AF65-F5344CB8AC3E}">
        <p14:creationId xmlns:p14="http://schemas.microsoft.com/office/powerpoint/2010/main" val="194098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24" y="441855"/>
            <a:ext cx="526648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2FBE66A-1D57-45C7-AC94-021C13A581A5}"/>
              </a:ext>
            </a:extLst>
          </p:cNvPr>
          <p:cNvSpPr txBox="1"/>
          <p:nvPr/>
        </p:nvSpPr>
        <p:spPr>
          <a:xfrm>
            <a:off x="394556" y="656915"/>
            <a:ext cx="8168368" cy="9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44A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Impact" panose="020B0806030902050204" pitchFamily="34" charset="0"/>
                <a:cs typeface="+mn-cs"/>
              </a:rPr>
              <a:t>01</a:t>
            </a:r>
            <a:r>
              <a:rPr lang="zh-CN" altLang="en-US" sz="2900" b="1" dirty="0"/>
              <a:t>　</a:t>
            </a:r>
            <a:r>
              <a:rPr lang="zh-CN" altLang="en-US" sz="2200" b="1" dirty="0"/>
              <a:t>关于</a:t>
            </a:r>
            <a:r>
              <a:rPr lang="en-US" altLang="zh-CN" sz="2200" b="1" dirty="0"/>
              <a:t>yolo</a:t>
            </a:r>
            <a:r>
              <a:rPr lang="zh-CN" altLang="en-US" sz="2200" b="1" dirty="0"/>
              <a:t>算法</a:t>
            </a:r>
            <a:r>
              <a:rPr lang="en-US" altLang="zh-CN" sz="2200" b="1" dirty="0"/>
              <a:t>——</a:t>
            </a: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Yolov5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you only look once,v5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版）</a:t>
            </a:r>
          </a:p>
          <a:p>
            <a:endParaRPr lang="zh-CN" altLang="en-US" sz="2200" b="1" dirty="0"/>
          </a:p>
          <a:p>
            <a:endParaRPr lang="zh-CN" altLang="en-US" sz="22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0C09DB-80C4-4FDC-8CDE-BF11E0E39758}"/>
              </a:ext>
            </a:extLst>
          </p:cNvPr>
          <p:cNvSpPr txBox="1"/>
          <p:nvPr/>
        </p:nvSpPr>
        <p:spPr>
          <a:xfrm>
            <a:off x="394556" y="1171234"/>
            <a:ext cx="10491158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网络主要由三个主要组件组成：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）主干网（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Backbone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在不同图像细粒度上聚合并形成图像特征的卷积神经网络；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Neck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：一系列混合和组合图像特征的网络层，并将图像特征传递到预测层；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Head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 对图像特征进行预测，生成边界框和并预测类别。</a:t>
            </a: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C59C8B-4724-4C32-BF7C-A819BFDF31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887"/>
          <a:stretch/>
        </p:blipFill>
        <p:spPr>
          <a:xfrm>
            <a:off x="707974" y="2930916"/>
            <a:ext cx="10776052" cy="31251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A75BF41-4AD7-4A75-802E-0F24A5030F7A}"/>
              </a:ext>
            </a:extLst>
          </p:cNvPr>
          <p:cNvSpPr txBox="1"/>
          <p:nvPr/>
        </p:nvSpPr>
        <p:spPr>
          <a:xfrm>
            <a:off x="4746171" y="6081510"/>
            <a:ext cx="2699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目标检测网络的通用架构</a:t>
            </a:r>
          </a:p>
        </p:txBody>
      </p:sp>
    </p:spTree>
    <p:extLst>
      <p:ext uri="{BB962C8B-B14F-4D97-AF65-F5344CB8AC3E}">
        <p14:creationId xmlns:p14="http://schemas.microsoft.com/office/powerpoint/2010/main" val="206473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24" y="441855"/>
            <a:ext cx="526648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2FBE66A-1D57-45C7-AC94-021C13A581A5}"/>
              </a:ext>
            </a:extLst>
          </p:cNvPr>
          <p:cNvSpPr txBox="1"/>
          <p:nvPr/>
        </p:nvSpPr>
        <p:spPr>
          <a:xfrm>
            <a:off x="394556" y="656915"/>
            <a:ext cx="8168368" cy="9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44A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Impact" panose="020B0806030902050204" pitchFamily="34" charset="0"/>
                <a:cs typeface="+mn-cs"/>
              </a:rPr>
              <a:t>01</a:t>
            </a:r>
            <a:r>
              <a:rPr lang="zh-CN" altLang="en-US" sz="2900" b="1" dirty="0"/>
              <a:t>　</a:t>
            </a:r>
            <a:r>
              <a:rPr lang="zh-CN" altLang="en-US" sz="2200" b="1" dirty="0"/>
              <a:t>关于</a:t>
            </a:r>
            <a:r>
              <a:rPr lang="en-US" altLang="zh-CN" sz="2200" b="1" dirty="0"/>
              <a:t>yolo</a:t>
            </a:r>
            <a:r>
              <a:rPr lang="zh-CN" altLang="en-US" sz="2200" b="1" dirty="0"/>
              <a:t>算法</a:t>
            </a:r>
            <a:r>
              <a:rPr lang="en-US" altLang="zh-CN" sz="2200" b="1" dirty="0"/>
              <a:t>——</a:t>
            </a: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Yolov5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you only look once,v5</a:t>
            </a:r>
            <a:r>
              <a:rPr lang="zh-CN" altLang="en-US" sz="1400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版）</a:t>
            </a:r>
          </a:p>
          <a:p>
            <a:endParaRPr lang="zh-CN" altLang="en-US" sz="2200" b="1" dirty="0"/>
          </a:p>
          <a:p>
            <a:endParaRPr lang="zh-CN" altLang="en-US" sz="22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0C09DB-80C4-4FDC-8CDE-BF11E0E39758}"/>
              </a:ext>
            </a:extLst>
          </p:cNvPr>
          <p:cNvSpPr txBox="1"/>
          <p:nvPr/>
        </p:nvSpPr>
        <p:spPr>
          <a:xfrm>
            <a:off x="394556" y="1171234"/>
            <a:ext cx="10491158" cy="139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YOLO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网络主要由三个主要组件组成：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Neck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：一系列混合和组合图像特征的网络层，并将图像特征传递到预测层：</a:t>
            </a: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6D5725-DEEB-4D17-AA40-46599BF3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85" y="2071234"/>
            <a:ext cx="86487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4B6BDDB-A73E-479A-A6B1-0CD74D1D9C27}"/>
              </a:ext>
            </a:extLst>
          </p:cNvPr>
          <p:cNvSpPr txBox="1"/>
          <p:nvPr/>
        </p:nvSpPr>
        <p:spPr>
          <a:xfrm>
            <a:off x="894997" y="5126240"/>
            <a:ext cx="10402006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FPN backbone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Bottom-up path augmentation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Adaptive feature pooling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Box branch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 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Fully-connected fusion</a:t>
            </a:r>
            <a:b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          p5 -&gt; p2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是从上向下（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Top-down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），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N2 -&gt; N5</a:t>
            </a:r>
            <a:r>
              <a:rPr lang="zh-CN" altLang="en-US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</a:t>
            </a:r>
            <a:r>
              <a:rPr lang="en-US" altLang="zh-CN" dirty="0">
                <a:solidFill>
                  <a:srgbClr val="244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(Bottom-up)</a:t>
            </a:r>
            <a:endParaRPr lang="zh-CN" altLang="en-US" dirty="0">
              <a:solidFill>
                <a:srgbClr val="244A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711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2248</Words>
  <Application>Microsoft Office PowerPoint</Application>
  <PresentationFormat>宽屏</PresentationFormat>
  <Paragraphs>84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-apple-system</vt:lpstr>
      <vt:lpstr>等线</vt:lpstr>
      <vt:lpstr>等线 Light</vt:lpstr>
      <vt:lpstr>微软雅黑</vt:lpstr>
      <vt:lpstr>Arial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</cp:revision>
  <dcterms:created xsi:type="dcterms:W3CDTF">2021-01-23T15:44:08Z</dcterms:created>
  <dcterms:modified xsi:type="dcterms:W3CDTF">2021-01-23T15:48:05Z</dcterms:modified>
</cp:coreProperties>
</file>