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6" r:id="rId6"/>
    <p:sldId id="267" r:id="rId7"/>
    <p:sldId id="268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38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5.png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0228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5500" y="2700655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0228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 (-0.04)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71 (+0.14)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0.682 (-0.018)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61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 (+0.069)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2550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LWF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433387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66 (-0.024)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72 (0.15)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 (+0.001)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 (+0.09)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0.547 (+0.076)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56455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EWC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8164830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735 (+0.165)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48741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Reh.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8164830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804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</a:t>
                      </a:r>
                      <a:r>
                        <a:rPr lang="en-US" altLang="zh-CN"/>
                        <a:t> (+0.06)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0.654 (-0.046)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55</a:t>
                      </a:r>
                      <a:r>
                        <a:rPr lang="en-US" altLang="zh-CN"/>
                        <a:t> (+0.01)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0.48 (+0.009)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429625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Mib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433387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796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577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0.61 (-0.09)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51 (-0.03)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0.477 (+0.006)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566920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RW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502285" y="6500495"/>
            <a:ext cx="6937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*Mini-DDSM</a:t>
            </a:r>
            <a:r>
              <a:rPr lang="zh-CN" altLang="en-US" sz="1200"/>
              <a:t>，</a:t>
            </a:r>
            <a:r>
              <a:rPr lang="en-US" altLang="zh-CN" sz="1200"/>
              <a:t>CDD-CESM</a:t>
            </a:r>
            <a:r>
              <a:rPr lang="zh-CN" altLang="en-US" sz="1200"/>
              <a:t>，</a:t>
            </a:r>
            <a:r>
              <a:rPr lang="en-US" altLang="zh-CN" sz="1200"/>
              <a:t>BMCD</a:t>
            </a:r>
            <a:r>
              <a:rPr lang="zh-CN" altLang="en-US" sz="1200"/>
              <a:t>三个数据的</a:t>
            </a:r>
            <a:r>
              <a:rPr lang="en-US" altLang="zh-CN" sz="1200"/>
              <a:t>test set</a:t>
            </a:r>
            <a:r>
              <a:rPr lang="zh-CN" altLang="en-US" sz="1200"/>
              <a:t>就是整个数据集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28307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735 (+0.165)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96580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68935" y="16891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215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0629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在六种持续学习方法中，最好</a:t>
            </a:r>
            <a:r>
              <a:rPr lang="zh-CN" altLang="en-US" sz="1000"/>
              <a:t>结果的</a:t>
            </a:r>
            <a:r>
              <a:rPr lang="en-US" altLang="zh-CN" sz="1000"/>
              <a:t>Reh.</a:t>
            </a:r>
            <a:endParaRPr lang="zh-CN" altLang="en-US" sz="10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937625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使用了</a:t>
            </a:r>
            <a:r>
              <a:rPr lang="en-US" altLang="zh-CN" sz="1000"/>
              <a:t>B</a:t>
            </a:r>
            <a:r>
              <a:rPr lang="en-US" altLang="zh-CN" sz="1000"/>
              <a:t>reast CLIP + </a:t>
            </a:r>
            <a:r>
              <a:rPr lang="zh-CN" altLang="en-US" sz="1000"/>
              <a:t>特征提取方法的</a:t>
            </a:r>
            <a:r>
              <a:rPr lang="zh-CN" altLang="en-US" sz="1000"/>
              <a:t>结果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368935" y="565785"/>
            <a:ext cx="11532870" cy="779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368935" y="2922905"/>
          <a:ext cx="4467860" cy="302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5"/>
                <a:gridCol w="2000885"/>
              </a:tblGrid>
              <a:tr h="395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odules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Ori</a:t>
                      </a:r>
                      <a:r>
                        <a:rPr lang="en-US" altLang="zh-CN"/>
                        <a:t>ginal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774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LWF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0.801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B</a:t>
                      </a:r>
                      <a:r>
                        <a:rPr lang="en-US" altLang="zh-CN"/>
                        <a:t>reast CLIP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858</a:t>
                      </a:r>
                      <a:endParaRPr lang="en-US" altLang="zh-CN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ConvNext-</a:t>
                      </a:r>
                      <a:r>
                        <a:rPr lang="en-US" altLang="zh-CN"/>
                        <a:t>small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0.883</a:t>
                      </a:r>
                      <a:endParaRPr lang="en-US" altLang="zh-CN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+Swin Transformer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0.8991</a:t>
                      </a:r>
                      <a:endParaRPr lang="en-US" altLang="zh-CN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+Vision Mamba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+Conv-LoRA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5023485" y="2922270"/>
          <a:ext cx="3704590" cy="231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876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BMCD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78610" y="6543675"/>
            <a:ext cx="220218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消融实验</a:t>
            </a:r>
            <a:endParaRPr lang="zh-CN" altLang="en-US" sz="1000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5689600" y="524954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继续增加新的数据集进行持续</a:t>
            </a:r>
            <a:r>
              <a:rPr lang="zh-CN" altLang="en-US" sz="1000"/>
              <a:t>学习</a:t>
            </a:r>
            <a:endParaRPr lang="zh-CN" altLang="en-US" sz="100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58250" y="2922905"/>
            <a:ext cx="333375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4075430" y="17399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876 (-0.014)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0.738 (+0.168)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0.721 (+0.021)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0.654 (+0.114)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BMCD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0.586 (+0.115)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847090" y="253936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BCDR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15176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4539615" y="2539365"/>
            <a:ext cx="277685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INBreast, BCDR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Mini-DDSM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999095" y="17399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709 (-0.181)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0.51 (-0.06)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0.684 (-0.016)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0.509 (-0.031)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BMCD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0.510 (+0.039)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139430" y="2539365"/>
            <a:ext cx="342392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INBreast, BCDR, Mini-DDSM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CSS-CESM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pic>
        <p:nvPicPr>
          <p:cNvPr id="7" name="图片 6" descr="webwxgetmsgim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55" y="3204845"/>
            <a:ext cx="3296920" cy="3296920"/>
          </a:xfrm>
          <a:prstGeom prst="rect">
            <a:avLst/>
          </a:prstGeom>
        </p:spPr>
      </p:pic>
      <p:pic>
        <p:nvPicPr>
          <p:cNvPr id="8" name="图片 7" descr="webwxgetmsgimg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770" y="3204845"/>
            <a:ext cx="3296285" cy="3296285"/>
          </a:xfrm>
          <a:prstGeom prst="rect">
            <a:avLst/>
          </a:prstGeom>
        </p:spPr>
      </p:pic>
      <p:pic>
        <p:nvPicPr>
          <p:cNvPr id="9" name="图片 8" descr="webwxgetmsgimg (2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550" y="3143885"/>
            <a:ext cx="2642235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28307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735 (+0.165)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96580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68935" y="16891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215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0629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在六种持续学习方法中，最好</a:t>
            </a:r>
            <a:r>
              <a:rPr lang="zh-CN" altLang="en-US" sz="1000"/>
              <a:t>结果的</a:t>
            </a:r>
            <a:r>
              <a:rPr lang="en-US" altLang="zh-CN" sz="1000"/>
              <a:t>Reh.</a:t>
            </a:r>
            <a:endParaRPr lang="zh-CN" altLang="en-US" sz="10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937625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使用了</a:t>
            </a:r>
            <a:r>
              <a:rPr lang="en-US" altLang="zh-CN" sz="1000"/>
              <a:t>B</a:t>
            </a:r>
            <a:r>
              <a:rPr lang="en-US" altLang="zh-CN" sz="1000"/>
              <a:t>reast CLIP + </a:t>
            </a:r>
            <a:r>
              <a:rPr lang="zh-CN" altLang="en-US" sz="1000"/>
              <a:t>特征提取方法的</a:t>
            </a:r>
            <a:r>
              <a:rPr lang="zh-CN" altLang="en-US" sz="1000"/>
              <a:t>结果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368935" y="565785"/>
            <a:ext cx="11532870" cy="779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368935" y="2922905"/>
          <a:ext cx="5640070" cy="333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745"/>
                <a:gridCol w="1744980"/>
                <a:gridCol w="1744345"/>
              </a:tblGrid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odules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en-US" altLang="zh-CN"/>
                        <a:t>peed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Ori</a:t>
                      </a:r>
                      <a:r>
                        <a:rPr lang="en-US" altLang="zh-CN"/>
                        <a:t>ginal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774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LWF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B</a:t>
                      </a:r>
                      <a:r>
                        <a:rPr lang="en-US" altLang="zh-CN"/>
                        <a:t>reast CLIP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858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07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ConvNext-</a:t>
                      </a:r>
                      <a:r>
                        <a:rPr lang="en-US" altLang="zh-CN"/>
                        <a:t>small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 FPS</a:t>
                      </a:r>
                      <a:endParaRPr lang="en-US" altLang="zh-CN"/>
                    </a:p>
                  </a:txBody>
                  <a:tcPr/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+Swin Transformer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 FPS</a:t>
                      </a:r>
                      <a:endParaRPr lang="en-US" altLang="zh-CN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+Vision Mamba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+Conv-LoRA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78610" y="6543675"/>
            <a:ext cx="220218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消融实验</a:t>
            </a:r>
            <a:endParaRPr lang="zh-CN" altLang="en-US" sz="100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653530" y="3232785"/>
            <a:ext cx="333375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1140" y="63500"/>
            <a:ext cx="3089910" cy="28187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24250" y="63500"/>
            <a:ext cx="4126230" cy="53670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7480" y="5107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INBreast</a:t>
            </a:r>
            <a:r>
              <a:rPr lang="zh-CN" altLang="en-US"/>
              <a:t>（</a:t>
            </a:r>
            <a:r>
              <a:rPr lang="en-US" altLang="zh-CN"/>
              <a:t>410</a:t>
            </a:r>
            <a:r>
              <a:rPr lang="zh-CN" altLang="en-US"/>
              <a:t>张）为例：</a:t>
            </a:r>
            <a:endParaRPr lang="zh-CN" altLang="en-US"/>
          </a:p>
        </p:txBody>
      </p:sp>
      <p:graphicFrame>
        <p:nvGraphicFramePr>
          <p:cNvPr id="15" name="表格 14"/>
          <p:cNvGraphicFramePr/>
          <p:nvPr/>
        </p:nvGraphicFramePr>
        <p:xfrm>
          <a:off x="157480" y="560133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钙化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实体</a:t>
                      </a:r>
                      <a:r>
                        <a:rPr lang="zh-CN" altLang="en-US"/>
                        <a:t>肿瘤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图片 15" descr="383_calcifications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635" y="63500"/>
            <a:ext cx="4128135" cy="5367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420" y="1427480"/>
            <a:ext cx="90957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使用家驹的数据：转为目前模型可用的数据格式；</a:t>
            </a:r>
            <a:endParaRPr lang="zh-CN" altLang="en-US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对不均衡数据进行重采样操作：</a:t>
            </a:r>
            <a:endParaRPr lang="zh-CN" altLang="en-US">
              <a:solidFill>
                <a:schemeClr val="accent4"/>
              </a:solidFill>
            </a:endParaRPr>
          </a:p>
          <a:p>
            <a:pPr marL="800100" lvl="1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计算当前所有训练数据的标注的类别；</a:t>
            </a:r>
            <a:endParaRPr lang="zh-CN" altLang="en-US">
              <a:solidFill>
                <a:schemeClr val="accent4"/>
              </a:solidFill>
            </a:endParaRPr>
          </a:p>
          <a:p>
            <a:pPr marL="800100" lvl="1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对于较少的标注类别在采样的时候设置较大的采样权重，保证数据均衡；</a:t>
            </a:r>
            <a:endParaRPr lang="zh-CN" altLang="en-US">
              <a:solidFill>
                <a:schemeClr val="accent4"/>
              </a:solidFill>
            </a:endParaRPr>
          </a:p>
          <a:p>
            <a:pPr marL="342900" lvl="0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利用家驹模型对</a:t>
            </a:r>
            <a:r>
              <a:rPr lang="en-US" altLang="zh-CN">
                <a:solidFill>
                  <a:schemeClr val="accent4"/>
                </a:solidFill>
              </a:rPr>
              <a:t>RSNA</a:t>
            </a:r>
            <a:r>
              <a:rPr lang="zh-CN" altLang="en-US">
                <a:solidFill>
                  <a:schemeClr val="accent4"/>
                </a:solidFill>
              </a:rPr>
              <a:t>的</a:t>
            </a:r>
            <a:r>
              <a:rPr lang="en-US" altLang="zh-CN">
                <a:solidFill>
                  <a:schemeClr val="accent4"/>
                </a:solidFill>
              </a:rPr>
              <a:t>300-500</a:t>
            </a:r>
            <a:r>
              <a:rPr lang="zh-CN" altLang="en-US">
                <a:solidFill>
                  <a:schemeClr val="accent4"/>
                </a:solidFill>
              </a:rPr>
              <a:t>张图片进行伪标签生成</a:t>
            </a:r>
            <a:r>
              <a:rPr lang="zh-CN" altLang="en-US"/>
              <a:t>，并进行人工</a:t>
            </a:r>
            <a:r>
              <a:rPr lang="zh-CN" altLang="en-US"/>
              <a:t>检查；</a:t>
            </a:r>
            <a:endParaRPr lang="zh-CN" altLang="en-US"/>
          </a:p>
          <a:p>
            <a:pPr marL="342900" lvl="0" indent="-342900">
              <a:buAutoNum type="arabicPeriod"/>
            </a:pPr>
            <a:r>
              <a:rPr lang="zh-CN" altLang="en-US"/>
              <a:t>基于</a:t>
            </a:r>
            <a:r>
              <a:rPr lang="en-US" altLang="zh-CN"/>
              <a:t> patch size </a:t>
            </a:r>
            <a:r>
              <a:rPr lang="zh-CN" altLang="en-US"/>
              <a:t>对钙化点进行分割</a:t>
            </a:r>
            <a:r>
              <a:rPr lang="zh-CN" altLang="en-US"/>
              <a:t>训练；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从标注的点随机选择一个做</a:t>
            </a:r>
            <a:r>
              <a:rPr lang="en-US" altLang="zh-CN"/>
              <a:t>patch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zh-CN" altLang="en-US"/>
              <a:t>在正常图像上也随机取</a:t>
            </a:r>
            <a:r>
              <a:rPr lang="en-US" altLang="zh-CN"/>
              <a:t> patch=512*512</a:t>
            </a:r>
            <a:r>
              <a:rPr lang="zh-CN" altLang="en-US"/>
              <a:t>（不一定</a:t>
            </a:r>
            <a:r>
              <a:rPr lang="zh-CN" altLang="en-US"/>
              <a:t>均衡）</a:t>
            </a:r>
            <a:endParaRPr lang="zh-CN" altLang="en-US"/>
          </a:p>
          <a:p>
            <a:pPr marL="342900" lvl="0" indent="-342900">
              <a:buAutoNum type="arabicPeriod"/>
            </a:pPr>
            <a:r>
              <a:rPr lang="zh-CN" altLang="en-US"/>
              <a:t>尝试将</a:t>
            </a:r>
            <a:r>
              <a:rPr lang="en-US" altLang="zh-CN"/>
              <a:t>backbone</a:t>
            </a:r>
            <a:r>
              <a:rPr lang="zh-CN" altLang="en-US"/>
              <a:t>换为</a:t>
            </a:r>
            <a:r>
              <a:rPr lang="en-US" altLang="zh-CN"/>
              <a:t>mamba</a:t>
            </a:r>
            <a:r>
              <a:rPr lang="zh-CN" altLang="en-US"/>
              <a:t>训练</a:t>
            </a:r>
            <a:r>
              <a:rPr lang="zh-CN" altLang="en-US"/>
              <a:t>尝试；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91*180"/>
  <p:tag name="TABLE_ENDDRAG_RECT" val="39*32*291*180"/>
</p:tagLst>
</file>

<file path=ppt/tags/tag10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3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4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TABLE_ENDDRAG_ORIGIN_RECT" val="351*198"/>
  <p:tag name="TABLE_ENDDRAG_RECT" val="29*230*351*199"/>
  <p:tag name="KSO_WM_BEAUTIFY_FLAG" val=""/>
</p:tagLst>
</file>

<file path=ppt/tags/tag19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9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TABLE_ENDDRAG_ORIGIN_RECT" val="444*285"/>
  <p:tag name="TABLE_ENDDRAG_RECT" val="29*230*444*285"/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COMMONDATA" val="eyJoZGlkIjoiYzVlY2Y0YzZkYWYzNzA2YzFkODE0ZTMyNGM0MmJjMmMifQ=="/>
  <p:tag name="commondata" val="eyJoZGlkIjoiMjExYjVjMWNiM2EyZTkyODQ4MTBhOTgxZDZmOTY1NzUifQ=="/>
</p:tagLst>
</file>

<file path=ppt/tags/tag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2839</Words>
  <Application>WPS 演示</Application>
  <PresentationFormat>宽屏</PresentationFormat>
  <Paragraphs>518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232</cp:revision>
  <dcterms:created xsi:type="dcterms:W3CDTF">2023-10-26T02:07:00Z</dcterms:created>
  <dcterms:modified xsi:type="dcterms:W3CDTF">2024-03-12T12:05:13Z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71FB8FEF820C4F448894DE725B981ECB_12</vt:lpwstr>
  </property>
  <property fmtid="{D5CDD505-2E9C-101B-9397-08002B2CF9AE}" pid="3" name="KSOProductBuildVer">
    <vt:lpwstr>2052-12.1.0.16399</vt:lpwstr>
  </property>
</Properties>
</file>