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8" r:id="rId3"/>
    <p:sldId id="347" r:id="rId5"/>
    <p:sldId id="348" r:id="rId6"/>
    <p:sldId id="349" r:id="rId7"/>
    <p:sldId id="350" r:id="rId8"/>
    <p:sldId id="351" r:id="rId9"/>
    <p:sldId id="31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9C9"/>
    <a:srgbClr val="CAD9F3"/>
    <a:srgbClr val="FDFDFD"/>
    <a:srgbClr val="32A8E4"/>
    <a:srgbClr val="8FAEE5"/>
    <a:srgbClr val="0371C1"/>
    <a:srgbClr val="52B7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0" autoAdjust="0"/>
  </p:normalViewPr>
  <p:slideViewPr>
    <p:cSldViewPr snapToGrid="0">
      <p:cViewPr varScale="1">
        <p:scale>
          <a:sx n="111" d="100"/>
          <a:sy n="111" d="100"/>
        </p:scale>
        <p:origin x="126" y="414"/>
      </p:cViewPr>
      <p:guideLst>
        <p:guide orient="horz" pos="2192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2443E-1A20-42C4-91B9-AEDF7E2BD4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A58BC-5BD3-4B2E-96BE-FBBE97437E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58BC-5BD3-4B2E-96BE-FBBE97437E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68A2-10CC-41D3-9C40-2BFA940BDCE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58BC-5BD3-4B2E-96BE-FBBE97437E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 flipH="1">
            <a:off x="0" y="5730240"/>
            <a:ext cx="12192000" cy="1127762"/>
            <a:chOff x="0" y="3414951"/>
            <a:chExt cx="12192000" cy="3443051"/>
          </a:xfrm>
        </p:grpSpPr>
        <p:grpSp>
          <p:nvGrpSpPr>
            <p:cNvPr id="21" name="组合 20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23" name="任意多边形 22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任意多边形 21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等腰三角形 27"/>
          <p:cNvSpPr/>
          <p:nvPr userDrawn="1"/>
        </p:nvSpPr>
        <p:spPr>
          <a:xfrm rot="5400000">
            <a:off x="197780" y="167806"/>
            <a:ext cx="663306" cy="571814"/>
          </a:xfrm>
          <a:prstGeom prst="triangle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5400000">
            <a:off x="127556" y="267659"/>
            <a:ext cx="431645" cy="372108"/>
          </a:xfrm>
          <a:prstGeom prst="triangle">
            <a:avLst/>
          </a:prstGeom>
          <a:solidFill>
            <a:srgbClr val="CA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821084" y="2059187"/>
            <a:ext cx="854983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gradFill>
                  <a:gsLst>
                    <a:gs pos="0">
                      <a:srgbClr val="32A8E4"/>
                    </a:gs>
                    <a:gs pos="91000">
                      <a:srgbClr val="1959C9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静态物品数据采集与识别</a:t>
            </a:r>
            <a:endParaRPr lang="zh-CN" altLang="en-US" sz="5400" dirty="0">
              <a:gradFill>
                <a:gsLst>
                  <a:gs pos="0">
                    <a:srgbClr val="32A8E4"/>
                  </a:gs>
                  <a:gs pos="91000">
                    <a:srgbClr val="1959C9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49293" y="3019872"/>
            <a:ext cx="569341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数据采集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数据标注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快速建模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结果展示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后期实现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434840" y="3663459"/>
            <a:ext cx="3322320" cy="515230"/>
          </a:xfrm>
          <a:prstGeom prst="roundRect">
            <a:avLst>
              <a:gd name="adj" fmla="val 50000"/>
            </a:avLst>
          </a:prstGeom>
          <a:solidFill>
            <a:srgbClr val="CA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姓名：王荣胜</a:t>
            </a:r>
            <a:endParaRPr lang="zh-CN" altLang="en-US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学号：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j-ea"/>
                <a:cs typeface="+mn-ea"/>
              </a:rPr>
              <a:t>311809000608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331735" y="646705"/>
            <a:ext cx="2621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gradFill>
                  <a:gsLst>
                    <a:gs pos="100000">
                      <a:schemeClr val="bg1"/>
                    </a:gs>
                    <a:gs pos="0">
                      <a:srgbClr val="1959C9"/>
                    </a:gs>
                  </a:gsLst>
                  <a:lin ang="5400000" scaled="1"/>
                </a:gra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AI+X</a:t>
            </a:r>
            <a:endParaRPr lang="en-US" altLang="zh-CN" sz="9600" dirty="0">
              <a:gradFill>
                <a:gsLst>
                  <a:gs pos="100000">
                    <a:schemeClr val="bg1"/>
                  </a:gs>
                  <a:gs pos="0">
                    <a:srgbClr val="1959C9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3414951"/>
            <a:ext cx="12192000" cy="3443051"/>
            <a:chOff x="0" y="3414951"/>
            <a:chExt cx="12192000" cy="3443051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17" name="任意多边形 16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/>
        </p:nvSpPr>
        <p:spPr>
          <a:xfrm>
            <a:off x="1435260" y="1541100"/>
            <a:ext cx="4965721" cy="3661193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09773" y="1959724"/>
            <a:ext cx="3986711" cy="810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手机品牌：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i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pone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手机型号：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ipone8plus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摄像头像素：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1200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万像素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0143" y="234916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采集设备与环境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98233" y="1541100"/>
            <a:ext cx="1986986" cy="418624"/>
          </a:xfrm>
          <a:prstGeom prst="rect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44140" y="15657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采集设备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09773" y="3875313"/>
            <a:ext cx="3986711" cy="810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地点：教室自然光桌子上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    寝室灯光桌子上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98233" y="3456689"/>
            <a:ext cx="1986986" cy="418624"/>
          </a:xfrm>
          <a:prstGeom prst="rect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44140" y="34813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拍摄环境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930275" y="234950"/>
            <a:ext cx="84791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数据数量举例展示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(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更换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图片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)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506220" y="1211580"/>
          <a:ext cx="805116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909955"/>
                <a:gridCol w="905510"/>
                <a:gridCol w="922020"/>
                <a:gridCol w="926465"/>
                <a:gridCol w="936625"/>
                <a:gridCol w="2430145"/>
              </a:tblGrid>
              <a:tr h="355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ea typeface="宋体" panose="02010600030101010101" pitchFamily="2" charset="-122"/>
                        </a:rPr>
                        <a:t>物品</a:t>
                      </a:r>
                      <a:endParaRPr lang="zh-CN" altLang="en-US" sz="1400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单个钥匙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单个钱包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单个手机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单个水杯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单个包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混合图片（含多个物品）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图片数量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572135" y="2496185"/>
            <a:ext cx="11205159" cy="3068320"/>
            <a:chOff x="496" y="3694"/>
            <a:chExt cx="19202" cy="5258"/>
          </a:xfrm>
        </p:grpSpPr>
        <p:sp>
          <p:nvSpPr>
            <p:cNvPr id="3" name="矩形 2"/>
            <p:cNvSpPr/>
            <p:nvPr/>
          </p:nvSpPr>
          <p:spPr>
            <a:xfrm>
              <a:off x="496" y="3694"/>
              <a:ext cx="3065" cy="4015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746" y="3694"/>
              <a:ext cx="3065" cy="4015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97" y="3694"/>
              <a:ext cx="3065" cy="4015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 rot="0">
              <a:off x="496" y="7974"/>
              <a:ext cx="3065" cy="978"/>
              <a:chOff x="4901583" y="4844059"/>
              <a:chExt cx="1946151" cy="62082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901583" y="4844059"/>
                <a:ext cx="1946151" cy="620826"/>
              </a:xfrm>
              <a:prstGeom prst="rect">
                <a:avLst/>
              </a:prstGeom>
              <a:solidFill>
                <a:srgbClr val="1959C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099465" y="5130548"/>
                <a:ext cx="1591792" cy="3170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keys</a:t>
                </a:r>
                <a:endParaRPr lang="en-US" altLang="zh-CN" sz="1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217798" y="4856374"/>
                <a:ext cx="1355124" cy="40340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ea typeface="宋体" panose="02010600030101010101" pitchFamily="2" charset="-122"/>
                    <a:cs typeface="+mn-ea"/>
                    <a:sym typeface="+mn-lt"/>
                  </a:rPr>
                  <a:t>钥匙</a:t>
                </a:r>
                <a:endParaRPr lang="zh-CN" altLang="en-US" sz="14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3746" y="7974"/>
              <a:ext cx="3065" cy="978"/>
              <a:chOff x="4901583" y="4844059"/>
              <a:chExt cx="1946151" cy="62082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901583" y="4844059"/>
                <a:ext cx="1946151" cy="620826"/>
              </a:xfrm>
              <a:prstGeom prst="rect">
                <a:avLst/>
              </a:prstGeom>
              <a:solidFill>
                <a:srgbClr val="1959C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099465" y="5130548"/>
                <a:ext cx="1591792" cy="3170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wallet</a:t>
                </a:r>
                <a:endParaRPr lang="en-US" altLang="zh-CN" sz="1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217798" y="4856374"/>
                <a:ext cx="1355124" cy="40340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ea typeface="宋体" panose="02010600030101010101" pitchFamily="2" charset="-122"/>
                    <a:cs typeface="+mn-ea"/>
                    <a:sym typeface="+mn-lt"/>
                  </a:rPr>
                  <a:t>钱包</a:t>
                </a:r>
                <a:endParaRPr lang="zh-CN" altLang="en-US" sz="14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0">
              <a:off x="6997" y="7974"/>
              <a:ext cx="3065" cy="978"/>
              <a:chOff x="4901583" y="4844059"/>
              <a:chExt cx="1946151" cy="62082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901583" y="4844059"/>
                <a:ext cx="1946151" cy="620826"/>
              </a:xfrm>
              <a:prstGeom prst="rect">
                <a:avLst/>
              </a:prstGeom>
              <a:solidFill>
                <a:srgbClr val="1959C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099465" y="5130548"/>
                <a:ext cx="1591792" cy="3170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smart phone</a:t>
                </a:r>
                <a:endParaRPr lang="en-US" altLang="zh-CN" sz="1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217798" y="4856374"/>
                <a:ext cx="1355124" cy="40340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ea typeface="宋体" panose="02010600030101010101" pitchFamily="2" charset="-122"/>
                    <a:cs typeface="+mn-ea"/>
                    <a:sym typeface="+mn-lt"/>
                  </a:rPr>
                  <a:t>手机</a:t>
                </a:r>
                <a:endParaRPr lang="zh-CN" altLang="en-US" sz="14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0132" y="3694"/>
              <a:ext cx="3065" cy="4015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382" y="3694"/>
              <a:ext cx="3065" cy="4015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6633" y="3694"/>
              <a:ext cx="3065" cy="4015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 rot="0">
              <a:off x="10132" y="7974"/>
              <a:ext cx="3065" cy="978"/>
              <a:chOff x="4901583" y="4844059"/>
              <a:chExt cx="1946151" cy="62082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901583" y="4844059"/>
                <a:ext cx="1946151" cy="620826"/>
              </a:xfrm>
              <a:prstGeom prst="rect">
                <a:avLst/>
              </a:prstGeom>
              <a:solidFill>
                <a:srgbClr val="1959C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099465" y="5130548"/>
                <a:ext cx="1591792" cy="3170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cup</a:t>
                </a:r>
                <a:endParaRPr lang="en-US" altLang="zh-CN" sz="1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217798" y="4856374"/>
                <a:ext cx="1355124" cy="40340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ea typeface="宋体" panose="02010600030101010101" pitchFamily="2" charset="-122"/>
                    <a:cs typeface="+mn-ea"/>
                    <a:sym typeface="+mn-lt"/>
                  </a:rPr>
                  <a:t>水杯</a:t>
                </a:r>
                <a:endParaRPr lang="zh-CN" altLang="en-US" sz="14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0">
              <a:off x="13382" y="7974"/>
              <a:ext cx="3065" cy="978"/>
              <a:chOff x="4901583" y="4844059"/>
              <a:chExt cx="1946151" cy="62082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901583" y="4844059"/>
                <a:ext cx="1946151" cy="620826"/>
              </a:xfrm>
              <a:prstGeom prst="rect">
                <a:avLst/>
              </a:prstGeom>
              <a:solidFill>
                <a:srgbClr val="1959C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099465" y="5130548"/>
                <a:ext cx="1591792" cy="3170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bag</a:t>
                </a:r>
                <a:endParaRPr lang="en-US" altLang="zh-CN" sz="1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217798" y="4856374"/>
                <a:ext cx="1355124" cy="40340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ea typeface="宋体" panose="02010600030101010101" pitchFamily="2" charset="-122"/>
                    <a:cs typeface="+mn-ea"/>
                    <a:sym typeface="+mn-lt"/>
                  </a:rPr>
                  <a:t>包</a:t>
                </a:r>
                <a:endParaRPr lang="zh-CN" altLang="en-US" sz="14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0">
              <a:off x="16633" y="7974"/>
              <a:ext cx="3065" cy="978"/>
              <a:chOff x="4901583" y="4844059"/>
              <a:chExt cx="1946151" cy="62082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901583" y="4844059"/>
                <a:ext cx="1946151" cy="620826"/>
              </a:xfrm>
              <a:prstGeom prst="rect">
                <a:avLst/>
              </a:prstGeom>
              <a:solidFill>
                <a:srgbClr val="1959C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5099465" y="5130548"/>
                <a:ext cx="1591792" cy="3170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complex</a:t>
                </a:r>
                <a:endParaRPr lang="en-US" altLang="zh-CN" sz="1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217798" y="4856374"/>
                <a:ext cx="1355124" cy="40340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ea typeface="宋体" panose="02010600030101010101" pitchFamily="2" charset="-122"/>
                    <a:cs typeface="+mn-ea"/>
                    <a:sym typeface="+mn-lt"/>
                  </a:rPr>
                  <a:t>混合</a:t>
                </a:r>
                <a:endParaRPr lang="zh-CN" altLang="en-US" sz="14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9263" y="1532854"/>
            <a:ext cx="4040282" cy="4144489"/>
            <a:chOff x="6822917" y="1686296"/>
            <a:chExt cx="4040282" cy="4144489"/>
          </a:xfrm>
        </p:grpSpPr>
        <p:sp>
          <p:nvSpPr>
            <p:cNvPr id="15" name="矩形 14"/>
            <p:cNvSpPr/>
            <p:nvPr/>
          </p:nvSpPr>
          <p:spPr>
            <a:xfrm>
              <a:off x="6822917" y="1686296"/>
              <a:ext cx="4040282" cy="4144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74093" y="2411490"/>
              <a:ext cx="3418697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利用采集到的数据，使用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EasyDL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的目标检测功能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进行模型生成；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和其他同学的数据进行交叉测试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7174094" y="1969460"/>
              <a:ext cx="213487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EasyDL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模型测试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822917" y="4286992"/>
              <a:ext cx="4040282" cy="1306286"/>
            </a:xfrm>
            <a:prstGeom prst="rect">
              <a:avLst/>
            </a:pr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7363352" y="4412008"/>
              <a:ext cx="1056253" cy="1056253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8843058" y="4586191"/>
              <a:ext cx="170751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99%</a:t>
              </a:r>
              <a:r>
                <a:rPr lang="zh-CN" altLang="en-US" sz="4000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？</a:t>
              </a:r>
              <a:endParaRPr lang="zh-CN" altLang="en-US" sz="40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30143" y="234916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模型结果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1532890"/>
            <a:ext cx="7306310" cy="265557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9263" y="1532854"/>
            <a:ext cx="4040282" cy="4144489"/>
            <a:chOff x="6822917" y="1686296"/>
            <a:chExt cx="4040282" cy="4144489"/>
          </a:xfrm>
        </p:grpSpPr>
        <p:sp>
          <p:nvSpPr>
            <p:cNvPr id="15" name="矩形 14"/>
            <p:cNvSpPr/>
            <p:nvPr/>
          </p:nvSpPr>
          <p:spPr>
            <a:xfrm>
              <a:off x="6822917" y="1686296"/>
              <a:ext cx="4040282" cy="4144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74093" y="2411490"/>
              <a:ext cx="3418697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利用采集到的数据，使用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EasyDL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的目标检测功能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进行模型生成；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和其他同学的数据进行交叉测试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7174094" y="1969460"/>
              <a:ext cx="213487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EasyDL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模型测试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822917" y="4286992"/>
              <a:ext cx="4040282" cy="1306286"/>
            </a:xfrm>
            <a:prstGeom prst="rect">
              <a:avLst/>
            </a:pr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7363352" y="4412008"/>
              <a:ext cx="1056253" cy="1056253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8843058" y="4586191"/>
              <a:ext cx="170751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99%</a:t>
              </a:r>
              <a:r>
                <a:rPr lang="zh-CN" altLang="en-US" sz="4000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？</a:t>
              </a:r>
              <a:endParaRPr lang="zh-CN" altLang="en-US" sz="40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30143" y="234916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交叉测试结果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0" y="1539875"/>
            <a:ext cx="7283450" cy="271843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35579" y="2028292"/>
            <a:ext cx="4653425" cy="1001686"/>
            <a:chOff x="1140965" y="2177845"/>
            <a:chExt cx="4653425" cy="1001686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 rot="2700000">
              <a:off x="1139945" y="2182455"/>
              <a:ext cx="998096" cy="996056"/>
            </a:xfrm>
            <a:prstGeom prst="rect">
              <a:avLst/>
            </a:prstGeom>
            <a:solidFill>
              <a:srgbClr val="1959C9"/>
            </a:solidFill>
            <a:ln>
              <a:noFill/>
            </a:ln>
            <a:effectLst/>
          </p:spPr>
          <p:txBody>
            <a:bodyPr anchor="ctr"/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1385620" y="2384658"/>
              <a:ext cx="521958" cy="520890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</p:spPr>
          <p:txBody>
            <a:bodyPr lIns="121682" tIns="60841" rIns="121682" bIns="6084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2537965" y="2177845"/>
              <a:ext cx="201676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拍摄方式：手机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37981" y="2516399"/>
              <a:ext cx="3256409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俯拍为主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可以有少量角度倾斜（与水平面角度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&gt;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60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度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）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21947" y="2028292"/>
            <a:ext cx="4639233" cy="998097"/>
            <a:chOff x="6427333" y="2177845"/>
            <a:chExt cx="4639233" cy="998097"/>
          </a:xfrm>
        </p:grpSpPr>
        <p:sp>
          <p:nvSpPr>
            <p:cNvPr id="14" name="Oval 26"/>
            <p:cNvSpPr>
              <a:spLocks noChangeArrowheads="1"/>
            </p:cNvSpPr>
            <p:nvPr/>
          </p:nvSpPr>
          <p:spPr bwMode="auto">
            <a:xfrm rot="2700000">
              <a:off x="6427332" y="2177845"/>
              <a:ext cx="998097" cy="998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6601474" y="2377739"/>
              <a:ext cx="622649" cy="637201"/>
            </a:xfrm>
            <a:custGeom>
              <a:avLst/>
              <a:gdLst>
                <a:gd name="T0" fmla="*/ 121 w 417"/>
                <a:gd name="T1" fmla="*/ 94 h 426"/>
                <a:gd name="T2" fmla="*/ 85 w 417"/>
                <a:gd name="T3" fmla="*/ 341 h 426"/>
                <a:gd name="T4" fmla="*/ 332 w 417"/>
                <a:gd name="T5" fmla="*/ 305 h 426"/>
                <a:gd name="T6" fmla="*/ 267 w 417"/>
                <a:gd name="T7" fmla="*/ 159 h 426"/>
                <a:gd name="T8" fmla="*/ 121 w 417"/>
                <a:gd name="T9" fmla="*/ 94 h 426"/>
                <a:gd name="T10" fmla="*/ 306 w 417"/>
                <a:gd name="T11" fmla="*/ 286 h 426"/>
                <a:gd name="T12" fmla="*/ 199 w 417"/>
                <a:gd name="T13" fmla="*/ 227 h 426"/>
                <a:gd name="T14" fmla="*/ 140 w 417"/>
                <a:gd name="T15" fmla="*/ 120 h 426"/>
                <a:gd name="T16" fmla="*/ 247 w 417"/>
                <a:gd name="T17" fmla="*/ 179 h 426"/>
                <a:gd name="T18" fmla="*/ 306 w 417"/>
                <a:gd name="T19" fmla="*/ 286 h 426"/>
                <a:gd name="T20" fmla="*/ 309 w 417"/>
                <a:gd name="T21" fmla="*/ 128 h 426"/>
                <a:gd name="T22" fmla="*/ 323 w 417"/>
                <a:gd name="T23" fmla="*/ 122 h 426"/>
                <a:gd name="T24" fmla="*/ 361 w 417"/>
                <a:gd name="T25" fmla="*/ 84 h 426"/>
                <a:gd name="T26" fmla="*/ 361 w 417"/>
                <a:gd name="T27" fmla="*/ 56 h 426"/>
                <a:gd name="T28" fmla="*/ 333 w 417"/>
                <a:gd name="T29" fmla="*/ 56 h 426"/>
                <a:gd name="T30" fmla="*/ 295 w 417"/>
                <a:gd name="T31" fmla="*/ 94 h 426"/>
                <a:gd name="T32" fmla="*/ 295 w 417"/>
                <a:gd name="T33" fmla="*/ 122 h 426"/>
                <a:gd name="T34" fmla="*/ 309 w 417"/>
                <a:gd name="T35" fmla="*/ 128 h 426"/>
                <a:gd name="T36" fmla="*/ 237 w 417"/>
                <a:gd name="T37" fmla="*/ 79 h 426"/>
                <a:gd name="T38" fmla="*/ 247 w 417"/>
                <a:gd name="T39" fmla="*/ 81 h 426"/>
                <a:gd name="T40" fmla="*/ 264 w 417"/>
                <a:gd name="T41" fmla="*/ 71 h 426"/>
                <a:gd name="T42" fmla="*/ 286 w 417"/>
                <a:gd name="T43" fmla="*/ 33 h 426"/>
                <a:gd name="T44" fmla="*/ 278 w 417"/>
                <a:gd name="T45" fmla="*/ 5 h 426"/>
                <a:gd name="T46" fmla="*/ 251 w 417"/>
                <a:gd name="T47" fmla="*/ 13 h 426"/>
                <a:gd name="T48" fmla="*/ 229 w 417"/>
                <a:gd name="T49" fmla="*/ 52 h 426"/>
                <a:gd name="T50" fmla="*/ 237 w 417"/>
                <a:gd name="T51" fmla="*/ 79 h 426"/>
                <a:gd name="T52" fmla="*/ 412 w 417"/>
                <a:gd name="T53" fmla="*/ 139 h 426"/>
                <a:gd name="T54" fmla="*/ 385 w 417"/>
                <a:gd name="T55" fmla="*/ 131 h 426"/>
                <a:gd name="T56" fmla="*/ 346 w 417"/>
                <a:gd name="T57" fmla="*/ 153 h 426"/>
                <a:gd name="T58" fmla="*/ 338 w 417"/>
                <a:gd name="T59" fmla="*/ 180 h 426"/>
                <a:gd name="T60" fmla="*/ 356 w 417"/>
                <a:gd name="T61" fmla="*/ 190 h 426"/>
                <a:gd name="T62" fmla="*/ 366 w 417"/>
                <a:gd name="T63" fmla="*/ 188 h 426"/>
                <a:gd name="T64" fmla="*/ 404 w 417"/>
                <a:gd name="T65" fmla="*/ 166 h 426"/>
                <a:gd name="T66" fmla="*/ 412 w 417"/>
                <a:gd name="T67" fmla="*/ 13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426">
                  <a:moveTo>
                    <a:pt x="121" y="94"/>
                  </a:moveTo>
                  <a:cubicBezTo>
                    <a:pt x="98" y="116"/>
                    <a:pt x="0" y="256"/>
                    <a:pt x="85" y="341"/>
                  </a:cubicBezTo>
                  <a:cubicBezTo>
                    <a:pt x="170" y="426"/>
                    <a:pt x="309" y="328"/>
                    <a:pt x="332" y="305"/>
                  </a:cubicBezTo>
                  <a:cubicBezTo>
                    <a:pt x="354" y="283"/>
                    <a:pt x="325" y="217"/>
                    <a:pt x="267" y="159"/>
                  </a:cubicBezTo>
                  <a:cubicBezTo>
                    <a:pt x="209" y="101"/>
                    <a:pt x="143" y="72"/>
                    <a:pt x="121" y="94"/>
                  </a:cubicBezTo>
                  <a:close/>
                  <a:moveTo>
                    <a:pt x="306" y="286"/>
                  </a:moveTo>
                  <a:cubicBezTo>
                    <a:pt x="299" y="292"/>
                    <a:pt x="248" y="277"/>
                    <a:pt x="199" y="227"/>
                  </a:cubicBezTo>
                  <a:cubicBezTo>
                    <a:pt x="149" y="178"/>
                    <a:pt x="134" y="127"/>
                    <a:pt x="140" y="120"/>
                  </a:cubicBezTo>
                  <a:cubicBezTo>
                    <a:pt x="147" y="113"/>
                    <a:pt x="198" y="129"/>
                    <a:pt x="247" y="179"/>
                  </a:cubicBezTo>
                  <a:cubicBezTo>
                    <a:pt x="297" y="228"/>
                    <a:pt x="313" y="279"/>
                    <a:pt x="306" y="286"/>
                  </a:cubicBezTo>
                  <a:close/>
                  <a:moveTo>
                    <a:pt x="309" y="128"/>
                  </a:moveTo>
                  <a:cubicBezTo>
                    <a:pt x="314" y="128"/>
                    <a:pt x="319" y="126"/>
                    <a:pt x="323" y="122"/>
                  </a:cubicBezTo>
                  <a:cubicBezTo>
                    <a:pt x="361" y="84"/>
                    <a:pt x="361" y="84"/>
                    <a:pt x="361" y="84"/>
                  </a:cubicBezTo>
                  <a:cubicBezTo>
                    <a:pt x="369" y="76"/>
                    <a:pt x="369" y="64"/>
                    <a:pt x="361" y="56"/>
                  </a:cubicBezTo>
                  <a:cubicBezTo>
                    <a:pt x="353" y="48"/>
                    <a:pt x="341" y="48"/>
                    <a:pt x="333" y="56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87" y="102"/>
                    <a:pt x="287" y="115"/>
                    <a:pt x="295" y="122"/>
                  </a:cubicBezTo>
                  <a:cubicBezTo>
                    <a:pt x="299" y="126"/>
                    <a:pt x="304" y="128"/>
                    <a:pt x="309" y="128"/>
                  </a:cubicBezTo>
                  <a:close/>
                  <a:moveTo>
                    <a:pt x="237" y="79"/>
                  </a:moveTo>
                  <a:cubicBezTo>
                    <a:pt x="240" y="81"/>
                    <a:pt x="243" y="81"/>
                    <a:pt x="247" y="81"/>
                  </a:cubicBezTo>
                  <a:cubicBezTo>
                    <a:pt x="254" y="81"/>
                    <a:pt x="260" y="78"/>
                    <a:pt x="264" y="71"/>
                  </a:cubicBezTo>
                  <a:cubicBezTo>
                    <a:pt x="286" y="33"/>
                    <a:pt x="286" y="33"/>
                    <a:pt x="286" y="33"/>
                  </a:cubicBezTo>
                  <a:cubicBezTo>
                    <a:pt x="291" y="23"/>
                    <a:pt x="288" y="11"/>
                    <a:pt x="278" y="5"/>
                  </a:cubicBezTo>
                  <a:cubicBezTo>
                    <a:pt x="268" y="0"/>
                    <a:pt x="256" y="3"/>
                    <a:pt x="251" y="13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4" y="61"/>
                    <a:pt x="227" y="73"/>
                    <a:pt x="237" y="79"/>
                  </a:cubicBezTo>
                  <a:close/>
                  <a:moveTo>
                    <a:pt x="412" y="139"/>
                  </a:moveTo>
                  <a:cubicBezTo>
                    <a:pt x="406" y="129"/>
                    <a:pt x="394" y="126"/>
                    <a:pt x="385" y="131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36" y="158"/>
                    <a:pt x="333" y="171"/>
                    <a:pt x="338" y="180"/>
                  </a:cubicBezTo>
                  <a:cubicBezTo>
                    <a:pt x="342" y="187"/>
                    <a:pt x="349" y="190"/>
                    <a:pt x="356" y="190"/>
                  </a:cubicBezTo>
                  <a:cubicBezTo>
                    <a:pt x="359" y="190"/>
                    <a:pt x="363" y="190"/>
                    <a:pt x="366" y="188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14" y="161"/>
                    <a:pt x="417" y="149"/>
                    <a:pt x="412" y="139"/>
                  </a:cubicBez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txBody>
            <a:bodyPr lIns="121682" tIns="60841" rIns="121682" bIns="6084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6"/>
            <p:cNvSpPr txBox="1"/>
            <p:nvPr/>
          </p:nvSpPr>
          <p:spPr>
            <a:xfrm>
              <a:off x="7810363" y="2177845"/>
              <a:ext cx="2738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距离：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30-50cm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10157" y="2516399"/>
              <a:ext cx="3256409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远近适中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34559" y="3993120"/>
            <a:ext cx="4654445" cy="1388844"/>
            <a:chOff x="1139945" y="4142673"/>
            <a:chExt cx="4654445" cy="1388844"/>
          </a:xfrm>
        </p:grpSpPr>
        <p:sp>
          <p:nvSpPr>
            <p:cNvPr id="10" name="Oval 21"/>
            <p:cNvSpPr>
              <a:spLocks noChangeArrowheads="1"/>
            </p:cNvSpPr>
            <p:nvPr/>
          </p:nvSpPr>
          <p:spPr bwMode="auto">
            <a:xfrm rot="2700000">
              <a:off x="1139945" y="4142673"/>
              <a:ext cx="998096" cy="998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289046" y="4391526"/>
              <a:ext cx="680964" cy="415504"/>
            </a:xfrm>
            <a:custGeom>
              <a:avLst/>
              <a:gdLst>
                <a:gd name="T0" fmla="*/ 152 w 400"/>
                <a:gd name="T1" fmla="*/ 7 h 244"/>
                <a:gd name="T2" fmla="*/ 127 w 400"/>
                <a:gd name="T3" fmla="*/ 7 h 244"/>
                <a:gd name="T4" fmla="*/ 0 w 400"/>
                <a:gd name="T5" fmla="*/ 122 h 244"/>
                <a:gd name="T6" fmla="*/ 127 w 400"/>
                <a:gd name="T7" fmla="*/ 237 h 244"/>
                <a:gd name="T8" fmla="*/ 152 w 400"/>
                <a:gd name="T9" fmla="*/ 237 h 244"/>
                <a:gd name="T10" fmla="*/ 152 w 400"/>
                <a:gd name="T11" fmla="*/ 212 h 244"/>
                <a:gd name="T12" fmla="*/ 53 w 400"/>
                <a:gd name="T13" fmla="*/ 122 h 244"/>
                <a:gd name="T14" fmla="*/ 152 w 400"/>
                <a:gd name="T15" fmla="*/ 32 h 244"/>
                <a:gd name="T16" fmla="*/ 152 w 400"/>
                <a:gd name="T17" fmla="*/ 7 h 244"/>
                <a:gd name="T18" fmla="*/ 272 w 400"/>
                <a:gd name="T19" fmla="*/ 7 h 244"/>
                <a:gd name="T20" fmla="*/ 248 w 400"/>
                <a:gd name="T21" fmla="*/ 7 h 244"/>
                <a:gd name="T22" fmla="*/ 248 w 400"/>
                <a:gd name="T23" fmla="*/ 32 h 244"/>
                <a:gd name="T24" fmla="*/ 347 w 400"/>
                <a:gd name="T25" fmla="*/ 122 h 244"/>
                <a:gd name="T26" fmla="*/ 248 w 400"/>
                <a:gd name="T27" fmla="*/ 212 h 244"/>
                <a:gd name="T28" fmla="*/ 248 w 400"/>
                <a:gd name="T29" fmla="*/ 237 h 244"/>
                <a:gd name="T30" fmla="*/ 272 w 400"/>
                <a:gd name="T31" fmla="*/ 237 h 244"/>
                <a:gd name="T32" fmla="*/ 400 w 400"/>
                <a:gd name="T33" fmla="*/ 122 h 244"/>
                <a:gd name="T34" fmla="*/ 272 w 400"/>
                <a:gd name="T35" fmla="*/ 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0" h="244">
                  <a:moveTo>
                    <a:pt x="152" y="7"/>
                  </a:moveTo>
                  <a:cubicBezTo>
                    <a:pt x="145" y="0"/>
                    <a:pt x="135" y="0"/>
                    <a:pt x="127" y="7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27" y="237"/>
                    <a:pt x="127" y="237"/>
                    <a:pt x="127" y="237"/>
                  </a:cubicBezTo>
                  <a:cubicBezTo>
                    <a:pt x="135" y="244"/>
                    <a:pt x="145" y="244"/>
                    <a:pt x="152" y="237"/>
                  </a:cubicBezTo>
                  <a:cubicBezTo>
                    <a:pt x="159" y="230"/>
                    <a:pt x="159" y="219"/>
                    <a:pt x="152" y="212"/>
                  </a:cubicBezTo>
                  <a:cubicBezTo>
                    <a:pt x="53" y="122"/>
                    <a:pt x="53" y="122"/>
                    <a:pt x="53" y="12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9" y="25"/>
                    <a:pt x="159" y="14"/>
                    <a:pt x="152" y="7"/>
                  </a:cubicBezTo>
                  <a:close/>
                  <a:moveTo>
                    <a:pt x="272" y="7"/>
                  </a:moveTo>
                  <a:cubicBezTo>
                    <a:pt x="265" y="0"/>
                    <a:pt x="255" y="0"/>
                    <a:pt x="248" y="7"/>
                  </a:cubicBezTo>
                  <a:cubicBezTo>
                    <a:pt x="240" y="14"/>
                    <a:pt x="241" y="25"/>
                    <a:pt x="248" y="32"/>
                  </a:cubicBezTo>
                  <a:cubicBezTo>
                    <a:pt x="347" y="122"/>
                    <a:pt x="347" y="122"/>
                    <a:pt x="347" y="122"/>
                  </a:cubicBezTo>
                  <a:cubicBezTo>
                    <a:pt x="248" y="212"/>
                    <a:pt x="248" y="212"/>
                    <a:pt x="248" y="212"/>
                  </a:cubicBezTo>
                  <a:cubicBezTo>
                    <a:pt x="241" y="219"/>
                    <a:pt x="240" y="230"/>
                    <a:pt x="248" y="237"/>
                  </a:cubicBezTo>
                  <a:cubicBezTo>
                    <a:pt x="255" y="244"/>
                    <a:pt x="265" y="244"/>
                    <a:pt x="272" y="237"/>
                  </a:cubicBezTo>
                  <a:cubicBezTo>
                    <a:pt x="400" y="122"/>
                    <a:pt x="400" y="122"/>
                    <a:pt x="400" y="122"/>
                  </a:cubicBezTo>
                  <a:lnTo>
                    <a:pt x="272" y="7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txBody>
            <a:bodyPr lIns="121682" tIns="60841" rIns="121682" bIns="6084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2538215" y="4142673"/>
              <a:ext cx="2738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拍摄背景：单一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537981" y="4481227"/>
              <a:ext cx="3256409" cy="1050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白色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蓝色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统一背景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不易太乱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22967" y="3989026"/>
            <a:ext cx="4638213" cy="1152908"/>
            <a:chOff x="6428353" y="4138579"/>
            <a:chExt cx="4638213" cy="1152908"/>
          </a:xfrm>
        </p:grpSpPr>
        <p:sp>
          <p:nvSpPr>
            <p:cNvPr id="12" name="Oval 24"/>
            <p:cNvSpPr>
              <a:spLocks noChangeArrowheads="1"/>
            </p:cNvSpPr>
            <p:nvPr/>
          </p:nvSpPr>
          <p:spPr bwMode="auto">
            <a:xfrm rot="2700000">
              <a:off x="6427332" y="4139599"/>
              <a:ext cx="998097" cy="996056"/>
            </a:xfrm>
            <a:prstGeom prst="rect">
              <a:avLst/>
            </a:prstGeom>
            <a:solidFill>
              <a:srgbClr val="1959C9"/>
            </a:solidFill>
            <a:ln>
              <a:noFill/>
            </a:ln>
            <a:effectLst/>
          </p:spPr>
          <p:txBody>
            <a:bodyPr anchor="ctr"/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22"/>
            <p:cNvSpPr>
              <a:spLocks noEditPoints="1"/>
            </p:cNvSpPr>
            <p:nvPr/>
          </p:nvSpPr>
          <p:spPr bwMode="auto">
            <a:xfrm>
              <a:off x="6692426" y="4405915"/>
              <a:ext cx="476784" cy="475172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682" tIns="60841" rIns="121682" bIns="6084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76"/>
            <p:cNvSpPr txBox="1"/>
            <p:nvPr/>
          </p:nvSpPr>
          <p:spPr>
            <a:xfrm>
              <a:off x="7810113" y="4142389"/>
              <a:ext cx="224917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要求：物品不重叠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810157" y="4481227"/>
              <a:ext cx="3256409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物品有一定距离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不要重叠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可以距离近一点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30143" y="234916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简要总结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-762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821084" y="2059187"/>
            <a:ext cx="85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gradFill>
                  <a:gsLst>
                    <a:gs pos="0">
                      <a:srgbClr val="32A8E4"/>
                    </a:gs>
                    <a:gs pos="91000">
                      <a:srgbClr val="1959C9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谢谢观看  </a:t>
            </a:r>
            <a:r>
              <a:rPr lang="en-US" altLang="zh-CN" sz="5400" dirty="0" smtClean="0">
                <a:gradFill>
                  <a:gsLst>
                    <a:gs pos="0">
                      <a:srgbClr val="32A8E4"/>
                    </a:gs>
                    <a:gs pos="91000">
                      <a:srgbClr val="1959C9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THANKS</a:t>
            </a:r>
            <a:endParaRPr lang="zh-CN" altLang="en-US" sz="5400" dirty="0">
              <a:gradFill>
                <a:gsLst>
                  <a:gs pos="0">
                    <a:srgbClr val="32A8E4"/>
                  </a:gs>
                  <a:gs pos="91000">
                    <a:srgbClr val="1959C9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434840" y="3633614"/>
            <a:ext cx="3322320" cy="515230"/>
          </a:xfrm>
          <a:prstGeom prst="roundRect">
            <a:avLst>
              <a:gd name="adj" fmla="val 50000"/>
            </a:avLst>
          </a:prstGeom>
          <a:solidFill>
            <a:srgbClr val="CA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ea"/>
                <a:ea typeface="+mj-ea"/>
              </a:rPr>
              <a:t>See you </a:t>
            </a:r>
            <a:endParaRPr 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331735" y="646705"/>
            <a:ext cx="2621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gradFill>
                  <a:gsLst>
                    <a:gs pos="100000">
                      <a:schemeClr val="bg1"/>
                    </a:gs>
                    <a:gs pos="0">
                      <a:srgbClr val="1959C9"/>
                    </a:gs>
                  </a:gsLst>
                  <a:lin ang="5400000" scaled="1"/>
                </a:gra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AI+X</a:t>
            </a:r>
            <a:endParaRPr lang="zh-CN" altLang="en-US" sz="9600" dirty="0">
              <a:gradFill>
                <a:gsLst>
                  <a:gs pos="100000">
                    <a:schemeClr val="bg1"/>
                  </a:gs>
                  <a:gs pos="0">
                    <a:srgbClr val="1959C9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3414951"/>
            <a:ext cx="12192000" cy="3443051"/>
            <a:chOff x="0" y="3414951"/>
            <a:chExt cx="12192000" cy="3443051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17" name="任意多边形 16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p="http://schemas.openxmlformats.org/presentationml/2006/main">
  <p:tag name="KSO_WM_UNIT_TABLE_BEAUTIFY" val="smartTable{182d232d-33d5-4df6-a4e7-ea5615acd898}"/>
</p:tagLst>
</file>

<file path=ppt/tags/tag2.xml><?xml version="1.0" encoding="utf-8"?>
<p:tagLst xmlns:p="http://schemas.openxmlformats.org/presentationml/2006/main">
  <p:tag name="ISPRING_ULTRA_SCORM_COURSE_ID" val="FFCC647F-8DA1-4301-A71D-DB536CBD3D4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年终工作总结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n5jfwxe">
      <a:majorFont>
        <a:latin typeface=""/>
        <a:ea typeface="阿里巴巴普惠体 R"/>
        <a:cs typeface=""/>
      </a:majorFont>
      <a:minorFont>
        <a:latin typeface="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WPS 演示</Application>
  <PresentationFormat>宽屏</PresentationFormat>
  <Paragraphs>125</Paragraphs>
  <Slides>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思源宋体 CN Heavy</vt:lpstr>
      <vt:lpstr>阿里巴巴普惠体 B</vt:lpstr>
      <vt:lpstr>Calibri</vt:lpstr>
      <vt:lpstr>阿里巴巴普惠体 R</vt:lpstr>
      <vt:lpstr>Segoe Print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——</Company>
  <LinksUpToDate>false</LinksUpToDate>
  <SharedDoc>false</SharedDoc>
  <HyperlinksChanged>false</HyperlinksChanged>
  <AppVersion>14.0000</AppVersion>
  <Manager>www.51pptmoban.com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51PPT模板网</dc:creator>
  <dc:description>www.51pptmoban.com</dc:description>
  <cp:lastModifiedBy>wangrongsheng</cp:lastModifiedBy>
  <cp:revision>212</cp:revision>
  <dcterms:created xsi:type="dcterms:W3CDTF">2019-12-16T02:16:00Z</dcterms:created>
  <dcterms:modified xsi:type="dcterms:W3CDTF">2021-05-18T03:31:57Z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