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8" r:id="rId3"/>
    <p:sldId id="309" r:id="rId5"/>
    <p:sldId id="310" r:id="rId6"/>
    <p:sldId id="264" r:id="rId7"/>
    <p:sldId id="265" r:id="rId8"/>
    <p:sldId id="335" r:id="rId9"/>
    <p:sldId id="268" r:id="rId10"/>
    <p:sldId id="270" r:id="rId11"/>
    <p:sldId id="336" r:id="rId12"/>
    <p:sldId id="271" r:id="rId13"/>
    <p:sldId id="276" r:id="rId14"/>
    <p:sldId id="277" r:id="rId15"/>
    <p:sldId id="278" r:id="rId16"/>
    <p:sldId id="337" r:id="rId17"/>
    <p:sldId id="283" r:id="rId18"/>
    <p:sldId id="31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C9"/>
    <a:srgbClr val="CAD9F3"/>
    <a:srgbClr val="FDFDFD"/>
    <a:srgbClr val="32A8E4"/>
    <a:srgbClr val="8FAEE5"/>
    <a:srgbClr val="0371C1"/>
    <a:srgbClr val="52B7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0" autoAdjust="0"/>
  </p:normalViewPr>
  <p:slideViewPr>
    <p:cSldViewPr snapToGrid="0">
      <p:cViewPr varScale="1">
        <p:scale>
          <a:sx n="111" d="100"/>
          <a:sy n="111" d="100"/>
        </p:scale>
        <p:origin x="126" y="414"/>
      </p:cViewPr>
      <p:guideLst>
        <p:guide orient="horz" pos="2169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2443E-1A20-42C4-91B9-AEDF7E2BD4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 flipH="1">
            <a:off x="0" y="5730240"/>
            <a:ext cx="12192000" cy="1127762"/>
            <a:chOff x="0" y="3414951"/>
            <a:chExt cx="12192000" cy="3443051"/>
          </a:xfrm>
        </p:grpSpPr>
        <p:grpSp>
          <p:nvGrpSpPr>
            <p:cNvPr id="21" name="组合 20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23" name="任意多边形 22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任意多边形 21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等腰三角形 27"/>
          <p:cNvSpPr/>
          <p:nvPr userDrawn="1"/>
        </p:nvSpPr>
        <p:spPr>
          <a:xfrm rot="5400000">
            <a:off x="197780" y="167806"/>
            <a:ext cx="663306" cy="571814"/>
          </a:xfrm>
          <a:prstGeom prst="triangle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127556" y="267659"/>
            <a:ext cx="431645" cy="372108"/>
          </a:xfrm>
          <a:prstGeom prst="triangle">
            <a:avLst/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1084" y="2059187"/>
            <a:ext cx="854983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静态物品数据采集与识别</a:t>
            </a:r>
            <a:endParaRPr lang="zh-CN" altLang="en-US" sz="5400" dirty="0">
              <a:gradFill>
                <a:gsLst>
                  <a:gs pos="0">
                    <a:srgbClr val="32A8E4"/>
                  </a:gs>
                  <a:gs pos="91000">
                    <a:srgbClr val="1959C9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49293" y="3019872"/>
            <a:ext cx="569341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数据采集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数据标注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快速建模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结果展示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后期实现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434840" y="3663459"/>
            <a:ext cx="3322320" cy="515230"/>
          </a:xfrm>
          <a:prstGeom prst="roundRect">
            <a:avLst>
              <a:gd name="adj" fmla="val 50000"/>
            </a:avLst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芦碧波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31735" y="646705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AI+X</a:t>
            </a:r>
            <a:endParaRPr lang="en-US" altLang="zh-CN" sz="96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7249446" y="1944547"/>
            <a:ext cx="4942554" cy="2968906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1944547"/>
            <a:ext cx="4453360" cy="2968906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4022213" y="1446494"/>
            <a:ext cx="4040282" cy="4144489"/>
            <a:chOff x="6822917" y="1686296"/>
            <a:chExt cx="4040282" cy="4144489"/>
          </a:xfrm>
        </p:grpSpPr>
        <p:sp>
          <p:nvSpPr>
            <p:cNvPr id="15" name="矩形 14"/>
            <p:cNvSpPr/>
            <p:nvPr/>
          </p:nvSpPr>
          <p:spPr>
            <a:xfrm>
              <a:off x="6822917" y="1686296"/>
              <a:ext cx="4040282" cy="4144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74093" y="2411490"/>
              <a:ext cx="3418697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利用采集到的数据，使用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的目标检测功能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进行模型生成；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和其他同学的数据进行交叉测试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7174094" y="1969460"/>
              <a:ext cx="21348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模型测试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822917" y="4286992"/>
              <a:ext cx="4040282" cy="130628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7363352" y="4412008"/>
              <a:ext cx="1056253" cy="1056253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8843058" y="4586191"/>
              <a:ext cx="170751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99%</a:t>
              </a:r>
              <a:r>
                <a:rPr lang="zh-CN" altLang="en-US" sz="40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40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模型测试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8733" y="2431977"/>
            <a:ext cx="2456915" cy="2018017"/>
            <a:chOff x="1225068" y="2801631"/>
            <a:chExt cx="2456915" cy="2018017"/>
          </a:xfrm>
        </p:grpSpPr>
        <p:sp>
          <p:nvSpPr>
            <p:cNvPr id="21" name="Teardrop 25"/>
            <p:cNvSpPr/>
            <p:nvPr/>
          </p:nvSpPr>
          <p:spPr>
            <a:xfrm rot="8100000">
              <a:off x="2152724" y="2801631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1959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63"/>
            <p:cNvSpPr>
              <a:spLocks noEditPoints="1"/>
            </p:cNvSpPr>
            <p:nvPr/>
          </p:nvSpPr>
          <p:spPr bwMode="auto">
            <a:xfrm>
              <a:off x="2322579" y="2993156"/>
              <a:ext cx="310124" cy="265823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1782181" y="4083059"/>
              <a:ext cx="1367420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直接标注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25068" y="4488813"/>
              <a:ext cx="2456915" cy="3308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支持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83926" y="1651904"/>
            <a:ext cx="2456915" cy="2018016"/>
            <a:chOff x="3636798" y="2021558"/>
            <a:chExt cx="2456915" cy="2018016"/>
          </a:xfrm>
        </p:grpSpPr>
        <p:sp>
          <p:nvSpPr>
            <p:cNvPr id="25" name="Teardrop 33"/>
            <p:cNvSpPr/>
            <p:nvPr/>
          </p:nvSpPr>
          <p:spPr>
            <a:xfrm rot="8100000">
              <a:off x="4535377" y="20215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03"/>
            <p:cNvSpPr/>
            <p:nvPr/>
          </p:nvSpPr>
          <p:spPr bwMode="auto">
            <a:xfrm>
              <a:off x="4723598" y="2216935"/>
              <a:ext cx="290867" cy="258119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rgbClr val="1959C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76"/>
            <p:cNvSpPr txBox="1"/>
            <p:nvPr/>
          </p:nvSpPr>
          <p:spPr>
            <a:xfrm>
              <a:off x="4225298" y="3302985"/>
              <a:ext cx="1304646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反复标注？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36798" y="3708739"/>
              <a:ext cx="2456915" cy="3308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增加数据？合并数据？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09119" y="2431977"/>
            <a:ext cx="2456915" cy="2258047"/>
            <a:chOff x="6025989" y="2801631"/>
            <a:chExt cx="2456915" cy="2258047"/>
          </a:xfrm>
        </p:grpSpPr>
        <p:sp>
          <p:nvSpPr>
            <p:cNvPr id="23" name="Teardrop 37"/>
            <p:cNvSpPr/>
            <p:nvPr/>
          </p:nvSpPr>
          <p:spPr>
            <a:xfrm rot="8100000">
              <a:off x="6918030" y="2801631"/>
              <a:ext cx="648874" cy="648873"/>
            </a:xfrm>
            <a:prstGeom prst="teardrop">
              <a:avLst>
                <a:gd name="adj" fmla="val 131619"/>
              </a:avLst>
            </a:prstGeom>
            <a:solidFill>
              <a:srgbClr val="1959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00"/>
            <p:cNvSpPr/>
            <p:nvPr/>
          </p:nvSpPr>
          <p:spPr bwMode="auto">
            <a:xfrm>
              <a:off x="7060582" y="2971967"/>
              <a:ext cx="273530" cy="308201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6594309" y="4083059"/>
              <a:ext cx="1345006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工具标注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25989" y="4488813"/>
              <a:ext cx="2456915" cy="5708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Labelimg?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labelme?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34311" y="1644918"/>
            <a:ext cx="2456915" cy="2018017"/>
            <a:chOff x="8392641" y="2021557"/>
            <a:chExt cx="2456915" cy="2018017"/>
          </a:xfrm>
        </p:grpSpPr>
        <p:sp>
          <p:nvSpPr>
            <p:cNvPr id="27" name="Teardrop 21"/>
            <p:cNvSpPr/>
            <p:nvPr/>
          </p:nvSpPr>
          <p:spPr>
            <a:xfrm rot="8100000">
              <a:off x="9300683" y="2021557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Group 58"/>
            <p:cNvGrpSpPr/>
            <p:nvPr/>
          </p:nvGrpSpPr>
          <p:grpSpPr>
            <a:xfrm>
              <a:off x="9471901" y="2151441"/>
              <a:ext cx="292790" cy="389104"/>
              <a:chOff x="8429652" y="3143254"/>
              <a:chExt cx="241300" cy="320675"/>
            </a:xfrm>
            <a:solidFill>
              <a:srgbClr val="323C50"/>
            </a:solidFill>
          </p:grpSpPr>
          <p:sp>
            <p:nvSpPr>
              <p:cNvPr id="29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solidFill>
                <a:srgbClr val="1959C9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109"/>
              <p:cNvSpPr/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52B7E1"/>
                  </a:gs>
                  <a:gs pos="96000">
                    <a:srgbClr val="0371C1"/>
                  </a:gs>
                </a:gsLst>
                <a:lin ang="2700000" scaled="0"/>
              </a:gra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TextBox 76"/>
            <p:cNvSpPr txBox="1"/>
            <p:nvPr/>
          </p:nvSpPr>
          <p:spPr>
            <a:xfrm>
              <a:off x="8932756" y="3302985"/>
              <a:ext cx="1401416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重复使用！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392641" y="3708739"/>
              <a:ext cx="2456915" cy="3308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后期用代码实现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模型测试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/>
          <p:nvPr/>
        </p:nvSpPr>
        <p:spPr>
          <a:xfrm>
            <a:off x="1088504" y="1731970"/>
            <a:ext cx="2127697" cy="2127697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28575"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743059" y="1731970"/>
            <a:ext cx="2127697" cy="2127697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28575"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6377350" y="1733659"/>
            <a:ext cx="2127697" cy="2127697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28575"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092696" y="1733659"/>
            <a:ext cx="2127697" cy="2127697"/>
          </a:xfrm>
          <a:prstGeom prst="ellipse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 w="28575"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285517" y="3639397"/>
            <a:ext cx="1733670" cy="400110"/>
          </a:xfrm>
          <a:prstGeom prst="rect">
            <a:avLst/>
          </a:prstGeom>
          <a:solidFill>
            <a:srgbClr val="1959C9"/>
          </a:solidFill>
          <a:ln w="28575">
            <a:noFill/>
          </a:ln>
          <a:effectLst/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图片提交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2824" y="4289586"/>
            <a:ext cx="2239056" cy="3308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不需要分类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915231" y="3639397"/>
            <a:ext cx="1733670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标签提交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599204" y="3639397"/>
            <a:ext cx="1733670" cy="400110"/>
          </a:xfrm>
          <a:prstGeom prst="rect">
            <a:avLst/>
          </a:prstGeom>
          <a:solidFill>
            <a:srgbClr val="1959C9"/>
          </a:solidFill>
          <a:ln w="28575">
            <a:noFill/>
          </a:ln>
          <a:effectLst/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报告提交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64868" y="3639397"/>
            <a:ext cx="1733670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报告内容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0143" y="234916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模型测试：文件提交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87379" y="4289586"/>
            <a:ext cx="2239056" cy="3308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同图片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1670" y="4289586"/>
            <a:ext cx="2239056" cy="5708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撰写简要报告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格式（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6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页）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37016" y="4289586"/>
            <a:ext cx="2239056" cy="15297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封面：静态物品识别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采集设备与环境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数据数量与举例展示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模型结果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交叉测试结果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简要总结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bldLvl="0" animBg="1"/>
      <p:bldP spid="20" grpId="0" animBg="1"/>
      <p:bldP spid="22" grpId="0" animBg="1"/>
      <p:bldP spid="24" grpId="0" animBg="1"/>
      <p:bldP spid="26" grpId="0" bldLvl="0" animBg="1"/>
      <p:bldP spid="27" grpId="0" bldLvl="0" animBg="1"/>
      <p:bldP spid="2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80736" y="1241208"/>
            <a:ext cx="4392063" cy="4538962"/>
            <a:chOff x="6580736" y="1489859"/>
            <a:chExt cx="4392063" cy="4538962"/>
          </a:xfrm>
          <a:effectLst/>
        </p:grpSpPr>
        <p:sp>
          <p:nvSpPr>
            <p:cNvPr id="8" name="Freeform 5"/>
            <p:cNvSpPr/>
            <p:nvPr/>
          </p:nvSpPr>
          <p:spPr bwMode="auto">
            <a:xfrm rot="20766797">
              <a:off x="6830758" y="1489859"/>
              <a:ext cx="3554759" cy="1992948"/>
            </a:xfrm>
            <a:custGeom>
              <a:avLst/>
              <a:gdLst>
                <a:gd name="T0" fmla="*/ 291 w 501"/>
                <a:gd name="T1" fmla="*/ 281 h 281"/>
                <a:gd name="T2" fmla="*/ 268 w 501"/>
                <a:gd name="T3" fmla="*/ 246 h 281"/>
                <a:gd name="T4" fmla="*/ 232 w 501"/>
                <a:gd name="T5" fmla="*/ 227 h 281"/>
                <a:gd name="T6" fmla="*/ 191 w 501"/>
                <a:gd name="T7" fmla="*/ 228 h 281"/>
                <a:gd name="T8" fmla="*/ 156 w 501"/>
                <a:gd name="T9" fmla="*/ 249 h 281"/>
                <a:gd name="T10" fmla="*/ 0 w 501"/>
                <a:gd name="T11" fmla="*/ 92 h 281"/>
                <a:gd name="T12" fmla="*/ 61 w 501"/>
                <a:gd name="T13" fmla="*/ 45 h 281"/>
                <a:gd name="T14" fmla="*/ 131 w 501"/>
                <a:gd name="T15" fmla="*/ 15 h 281"/>
                <a:gd name="T16" fmla="*/ 283 w 501"/>
                <a:gd name="T17" fmla="*/ 12 h 281"/>
                <a:gd name="T18" fmla="*/ 355 w 501"/>
                <a:gd name="T19" fmla="*/ 39 h 281"/>
                <a:gd name="T20" fmla="*/ 418 w 501"/>
                <a:gd name="T21" fmla="*/ 84 h 281"/>
                <a:gd name="T22" fmla="*/ 467 w 501"/>
                <a:gd name="T23" fmla="*/ 142 h 281"/>
                <a:gd name="T24" fmla="*/ 501 w 501"/>
                <a:gd name="T25" fmla="*/ 211 h 281"/>
                <a:gd name="T26" fmla="*/ 291 w 501"/>
                <a:gd name="T27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1" h="281">
                  <a:moveTo>
                    <a:pt x="291" y="281"/>
                  </a:moveTo>
                  <a:cubicBezTo>
                    <a:pt x="286" y="267"/>
                    <a:pt x="279" y="256"/>
                    <a:pt x="268" y="246"/>
                  </a:cubicBezTo>
                  <a:cubicBezTo>
                    <a:pt x="258" y="237"/>
                    <a:pt x="246" y="230"/>
                    <a:pt x="232" y="227"/>
                  </a:cubicBezTo>
                  <a:cubicBezTo>
                    <a:pt x="219" y="224"/>
                    <a:pt x="205" y="224"/>
                    <a:pt x="191" y="228"/>
                  </a:cubicBezTo>
                  <a:cubicBezTo>
                    <a:pt x="178" y="232"/>
                    <a:pt x="166" y="239"/>
                    <a:pt x="156" y="24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8" y="74"/>
                    <a:pt x="38" y="58"/>
                    <a:pt x="61" y="45"/>
                  </a:cubicBezTo>
                  <a:cubicBezTo>
                    <a:pt x="83" y="32"/>
                    <a:pt x="107" y="22"/>
                    <a:pt x="131" y="15"/>
                  </a:cubicBezTo>
                  <a:cubicBezTo>
                    <a:pt x="181" y="1"/>
                    <a:pt x="233" y="0"/>
                    <a:pt x="283" y="12"/>
                  </a:cubicBezTo>
                  <a:cubicBezTo>
                    <a:pt x="308" y="18"/>
                    <a:pt x="333" y="27"/>
                    <a:pt x="355" y="39"/>
                  </a:cubicBezTo>
                  <a:cubicBezTo>
                    <a:pt x="378" y="51"/>
                    <a:pt x="399" y="66"/>
                    <a:pt x="418" y="84"/>
                  </a:cubicBezTo>
                  <a:cubicBezTo>
                    <a:pt x="437" y="101"/>
                    <a:pt x="453" y="120"/>
                    <a:pt x="467" y="142"/>
                  </a:cubicBezTo>
                  <a:cubicBezTo>
                    <a:pt x="481" y="164"/>
                    <a:pt x="493" y="187"/>
                    <a:pt x="501" y="211"/>
                  </a:cubicBezTo>
                  <a:lnTo>
                    <a:pt x="291" y="281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 rot="20766797">
              <a:off x="8369075" y="2905695"/>
              <a:ext cx="2603724" cy="2722075"/>
            </a:xfrm>
            <a:custGeom>
              <a:avLst/>
              <a:gdLst>
                <a:gd name="T0" fmla="*/ 45 w 367"/>
                <a:gd name="T1" fmla="*/ 157 h 384"/>
                <a:gd name="T2" fmla="*/ 86 w 367"/>
                <a:gd name="T3" fmla="*/ 155 h 384"/>
                <a:gd name="T4" fmla="*/ 121 w 367"/>
                <a:gd name="T5" fmla="*/ 134 h 384"/>
                <a:gd name="T6" fmla="*/ 140 w 367"/>
                <a:gd name="T7" fmla="*/ 98 h 384"/>
                <a:gd name="T8" fmla="*/ 140 w 367"/>
                <a:gd name="T9" fmla="*/ 57 h 384"/>
                <a:gd name="T10" fmla="*/ 353 w 367"/>
                <a:gd name="T11" fmla="*/ 0 h 384"/>
                <a:gd name="T12" fmla="*/ 355 w 367"/>
                <a:gd name="T13" fmla="*/ 152 h 384"/>
                <a:gd name="T14" fmla="*/ 326 w 367"/>
                <a:gd name="T15" fmla="*/ 224 h 384"/>
                <a:gd name="T16" fmla="*/ 281 w 367"/>
                <a:gd name="T17" fmla="*/ 286 h 384"/>
                <a:gd name="T18" fmla="*/ 222 w 367"/>
                <a:gd name="T19" fmla="*/ 334 h 384"/>
                <a:gd name="T20" fmla="*/ 152 w 367"/>
                <a:gd name="T21" fmla="*/ 366 h 384"/>
                <a:gd name="T22" fmla="*/ 0 w 367"/>
                <a:gd name="T23" fmla="*/ 374 h 384"/>
                <a:gd name="T24" fmla="*/ 45 w 367"/>
                <a:gd name="T25" fmla="*/ 15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84">
                  <a:moveTo>
                    <a:pt x="45" y="157"/>
                  </a:moveTo>
                  <a:cubicBezTo>
                    <a:pt x="58" y="160"/>
                    <a:pt x="73" y="160"/>
                    <a:pt x="86" y="155"/>
                  </a:cubicBezTo>
                  <a:cubicBezTo>
                    <a:pt x="99" y="151"/>
                    <a:pt x="111" y="144"/>
                    <a:pt x="121" y="134"/>
                  </a:cubicBezTo>
                  <a:cubicBezTo>
                    <a:pt x="130" y="123"/>
                    <a:pt x="137" y="111"/>
                    <a:pt x="140" y="98"/>
                  </a:cubicBezTo>
                  <a:cubicBezTo>
                    <a:pt x="144" y="85"/>
                    <a:pt x="143" y="70"/>
                    <a:pt x="140" y="57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67" y="50"/>
                    <a:pt x="367" y="102"/>
                    <a:pt x="355" y="152"/>
                  </a:cubicBezTo>
                  <a:cubicBezTo>
                    <a:pt x="348" y="177"/>
                    <a:pt x="339" y="201"/>
                    <a:pt x="326" y="224"/>
                  </a:cubicBezTo>
                  <a:cubicBezTo>
                    <a:pt x="314" y="246"/>
                    <a:pt x="299" y="267"/>
                    <a:pt x="281" y="286"/>
                  </a:cubicBezTo>
                  <a:cubicBezTo>
                    <a:pt x="264" y="304"/>
                    <a:pt x="244" y="320"/>
                    <a:pt x="222" y="334"/>
                  </a:cubicBezTo>
                  <a:cubicBezTo>
                    <a:pt x="200" y="348"/>
                    <a:pt x="177" y="359"/>
                    <a:pt x="152" y="366"/>
                  </a:cubicBezTo>
                  <a:cubicBezTo>
                    <a:pt x="103" y="382"/>
                    <a:pt x="50" y="384"/>
                    <a:pt x="0" y="374"/>
                  </a:cubicBezTo>
                  <a:lnTo>
                    <a:pt x="45" y="157"/>
                  </a:lnTo>
                  <a:close/>
                </a:path>
              </a:pathLst>
            </a:custGeom>
            <a:solidFill>
              <a:srgbClr val="CAD9F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 rot="20766797">
              <a:off x="6580736" y="2533238"/>
              <a:ext cx="2014082" cy="3495583"/>
            </a:xfrm>
            <a:custGeom>
              <a:avLst/>
              <a:gdLst>
                <a:gd name="T0" fmla="*/ 245 w 284"/>
                <a:gd name="T1" fmla="*/ 147 h 493"/>
                <a:gd name="T2" fmla="*/ 226 w 284"/>
                <a:gd name="T3" fmla="*/ 183 h 493"/>
                <a:gd name="T4" fmla="*/ 228 w 284"/>
                <a:gd name="T5" fmla="*/ 224 h 493"/>
                <a:gd name="T6" fmla="*/ 249 w 284"/>
                <a:gd name="T7" fmla="*/ 259 h 493"/>
                <a:gd name="T8" fmla="*/ 284 w 284"/>
                <a:gd name="T9" fmla="*/ 279 h 493"/>
                <a:gd name="T10" fmla="*/ 227 w 284"/>
                <a:gd name="T11" fmla="*/ 493 h 493"/>
                <a:gd name="T12" fmla="*/ 156 w 284"/>
                <a:gd name="T13" fmla="*/ 464 h 493"/>
                <a:gd name="T14" fmla="*/ 95 w 284"/>
                <a:gd name="T15" fmla="*/ 418 h 493"/>
                <a:gd name="T16" fmla="*/ 47 w 284"/>
                <a:gd name="T17" fmla="*/ 358 h 493"/>
                <a:gd name="T18" fmla="*/ 16 w 284"/>
                <a:gd name="T19" fmla="*/ 287 h 493"/>
                <a:gd name="T20" fmla="*/ 11 w 284"/>
                <a:gd name="T21" fmla="*/ 136 h 493"/>
                <a:gd name="T22" fmla="*/ 37 w 284"/>
                <a:gd name="T23" fmla="*/ 63 h 493"/>
                <a:gd name="T24" fmla="*/ 80 w 284"/>
                <a:gd name="T25" fmla="*/ 0 h 493"/>
                <a:gd name="T26" fmla="*/ 245 w 284"/>
                <a:gd name="T27" fmla="*/ 14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493">
                  <a:moveTo>
                    <a:pt x="245" y="147"/>
                  </a:moveTo>
                  <a:cubicBezTo>
                    <a:pt x="236" y="158"/>
                    <a:pt x="229" y="170"/>
                    <a:pt x="226" y="183"/>
                  </a:cubicBezTo>
                  <a:cubicBezTo>
                    <a:pt x="223" y="197"/>
                    <a:pt x="224" y="211"/>
                    <a:pt x="228" y="224"/>
                  </a:cubicBezTo>
                  <a:cubicBezTo>
                    <a:pt x="232" y="238"/>
                    <a:pt x="239" y="249"/>
                    <a:pt x="249" y="259"/>
                  </a:cubicBezTo>
                  <a:cubicBezTo>
                    <a:pt x="259" y="269"/>
                    <a:pt x="271" y="276"/>
                    <a:pt x="284" y="279"/>
                  </a:cubicBezTo>
                  <a:cubicBezTo>
                    <a:pt x="227" y="493"/>
                    <a:pt x="227" y="493"/>
                    <a:pt x="227" y="493"/>
                  </a:cubicBezTo>
                  <a:cubicBezTo>
                    <a:pt x="203" y="486"/>
                    <a:pt x="179" y="476"/>
                    <a:pt x="156" y="464"/>
                  </a:cubicBezTo>
                  <a:cubicBezTo>
                    <a:pt x="134" y="451"/>
                    <a:pt x="113" y="435"/>
                    <a:pt x="95" y="418"/>
                  </a:cubicBezTo>
                  <a:cubicBezTo>
                    <a:pt x="77" y="400"/>
                    <a:pt x="61" y="380"/>
                    <a:pt x="47" y="358"/>
                  </a:cubicBezTo>
                  <a:cubicBezTo>
                    <a:pt x="34" y="336"/>
                    <a:pt x="23" y="312"/>
                    <a:pt x="16" y="287"/>
                  </a:cubicBezTo>
                  <a:cubicBezTo>
                    <a:pt x="1" y="238"/>
                    <a:pt x="0" y="186"/>
                    <a:pt x="11" y="136"/>
                  </a:cubicBezTo>
                  <a:cubicBezTo>
                    <a:pt x="16" y="110"/>
                    <a:pt x="25" y="86"/>
                    <a:pt x="37" y="63"/>
                  </a:cubicBezTo>
                  <a:cubicBezTo>
                    <a:pt x="48" y="40"/>
                    <a:pt x="63" y="19"/>
                    <a:pt x="80" y="0"/>
                  </a:cubicBezTo>
                  <a:lnTo>
                    <a:pt x="245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140421" y="1937872"/>
              <a:ext cx="740454" cy="809513"/>
              <a:chOff x="930276" y="5935664"/>
              <a:chExt cx="306388" cy="334963"/>
            </a:xfrm>
            <a:solidFill>
              <a:schemeClr val="bg1"/>
            </a:solidFill>
            <a:effectLst/>
          </p:grpSpPr>
          <p:sp>
            <p:nvSpPr>
              <p:cNvPr id="12" name="Freeform 665"/>
              <p:cNvSpPr/>
              <p:nvPr/>
            </p:nvSpPr>
            <p:spPr bwMode="auto">
              <a:xfrm>
                <a:off x="930276" y="5935664"/>
                <a:ext cx="306388" cy="236538"/>
              </a:xfrm>
              <a:custGeom>
                <a:avLst/>
                <a:gdLst>
                  <a:gd name="T0" fmla="*/ 179 w 193"/>
                  <a:gd name="T1" fmla="*/ 54 h 149"/>
                  <a:gd name="T2" fmla="*/ 193 w 193"/>
                  <a:gd name="T3" fmla="*/ 0 h 149"/>
                  <a:gd name="T4" fmla="*/ 138 w 193"/>
                  <a:gd name="T5" fmla="*/ 13 h 149"/>
                  <a:gd name="T6" fmla="*/ 152 w 193"/>
                  <a:gd name="T7" fmla="*/ 27 h 149"/>
                  <a:gd name="T8" fmla="*/ 99 w 193"/>
                  <a:gd name="T9" fmla="*/ 79 h 149"/>
                  <a:gd name="T10" fmla="*/ 77 w 193"/>
                  <a:gd name="T11" fmla="*/ 57 h 149"/>
                  <a:gd name="T12" fmla="*/ 0 w 193"/>
                  <a:gd name="T13" fmla="*/ 134 h 149"/>
                  <a:gd name="T14" fmla="*/ 15 w 193"/>
                  <a:gd name="T15" fmla="*/ 149 h 149"/>
                  <a:gd name="T16" fmla="*/ 15 w 193"/>
                  <a:gd name="T17" fmla="*/ 149 h 149"/>
                  <a:gd name="T18" fmla="*/ 77 w 193"/>
                  <a:gd name="T19" fmla="*/ 87 h 149"/>
                  <a:gd name="T20" fmla="*/ 99 w 193"/>
                  <a:gd name="T21" fmla="*/ 108 h 149"/>
                  <a:gd name="T22" fmla="*/ 167 w 193"/>
                  <a:gd name="T23" fmla="*/ 41 h 149"/>
                  <a:gd name="T24" fmla="*/ 179 w 193"/>
                  <a:gd name="T25" fmla="*/ 5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149">
                    <a:moveTo>
                      <a:pt x="179" y="54"/>
                    </a:moveTo>
                    <a:lnTo>
                      <a:pt x="193" y="0"/>
                    </a:lnTo>
                    <a:lnTo>
                      <a:pt x="138" y="13"/>
                    </a:lnTo>
                    <a:lnTo>
                      <a:pt x="152" y="27"/>
                    </a:lnTo>
                    <a:lnTo>
                      <a:pt x="99" y="79"/>
                    </a:lnTo>
                    <a:lnTo>
                      <a:pt x="77" y="57"/>
                    </a:lnTo>
                    <a:lnTo>
                      <a:pt x="0" y="134"/>
                    </a:lnTo>
                    <a:lnTo>
                      <a:pt x="15" y="149"/>
                    </a:lnTo>
                    <a:lnTo>
                      <a:pt x="15" y="149"/>
                    </a:lnTo>
                    <a:lnTo>
                      <a:pt x="77" y="87"/>
                    </a:lnTo>
                    <a:lnTo>
                      <a:pt x="99" y="108"/>
                    </a:lnTo>
                    <a:lnTo>
                      <a:pt x="167" y="41"/>
                    </a:lnTo>
                    <a:lnTo>
                      <a:pt x="179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666"/>
              <p:cNvSpPr>
                <a:spLocks noChangeArrowheads="1"/>
              </p:cNvSpPr>
              <p:nvPr/>
            </p:nvSpPr>
            <p:spPr bwMode="auto">
              <a:xfrm>
                <a:off x="957264" y="6189664"/>
                <a:ext cx="44450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Rectangle 667"/>
              <p:cNvSpPr>
                <a:spLocks noChangeArrowheads="1"/>
              </p:cNvSpPr>
              <p:nvPr/>
            </p:nvSpPr>
            <p:spPr bwMode="auto">
              <a:xfrm>
                <a:off x="1030289" y="6149976"/>
                <a:ext cx="4445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Rectangle 668"/>
              <p:cNvSpPr>
                <a:spLocks noChangeArrowheads="1"/>
              </p:cNvSpPr>
              <p:nvPr/>
            </p:nvSpPr>
            <p:spPr bwMode="auto">
              <a:xfrm>
                <a:off x="1104901" y="6110289"/>
                <a:ext cx="44450" cy="160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669"/>
              <p:cNvSpPr>
                <a:spLocks noChangeArrowheads="1"/>
              </p:cNvSpPr>
              <p:nvPr/>
            </p:nvSpPr>
            <p:spPr bwMode="auto">
              <a:xfrm>
                <a:off x="1177926" y="6070601"/>
                <a:ext cx="44450" cy="200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356203" y="4003764"/>
              <a:ext cx="853056" cy="688261"/>
              <a:chOff x="1776413" y="3875088"/>
              <a:chExt cx="279400" cy="225425"/>
            </a:xfrm>
            <a:solidFill>
              <a:srgbClr val="323C50"/>
            </a:solidFill>
            <a:effectLst/>
          </p:grpSpPr>
          <p:sp>
            <p:nvSpPr>
              <p:cNvPr id="18" name="Freeform 283"/>
              <p:cNvSpPr/>
              <p:nvPr/>
            </p:nvSpPr>
            <p:spPr bwMode="auto">
              <a:xfrm>
                <a:off x="1776413" y="3875088"/>
                <a:ext cx="279400" cy="106363"/>
              </a:xfrm>
              <a:custGeom>
                <a:avLst/>
                <a:gdLst>
                  <a:gd name="T0" fmla="*/ 285 w 288"/>
                  <a:gd name="T1" fmla="*/ 44 h 111"/>
                  <a:gd name="T2" fmla="*/ 144 w 288"/>
                  <a:gd name="T3" fmla="*/ 0 h 111"/>
                  <a:gd name="T4" fmla="*/ 4 w 288"/>
                  <a:gd name="T5" fmla="*/ 44 h 111"/>
                  <a:gd name="T6" fmla="*/ 0 w 288"/>
                  <a:gd name="T7" fmla="*/ 54 h 111"/>
                  <a:gd name="T8" fmla="*/ 0 w 288"/>
                  <a:gd name="T9" fmla="*/ 106 h 111"/>
                  <a:gd name="T10" fmla="*/ 6 w 288"/>
                  <a:gd name="T11" fmla="*/ 110 h 111"/>
                  <a:gd name="T12" fmla="*/ 67 w 288"/>
                  <a:gd name="T13" fmla="*/ 95 h 111"/>
                  <a:gd name="T14" fmla="*/ 72 w 288"/>
                  <a:gd name="T15" fmla="*/ 87 h 111"/>
                  <a:gd name="T16" fmla="*/ 72 w 288"/>
                  <a:gd name="T17" fmla="*/ 65 h 111"/>
                  <a:gd name="T18" fmla="*/ 76 w 288"/>
                  <a:gd name="T19" fmla="*/ 55 h 111"/>
                  <a:gd name="T20" fmla="*/ 144 w 288"/>
                  <a:gd name="T21" fmla="*/ 40 h 111"/>
                  <a:gd name="T22" fmla="*/ 212 w 288"/>
                  <a:gd name="T23" fmla="*/ 55 h 111"/>
                  <a:gd name="T24" fmla="*/ 216 w 288"/>
                  <a:gd name="T25" fmla="*/ 65 h 111"/>
                  <a:gd name="T26" fmla="*/ 216 w 288"/>
                  <a:gd name="T27" fmla="*/ 84 h 111"/>
                  <a:gd name="T28" fmla="*/ 222 w 288"/>
                  <a:gd name="T29" fmla="*/ 92 h 111"/>
                  <a:gd name="T30" fmla="*/ 283 w 288"/>
                  <a:gd name="T31" fmla="*/ 110 h 111"/>
                  <a:gd name="T32" fmla="*/ 288 w 288"/>
                  <a:gd name="T33" fmla="*/ 106 h 111"/>
                  <a:gd name="T34" fmla="*/ 288 w 288"/>
                  <a:gd name="T35" fmla="*/ 54 h 111"/>
                  <a:gd name="T36" fmla="*/ 285 w 288"/>
                  <a:gd name="T37" fmla="*/ 4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8" h="111">
                    <a:moveTo>
                      <a:pt x="285" y="44"/>
                    </a:moveTo>
                    <a:cubicBezTo>
                      <a:pt x="285" y="44"/>
                      <a:pt x="252" y="0"/>
                      <a:pt x="144" y="0"/>
                    </a:cubicBezTo>
                    <a:cubicBezTo>
                      <a:pt x="37" y="0"/>
                      <a:pt x="4" y="44"/>
                      <a:pt x="4" y="44"/>
                    </a:cubicBezTo>
                    <a:cubicBezTo>
                      <a:pt x="2" y="46"/>
                      <a:pt x="0" y="51"/>
                      <a:pt x="0" y="54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0"/>
                      <a:pt x="3" y="111"/>
                      <a:pt x="6" y="110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70" y="94"/>
                      <a:pt x="72" y="90"/>
                      <a:pt x="72" y="87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2" y="61"/>
                      <a:pt x="74" y="57"/>
                      <a:pt x="76" y="55"/>
                    </a:cubicBezTo>
                    <a:cubicBezTo>
                      <a:pt x="76" y="55"/>
                      <a:pt x="91" y="40"/>
                      <a:pt x="144" y="40"/>
                    </a:cubicBezTo>
                    <a:cubicBezTo>
                      <a:pt x="198" y="40"/>
                      <a:pt x="212" y="55"/>
                      <a:pt x="212" y="55"/>
                    </a:cubicBezTo>
                    <a:cubicBezTo>
                      <a:pt x="215" y="57"/>
                      <a:pt x="216" y="61"/>
                      <a:pt x="216" y="65"/>
                    </a:cubicBezTo>
                    <a:cubicBezTo>
                      <a:pt x="216" y="84"/>
                      <a:pt x="216" y="84"/>
                      <a:pt x="216" y="84"/>
                    </a:cubicBezTo>
                    <a:cubicBezTo>
                      <a:pt x="216" y="87"/>
                      <a:pt x="219" y="90"/>
                      <a:pt x="222" y="92"/>
                    </a:cubicBezTo>
                    <a:cubicBezTo>
                      <a:pt x="283" y="110"/>
                      <a:pt x="283" y="110"/>
                      <a:pt x="283" y="110"/>
                    </a:cubicBezTo>
                    <a:cubicBezTo>
                      <a:pt x="286" y="111"/>
                      <a:pt x="288" y="110"/>
                      <a:pt x="288" y="106"/>
                    </a:cubicBezTo>
                    <a:cubicBezTo>
                      <a:pt x="288" y="54"/>
                      <a:pt x="288" y="54"/>
                      <a:pt x="288" y="54"/>
                    </a:cubicBezTo>
                    <a:cubicBezTo>
                      <a:pt x="288" y="51"/>
                      <a:pt x="287" y="46"/>
                      <a:pt x="28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284"/>
              <p:cNvSpPr>
                <a:spLocks noEditPoints="1"/>
              </p:cNvSpPr>
              <p:nvPr/>
            </p:nvSpPr>
            <p:spPr bwMode="auto">
              <a:xfrm>
                <a:off x="1790700" y="3932238"/>
                <a:ext cx="249238" cy="168275"/>
              </a:xfrm>
              <a:custGeom>
                <a:avLst/>
                <a:gdLst>
                  <a:gd name="T0" fmla="*/ 246 w 258"/>
                  <a:gd name="T1" fmla="*/ 99 h 174"/>
                  <a:gd name="T2" fmla="*/ 196 w 258"/>
                  <a:gd name="T3" fmla="*/ 52 h 174"/>
                  <a:gd name="T4" fmla="*/ 185 w 258"/>
                  <a:gd name="T5" fmla="*/ 46 h 174"/>
                  <a:gd name="T6" fmla="*/ 177 w 258"/>
                  <a:gd name="T7" fmla="*/ 12 h 174"/>
                  <a:gd name="T8" fmla="*/ 163 w 258"/>
                  <a:gd name="T9" fmla="*/ 0 h 174"/>
                  <a:gd name="T10" fmla="*/ 96 w 258"/>
                  <a:gd name="T11" fmla="*/ 0 h 174"/>
                  <a:gd name="T12" fmla="*/ 81 w 258"/>
                  <a:gd name="T13" fmla="*/ 12 h 174"/>
                  <a:gd name="T14" fmla="*/ 74 w 258"/>
                  <a:gd name="T15" fmla="*/ 46 h 174"/>
                  <a:gd name="T16" fmla="*/ 63 w 258"/>
                  <a:gd name="T17" fmla="*/ 52 h 174"/>
                  <a:gd name="T18" fmla="*/ 13 w 258"/>
                  <a:gd name="T19" fmla="*/ 99 h 174"/>
                  <a:gd name="T20" fmla="*/ 3 w 258"/>
                  <a:gd name="T21" fmla="*/ 119 h 174"/>
                  <a:gd name="T22" fmla="*/ 1 w 258"/>
                  <a:gd name="T23" fmla="*/ 162 h 174"/>
                  <a:gd name="T24" fmla="*/ 12 w 258"/>
                  <a:gd name="T25" fmla="*/ 174 h 174"/>
                  <a:gd name="T26" fmla="*/ 246 w 258"/>
                  <a:gd name="T27" fmla="*/ 174 h 174"/>
                  <a:gd name="T28" fmla="*/ 258 w 258"/>
                  <a:gd name="T29" fmla="*/ 162 h 174"/>
                  <a:gd name="T30" fmla="*/ 255 w 258"/>
                  <a:gd name="T31" fmla="*/ 119 h 174"/>
                  <a:gd name="T32" fmla="*/ 246 w 258"/>
                  <a:gd name="T33" fmla="*/ 99 h 174"/>
                  <a:gd name="T34" fmla="*/ 129 w 258"/>
                  <a:gd name="T35" fmla="*/ 154 h 174"/>
                  <a:gd name="T36" fmla="*/ 71 w 258"/>
                  <a:gd name="T37" fmla="*/ 96 h 174"/>
                  <a:gd name="T38" fmla="*/ 129 w 258"/>
                  <a:gd name="T39" fmla="*/ 38 h 174"/>
                  <a:gd name="T40" fmla="*/ 187 w 258"/>
                  <a:gd name="T41" fmla="*/ 96 h 174"/>
                  <a:gd name="T42" fmla="*/ 129 w 258"/>
                  <a:gd name="T43" fmla="*/ 15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8" h="174">
                    <a:moveTo>
                      <a:pt x="246" y="99"/>
                    </a:moveTo>
                    <a:cubicBezTo>
                      <a:pt x="196" y="52"/>
                      <a:pt x="196" y="52"/>
                      <a:pt x="196" y="52"/>
                    </a:cubicBezTo>
                    <a:cubicBezTo>
                      <a:pt x="193" y="49"/>
                      <a:pt x="189" y="47"/>
                      <a:pt x="185" y="46"/>
                    </a:cubicBezTo>
                    <a:cubicBezTo>
                      <a:pt x="177" y="12"/>
                      <a:pt x="177" y="12"/>
                      <a:pt x="177" y="12"/>
                    </a:cubicBezTo>
                    <a:cubicBezTo>
                      <a:pt x="176" y="6"/>
                      <a:pt x="169" y="0"/>
                      <a:pt x="163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3" y="6"/>
                      <a:pt x="81" y="12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0" y="47"/>
                      <a:pt x="65" y="49"/>
                      <a:pt x="63" y="52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8" y="104"/>
                      <a:pt x="4" y="113"/>
                      <a:pt x="3" y="119"/>
                    </a:cubicBezTo>
                    <a:cubicBezTo>
                      <a:pt x="1" y="162"/>
                      <a:pt x="1" y="162"/>
                      <a:pt x="1" y="162"/>
                    </a:cubicBezTo>
                    <a:cubicBezTo>
                      <a:pt x="0" y="168"/>
                      <a:pt x="5" y="174"/>
                      <a:pt x="12" y="174"/>
                    </a:cubicBezTo>
                    <a:cubicBezTo>
                      <a:pt x="246" y="174"/>
                      <a:pt x="246" y="174"/>
                      <a:pt x="246" y="174"/>
                    </a:cubicBezTo>
                    <a:cubicBezTo>
                      <a:pt x="253" y="174"/>
                      <a:pt x="258" y="168"/>
                      <a:pt x="258" y="162"/>
                    </a:cubicBezTo>
                    <a:cubicBezTo>
                      <a:pt x="255" y="119"/>
                      <a:pt x="255" y="119"/>
                      <a:pt x="255" y="119"/>
                    </a:cubicBezTo>
                    <a:cubicBezTo>
                      <a:pt x="255" y="113"/>
                      <a:pt x="250" y="104"/>
                      <a:pt x="246" y="99"/>
                    </a:cubicBezTo>
                    <a:close/>
                    <a:moveTo>
                      <a:pt x="129" y="154"/>
                    </a:moveTo>
                    <a:cubicBezTo>
                      <a:pt x="97" y="154"/>
                      <a:pt x="71" y="128"/>
                      <a:pt x="71" y="96"/>
                    </a:cubicBezTo>
                    <a:cubicBezTo>
                      <a:pt x="71" y="64"/>
                      <a:pt x="97" y="38"/>
                      <a:pt x="129" y="38"/>
                    </a:cubicBezTo>
                    <a:cubicBezTo>
                      <a:pt x="161" y="38"/>
                      <a:pt x="187" y="64"/>
                      <a:pt x="187" y="96"/>
                    </a:cubicBezTo>
                    <a:cubicBezTo>
                      <a:pt x="187" y="128"/>
                      <a:pt x="161" y="154"/>
                      <a:pt x="129" y="1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Oval 285"/>
              <p:cNvSpPr>
                <a:spLocks noChangeArrowheads="1"/>
              </p:cNvSpPr>
              <p:nvPr/>
            </p:nvSpPr>
            <p:spPr bwMode="auto">
              <a:xfrm>
                <a:off x="1879600" y="3986213"/>
                <a:ext cx="73025" cy="746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 286"/>
            <p:cNvSpPr>
              <a:spLocks noEditPoints="1"/>
            </p:cNvSpPr>
            <p:nvPr/>
          </p:nvSpPr>
          <p:spPr bwMode="auto">
            <a:xfrm>
              <a:off x="7166096" y="3984511"/>
              <a:ext cx="843363" cy="853056"/>
            </a:xfrm>
            <a:custGeom>
              <a:avLst/>
              <a:gdLst>
                <a:gd name="T0" fmla="*/ 144 w 285"/>
                <a:gd name="T1" fmla="*/ 288 h 288"/>
                <a:gd name="T2" fmla="*/ 0 w 285"/>
                <a:gd name="T3" fmla="*/ 144 h 288"/>
                <a:gd name="T4" fmla="*/ 144 w 285"/>
                <a:gd name="T5" fmla="*/ 0 h 288"/>
                <a:gd name="T6" fmla="*/ 284 w 285"/>
                <a:gd name="T7" fmla="*/ 114 h 288"/>
                <a:gd name="T8" fmla="*/ 285 w 285"/>
                <a:gd name="T9" fmla="*/ 118 h 288"/>
                <a:gd name="T10" fmla="*/ 273 w 285"/>
                <a:gd name="T11" fmla="*/ 129 h 288"/>
                <a:gd name="T12" fmla="*/ 273 w 285"/>
                <a:gd name="T13" fmla="*/ 129 h 288"/>
                <a:gd name="T14" fmla="*/ 173 w 285"/>
                <a:gd name="T15" fmla="*/ 129 h 288"/>
                <a:gd name="T16" fmla="*/ 162 w 285"/>
                <a:gd name="T17" fmla="*/ 118 h 288"/>
                <a:gd name="T18" fmla="*/ 162 w 285"/>
                <a:gd name="T19" fmla="*/ 93 h 288"/>
                <a:gd name="T20" fmla="*/ 103 w 285"/>
                <a:gd name="T21" fmla="*/ 144 h 288"/>
                <a:gd name="T22" fmla="*/ 162 w 285"/>
                <a:gd name="T23" fmla="*/ 195 h 288"/>
                <a:gd name="T24" fmla="*/ 162 w 285"/>
                <a:gd name="T25" fmla="*/ 170 h 288"/>
                <a:gd name="T26" fmla="*/ 173 w 285"/>
                <a:gd name="T27" fmla="*/ 159 h 288"/>
                <a:gd name="T28" fmla="*/ 273 w 285"/>
                <a:gd name="T29" fmla="*/ 159 h 288"/>
                <a:gd name="T30" fmla="*/ 282 w 285"/>
                <a:gd name="T31" fmla="*/ 163 h 288"/>
                <a:gd name="T32" fmla="*/ 284 w 285"/>
                <a:gd name="T33" fmla="*/ 173 h 288"/>
                <a:gd name="T34" fmla="*/ 144 w 285"/>
                <a:gd name="T35" fmla="*/ 288 h 288"/>
                <a:gd name="T36" fmla="*/ 144 w 285"/>
                <a:gd name="T37" fmla="*/ 23 h 288"/>
                <a:gd name="T38" fmla="*/ 23 w 285"/>
                <a:gd name="T39" fmla="*/ 144 h 288"/>
                <a:gd name="T40" fmla="*/ 144 w 285"/>
                <a:gd name="T41" fmla="*/ 265 h 288"/>
                <a:gd name="T42" fmla="*/ 258 w 285"/>
                <a:gd name="T43" fmla="*/ 182 h 288"/>
                <a:gd name="T44" fmla="*/ 185 w 285"/>
                <a:gd name="T45" fmla="*/ 182 h 288"/>
                <a:gd name="T46" fmla="*/ 185 w 285"/>
                <a:gd name="T47" fmla="*/ 220 h 288"/>
                <a:gd name="T48" fmla="*/ 178 w 285"/>
                <a:gd name="T49" fmla="*/ 230 h 288"/>
                <a:gd name="T50" fmla="*/ 166 w 285"/>
                <a:gd name="T51" fmla="*/ 229 h 288"/>
                <a:gd name="T52" fmla="*/ 78 w 285"/>
                <a:gd name="T53" fmla="*/ 153 h 288"/>
                <a:gd name="T54" fmla="*/ 74 w 285"/>
                <a:gd name="T55" fmla="*/ 144 h 288"/>
                <a:gd name="T56" fmla="*/ 78 w 285"/>
                <a:gd name="T57" fmla="*/ 135 h 288"/>
                <a:gd name="T58" fmla="*/ 166 w 285"/>
                <a:gd name="T59" fmla="*/ 59 h 288"/>
                <a:gd name="T60" fmla="*/ 178 w 285"/>
                <a:gd name="T61" fmla="*/ 58 h 288"/>
                <a:gd name="T62" fmla="*/ 185 w 285"/>
                <a:gd name="T63" fmla="*/ 68 h 288"/>
                <a:gd name="T64" fmla="*/ 185 w 285"/>
                <a:gd name="T65" fmla="*/ 106 h 288"/>
                <a:gd name="T66" fmla="*/ 258 w 285"/>
                <a:gd name="T67" fmla="*/ 106 h 288"/>
                <a:gd name="T68" fmla="*/ 144 w 285"/>
                <a:gd name="T69" fmla="*/ 2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5"/>
                    <a:pt x="64" y="0"/>
                    <a:pt x="144" y="0"/>
                  </a:cubicBezTo>
                  <a:cubicBezTo>
                    <a:pt x="211" y="0"/>
                    <a:pt x="270" y="48"/>
                    <a:pt x="284" y="114"/>
                  </a:cubicBezTo>
                  <a:cubicBezTo>
                    <a:pt x="285" y="115"/>
                    <a:pt x="285" y="116"/>
                    <a:pt x="285" y="118"/>
                  </a:cubicBezTo>
                  <a:cubicBezTo>
                    <a:pt x="285" y="124"/>
                    <a:pt x="280" y="129"/>
                    <a:pt x="273" y="129"/>
                  </a:cubicBezTo>
                  <a:cubicBezTo>
                    <a:pt x="273" y="129"/>
                    <a:pt x="273" y="129"/>
                    <a:pt x="273" y="129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67" y="129"/>
                    <a:pt x="162" y="124"/>
                    <a:pt x="162" y="118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2" y="164"/>
                    <a:pt x="167" y="159"/>
                    <a:pt x="173" y="159"/>
                  </a:cubicBezTo>
                  <a:cubicBezTo>
                    <a:pt x="273" y="159"/>
                    <a:pt x="273" y="159"/>
                    <a:pt x="273" y="159"/>
                  </a:cubicBezTo>
                  <a:cubicBezTo>
                    <a:pt x="277" y="159"/>
                    <a:pt x="280" y="160"/>
                    <a:pt x="282" y="163"/>
                  </a:cubicBezTo>
                  <a:cubicBezTo>
                    <a:pt x="284" y="166"/>
                    <a:pt x="285" y="169"/>
                    <a:pt x="284" y="173"/>
                  </a:cubicBezTo>
                  <a:cubicBezTo>
                    <a:pt x="271" y="239"/>
                    <a:pt x="212" y="288"/>
                    <a:pt x="144" y="288"/>
                  </a:cubicBezTo>
                  <a:close/>
                  <a:moveTo>
                    <a:pt x="144" y="23"/>
                  </a:moveTo>
                  <a:cubicBezTo>
                    <a:pt x="77" y="23"/>
                    <a:pt x="23" y="77"/>
                    <a:pt x="23" y="144"/>
                  </a:cubicBezTo>
                  <a:cubicBezTo>
                    <a:pt x="23" y="211"/>
                    <a:pt x="77" y="265"/>
                    <a:pt x="144" y="265"/>
                  </a:cubicBezTo>
                  <a:cubicBezTo>
                    <a:pt x="196" y="265"/>
                    <a:pt x="242" y="231"/>
                    <a:pt x="258" y="182"/>
                  </a:cubicBezTo>
                  <a:cubicBezTo>
                    <a:pt x="185" y="182"/>
                    <a:pt x="185" y="182"/>
                    <a:pt x="185" y="182"/>
                  </a:cubicBezTo>
                  <a:cubicBezTo>
                    <a:pt x="185" y="220"/>
                    <a:pt x="185" y="220"/>
                    <a:pt x="185" y="220"/>
                  </a:cubicBezTo>
                  <a:cubicBezTo>
                    <a:pt x="185" y="224"/>
                    <a:pt x="182" y="228"/>
                    <a:pt x="178" y="230"/>
                  </a:cubicBezTo>
                  <a:cubicBezTo>
                    <a:pt x="174" y="232"/>
                    <a:pt x="169" y="232"/>
                    <a:pt x="166" y="229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5" y="150"/>
                    <a:pt x="74" y="147"/>
                    <a:pt x="74" y="144"/>
                  </a:cubicBezTo>
                  <a:cubicBezTo>
                    <a:pt x="74" y="141"/>
                    <a:pt x="75" y="138"/>
                    <a:pt x="78" y="135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9" y="56"/>
                    <a:pt x="174" y="56"/>
                    <a:pt x="178" y="58"/>
                  </a:cubicBezTo>
                  <a:cubicBezTo>
                    <a:pt x="182" y="60"/>
                    <a:pt x="185" y="64"/>
                    <a:pt x="185" y="68"/>
                  </a:cubicBezTo>
                  <a:cubicBezTo>
                    <a:pt x="185" y="106"/>
                    <a:pt x="185" y="106"/>
                    <a:pt x="185" y="106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42" y="57"/>
                    <a:pt x="196" y="23"/>
                    <a:pt x="144" y="23"/>
                  </a:cubicBez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08775" y="1524036"/>
            <a:ext cx="4320466" cy="910008"/>
            <a:chOff x="1608775" y="1578325"/>
            <a:chExt cx="4320466" cy="910008"/>
          </a:xfrm>
        </p:grpSpPr>
        <p:sp>
          <p:nvSpPr>
            <p:cNvPr id="23" name="Flowchart: Off-page Connector 22"/>
            <p:cNvSpPr/>
            <p:nvPr/>
          </p:nvSpPr>
          <p:spPr>
            <a:xfrm rot="2700000">
              <a:off x="1598629" y="1697211"/>
              <a:ext cx="801268" cy="780976"/>
            </a:xfrm>
            <a:prstGeom prst="roundRect">
              <a:avLst/>
            </a:prstGeom>
            <a:solidFill>
              <a:srgbClr val="1959C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35"/>
            <p:cNvSpPr>
              <a:spLocks noChangeAspect="1" noEditPoints="1"/>
            </p:cNvSpPr>
            <p:nvPr/>
          </p:nvSpPr>
          <p:spPr bwMode="auto">
            <a:xfrm>
              <a:off x="1673805" y="1888959"/>
              <a:ext cx="646534" cy="377144"/>
            </a:xfrm>
            <a:custGeom>
              <a:avLst/>
              <a:gdLst>
                <a:gd name="T0" fmla="*/ 135 w 157"/>
                <a:gd name="T1" fmla="*/ 46 h 106"/>
                <a:gd name="T2" fmla="*/ 136 w 157"/>
                <a:gd name="T3" fmla="*/ 37 h 106"/>
                <a:gd name="T4" fmla="*/ 99 w 157"/>
                <a:gd name="T5" fmla="*/ 0 h 106"/>
                <a:gd name="T6" fmla="*/ 73 w 157"/>
                <a:gd name="T7" fmla="*/ 18 h 106"/>
                <a:gd name="T8" fmla="*/ 45 w 157"/>
                <a:gd name="T9" fmla="*/ 8 h 106"/>
                <a:gd name="T10" fmla="*/ 19 w 157"/>
                <a:gd name="T11" fmla="*/ 39 h 106"/>
                <a:gd name="T12" fmla="*/ 20 w 157"/>
                <a:gd name="T13" fmla="*/ 47 h 106"/>
                <a:gd name="T14" fmla="*/ 0 w 157"/>
                <a:gd name="T15" fmla="*/ 75 h 106"/>
                <a:gd name="T16" fmla="*/ 31 w 157"/>
                <a:gd name="T17" fmla="*/ 106 h 106"/>
                <a:gd name="T18" fmla="*/ 126 w 157"/>
                <a:gd name="T19" fmla="*/ 106 h 106"/>
                <a:gd name="T20" fmla="*/ 157 w 157"/>
                <a:gd name="T21" fmla="*/ 75 h 106"/>
                <a:gd name="T22" fmla="*/ 135 w 157"/>
                <a:gd name="T23" fmla="*/ 46 h 106"/>
                <a:gd name="T24" fmla="*/ 120 w 157"/>
                <a:gd name="T25" fmla="*/ 100 h 106"/>
                <a:gd name="T26" fmla="*/ 79 w 157"/>
                <a:gd name="T27" fmla="*/ 100 h 106"/>
                <a:gd name="T28" fmla="*/ 103 w 157"/>
                <a:gd name="T29" fmla="*/ 75 h 106"/>
                <a:gd name="T30" fmla="*/ 102 w 157"/>
                <a:gd name="T31" fmla="*/ 72 h 106"/>
                <a:gd name="T32" fmla="*/ 92 w 157"/>
                <a:gd name="T33" fmla="*/ 72 h 106"/>
                <a:gd name="T34" fmla="*/ 92 w 157"/>
                <a:gd name="T35" fmla="*/ 68 h 106"/>
                <a:gd name="T36" fmla="*/ 92 w 157"/>
                <a:gd name="T37" fmla="*/ 37 h 106"/>
                <a:gd name="T38" fmla="*/ 90 w 157"/>
                <a:gd name="T39" fmla="*/ 35 h 106"/>
                <a:gd name="T40" fmla="*/ 64 w 157"/>
                <a:gd name="T41" fmla="*/ 35 h 106"/>
                <a:gd name="T42" fmla="*/ 62 w 157"/>
                <a:gd name="T43" fmla="*/ 37 h 106"/>
                <a:gd name="T44" fmla="*/ 62 w 157"/>
                <a:gd name="T45" fmla="*/ 68 h 106"/>
                <a:gd name="T46" fmla="*/ 62 w 157"/>
                <a:gd name="T47" fmla="*/ 73 h 106"/>
                <a:gd name="T48" fmla="*/ 51 w 157"/>
                <a:gd name="T49" fmla="*/ 73 h 106"/>
                <a:gd name="T50" fmla="*/ 50 w 157"/>
                <a:gd name="T51" fmla="*/ 76 h 106"/>
                <a:gd name="T52" fmla="*/ 75 w 157"/>
                <a:gd name="T53" fmla="*/ 100 h 106"/>
                <a:gd name="T54" fmla="*/ 38 w 157"/>
                <a:gd name="T55" fmla="*/ 100 h 106"/>
                <a:gd name="T56" fmla="*/ 11 w 157"/>
                <a:gd name="T57" fmla="*/ 74 h 106"/>
                <a:gd name="T58" fmla="*/ 29 w 157"/>
                <a:gd name="T59" fmla="*/ 50 h 106"/>
                <a:gd name="T60" fmla="*/ 28 w 157"/>
                <a:gd name="T61" fmla="*/ 44 h 106"/>
                <a:gd name="T62" fmla="*/ 50 w 157"/>
                <a:gd name="T63" fmla="*/ 17 h 106"/>
                <a:gd name="T64" fmla="*/ 74 w 157"/>
                <a:gd name="T65" fmla="*/ 29 h 106"/>
                <a:gd name="T66" fmla="*/ 97 w 157"/>
                <a:gd name="T67" fmla="*/ 10 h 106"/>
                <a:gd name="T68" fmla="*/ 128 w 157"/>
                <a:gd name="T69" fmla="*/ 42 h 106"/>
                <a:gd name="T70" fmla="*/ 127 w 157"/>
                <a:gd name="T71" fmla="*/ 49 h 106"/>
                <a:gd name="T72" fmla="*/ 147 w 157"/>
                <a:gd name="T73" fmla="*/ 74 h 106"/>
                <a:gd name="T74" fmla="*/ 120 w 157"/>
                <a:gd name="T75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2584770" y="1578325"/>
              <a:ext cx="27190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个人名字命名压缩文件夹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85005" y="1947657"/>
              <a:ext cx="3344236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方便统计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08773" y="3043640"/>
            <a:ext cx="4320468" cy="914197"/>
            <a:chOff x="1608773" y="3204396"/>
            <a:chExt cx="4320468" cy="914197"/>
          </a:xfrm>
        </p:grpSpPr>
        <p:sp>
          <p:nvSpPr>
            <p:cNvPr id="27" name="Flowchart: Off-page Connector 32"/>
            <p:cNvSpPr/>
            <p:nvPr/>
          </p:nvSpPr>
          <p:spPr>
            <a:xfrm rot="2700000">
              <a:off x="1598628" y="3327471"/>
              <a:ext cx="801267" cy="780977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1741139" y="3537245"/>
              <a:ext cx="511864" cy="361431"/>
            </a:xfrm>
            <a:custGeom>
              <a:avLst/>
              <a:gdLst>
                <a:gd name="T0" fmla="*/ 218 w 219"/>
                <a:gd name="T1" fmla="*/ 117 h 154"/>
                <a:gd name="T2" fmla="*/ 219 w 219"/>
                <a:gd name="T3" fmla="*/ 118 h 154"/>
                <a:gd name="T4" fmla="*/ 218 w 219"/>
                <a:gd name="T5" fmla="*/ 119 h 154"/>
                <a:gd name="T6" fmla="*/ 174 w 219"/>
                <a:gd name="T7" fmla="*/ 153 h 154"/>
                <a:gd name="T8" fmla="*/ 172 w 219"/>
                <a:gd name="T9" fmla="*/ 153 h 154"/>
                <a:gd name="T10" fmla="*/ 171 w 219"/>
                <a:gd name="T11" fmla="*/ 151 h 154"/>
                <a:gd name="T12" fmla="*/ 179 w 219"/>
                <a:gd name="T13" fmla="*/ 133 h 154"/>
                <a:gd name="T14" fmla="*/ 113 w 219"/>
                <a:gd name="T15" fmla="*/ 106 h 154"/>
                <a:gd name="T16" fmla="*/ 126 w 219"/>
                <a:gd name="T17" fmla="*/ 89 h 154"/>
                <a:gd name="T18" fmla="*/ 131 w 219"/>
                <a:gd name="T19" fmla="*/ 82 h 154"/>
                <a:gd name="T20" fmla="*/ 179 w 219"/>
                <a:gd name="T21" fmla="*/ 103 h 154"/>
                <a:gd name="T22" fmla="*/ 171 w 219"/>
                <a:gd name="T23" fmla="*/ 85 h 154"/>
                <a:gd name="T24" fmla="*/ 172 w 219"/>
                <a:gd name="T25" fmla="*/ 83 h 154"/>
                <a:gd name="T26" fmla="*/ 173 w 219"/>
                <a:gd name="T27" fmla="*/ 82 h 154"/>
                <a:gd name="T28" fmla="*/ 174 w 219"/>
                <a:gd name="T29" fmla="*/ 83 h 154"/>
                <a:gd name="T30" fmla="*/ 218 w 219"/>
                <a:gd name="T31" fmla="*/ 117 h 154"/>
                <a:gd name="T32" fmla="*/ 45 w 219"/>
                <a:gd name="T33" fmla="*/ 71 h 154"/>
                <a:gd name="T34" fmla="*/ 46 w 219"/>
                <a:gd name="T35" fmla="*/ 71 h 154"/>
                <a:gd name="T36" fmla="*/ 47 w 219"/>
                <a:gd name="T37" fmla="*/ 71 h 154"/>
                <a:gd name="T38" fmla="*/ 47 w 219"/>
                <a:gd name="T39" fmla="*/ 69 h 154"/>
                <a:gd name="T40" fmla="*/ 40 w 219"/>
                <a:gd name="T41" fmla="*/ 50 h 154"/>
                <a:gd name="T42" fmla="*/ 87 w 219"/>
                <a:gd name="T43" fmla="*/ 72 h 154"/>
                <a:gd name="T44" fmla="*/ 93 w 219"/>
                <a:gd name="T45" fmla="*/ 65 h 154"/>
                <a:gd name="T46" fmla="*/ 106 w 219"/>
                <a:gd name="T47" fmla="*/ 49 h 154"/>
                <a:gd name="T48" fmla="*/ 40 w 219"/>
                <a:gd name="T49" fmla="*/ 21 h 154"/>
                <a:gd name="T50" fmla="*/ 47 w 219"/>
                <a:gd name="T51" fmla="*/ 2 h 154"/>
                <a:gd name="T52" fmla="*/ 47 w 219"/>
                <a:gd name="T53" fmla="*/ 0 h 154"/>
                <a:gd name="T54" fmla="*/ 45 w 219"/>
                <a:gd name="T55" fmla="*/ 0 h 154"/>
                <a:gd name="T56" fmla="*/ 0 w 219"/>
                <a:gd name="T57" fmla="*/ 34 h 154"/>
                <a:gd name="T58" fmla="*/ 0 w 219"/>
                <a:gd name="T59" fmla="*/ 35 h 154"/>
                <a:gd name="T60" fmla="*/ 0 w 219"/>
                <a:gd name="T61" fmla="*/ 37 h 154"/>
                <a:gd name="T62" fmla="*/ 45 w 219"/>
                <a:gd name="T63" fmla="*/ 71 h 154"/>
                <a:gd name="T64" fmla="*/ 121 w 219"/>
                <a:gd name="T65" fmla="*/ 86 h 154"/>
                <a:gd name="T66" fmla="*/ 179 w 219"/>
                <a:gd name="T67" fmla="*/ 50 h 154"/>
                <a:gd name="T68" fmla="*/ 171 w 219"/>
                <a:gd name="T69" fmla="*/ 69 h 154"/>
                <a:gd name="T70" fmla="*/ 172 w 219"/>
                <a:gd name="T71" fmla="*/ 71 h 154"/>
                <a:gd name="T72" fmla="*/ 173 w 219"/>
                <a:gd name="T73" fmla="*/ 71 h 154"/>
                <a:gd name="T74" fmla="*/ 174 w 219"/>
                <a:gd name="T75" fmla="*/ 71 h 154"/>
                <a:gd name="T76" fmla="*/ 218 w 219"/>
                <a:gd name="T77" fmla="*/ 37 h 154"/>
                <a:gd name="T78" fmla="*/ 219 w 219"/>
                <a:gd name="T79" fmla="*/ 35 h 154"/>
                <a:gd name="T80" fmla="*/ 218 w 219"/>
                <a:gd name="T81" fmla="*/ 34 h 154"/>
                <a:gd name="T82" fmla="*/ 174 w 219"/>
                <a:gd name="T83" fmla="*/ 0 h 154"/>
                <a:gd name="T84" fmla="*/ 172 w 219"/>
                <a:gd name="T85" fmla="*/ 0 h 154"/>
                <a:gd name="T86" fmla="*/ 171 w 219"/>
                <a:gd name="T87" fmla="*/ 2 h 154"/>
                <a:gd name="T88" fmla="*/ 179 w 219"/>
                <a:gd name="T89" fmla="*/ 21 h 154"/>
                <a:gd name="T90" fmla="*/ 97 w 219"/>
                <a:gd name="T91" fmla="*/ 69 h 154"/>
                <a:gd name="T92" fmla="*/ 40 w 219"/>
                <a:gd name="T93" fmla="*/ 103 h 154"/>
                <a:gd name="T94" fmla="*/ 47 w 219"/>
                <a:gd name="T95" fmla="*/ 85 h 154"/>
                <a:gd name="T96" fmla="*/ 47 w 219"/>
                <a:gd name="T97" fmla="*/ 83 h 154"/>
                <a:gd name="T98" fmla="*/ 46 w 219"/>
                <a:gd name="T99" fmla="*/ 82 h 154"/>
                <a:gd name="T100" fmla="*/ 45 w 219"/>
                <a:gd name="T101" fmla="*/ 83 h 154"/>
                <a:gd name="T102" fmla="*/ 0 w 219"/>
                <a:gd name="T103" fmla="*/ 117 h 154"/>
                <a:gd name="T104" fmla="*/ 0 w 219"/>
                <a:gd name="T105" fmla="*/ 118 h 154"/>
                <a:gd name="T106" fmla="*/ 0 w 219"/>
                <a:gd name="T107" fmla="*/ 119 h 154"/>
                <a:gd name="T108" fmla="*/ 45 w 219"/>
                <a:gd name="T109" fmla="*/ 153 h 154"/>
                <a:gd name="T110" fmla="*/ 47 w 219"/>
                <a:gd name="T111" fmla="*/ 153 h 154"/>
                <a:gd name="T112" fmla="*/ 47 w 219"/>
                <a:gd name="T113" fmla="*/ 151 h 154"/>
                <a:gd name="T114" fmla="*/ 40 w 219"/>
                <a:gd name="T115" fmla="*/ 133 h 154"/>
                <a:gd name="T116" fmla="*/ 121 w 219"/>
                <a:gd name="T117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9" h="154">
                  <a:moveTo>
                    <a:pt x="218" y="117"/>
                  </a:moveTo>
                  <a:cubicBezTo>
                    <a:pt x="219" y="117"/>
                    <a:pt x="219" y="117"/>
                    <a:pt x="219" y="118"/>
                  </a:cubicBezTo>
                  <a:cubicBezTo>
                    <a:pt x="219" y="119"/>
                    <a:pt x="219" y="119"/>
                    <a:pt x="218" y="119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4" y="154"/>
                    <a:pt x="173" y="154"/>
                    <a:pt x="172" y="153"/>
                  </a:cubicBezTo>
                  <a:cubicBezTo>
                    <a:pt x="171" y="153"/>
                    <a:pt x="171" y="152"/>
                    <a:pt x="171" y="15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45" y="131"/>
                    <a:pt x="126" y="119"/>
                    <a:pt x="113" y="106"/>
                  </a:cubicBezTo>
                  <a:cubicBezTo>
                    <a:pt x="118" y="100"/>
                    <a:pt x="122" y="94"/>
                    <a:pt x="126" y="89"/>
                  </a:cubicBezTo>
                  <a:cubicBezTo>
                    <a:pt x="128" y="86"/>
                    <a:pt x="130" y="84"/>
                    <a:pt x="131" y="82"/>
                  </a:cubicBezTo>
                  <a:cubicBezTo>
                    <a:pt x="141" y="93"/>
                    <a:pt x="154" y="102"/>
                    <a:pt x="179" y="103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3"/>
                    <a:pt x="172" y="83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4" y="82"/>
                    <a:pt x="174" y="83"/>
                  </a:cubicBezTo>
                  <a:lnTo>
                    <a:pt x="218" y="117"/>
                  </a:lnTo>
                  <a:close/>
                  <a:moveTo>
                    <a:pt x="45" y="71"/>
                  </a:moveTo>
                  <a:cubicBezTo>
                    <a:pt x="45" y="71"/>
                    <a:pt x="45" y="71"/>
                    <a:pt x="46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7" y="70"/>
                    <a:pt x="48" y="69"/>
                    <a:pt x="47" y="6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65" y="52"/>
                    <a:pt x="77" y="61"/>
                    <a:pt x="87" y="72"/>
                  </a:cubicBezTo>
                  <a:cubicBezTo>
                    <a:pt x="89" y="70"/>
                    <a:pt x="91" y="68"/>
                    <a:pt x="93" y="65"/>
                  </a:cubicBezTo>
                  <a:cubicBezTo>
                    <a:pt x="96" y="60"/>
                    <a:pt x="101" y="54"/>
                    <a:pt x="106" y="49"/>
                  </a:cubicBezTo>
                  <a:cubicBezTo>
                    <a:pt x="92" y="35"/>
                    <a:pt x="73" y="23"/>
                    <a:pt x="40" y="2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7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5" y="71"/>
                  </a:lnTo>
                  <a:close/>
                  <a:moveTo>
                    <a:pt x="121" y="86"/>
                  </a:moveTo>
                  <a:cubicBezTo>
                    <a:pt x="134" y="67"/>
                    <a:pt x="145" y="53"/>
                    <a:pt x="179" y="50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69"/>
                    <a:pt x="171" y="70"/>
                    <a:pt x="172" y="71"/>
                  </a:cubicBezTo>
                  <a:cubicBezTo>
                    <a:pt x="172" y="71"/>
                    <a:pt x="173" y="71"/>
                    <a:pt x="173" y="71"/>
                  </a:cubicBezTo>
                  <a:cubicBezTo>
                    <a:pt x="173" y="71"/>
                    <a:pt x="174" y="71"/>
                    <a:pt x="174" y="71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6"/>
                    <a:pt x="219" y="36"/>
                    <a:pt x="219" y="35"/>
                  </a:cubicBezTo>
                  <a:cubicBezTo>
                    <a:pt x="219" y="35"/>
                    <a:pt x="219" y="34"/>
                    <a:pt x="218" y="3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3" y="0"/>
                    <a:pt x="172" y="0"/>
                  </a:cubicBezTo>
                  <a:cubicBezTo>
                    <a:pt x="171" y="1"/>
                    <a:pt x="171" y="1"/>
                    <a:pt x="171" y="2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30" y="23"/>
                    <a:pt x="112" y="48"/>
                    <a:pt x="97" y="69"/>
                  </a:cubicBezTo>
                  <a:cubicBezTo>
                    <a:pt x="84" y="87"/>
                    <a:pt x="74" y="101"/>
                    <a:pt x="40" y="10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8" y="84"/>
                    <a:pt x="47" y="83"/>
                    <a:pt x="47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5" y="82"/>
                    <a:pt x="45" y="82"/>
                    <a:pt x="45" y="8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4"/>
                    <a:pt x="46" y="154"/>
                    <a:pt x="47" y="153"/>
                  </a:cubicBezTo>
                  <a:cubicBezTo>
                    <a:pt x="47" y="153"/>
                    <a:pt x="48" y="152"/>
                    <a:pt x="47" y="151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89" y="131"/>
                    <a:pt x="107" y="106"/>
                    <a:pt x="121" y="86"/>
                  </a:cubicBezTo>
                </a:path>
              </a:pathLst>
            </a:custGeom>
            <a:solidFill>
              <a:srgbClr val="1959C9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2584768" y="3204396"/>
              <a:ext cx="20574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提交给学习委员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585005" y="3573728"/>
              <a:ext cx="3344236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方便整理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01525" y="4563244"/>
            <a:ext cx="4353349" cy="918393"/>
            <a:chOff x="1601525" y="4830467"/>
            <a:chExt cx="4353349" cy="918393"/>
          </a:xfrm>
        </p:grpSpPr>
        <p:sp>
          <p:nvSpPr>
            <p:cNvPr id="25" name="Flowchart: Off-page Connector 47"/>
            <p:cNvSpPr/>
            <p:nvPr/>
          </p:nvSpPr>
          <p:spPr>
            <a:xfrm rot="2700000">
              <a:off x="1591380" y="4957737"/>
              <a:ext cx="801267" cy="780978"/>
            </a:xfrm>
            <a:prstGeom prst="roundRect">
              <a:avLst/>
            </a:prstGeom>
            <a:solidFill>
              <a:srgbClr val="CAD9F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61"/>
            <p:cNvSpPr/>
            <p:nvPr/>
          </p:nvSpPr>
          <p:spPr bwMode="auto">
            <a:xfrm>
              <a:off x="1759519" y="5109061"/>
              <a:ext cx="460613" cy="478331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4 h 142"/>
                <a:gd name="T16" fmla="*/ 62 w 137"/>
                <a:gd name="T17" fmla="*/ 5 h 142"/>
                <a:gd name="T18" fmla="*/ 43 w 137"/>
                <a:gd name="T19" fmla="*/ 57 h 142"/>
                <a:gd name="T20" fmla="*/ 64 w 137"/>
                <a:gd name="T21" fmla="*/ 57 h 142"/>
                <a:gd name="T22" fmla="*/ 64 w 137"/>
                <a:gd name="T23" fmla="*/ 122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7 w 137"/>
                <a:gd name="T31" fmla="*/ 130 h 142"/>
                <a:gd name="T32" fmla="*/ 87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29 h 142"/>
                <a:gd name="T40" fmla="*/ 76 w 137"/>
                <a:gd name="T41" fmla="*/ 133 h 142"/>
                <a:gd name="T42" fmla="*/ 72 w 137"/>
                <a:gd name="T43" fmla="*/ 129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1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5 h 142"/>
                <a:gd name="T56" fmla="*/ 76 w 137"/>
                <a:gd name="T57" fmla="*/ 4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8"/>
                    <a:pt x="105" y="7"/>
                    <a:pt x="76" y="4"/>
                  </a:cubicBezTo>
                  <a:cubicBezTo>
                    <a:pt x="74" y="1"/>
                    <a:pt x="72" y="0"/>
                    <a:pt x="69" y="0"/>
                  </a:cubicBezTo>
                  <a:cubicBezTo>
                    <a:pt x="66" y="0"/>
                    <a:pt x="64" y="1"/>
                    <a:pt x="62" y="4"/>
                  </a:cubicBezTo>
                  <a:cubicBezTo>
                    <a:pt x="32" y="6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7"/>
                    <a:pt x="62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41" y="31"/>
                    <a:pt x="43" y="57"/>
                    <a:pt x="43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6"/>
                    <a:pt x="69" y="142"/>
                    <a:pt x="76" y="142"/>
                  </a:cubicBezTo>
                  <a:cubicBezTo>
                    <a:pt x="82" y="142"/>
                    <a:pt x="87" y="136"/>
                    <a:pt x="87" y="130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1"/>
                    <a:pt x="78" y="133"/>
                    <a:pt x="76" y="133"/>
                  </a:cubicBezTo>
                  <a:cubicBezTo>
                    <a:pt x="74" y="133"/>
                    <a:pt x="72" y="131"/>
                    <a:pt x="72" y="129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1"/>
                    <a:pt x="76" y="5"/>
                  </a:cubicBezTo>
                  <a:cubicBezTo>
                    <a:pt x="76" y="5"/>
                    <a:pt x="76" y="4"/>
                    <a:pt x="76" y="4"/>
                  </a:cubicBezTo>
                  <a:cubicBezTo>
                    <a:pt x="80" y="7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76"/>
            <p:cNvSpPr txBox="1"/>
            <p:nvPr/>
          </p:nvSpPr>
          <p:spPr>
            <a:xfrm>
              <a:off x="2610540" y="4830467"/>
              <a:ext cx="26168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后期会给出新的模型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10638" y="5199799"/>
              <a:ext cx="3344236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数据重复使用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30143" y="234916"/>
            <a:ext cx="3205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模型测试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提交要求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12680" y="1486942"/>
            <a:ext cx="2202766" cy="407565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5198514" cy="4178689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9320" y="2691410"/>
            <a:ext cx="783336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gradFill flip="none" rotWithShape="1">
                  <a:gsLst>
                    <a:gs pos="100000">
                      <a:srgbClr val="32A8E4"/>
                    </a:gs>
                    <a:gs pos="0">
                      <a:srgbClr val="1959C9"/>
                    </a:gs>
                  </a:gsLst>
                  <a:lin ang="16200000" scaled="1"/>
                  <a:tileRect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后期处理</a:t>
            </a:r>
            <a:endParaRPr lang="zh-CN" altLang="en-US" sz="4800" b="1" dirty="0">
              <a:gradFill flip="none" rotWithShape="1">
                <a:gsLst>
                  <a:gs pos="100000">
                    <a:srgbClr val="32A8E4"/>
                  </a:gs>
                  <a:gs pos="0">
                    <a:srgbClr val="1959C9"/>
                  </a:gs>
                </a:gsLst>
                <a:lin ang="16200000" scaled="1"/>
                <a:tileRect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98447" y="261598"/>
            <a:ext cx="27101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04</a:t>
            </a:r>
            <a:endParaRPr lang="zh-CN" altLang="en-US" sz="199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7247870" y="3833521"/>
            <a:ext cx="3887554" cy="1216882"/>
            <a:chOff x="2078740" y="4146254"/>
            <a:chExt cx="3887554" cy="1216882"/>
          </a:xfrm>
        </p:grpSpPr>
        <p:sp>
          <p:nvSpPr>
            <p:cNvPr id="27" name="圆角矩形 26"/>
            <p:cNvSpPr/>
            <p:nvPr/>
          </p:nvSpPr>
          <p:spPr>
            <a:xfrm flipH="1">
              <a:off x="2078740" y="4146254"/>
              <a:ext cx="3459122" cy="121688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9050" cmpd="sng">
              <a:noFill/>
              <a:prstDash val="solid"/>
              <a:round/>
              <a:headEnd type="none" w="med" len="med"/>
              <a:tailEnd type="oval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flipH="1">
              <a:off x="5090292" y="4321161"/>
              <a:ext cx="876002" cy="8760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32A8E4"/>
                </a:gs>
                <a:gs pos="100000">
                  <a:srgbClr val="1959C9"/>
                </a:gs>
              </a:gsLst>
              <a:lin ang="2700000" scaled="0"/>
            </a:gradFill>
            <a:ln w="28575"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 flipH="1">
              <a:off x="2185462" y="4348430"/>
              <a:ext cx="2798108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模型展示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57149" y="1714001"/>
            <a:ext cx="3882998" cy="1216882"/>
            <a:chOff x="1093964" y="2026734"/>
            <a:chExt cx="3882998" cy="1216882"/>
          </a:xfrm>
        </p:grpSpPr>
        <p:sp>
          <p:nvSpPr>
            <p:cNvPr id="23" name="圆角矩形 22"/>
            <p:cNvSpPr/>
            <p:nvPr/>
          </p:nvSpPr>
          <p:spPr>
            <a:xfrm>
              <a:off x="1517840" y="2026734"/>
              <a:ext cx="3459122" cy="121688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9050" cmpd="sng">
              <a:noFill/>
              <a:prstDash val="solid"/>
              <a:round/>
              <a:headEnd type="none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093964" y="2208714"/>
              <a:ext cx="876002" cy="8760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32A8E4"/>
                </a:gs>
                <a:gs pos="100000">
                  <a:srgbClr val="1959C9"/>
                </a:gs>
              </a:gsLst>
              <a:lin ang="2700000" scaled="0"/>
            </a:gradFill>
            <a:ln w="28575"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075274" y="2211776"/>
              <a:ext cx="2798108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模型训练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66534" y="1714001"/>
            <a:ext cx="3882998" cy="1216882"/>
            <a:chOff x="1093964" y="2026734"/>
            <a:chExt cx="3882998" cy="1216882"/>
          </a:xfrm>
        </p:grpSpPr>
        <p:sp>
          <p:nvSpPr>
            <p:cNvPr id="5" name="圆角矩形 4"/>
            <p:cNvSpPr/>
            <p:nvPr/>
          </p:nvSpPr>
          <p:spPr>
            <a:xfrm>
              <a:off x="1517840" y="2026734"/>
              <a:ext cx="3459122" cy="121688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9050" cmpd="sng">
              <a:noFill/>
              <a:prstDash val="solid"/>
              <a:round/>
              <a:headEnd type="none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93964" y="2208714"/>
              <a:ext cx="876002" cy="8760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32A8E4"/>
                </a:gs>
                <a:gs pos="100000">
                  <a:srgbClr val="1959C9"/>
                </a:gs>
              </a:gsLst>
              <a:lin ang="2700000" scaled="0"/>
            </a:gradFill>
            <a:ln w="28575"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5274" y="2211776"/>
              <a:ext cx="2798108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数据合并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47844" y="3833521"/>
            <a:ext cx="3891020" cy="1216882"/>
            <a:chOff x="2075274" y="4146254"/>
            <a:chExt cx="3891020" cy="1216882"/>
          </a:xfrm>
        </p:grpSpPr>
        <p:sp>
          <p:nvSpPr>
            <p:cNvPr id="14" name="圆角矩形 13"/>
            <p:cNvSpPr/>
            <p:nvPr/>
          </p:nvSpPr>
          <p:spPr>
            <a:xfrm flipH="1">
              <a:off x="2075274" y="4146254"/>
              <a:ext cx="3459122" cy="121688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9050" cmpd="sng">
              <a:noFill/>
              <a:prstDash val="solid"/>
              <a:round/>
              <a:headEnd type="none" w="med" len="med"/>
              <a:tailEnd type="oval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flipH="1">
              <a:off x="5090292" y="4321161"/>
              <a:ext cx="876002" cy="8760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32A8E4"/>
                </a:gs>
                <a:gs pos="100000">
                  <a:srgbClr val="1959C9"/>
                </a:gs>
              </a:gsLst>
              <a:lin ang="2700000" scaled="0"/>
            </a:gradFill>
            <a:ln w="28575"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flipH="1">
              <a:off x="2185462" y="4348430"/>
              <a:ext cx="2798108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模型调优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后期处理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-762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1084" y="2059187"/>
            <a:ext cx="85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谢谢观看  </a:t>
            </a:r>
            <a:r>
              <a:rPr lang="en-US" altLang="zh-CN" sz="5400" dirty="0" smtClean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THANKS</a:t>
            </a:r>
            <a:endParaRPr lang="zh-CN" altLang="en-US" sz="5400" dirty="0">
              <a:gradFill>
                <a:gsLst>
                  <a:gs pos="0">
                    <a:srgbClr val="32A8E4"/>
                  </a:gs>
                  <a:gs pos="91000">
                    <a:srgbClr val="1959C9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434840" y="3633614"/>
            <a:ext cx="3322320" cy="515230"/>
          </a:xfrm>
          <a:prstGeom prst="roundRect">
            <a:avLst>
              <a:gd name="adj" fmla="val 50000"/>
            </a:avLst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ea"/>
                <a:ea typeface="+mj-ea"/>
              </a:rPr>
              <a:t>See you next week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31735" y="646705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AI+X</a:t>
            </a:r>
            <a:endParaRPr lang="zh-CN" altLang="en-US" sz="96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018758" y="-15240"/>
            <a:ext cx="6096012" cy="132588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104639" y="1335145"/>
            <a:ext cx="211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gradFill>
                  <a:gsLst>
                    <a:gs pos="0">
                      <a:srgbClr val="32A8E4"/>
                    </a:gs>
                    <a:gs pos="100000">
                      <a:srgbClr val="1959C9"/>
                    </a:gs>
                  </a:gsLst>
                  <a:lin ang="5400000" scaled="0"/>
                </a:gra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CONTENTS</a:t>
            </a:r>
            <a:endParaRPr lang="zh-CN" altLang="en-US" sz="2400" dirty="0">
              <a:gradFill>
                <a:gsLst>
                  <a:gs pos="0">
                    <a:srgbClr val="32A8E4"/>
                  </a:gs>
                  <a:gs pos="100000">
                    <a:srgbClr val="1959C9"/>
                  </a:gs>
                </a:gsLst>
                <a:lin ang="5400000" scaled="0"/>
              </a:gra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31359" y="625729"/>
            <a:ext cx="127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gradFill flip="none" rotWithShape="1">
                  <a:gsLst>
                    <a:gs pos="0">
                      <a:srgbClr val="32A8E4"/>
                    </a:gs>
                    <a:gs pos="100000">
                      <a:srgbClr val="1959C9"/>
                    </a:gs>
                  </a:gsLst>
                  <a:lin ang="5400000" scaled="1"/>
                  <a:tileRect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  <a:endParaRPr lang="zh-CN" altLang="en-US" sz="4000" dirty="0">
              <a:gradFill flip="none" rotWithShape="1">
                <a:gsLst>
                  <a:gs pos="0">
                    <a:srgbClr val="32A8E4"/>
                  </a:gs>
                  <a:gs pos="100000">
                    <a:srgbClr val="1959C9"/>
                  </a:gs>
                </a:gsLst>
                <a:lin ang="5400000" scaled="1"/>
                <a:tileRect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1320957" y="2152519"/>
            <a:ext cx="3962400" cy="624840"/>
          </a:xfrm>
          <a:prstGeom prst="parallelogram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>
            <a:off x="5109802" y="2152519"/>
            <a:ext cx="827883" cy="624840"/>
          </a:xfrm>
          <a:prstGeom prst="parallelogram">
            <a:avLst/>
          </a:prstGeom>
          <a:gradFill flip="none" rotWithShape="1">
            <a:gsLst>
              <a:gs pos="100000">
                <a:srgbClr val="32A8E4"/>
              </a:gs>
              <a:gs pos="0">
                <a:srgbClr val="1959C9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2234865" y="223492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背景描述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6995160" y="2152519"/>
            <a:ext cx="3962400" cy="624840"/>
          </a:xfrm>
          <a:prstGeom prst="parallelogram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6340832" y="2152519"/>
            <a:ext cx="827883" cy="624840"/>
          </a:xfrm>
          <a:prstGeom prst="parallelogram">
            <a:avLst/>
          </a:prstGeom>
          <a:gradFill flip="none" rotWithShape="1">
            <a:gsLst>
              <a:gs pos="100000">
                <a:srgbClr val="32A8E4"/>
              </a:gs>
              <a:gs pos="0">
                <a:srgbClr val="1959C9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7342271" y="223492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数据采集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1320957" y="3102531"/>
            <a:ext cx="3962400" cy="624840"/>
          </a:xfrm>
          <a:prstGeom prst="parallelogram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>
            <a:off x="5109802" y="3102531"/>
            <a:ext cx="827883" cy="624840"/>
          </a:xfrm>
          <a:prstGeom prst="parallelogram">
            <a:avLst/>
          </a:prstGeom>
          <a:gradFill flip="none" rotWithShape="1">
            <a:gsLst>
              <a:gs pos="100000">
                <a:srgbClr val="32A8E4"/>
              </a:gs>
              <a:gs pos="0">
                <a:srgbClr val="1959C9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2234865" y="3184936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建模测试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6995160" y="3102531"/>
            <a:ext cx="3962400" cy="624840"/>
          </a:xfrm>
          <a:prstGeom prst="parallelogram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>
            <a:off x="6340832" y="3102531"/>
            <a:ext cx="827883" cy="624840"/>
          </a:xfrm>
          <a:prstGeom prst="parallelogram">
            <a:avLst/>
          </a:prstGeom>
          <a:gradFill flip="none" rotWithShape="1">
            <a:gsLst>
              <a:gs pos="100000">
                <a:srgbClr val="32A8E4"/>
              </a:gs>
              <a:gs pos="0">
                <a:srgbClr val="1959C9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7342271" y="3184936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后期处理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12680" y="1486942"/>
            <a:ext cx="2202766" cy="407565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5198514" cy="4178689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9320" y="2691410"/>
            <a:ext cx="783336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gradFill flip="none" rotWithShape="1">
                  <a:gsLst>
                    <a:gs pos="100000">
                      <a:srgbClr val="32A8E4"/>
                    </a:gs>
                    <a:gs pos="0">
                      <a:srgbClr val="1959C9"/>
                    </a:gs>
                  </a:gsLst>
                  <a:lin ang="16200000" scaled="1"/>
                  <a:tileRect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背景描述</a:t>
            </a:r>
            <a:endParaRPr lang="zh-CN" altLang="en-US" sz="4800" b="1" dirty="0">
              <a:gradFill flip="none" rotWithShape="1">
                <a:gsLst>
                  <a:gs pos="100000">
                    <a:srgbClr val="32A8E4"/>
                  </a:gs>
                  <a:gs pos="0">
                    <a:srgbClr val="1959C9"/>
                  </a:gs>
                </a:gsLst>
                <a:lin ang="16200000" scaled="1"/>
                <a:tileRect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98447" y="316843"/>
            <a:ext cx="31951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01</a:t>
            </a:r>
            <a:endParaRPr lang="zh-CN" altLang="en-US" sz="199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043407" y="1469985"/>
            <a:ext cx="7191055" cy="3940106"/>
          </a:xfrm>
          <a:prstGeom prst="rect">
            <a:avLst/>
          </a:prstGeom>
          <a:effectLst>
            <a:outerShdw blurRad="190500" dist="1143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7" name="TextBox 76"/>
          <p:cNvSpPr txBox="1"/>
          <p:nvPr/>
        </p:nvSpPr>
        <p:spPr>
          <a:xfrm>
            <a:off x="1043407" y="1469014"/>
            <a:ext cx="2535320" cy="594522"/>
          </a:xfrm>
          <a:prstGeom prst="rect">
            <a:avLst/>
          </a:prstGeom>
          <a:solidFill>
            <a:srgbClr val="1959C9"/>
          </a:solidFill>
          <a:effectLst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20061" y="2234791"/>
            <a:ext cx="4541119" cy="3308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校园、景区等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背景描述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7111" y="1350643"/>
            <a:ext cx="232791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静态物品识别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720061" y="1881194"/>
            <a:ext cx="1981200" cy="347721"/>
          </a:xfrm>
          <a:prstGeom prst="parallelogram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失物招领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20061" y="3300225"/>
            <a:ext cx="4541119" cy="3308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机场、安检等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6720061" y="2946628"/>
            <a:ext cx="1981200" cy="347721"/>
          </a:xfrm>
          <a:prstGeom prst="parallelogram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物品清点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20061" y="4365659"/>
            <a:ext cx="4541119" cy="3308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公安等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6720061" y="4012062"/>
            <a:ext cx="1981200" cy="347721"/>
          </a:xfrm>
          <a:prstGeom prst="parallelogram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物品统计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5049" y="1988469"/>
            <a:ext cx="10723626" cy="18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5049" y="2140363"/>
            <a:ext cx="10723626" cy="328564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35059" y="2311554"/>
            <a:ext cx="3255083" cy="3134498"/>
            <a:chOff x="1687864" y="2035196"/>
            <a:chExt cx="3255083" cy="3134498"/>
          </a:xfrm>
        </p:grpSpPr>
        <p:sp>
          <p:nvSpPr>
            <p:cNvPr id="7" name="TextBox 76"/>
            <p:cNvSpPr txBox="1"/>
            <p:nvPr/>
          </p:nvSpPr>
          <p:spPr>
            <a:xfrm>
              <a:off x="1698622" y="2253007"/>
              <a:ext cx="1733670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常见物品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98622" y="2680494"/>
              <a:ext cx="3244325" cy="24892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静态物品：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钥匙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= yaoshi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钱包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= qianbao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手机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= shouji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水杯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= shuibei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包   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=  bao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其他物品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= qita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避免包含个人隐私的物品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76"/>
            <p:cNvSpPr txBox="1"/>
            <p:nvPr/>
          </p:nvSpPr>
          <p:spPr>
            <a:xfrm>
              <a:off x="1687864" y="2035196"/>
              <a:ext cx="1733670" cy="27559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Common things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88667" y="1579921"/>
            <a:ext cx="1946151" cy="25495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52592" y="1579921"/>
            <a:ext cx="1946151" cy="25495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16518" y="1579921"/>
            <a:ext cx="1946151" cy="25495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8667" y="4297600"/>
            <a:ext cx="1946151" cy="620826"/>
            <a:chOff x="4901583" y="4844059"/>
            <a:chExt cx="1946151" cy="620826"/>
          </a:xfrm>
        </p:grpSpPr>
        <p:sp>
          <p:nvSpPr>
            <p:cNvPr id="4" name="矩形 3"/>
            <p:cNvSpPr/>
            <p:nvPr/>
          </p:nvSpPr>
          <p:spPr>
            <a:xfrm>
              <a:off x="4901583" y="4844059"/>
              <a:ext cx="1946151" cy="62082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99465" y="5130548"/>
              <a:ext cx="1591792" cy="2914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keys</a:t>
              </a:r>
              <a:endParaRPr lang="en-US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17798" y="4856374"/>
              <a:ext cx="1355124" cy="37084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钥匙</a:t>
              </a:r>
              <a:endParaRPr lang="zh-CN" altLang="en-US" sz="14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52592" y="4297600"/>
            <a:ext cx="1946151" cy="620826"/>
            <a:chOff x="4901583" y="4844059"/>
            <a:chExt cx="1946151" cy="620826"/>
          </a:xfrm>
        </p:grpSpPr>
        <p:sp>
          <p:nvSpPr>
            <p:cNvPr id="31" name="矩形 30"/>
            <p:cNvSpPr/>
            <p:nvPr/>
          </p:nvSpPr>
          <p:spPr>
            <a:xfrm>
              <a:off x="4901583" y="4844059"/>
              <a:ext cx="1946151" cy="62082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099465" y="5130548"/>
              <a:ext cx="1591792" cy="2914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wallet</a:t>
              </a:r>
              <a:endParaRPr lang="en-US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17798" y="4856374"/>
              <a:ext cx="1355124" cy="37084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钱包</a:t>
              </a:r>
              <a:endParaRPr lang="zh-CN" altLang="en-US" sz="14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16517" y="4297600"/>
            <a:ext cx="1946151" cy="620826"/>
            <a:chOff x="4901583" y="4844059"/>
            <a:chExt cx="1946151" cy="620826"/>
          </a:xfrm>
        </p:grpSpPr>
        <p:sp>
          <p:nvSpPr>
            <p:cNvPr id="35" name="矩形 34"/>
            <p:cNvSpPr/>
            <p:nvPr/>
          </p:nvSpPr>
          <p:spPr>
            <a:xfrm>
              <a:off x="4901583" y="4844059"/>
              <a:ext cx="1946151" cy="62082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99465" y="5130548"/>
              <a:ext cx="1591792" cy="2914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smart phone</a:t>
              </a:r>
              <a:endParaRPr lang="en-US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217798" y="4856374"/>
              <a:ext cx="1355124" cy="37084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手机</a:t>
              </a:r>
              <a:endParaRPr lang="zh-CN" altLang="en-US" sz="14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背景介绍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12680" y="1486942"/>
            <a:ext cx="2202766" cy="407565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5198514" cy="4178689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9320" y="2691410"/>
            <a:ext cx="783336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gradFill flip="none" rotWithShape="1">
                  <a:gsLst>
                    <a:gs pos="100000">
                      <a:srgbClr val="32A8E4"/>
                    </a:gs>
                    <a:gs pos="0">
                      <a:srgbClr val="1959C9"/>
                    </a:gs>
                  </a:gsLst>
                  <a:lin ang="16200000" scaled="1"/>
                  <a:tileRect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数据采集</a:t>
            </a:r>
            <a:endParaRPr lang="zh-CN" altLang="en-US" sz="4800" b="1" dirty="0">
              <a:gradFill flip="none" rotWithShape="1">
                <a:gsLst>
                  <a:gs pos="100000">
                    <a:srgbClr val="32A8E4"/>
                  </a:gs>
                  <a:gs pos="0">
                    <a:srgbClr val="1959C9"/>
                  </a:gs>
                </a:gsLst>
                <a:lin ang="16200000" scaled="1"/>
                <a:tileRect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9" name="Rectangle 3"/>
          <p:cNvSpPr/>
          <p:nvPr/>
        </p:nvSpPr>
        <p:spPr bwMode="auto">
          <a:xfrm>
            <a:off x="1990100" y="3745873"/>
            <a:ext cx="82165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37130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37130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37130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37130" eaLnBrk="0" fontAlgn="base" hangingPunct="0">
              <a:spcBef>
                <a:spcPts val="2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8500">
                <a:solidFill>
                  <a:srgbClr val="27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分钟之内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zh-CN" sz="1400" dirty="0">
              <a:solidFill>
                <a:schemeClr val="tx1">
                  <a:lumMod val="50000"/>
                  <a:lumOff val="50000"/>
                  <a:alpha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98447" y="316843"/>
            <a:ext cx="27101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02</a:t>
            </a:r>
            <a:endParaRPr lang="zh-CN" altLang="en-US" sz="199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5579" y="2028292"/>
            <a:ext cx="4653425" cy="1001686"/>
            <a:chOff x="1140965" y="2177845"/>
            <a:chExt cx="4653425" cy="1001686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2700000">
              <a:off x="1139945" y="2182455"/>
              <a:ext cx="998096" cy="99605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  <a:effectLst/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385620" y="2384658"/>
              <a:ext cx="521958" cy="52089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2537965" y="2177845"/>
              <a:ext cx="201676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拍摄方式：手机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37981" y="2516399"/>
              <a:ext cx="3256409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俯拍为主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可以有少量角度倾斜（与水平面角度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&gt;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60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度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21947" y="2028292"/>
            <a:ext cx="4639233" cy="998097"/>
            <a:chOff x="6427333" y="2177845"/>
            <a:chExt cx="4639233" cy="998097"/>
          </a:xfrm>
        </p:grpSpPr>
        <p:sp>
          <p:nvSpPr>
            <p:cNvPr id="14" name="Oval 26"/>
            <p:cNvSpPr>
              <a:spLocks noChangeArrowheads="1"/>
            </p:cNvSpPr>
            <p:nvPr/>
          </p:nvSpPr>
          <p:spPr bwMode="auto">
            <a:xfrm rot="2700000">
              <a:off x="6427332" y="2177845"/>
              <a:ext cx="998097" cy="998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6601474" y="2377739"/>
              <a:ext cx="622649" cy="637201"/>
            </a:xfrm>
            <a:custGeom>
              <a:avLst/>
              <a:gdLst>
                <a:gd name="T0" fmla="*/ 121 w 417"/>
                <a:gd name="T1" fmla="*/ 94 h 426"/>
                <a:gd name="T2" fmla="*/ 85 w 417"/>
                <a:gd name="T3" fmla="*/ 341 h 426"/>
                <a:gd name="T4" fmla="*/ 332 w 417"/>
                <a:gd name="T5" fmla="*/ 305 h 426"/>
                <a:gd name="T6" fmla="*/ 267 w 417"/>
                <a:gd name="T7" fmla="*/ 159 h 426"/>
                <a:gd name="T8" fmla="*/ 121 w 417"/>
                <a:gd name="T9" fmla="*/ 94 h 426"/>
                <a:gd name="T10" fmla="*/ 306 w 417"/>
                <a:gd name="T11" fmla="*/ 286 h 426"/>
                <a:gd name="T12" fmla="*/ 199 w 417"/>
                <a:gd name="T13" fmla="*/ 227 h 426"/>
                <a:gd name="T14" fmla="*/ 140 w 417"/>
                <a:gd name="T15" fmla="*/ 120 h 426"/>
                <a:gd name="T16" fmla="*/ 247 w 417"/>
                <a:gd name="T17" fmla="*/ 179 h 426"/>
                <a:gd name="T18" fmla="*/ 306 w 417"/>
                <a:gd name="T19" fmla="*/ 286 h 426"/>
                <a:gd name="T20" fmla="*/ 309 w 417"/>
                <a:gd name="T21" fmla="*/ 128 h 426"/>
                <a:gd name="T22" fmla="*/ 323 w 417"/>
                <a:gd name="T23" fmla="*/ 122 h 426"/>
                <a:gd name="T24" fmla="*/ 361 w 417"/>
                <a:gd name="T25" fmla="*/ 84 h 426"/>
                <a:gd name="T26" fmla="*/ 361 w 417"/>
                <a:gd name="T27" fmla="*/ 56 h 426"/>
                <a:gd name="T28" fmla="*/ 333 w 417"/>
                <a:gd name="T29" fmla="*/ 56 h 426"/>
                <a:gd name="T30" fmla="*/ 295 w 417"/>
                <a:gd name="T31" fmla="*/ 94 h 426"/>
                <a:gd name="T32" fmla="*/ 295 w 417"/>
                <a:gd name="T33" fmla="*/ 122 h 426"/>
                <a:gd name="T34" fmla="*/ 309 w 417"/>
                <a:gd name="T35" fmla="*/ 128 h 426"/>
                <a:gd name="T36" fmla="*/ 237 w 417"/>
                <a:gd name="T37" fmla="*/ 79 h 426"/>
                <a:gd name="T38" fmla="*/ 247 w 417"/>
                <a:gd name="T39" fmla="*/ 81 h 426"/>
                <a:gd name="T40" fmla="*/ 264 w 417"/>
                <a:gd name="T41" fmla="*/ 71 h 426"/>
                <a:gd name="T42" fmla="*/ 286 w 417"/>
                <a:gd name="T43" fmla="*/ 33 h 426"/>
                <a:gd name="T44" fmla="*/ 278 w 417"/>
                <a:gd name="T45" fmla="*/ 5 h 426"/>
                <a:gd name="T46" fmla="*/ 251 w 417"/>
                <a:gd name="T47" fmla="*/ 13 h 426"/>
                <a:gd name="T48" fmla="*/ 229 w 417"/>
                <a:gd name="T49" fmla="*/ 52 h 426"/>
                <a:gd name="T50" fmla="*/ 237 w 417"/>
                <a:gd name="T51" fmla="*/ 79 h 426"/>
                <a:gd name="T52" fmla="*/ 412 w 417"/>
                <a:gd name="T53" fmla="*/ 139 h 426"/>
                <a:gd name="T54" fmla="*/ 385 w 417"/>
                <a:gd name="T55" fmla="*/ 131 h 426"/>
                <a:gd name="T56" fmla="*/ 346 w 417"/>
                <a:gd name="T57" fmla="*/ 153 h 426"/>
                <a:gd name="T58" fmla="*/ 338 w 417"/>
                <a:gd name="T59" fmla="*/ 180 h 426"/>
                <a:gd name="T60" fmla="*/ 356 w 417"/>
                <a:gd name="T61" fmla="*/ 190 h 426"/>
                <a:gd name="T62" fmla="*/ 366 w 417"/>
                <a:gd name="T63" fmla="*/ 188 h 426"/>
                <a:gd name="T64" fmla="*/ 404 w 417"/>
                <a:gd name="T65" fmla="*/ 166 h 426"/>
                <a:gd name="T66" fmla="*/ 412 w 417"/>
                <a:gd name="T67" fmla="*/ 1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26">
                  <a:moveTo>
                    <a:pt x="121" y="94"/>
                  </a:moveTo>
                  <a:cubicBezTo>
                    <a:pt x="98" y="116"/>
                    <a:pt x="0" y="256"/>
                    <a:pt x="85" y="341"/>
                  </a:cubicBezTo>
                  <a:cubicBezTo>
                    <a:pt x="170" y="426"/>
                    <a:pt x="309" y="328"/>
                    <a:pt x="332" y="305"/>
                  </a:cubicBezTo>
                  <a:cubicBezTo>
                    <a:pt x="354" y="283"/>
                    <a:pt x="325" y="217"/>
                    <a:pt x="267" y="159"/>
                  </a:cubicBezTo>
                  <a:cubicBezTo>
                    <a:pt x="209" y="101"/>
                    <a:pt x="143" y="72"/>
                    <a:pt x="121" y="94"/>
                  </a:cubicBezTo>
                  <a:close/>
                  <a:moveTo>
                    <a:pt x="306" y="286"/>
                  </a:moveTo>
                  <a:cubicBezTo>
                    <a:pt x="299" y="292"/>
                    <a:pt x="248" y="277"/>
                    <a:pt x="199" y="227"/>
                  </a:cubicBezTo>
                  <a:cubicBezTo>
                    <a:pt x="149" y="178"/>
                    <a:pt x="134" y="127"/>
                    <a:pt x="140" y="120"/>
                  </a:cubicBezTo>
                  <a:cubicBezTo>
                    <a:pt x="147" y="113"/>
                    <a:pt x="198" y="129"/>
                    <a:pt x="247" y="179"/>
                  </a:cubicBezTo>
                  <a:cubicBezTo>
                    <a:pt x="297" y="228"/>
                    <a:pt x="313" y="279"/>
                    <a:pt x="306" y="286"/>
                  </a:cubicBezTo>
                  <a:close/>
                  <a:moveTo>
                    <a:pt x="309" y="128"/>
                  </a:moveTo>
                  <a:cubicBezTo>
                    <a:pt x="314" y="128"/>
                    <a:pt x="319" y="126"/>
                    <a:pt x="323" y="122"/>
                  </a:cubicBezTo>
                  <a:cubicBezTo>
                    <a:pt x="361" y="84"/>
                    <a:pt x="361" y="84"/>
                    <a:pt x="361" y="84"/>
                  </a:cubicBezTo>
                  <a:cubicBezTo>
                    <a:pt x="369" y="76"/>
                    <a:pt x="369" y="64"/>
                    <a:pt x="361" y="56"/>
                  </a:cubicBezTo>
                  <a:cubicBezTo>
                    <a:pt x="353" y="48"/>
                    <a:pt x="341" y="48"/>
                    <a:pt x="333" y="56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87" y="102"/>
                    <a:pt x="287" y="115"/>
                    <a:pt x="295" y="122"/>
                  </a:cubicBezTo>
                  <a:cubicBezTo>
                    <a:pt x="299" y="126"/>
                    <a:pt x="304" y="128"/>
                    <a:pt x="309" y="128"/>
                  </a:cubicBezTo>
                  <a:close/>
                  <a:moveTo>
                    <a:pt x="237" y="79"/>
                  </a:moveTo>
                  <a:cubicBezTo>
                    <a:pt x="240" y="81"/>
                    <a:pt x="243" y="81"/>
                    <a:pt x="247" y="81"/>
                  </a:cubicBezTo>
                  <a:cubicBezTo>
                    <a:pt x="254" y="81"/>
                    <a:pt x="260" y="78"/>
                    <a:pt x="264" y="71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1" y="23"/>
                    <a:pt x="288" y="11"/>
                    <a:pt x="278" y="5"/>
                  </a:cubicBezTo>
                  <a:cubicBezTo>
                    <a:pt x="268" y="0"/>
                    <a:pt x="256" y="3"/>
                    <a:pt x="251" y="13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4" y="61"/>
                    <a:pt x="227" y="73"/>
                    <a:pt x="237" y="79"/>
                  </a:cubicBezTo>
                  <a:close/>
                  <a:moveTo>
                    <a:pt x="412" y="139"/>
                  </a:moveTo>
                  <a:cubicBezTo>
                    <a:pt x="406" y="129"/>
                    <a:pt x="394" y="126"/>
                    <a:pt x="385" y="131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36" y="158"/>
                    <a:pt x="333" y="171"/>
                    <a:pt x="338" y="180"/>
                  </a:cubicBezTo>
                  <a:cubicBezTo>
                    <a:pt x="342" y="187"/>
                    <a:pt x="349" y="190"/>
                    <a:pt x="356" y="190"/>
                  </a:cubicBezTo>
                  <a:cubicBezTo>
                    <a:pt x="359" y="190"/>
                    <a:pt x="363" y="190"/>
                    <a:pt x="366" y="188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14" y="161"/>
                    <a:pt x="417" y="149"/>
                    <a:pt x="412" y="139"/>
                  </a:cubicBez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6"/>
            <p:cNvSpPr txBox="1"/>
            <p:nvPr/>
          </p:nvSpPr>
          <p:spPr>
            <a:xfrm>
              <a:off x="7810363" y="2177845"/>
              <a:ext cx="2738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距离：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30-50cm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10157" y="2516399"/>
              <a:ext cx="3256409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远近适中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34559" y="3993120"/>
            <a:ext cx="4654445" cy="1388844"/>
            <a:chOff x="1139945" y="4142673"/>
            <a:chExt cx="4654445" cy="1388844"/>
          </a:xfrm>
        </p:grpSpPr>
        <p:sp>
          <p:nvSpPr>
            <p:cNvPr id="10" name="Oval 21"/>
            <p:cNvSpPr>
              <a:spLocks noChangeArrowheads="1"/>
            </p:cNvSpPr>
            <p:nvPr/>
          </p:nvSpPr>
          <p:spPr bwMode="auto">
            <a:xfrm rot="2700000">
              <a:off x="1139945" y="4142673"/>
              <a:ext cx="998096" cy="998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289046" y="4391526"/>
              <a:ext cx="680964" cy="415504"/>
            </a:xfrm>
            <a:custGeom>
              <a:avLst/>
              <a:gdLst>
                <a:gd name="T0" fmla="*/ 152 w 400"/>
                <a:gd name="T1" fmla="*/ 7 h 244"/>
                <a:gd name="T2" fmla="*/ 127 w 400"/>
                <a:gd name="T3" fmla="*/ 7 h 244"/>
                <a:gd name="T4" fmla="*/ 0 w 400"/>
                <a:gd name="T5" fmla="*/ 122 h 244"/>
                <a:gd name="T6" fmla="*/ 127 w 400"/>
                <a:gd name="T7" fmla="*/ 237 h 244"/>
                <a:gd name="T8" fmla="*/ 152 w 400"/>
                <a:gd name="T9" fmla="*/ 237 h 244"/>
                <a:gd name="T10" fmla="*/ 152 w 400"/>
                <a:gd name="T11" fmla="*/ 212 h 244"/>
                <a:gd name="T12" fmla="*/ 53 w 400"/>
                <a:gd name="T13" fmla="*/ 122 h 244"/>
                <a:gd name="T14" fmla="*/ 152 w 400"/>
                <a:gd name="T15" fmla="*/ 32 h 244"/>
                <a:gd name="T16" fmla="*/ 152 w 400"/>
                <a:gd name="T17" fmla="*/ 7 h 244"/>
                <a:gd name="T18" fmla="*/ 272 w 400"/>
                <a:gd name="T19" fmla="*/ 7 h 244"/>
                <a:gd name="T20" fmla="*/ 248 w 400"/>
                <a:gd name="T21" fmla="*/ 7 h 244"/>
                <a:gd name="T22" fmla="*/ 248 w 400"/>
                <a:gd name="T23" fmla="*/ 32 h 244"/>
                <a:gd name="T24" fmla="*/ 347 w 400"/>
                <a:gd name="T25" fmla="*/ 122 h 244"/>
                <a:gd name="T26" fmla="*/ 248 w 400"/>
                <a:gd name="T27" fmla="*/ 212 h 244"/>
                <a:gd name="T28" fmla="*/ 248 w 400"/>
                <a:gd name="T29" fmla="*/ 237 h 244"/>
                <a:gd name="T30" fmla="*/ 272 w 400"/>
                <a:gd name="T31" fmla="*/ 237 h 244"/>
                <a:gd name="T32" fmla="*/ 400 w 400"/>
                <a:gd name="T33" fmla="*/ 122 h 244"/>
                <a:gd name="T34" fmla="*/ 272 w 400"/>
                <a:gd name="T35" fmla="*/ 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44">
                  <a:moveTo>
                    <a:pt x="152" y="7"/>
                  </a:moveTo>
                  <a:cubicBezTo>
                    <a:pt x="145" y="0"/>
                    <a:pt x="135" y="0"/>
                    <a:pt x="127" y="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27" y="237"/>
                    <a:pt x="127" y="237"/>
                    <a:pt x="127" y="237"/>
                  </a:cubicBezTo>
                  <a:cubicBezTo>
                    <a:pt x="135" y="244"/>
                    <a:pt x="145" y="244"/>
                    <a:pt x="152" y="237"/>
                  </a:cubicBezTo>
                  <a:cubicBezTo>
                    <a:pt x="159" y="230"/>
                    <a:pt x="159" y="219"/>
                    <a:pt x="152" y="212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9" y="25"/>
                    <a:pt x="159" y="14"/>
                    <a:pt x="152" y="7"/>
                  </a:cubicBezTo>
                  <a:close/>
                  <a:moveTo>
                    <a:pt x="272" y="7"/>
                  </a:moveTo>
                  <a:cubicBezTo>
                    <a:pt x="265" y="0"/>
                    <a:pt x="255" y="0"/>
                    <a:pt x="248" y="7"/>
                  </a:cubicBezTo>
                  <a:cubicBezTo>
                    <a:pt x="240" y="14"/>
                    <a:pt x="241" y="25"/>
                    <a:pt x="248" y="32"/>
                  </a:cubicBezTo>
                  <a:cubicBezTo>
                    <a:pt x="347" y="122"/>
                    <a:pt x="347" y="122"/>
                    <a:pt x="347" y="122"/>
                  </a:cubicBezTo>
                  <a:cubicBezTo>
                    <a:pt x="248" y="212"/>
                    <a:pt x="248" y="212"/>
                    <a:pt x="248" y="212"/>
                  </a:cubicBezTo>
                  <a:cubicBezTo>
                    <a:pt x="241" y="219"/>
                    <a:pt x="240" y="230"/>
                    <a:pt x="248" y="237"/>
                  </a:cubicBezTo>
                  <a:cubicBezTo>
                    <a:pt x="255" y="244"/>
                    <a:pt x="265" y="244"/>
                    <a:pt x="272" y="237"/>
                  </a:cubicBezTo>
                  <a:cubicBezTo>
                    <a:pt x="400" y="122"/>
                    <a:pt x="400" y="122"/>
                    <a:pt x="400" y="122"/>
                  </a:cubicBezTo>
                  <a:lnTo>
                    <a:pt x="272" y="7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2538215" y="4142673"/>
              <a:ext cx="2738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拍摄背景：单一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37981" y="4481227"/>
              <a:ext cx="3256409" cy="1050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白色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蓝色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统一背景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不易太乱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22967" y="3989026"/>
            <a:ext cx="4638213" cy="1152908"/>
            <a:chOff x="6428353" y="4138579"/>
            <a:chExt cx="4638213" cy="1152908"/>
          </a:xfrm>
        </p:grpSpPr>
        <p:sp>
          <p:nvSpPr>
            <p:cNvPr id="12" name="Oval 24"/>
            <p:cNvSpPr>
              <a:spLocks noChangeArrowheads="1"/>
            </p:cNvSpPr>
            <p:nvPr/>
          </p:nvSpPr>
          <p:spPr bwMode="auto">
            <a:xfrm rot="2700000">
              <a:off x="6427332" y="4139599"/>
              <a:ext cx="998097" cy="99605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  <a:effectLst/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22"/>
            <p:cNvSpPr>
              <a:spLocks noEditPoints="1"/>
            </p:cNvSpPr>
            <p:nvPr/>
          </p:nvSpPr>
          <p:spPr bwMode="auto">
            <a:xfrm>
              <a:off x="6692426" y="4405915"/>
              <a:ext cx="476784" cy="475172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7810113" y="4142389"/>
              <a:ext cx="224917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要求：物品不重叠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810157" y="4481227"/>
              <a:ext cx="3256409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物品有一定距离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不要重叠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可以距离近一点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数据采集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1435260" y="1541100"/>
            <a:ext cx="4965721" cy="3661193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09773" y="1959724"/>
            <a:ext cx="3986711" cy="5708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拍摄单个物品：每个物品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10-15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张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注意：放在不同位置，旋转不同角度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0143" y="234916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拍摄注意事项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98233" y="1541100"/>
            <a:ext cx="1986986" cy="418624"/>
          </a:xfrm>
          <a:prstGeom prst="rect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44140" y="15657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单个物品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9773" y="3875313"/>
            <a:ext cx="3986711" cy="10502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拍摄若干物品的组合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数量：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20-30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张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注意：不同物品摆在不同位置进行组合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  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可以在桌面进行旋转、平移等操作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8233" y="3456689"/>
            <a:ext cx="1986986" cy="418624"/>
          </a:xfrm>
          <a:prstGeom prst="rect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44140" y="34813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组合物品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-762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12680" y="1486942"/>
            <a:ext cx="2202766" cy="407565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5198514" cy="4178689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9320" y="2691410"/>
            <a:ext cx="783336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gradFill flip="none" rotWithShape="1">
                  <a:gsLst>
                    <a:gs pos="100000">
                      <a:srgbClr val="32A8E4"/>
                    </a:gs>
                    <a:gs pos="0">
                      <a:srgbClr val="1959C9"/>
                    </a:gs>
                  </a:gsLst>
                  <a:lin ang="16200000" scaled="1"/>
                  <a:tileRect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模型测试</a:t>
            </a:r>
            <a:endParaRPr lang="zh-CN" altLang="en-US" sz="4800" b="1" dirty="0">
              <a:gradFill flip="none" rotWithShape="1">
                <a:gsLst>
                  <a:gs pos="100000">
                    <a:srgbClr val="32A8E4"/>
                  </a:gs>
                  <a:gs pos="0">
                    <a:srgbClr val="1959C9"/>
                  </a:gs>
                </a:gsLst>
                <a:lin ang="16200000" scaled="1"/>
                <a:tileRect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98447" y="316843"/>
            <a:ext cx="27101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03</a:t>
            </a:r>
            <a:endParaRPr lang="zh-CN" altLang="en-US" sz="199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ISPRING_ULTRA_SCORM_COURSE_ID" val="FFCC647F-8DA1-4301-A71D-DB536CBD3D4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年终工作总结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n5jfwxe">
      <a:majorFont>
        <a:latin typeface=""/>
        <a:ea typeface="阿里巴巴普惠体 R"/>
        <a:cs typeface=""/>
      </a:majorFont>
      <a:minorFont>
        <a:latin typeface="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219</Paragraphs>
  <Slides>16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思源宋体 CN Heavy</vt:lpstr>
      <vt:lpstr>阿里巴巴普惠体 B</vt:lpstr>
      <vt:lpstr>阿里巴巴普惠体 L</vt:lpstr>
      <vt:lpstr>Calibri</vt:lpstr>
      <vt:lpstr>阿里巴巴普惠体 R</vt:lpstr>
      <vt:lpstr>Segoe Print</vt:lpstr>
      <vt:lpstr>微软雅黑</vt:lpstr>
      <vt:lpstr>Arial Unicode MS</vt:lpstr>
      <vt:lpstr>思源宋体 CN Heavy</vt:lpstr>
      <vt:lpstr>阿里巴巴普惠体 B</vt:lpstr>
      <vt:lpstr>阿里巴巴普惠体 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——</Company>
  <LinksUpToDate>false</LinksUpToDate>
  <SharedDoc>false</SharedDoc>
  <HyperlinksChanged>false</HyperlinksChanged>
  <AppVersion>14.0000</AppVersion>
  <Manager>www.51pptmoban.com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51PPT模板网</dc:creator>
  <dc:description>www.51pptmoban.com</dc:description>
  <cp:lastModifiedBy>wangrongsheng</cp:lastModifiedBy>
  <cp:revision>200</cp:revision>
  <dcterms:created xsi:type="dcterms:W3CDTF">2019-12-16T02:16:00Z</dcterms:created>
  <dcterms:modified xsi:type="dcterms:W3CDTF">2021-05-12T02:29:41Z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