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46" r:id="rId3"/>
    <p:sldId id="782" r:id="rId5"/>
    <p:sldId id="781" r:id="rId6"/>
    <p:sldId id="783" r:id="rId7"/>
    <p:sldId id="784" r:id="rId8"/>
    <p:sldId id="785" r:id="rId9"/>
    <p:sldId id="786" r:id="rId10"/>
    <p:sldId id="787" r:id="rId11"/>
    <p:sldId id="788" r:id="rId12"/>
    <p:sldId id="775" r:id="rId13"/>
    <p:sldId id="789" r:id="rId14"/>
    <p:sldId id="790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49F"/>
    <a:srgbClr val="E8F3DA"/>
    <a:srgbClr val="BCDDF4"/>
    <a:srgbClr val="8BC145"/>
    <a:srgbClr val="356192"/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391" autoAdjust="0"/>
  </p:normalViewPr>
  <p:slideViewPr>
    <p:cSldViewPr snapToGrid="0">
      <p:cViewPr varScale="1">
        <p:scale>
          <a:sx n="82" d="100"/>
          <a:sy n="82" d="100"/>
        </p:scale>
        <p:origin x="907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8.png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8.png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8.png"/><Relationship Id="rId2" Type="http://schemas.openxmlformats.org/officeDocument/2006/relationships/tags" Target="../tags/tag45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tags" Target="../tags/tag52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tags" Target="../tags/tag10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0.xml"/><Relationship Id="rId6" Type="http://schemas.openxmlformats.org/officeDocument/2006/relationships/image" Target="../media/image7.png"/><Relationship Id="rId5" Type="http://schemas.openxmlformats.org/officeDocument/2006/relationships/tags" Target="../tags/tag19.xml"/><Relationship Id="rId4" Type="http://schemas.openxmlformats.org/officeDocument/2006/relationships/image" Target="../media/image6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2175" y="3106420"/>
            <a:ext cx="7868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Accountable ML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sym typeface="微软雅黑" panose="020B0503020204020204" pitchFamily="34" charset="-122"/>
              </a:rPr>
              <a:t>Previous </a:t>
            </a:r>
            <a:r>
              <a:rPr lang="en-US" altLang="zh-CN" dirty="0">
                <a:sym typeface="微软雅黑" panose="020B0503020204020204" pitchFamily="34" charset="-122"/>
              </a:rPr>
              <a:t>M</a:t>
            </a:r>
            <a:r>
              <a:rPr lang="zh-CN" altLang="en-US" dirty="0">
                <a:sym typeface="微软雅黑" panose="020B0503020204020204" pitchFamily="34" charset="-122"/>
              </a:rPr>
              <a:t>ethod</a:t>
            </a:r>
            <a:r>
              <a:rPr lang="en-US" altLang="zh-CN" dirty="0">
                <a:sym typeface="微软雅黑" panose="020B0503020204020204" pitchFamily="34" charset="-122"/>
              </a:rPr>
              <a:t>-Detection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1030" y="1238250"/>
            <a:ext cx="11071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>
                <a:sym typeface="微软雅黑" panose="020B0503020204020204" pitchFamily="34" charset="-122"/>
              </a:rPr>
              <a:t>Misinformation</a:t>
            </a:r>
            <a:r>
              <a:rPr lang="zh-CN" dirty="0">
                <a:sym typeface="微软雅黑" panose="020B0503020204020204" pitchFamily="34" charset="-122"/>
              </a:rPr>
              <a:t>：在2020年大选中，特朗普秘密与外星人合作，利用他们的先进技术进行作弊。</a:t>
            </a:r>
            <a:r>
              <a:rPr lang="zh-CN" dirty="0">
                <a:solidFill>
                  <a:srgbClr val="92D050"/>
                </a:solidFill>
                <a:sym typeface="微软雅黑" panose="020B0503020204020204" pitchFamily="34" charset="-122"/>
              </a:rPr>
              <a:t>他们使用了一种高级的意识控制装置，操纵了数百万选民的思想，</a:t>
            </a:r>
            <a:r>
              <a:rPr lang="zh-CN" dirty="0">
                <a:solidFill>
                  <a:schemeClr val="accent6">
                    <a:lumMod val="60000"/>
                    <a:lumOff val="40000"/>
                  </a:schemeClr>
                </a:solidFill>
                <a:sym typeface="微软雅黑" panose="020B0503020204020204" pitchFamily="34" charset="-122"/>
              </a:rPr>
              <a:t>使他们在投票时选择特朗普作为总统候选人。</a:t>
            </a:r>
            <a:r>
              <a:rPr lang="zh-CN" dirty="0">
                <a:solidFill>
                  <a:schemeClr val="accent4">
                    <a:lumMod val="60000"/>
                    <a:lumOff val="40000"/>
                  </a:schemeClr>
                </a:solidFill>
                <a:sym typeface="微软雅黑" panose="020B0503020204020204" pitchFamily="34" charset="-122"/>
              </a:rPr>
              <a:t>这项秘密行动被称为“星际投票计划”，旨在确保特朗普的连任。</a:t>
            </a:r>
            <a:endParaRPr lang="zh-CN" dirty="0">
              <a:solidFill>
                <a:schemeClr val="accent4">
                  <a:lumMod val="60000"/>
                  <a:lumOff val="40000"/>
                </a:schemeClr>
              </a:solidFill>
              <a:sym typeface="微软雅黑" panose="020B0503020204020204" pitchFamily="34" charset="-122"/>
            </a:endParaRPr>
          </a:p>
        </p:txBody>
      </p:sp>
      <p:pic>
        <p:nvPicPr>
          <p:cNvPr id="18" name="图片 17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2610" y="4020185"/>
            <a:ext cx="704850" cy="7048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857885" y="2146935"/>
            <a:ext cx="5715" cy="18091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2280" y="4787265"/>
            <a:ext cx="1022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ChatGPT</a:t>
            </a:r>
            <a:endParaRPr lang="en-US" altLang="zh-CN" b="1"/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79450" y="1303020"/>
            <a:ext cx="10934065" cy="812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可选过程 24"/>
          <p:cNvSpPr/>
          <p:nvPr/>
        </p:nvSpPr>
        <p:spPr>
          <a:xfrm>
            <a:off x="1697990" y="2264410"/>
            <a:ext cx="7131050" cy="4102100"/>
          </a:xfrm>
          <a:prstGeom prst="flowChartAlternateProcess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45640" y="2449195"/>
            <a:ext cx="6546850" cy="5327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在2020年大选中，特朗普秘密与外星人合作，利用他们的先进技术进行作弊。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■■■■■■■■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152515" y="2987040"/>
            <a:ext cx="8890" cy="197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699760" y="3130550"/>
            <a:ext cx="1139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predict mask</a:t>
            </a:r>
            <a:endParaRPr lang="en-US" altLang="zh-CN" sz="1400" b="1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945640" y="3524885"/>
            <a:ext cx="6546850" cy="829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  <a:sym typeface="微软雅黑" panose="020B0503020204020204" pitchFamily="34" charset="-122"/>
              </a:rPr>
              <a:t>在2020年大选中，特朗普秘密与外星人合作，利用他们的先进技术进行作弊。他们使用了一种高级的意识控制装置，操纵了数百万选民的思想</a:t>
            </a:r>
            <a:r>
              <a:rPr lang="en-US" altLang="zh-CN">
                <a:solidFill>
                  <a:schemeClr val="tx1"/>
                </a:solidFill>
                <a:sym typeface="微软雅黑" panose="020B0503020204020204" pitchFamily="34" charset="-122"/>
              </a:rPr>
              <a:t>,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■■■■■■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" name="直接箭头连接符 6"/>
          <p:cNvCxnSpPr>
            <a:endCxn id="6" idx="0"/>
          </p:cNvCxnSpPr>
          <p:nvPr>
            <p:custDataLst>
              <p:tags r:id="rId5"/>
            </p:custDataLst>
          </p:nvPr>
        </p:nvCxnSpPr>
        <p:spPr>
          <a:xfrm flipH="1">
            <a:off x="5219065" y="3003550"/>
            <a:ext cx="4445" cy="521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6"/>
            </p:custDataLst>
          </p:nvPr>
        </p:nvCxnSpPr>
        <p:spPr>
          <a:xfrm flipH="1">
            <a:off x="5223510" y="4354830"/>
            <a:ext cx="4445" cy="521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7"/>
            </p:custDataLst>
          </p:nvPr>
        </p:nvCxnSpPr>
        <p:spPr>
          <a:xfrm flipH="1">
            <a:off x="6161405" y="4354830"/>
            <a:ext cx="8890" cy="197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5699760" y="4480560"/>
            <a:ext cx="1139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predict mask</a:t>
            </a:r>
            <a:endParaRPr lang="en-US" altLang="zh-CN" sz="1400" b="1"/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945640" y="4862830"/>
            <a:ext cx="6609080" cy="1142365"/>
          </a:xfrm>
          <a:prstGeom prst="rect">
            <a:avLst/>
          </a:prstGeom>
          <a:solidFill>
            <a:srgbClr val="BCDD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在2020年大选中，特朗普秘密与外星人合作，利用他们的先进技术进行作弊。他们使用了一种高级的意识控制装置，操纵了数百万选民的思想</a:t>
            </a:r>
            <a:r>
              <a:rPr lang="en-US" alt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,</a:t>
            </a:r>
            <a:r>
              <a:rPr 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使他们在投票时选择特朗普作为总统候选人。</a:t>
            </a:r>
            <a:r>
              <a:rPr lang="en-US" alt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■■■■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10"/>
            </p:custDataLst>
          </p:nvPr>
        </p:nvCxnSpPr>
        <p:spPr>
          <a:xfrm flipH="1">
            <a:off x="6161405" y="5925185"/>
            <a:ext cx="8890" cy="197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5596255" y="6054090"/>
            <a:ext cx="1139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predict mask</a:t>
            </a:r>
            <a:endParaRPr lang="en-US" altLang="zh-CN" sz="1400" b="1"/>
          </a:p>
        </p:txBody>
      </p:sp>
      <p:cxnSp>
        <p:nvCxnSpPr>
          <p:cNvPr id="14" name="直接箭头连接符 13"/>
          <p:cNvCxnSpPr>
            <a:stCxn id="5" idx="3"/>
          </p:cNvCxnSpPr>
          <p:nvPr/>
        </p:nvCxnSpPr>
        <p:spPr>
          <a:xfrm flipV="1">
            <a:off x="6838950" y="3283585"/>
            <a:ext cx="2314575" cy="635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12"/>
            </p:custDataLst>
          </p:nvPr>
        </p:nvCxnSpPr>
        <p:spPr>
          <a:xfrm>
            <a:off x="6838950" y="4618355"/>
            <a:ext cx="2278380" cy="19685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13"/>
            </p:custDataLst>
          </p:nvPr>
        </p:nvCxnSpPr>
        <p:spPr>
          <a:xfrm>
            <a:off x="6708775" y="6209030"/>
            <a:ext cx="2444750" cy="0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矩形 21"/>
          <p:cNvSpPr/>
          <p:nvPr>
            <p:custDataLst>
              <p:tags r:id="rId14"/>
            </p:custDataLst>
          </p:nvPr>
        </p:nvSpPr>
        <p:spPr>
          <a:xfrm>
            <a:off x="9215755" y="3094990"/>
            <a:ext cx="1363980" cy="3271520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4" name="直接箭头连接符 23"/>
          <p:cNvCxnSpPr/>
          <p:nvPr>
            <p:custDataLst>
              <p:tags r:id="rId15"/>
            </p:custDataLst>
          </p:nvPr>
        </p:nvCxnSpPr>
        <p:spPr>
          <a:xfrm flipH="1">
            <a:off x="9386570" y="1767205"/>
            <a:ext cx="8890" cy="1318895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>
            <p:custDataLst>
              <p:tags r:id="rId16"/>
            </p:custDataLst>
          </p:nvPr>
        </p:nvCxnSpPr>
        <p:spPr>
          <a:xfrm flipH="1">
            <a:off x="9853295" y="1784985"/>
            <a:ext cx="8890" cy="1282700"/>
          </a:xfrm>
          <a:prstGeom prst="straightConnector1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7"/>
            </p:custDataLst>
          </p:nvPr>
        </p:nvCxnSpPr>
        <p:spPr>
          <a:xfrm>
            <a:off x="10355580" y="1821180"/>
            <a:ext cx="0" cy="1237615"/>
          </a:xfrm>
          <a:prstGeom prst="straightConnector1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259570" y="4290695"/>
            <a:ext cx="1240790" cy="687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/>
              <a:t>Similarity calculatio</a:t>
            </a:r>
            <a:r>
              <a:rPr lang="en-US" altLang="zh-CN" b="1"/>
              <a:t>n</a:t>
            </a:r>
            <a:endParaRPr lang="en-US" altLang="zh-CN" b="1"/>
          </a:p>
        </p:txBody>
      </p:sp>
      <p:sp>
        <p:nvSpPr>
          <p:cNvPr id="30" name="燕尾形 29"/>
          <p:cNvSpPr/>
          <p:nvPr/>
        </p:nvSpPr>
        <p:spPr>
          <a:xfrm>
            <a:off x="1361440" y="4246880"/>
            <a:ext cx="287020" cy="23368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79450" y="5111750"/>
            <a:ext cx="1085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N </a:t>
            </a:r>
            <a:r>
              <a:rPr lang="zh-CN" altLang="en-US" sz="3600" b="1"/>
              <a:t>×</a:t>
            </a:r>
            <a:endParaRPr lang="zh-CN" altLang="en-US" sz="3600" b="1"/>
          </a:p>
        </p:txBody>
      </p:sp>
      <p:cxnSp>
        <p:nvCxnSpPr>
          <p:cNvPr id="33" name="直接箭头连接符 32"/>
          <p:cNvCxnSpPr/>
          <p:nvPr>
            <p:custDataLst>
              <p:tags r:id="rId18"/>
            </p:custDataLst>
          </p:nvPr>
        </p:nvCxnSpPr>
        <p:spPr>
          <a:xfrm>
            <a:off x="10589260" y="4618355"/>
            <a:ext cx="914400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641965" y="4290695"/>
            <a:ext cx="77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Vote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微软雅黑" panose="020B0503020204020204" pitchFamily="34" charset="-122"/>
              </a:rPr>
              <a:t>Current</a:t>
            </a:r>
            <a:r>
              <a:rPr dirty="0"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ym typeface="微软雅黑" panose="020B0503020204020204" pitchFamily="34" charset="-122"/>
              </a:rPr>
              <a:t>M</a:t>
            </a:r>
            <a:r>
              <a:rPr dirty="0">
                <a:sym typeface="微软雅黑" panose="020B0503020204020204" pitchFamily="34" charset="-122"/>
              </a:rPr>
              <a:t>ethod</a:t>
            </a:r>
            <a:r>
              <a:rPr lang="en-US" altLang="zh-CN" dirty="0">
                <a:sym typeface="微软雅黑" panose="020B0503020204020204" pitchFamily="34" charset="-122"/>
              </a:rPr>
              <a:t>-Detection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1030" y="1238250"/>
            <a:ext cx="11071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>
                <a:sym typeface="微软雅黑" panose="020B0503020204020204" pitchFamily="34" charset="-122"/>
              </a:rPr>
              <a:t>Misinformation</a:t>
            </a:r>
            <a:r>
              <a:rPr lang="zh-CN" dirty="0">
                <a:sym typeface="微软雅黑" panose="020B0503020204020204" pitchFamily="34" charset="-122"/>
              </a:rPr>
              <a:t>：在2020年大选中，特朗普秘密与外星人合作，利用他们的先进技术进行作弊。</a:t>
            </a:r>
            <a:r>
              <a:rPr lang="zh-CN" dirty="0">
                <a:solidFill>
                  <a:schemeClr val="accent2">
                    <a:lumMod val="75000"/>
                  </a:schemeClr>
                </a:solidFill>
                <a:sym typeface="微软雅黑" panose="020B0503020204020204" pitchFamily="34" charset="-122"/>
              </a:rPr>
              <a:t>他们使用了一种高级的意识控制装置，操纵了数百万选民的思想，使他们在投票时选择特朗普作为总统候选人。</a:t>
            </a:r>
            <a:r>
              <a:rPr 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这项秘密行动被称为“星际投票计划”，旨在确保特朗普的连任。</a:t>
            </a:r>
            <a:endParaRPr lang="zh-CN" dirty="0">
              <a:solidFill>
                <a:schemeClr val="tx1"/>
              </a:solidFill>
              <a:sym typeface="微软雅黑" panose="020B0503020204020204" pitchFamily="34" charset="-122"/>
            </a:endParaRPr>
          </a:p>
        </p:txBody>
      </p:sp>
      <p:pic>
        <p:nvPicPr>
          <p:cNvPr id="18" name="图片 17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8160" y="3342640"/>
            <a:ext cx="704850" cy="7048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857885" y="2146935"/>
            <a:ext cx="5080" cy="1163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2280" y="4079240"/>
            <a:ext cx="1022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/>
              <a:t>ChatGPT</a:t>
            </a:r>
            <a:endParaRPr lang="en-US" altLang="zh-CN" b="1"/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79450" y="1303020"/>
            <a:ext cx="10934065" cy="812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可选过程 24"/>
          <p:cNvSpPr/>
          <p:nvPr/>
        </p:nvSpPr>
        <p:spPr>
          <a:xfrm>
            <a:off x="1697990" y="2264410"/>
            <a:ext cx="7131050" cy="2860675"/>
          </a:xfrm>
          <a:prstGeom prst="flowChartAlternateProcess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54530" y="2912110"/>
            <a:ext cx="6573520" cy="12979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在2020年大选中，特朗普秘密与外星人合作，利用他们的先进技术进行作弊。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■■■■■■■■</a:t>
            </a:r>
            <a:r>
              <a:rPr lang="zh-CN" dirty="0">
                <a:solidFill>
                  <a:schemeClr val="tx1"/>
                </a:solidFill>
                <a:sym typeface="微软雅黑" panose="020B0503020204020204" pitchFamily="34" charset="-122"/>
              </a:rPr>
              <a:t>这项秘密行动被称为“星际投票计划”，旨在确保特朗普的连任。</a:t>
            </a:r>
            <a:endParaRPr lang="zh-CN" dirty="0">
              <a:solidFill>
                <a:schemeClr val="tx1"/>
              </a:solidFill>
              <a:sym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308090" y="4210050"/>
            <a:ext cx="8890" cy="197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42940" y="4407535"/>
            <a:ext cx="1139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predict mask</a:t>
            </a:r>
            <a:endParaRPr lang="en-US" altLang="zh-CN" sz="1400" b="1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891655" y="4545330"/>
            <a:ext cx="2314575" cy="635"/>
          </a:xfrm>
          <a:prstGeom prst="straightConnector1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矩形 21"/>
          <p:cNvSpPr/>
          <p:nvPr>
            <p:custDataLst>
              <p:tags r:id="rId4"/>
            </p:custDataLst>
          </p:nvPr>
        </p:nvSpPr>
        <p:spPr>
          <a:xfrm>
            <a:off x="9206230" y="2264410"/>
            <a:ext cx="1751965" cy="285940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304020" y="3211195"/>
            <a:ext cx="1422400" cy="108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/>
              <a:t>Similarity calculatio</a:t>
            </a:r>
            <a:r>
              <a:rPr lang="en-US" altLang="zh-CN" sz="1600" b="1"/>
              <a:t>n</a:t>
            </a:r>
            <a:endParaRPr lang="en-US" altLang="zh-CN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/>
              <a:t>Perplexity</a:t>
            </a:r>
            <a:endParaRPr lang="en-US" altLang="zh-CN" sz="1600" b="1"/>
          </a:p>
        </p:txBody>
      </p:sp>
      <p:sp>
        <p:nvSpPr>
          <p:cNvPr id="30" name="燕尾形 29"/>
          <p:cNvSpPr/>
          <p:nvPr/>
        </p:nvSpPr>
        <p:spPr>
          <a:xfrm>
            <a:off x="1361440" y="3639185"/>
            <a:ext cx="287020" cy="23368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63245" y="4479290"/>
            <a:ext cx="1085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N </a:t>
            </a:r>
            <a:r>
              <a:rPr lang="zh-CN" altLang="en-US" sz="3600" b="1"/>
              <a:t>×</a:t>
            </a:r>
            <a:endParaRPr lang="zh-CN" altLang="en-US" sz="3600" b="1"/>
          </a:p>
        </p:txBody>
      </p:sp>
      <p:cxnSp>
        <p:nvCxnSpPr>
          <p:cNvPr id="33" name="直接箭头连接符 32"/>
          <p:cNvCxnSpPr/>
          <p:nvPr>
            <p:custDataLst>
              <p:tags r:id="rId5"/>
            </p:custDataLst>
          </p:nvPr>
        </p:nvCxnSpPr>
        <p:spPr>
          <a:xfrm>
            <a:off x="10976610" y="4545330"/>
            <a:ext cx="914400" cy="190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976610" y="4175125"/>
            <a:ext cx="77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Vote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162050" y="5633085"/>
            <a:ext cx="998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促使模型理解上下文并进行语义推断，同时可以帮助模型预测被掩盖的信息。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>
            <p:custDataLst>
              <p:tags r:id="rId1"/>
            </p:custDataLst>
          </p:nvPr>
        </p:nvSpPr>
        <p:spPr>
          <a:xfrm>
            <a:off x="3982085" y="793750"/>
            <a:ext cx="7828280" cy="2319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ym typeface="微软雅黑" panose="020B0503020204020204" pitchFamily="34" charset="-122"/>
              </a:rPr>
              <a:t>Task F</a:t>
            </a:r>
            <a:r>
              <a:rPr lang="en-US" altLang="zh-CN" dirty="0">
                <a:sym typeface="微软雅黑" panose="020B0503020204020204" pitchFamily="34" charset="-122"/>
              </a:rPr>
              <a:t>low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pic>
        <p:nvPicPr>
          <p:cNvPr id="18" name="图片 17" descr="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43575" y="1072515"/>
            <a:ext cx="704850" cy="70485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575945" y="981710"/>
            <a:ext cx="2272665" cy="198183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990" y="1009650"/>
            <a:ext cx="24110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</a:t>
            </a:r>
            <a:r>
              <a:rPr lang="zh-CN" altLang="en-US">
                <a:sym typeface="+mn-ea"/>
              </a:rPr>
              <a:t>nformation</a:t>
            </a:r>
            <a:r>
              <a:rPr lang="en-US" altLang="zh-CN">
                <a:sym typeface="+mn-ea"/>
              </a:rPr>
              <a:t> from news (1000 </a:t>
            </a:r>
            <a:r>
              <a:rPr lang="en-US" altLang="zh-CN">
                <a:sym typeface="+mn-ea"/>
              </a:rPr>
              <a:t>examples)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Information generated by ChatGPT</a:t>
            </a:r>
            <a:r>
              <a:rPr 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(1000 </a:t>
            </a:r>
            <a:r>
              <a:rPr lang="en-US" altLang="zh-CN">
                <a:sym typeface="+mn-ea"/>
              </a:rPr>
              <a:t>examples)</a:t>
            </a:r>
            <a:endParaRPr lang="en-US">
              <a:sym typeface="+mn-ea"/>
            </a:endParaRPr>
          </a:p>
        </p:txBody>
      </p:sp>
      <p:cxnSp>
        <p:nvCxnSpPr>
          <p:cNvPr id="9" name="直接箭头连接符 8"/>
          <p:cNvCxnSpPr>
            <a:stCxn id="6" idx="3"/>
            <a:endCxn id="10" idx="1"/>
          </p:cNvCxnSpPr>
          <p:nvPr/>
        </p:nvCxnSpPr>
        <p:spPr>
          <a:xfrm>
            <a:off x="2848610" y="1972945"/>
            <a:ext cx="13576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4206240" y="981710"/>
            <a:ext cx="3754120" cy="198183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5455" y="1840865"/>
            <a:ext cx="3758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Randomly </a:t>
            </a:r>
            <a:r>
              <a:rPr lang="zh-CN" altLang="en-US" b="1"/>
              <a:t>mask out the middle information</a:t>
            </a:r>
            <a:r>
              <a:rPr lang="zh-CN" altLang="en-US"/>
              <a:t> and have ChatGPT predict the mask based on the context</a:t>
            </a:r>
            <a:endParaRPr lang="zh-CN" altLang="en-US"/>
          </a:p>
        </p:txBody>
      </p:sp>
      <p:cxnSp>
        <p:nvCxnSpPr>
          <p:cNvPr id="12" name="直接箭头连接符 11"/>
          <p:cNvCxnSpPr/>
          <p:nvPr>
            <p:custDataLst>
              <p:tags r:id="rId6"/>
            </p:custDataLst>
          </p:nvPr>
        </p:nvCxnSpPr>
        <p:spPr>
          <a:xfrm>
            <a:off x="7960360" y="1972945"/>
            <a:ext cx="135763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9343390" y="981710"/>
            <a:ext cx="2272665" cy="198183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9386570" y="1485265"/>
            <a:ext cx="2058670" cy="1107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Similarity calculatio</a:t>
            </a:r>
            <a:r>
              <a:rPr lang="en-US" altLang="zh-CN"/>
              <a:t>n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Perplexity</a:t>
            </a:r>
            <a:endParaRPr lang="en-US" altLang="zh-CN"/>
          </a:p>
        </p:txBody>
      </p:sp>
      <p:cxnSp>
        <p:nvCxnSpPr>
          <p:cNvPr id="16" name="直接箭头连接符 15"/>
          <p:cNvCxnSpPr/>
          <p:nvPr>
            <p:custDataLst>
              <p:tags r:id="rId9"/>
            </p:custDataLst>
          </p:nvPr>
        </p:nvCxnSpPr>
        <p:spPr>
          <a:xfrm>
            <a:off x="10482580" y="2963545"/>
            <a:ext cx="3810" cy="8147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>
            <p:custDataLst>
              <p:tags r:id="rId10"/>
            </p:custDataLst>
          </p:nvPr>
        </p:nvSpPr>
        <p:spPr>
          <a:xfrm>
            <a:off x="9343390" y="3778250"/>
            <a:ext cx="2272665" cy="1981835"/>
          </a:xfrm>
          <a:prstGeom prst="rect">
            <a:avLst/>
          </a:prstGeom>
          <a:noFill/>
          <a:ln w="158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99600" y="4505325"/>
            <a:ext cx="1973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Accuracy</a:t>
            </a:r>
            <a:endParaRPr lang="zh-CN" altLang="en-US"/>
          </a:p>
        </p:txBody>
      </p:sp>
      <p:pic>
        <p:nvPicPr>
          <p:cNvPr id="32" name="图片 31" descr="6371.png_300-removebg-preview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980" y="2462530"/>
            <a:ext cx="1458595" cy="1458595"/>
          </a:xfrm>
          <a:prstGeom prst="rect">
            <a:avLst/>
          </a:prstGeom>
        </p:spPr>
      </p:pic>
      <p:pic>
        <p:nvPicPr>
          <p:cNvPr id="37" name="图片 36" descr="1-removebg-preview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6105" y="1234440"/>
            <a:ext cx="866140" cy="687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8130" y="226695"/>
            <a:ext cx="2799715" cy="533400"/>
          </a:xfrm>
        </p:spPr>
        <p:txBody>
          <a:bodyPr/>
          <a:p>
            <a:pPr algn="l"/>
            <a:r>
              <a:rPr lang="en-US" altLang="zh-CN" dirty="0">
                <a:sym typeface="微软雅黑" panose="020B0503020204020204" pitchFamily="34" charset="-122"/>
              </a:rPr>
              <a:t>LLM</a:t>
            </a:r>
            <a:r>
              <a:rPr dirty="0">
                <a:sym typeface="微软雅黑" panose="020B0503020204020204" pitchFamily="34" charset="-122"/>
              </a:rPr>
              <a:t>未来研究主题</a:t>
            </a:r>
            <a:r>
              <a:rPr lang="en-US" altLang="zh-CN" baseline="30000" dirty="0">
                <a:sym typeface="微软雅黑" panose="020B0503020204020204" pitchFamily="34" charset="-122"/>
              </a:rPr>
              <a:t>[1]</a:t>
            </a:r>
            <a:endParaRPr lang="en-US" altLang="zh-CN" baseline="30000" dirty="0"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7030" y="864870"/>
            <a:ext cx="116439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2400"/>
              <a:t>基础理论：Few/Zero-Shot Learning、</a:t>
            </a:r>
            <a:r>
              <a:rPr lang="en-US" altLang="zh-CN" sz="2400"/>
              <a:t>ICL</a:t>
            </a:r>
            <a:r>
              <a:rPr lang="zh-CN" altLang="en-US" sz="2400"/>
              <a:t>、</a:t>
            </a:r>
            <a:r>
              <a:rPr lang="en-US" altLang="zh-CN" sz="2400"/>
              <a:t>CoT</a:t>
            </a:r>
            <a:r>
              <a:rPr lang="zh-CN" altLang="en-US" sz="2400"/>
              <a:t>、Parameter-Efficient Learning</a:t>
            </a:r>
            <a:r>
              <a:rPr lang="zh-CN" altLang="en-US" sz="2400"/>
              <a:t>是什么？</a:t>
            </a: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/>
              <a:t>网络架构：</a:t>
            </a:r>
            <a:r>
              <a:rPr lang="en-US" altLang="zh-CN" sz="2400"/>
              <a:t>Transformer</a:t>
            </a:r>
            <a:r>
              <a:rPr lang="zh-CN" altLang="en-US" sz="2400"/>
              <a:t>是否是最终的</a:t>
            </a:r>
            <a:r>
              <a:rPr lang="zh-CN" altLang="en-US" sz="2400"/>
              <a:t>架构？</a:t>
            </a: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/>
              <a:t>高效计算：</a:t>
            </a:r>
            <a:endParaRPr lang="zh-CN" altLang="en-US" sz="2400"/>
          </a:p>
          <a:p>
            <a:pPr marL="800100" lvl="1" indent="-342900">
              <a:buAutoNum type="arabicPeriod"/>
            </a:pPr>
            <a:r>
              <a:rPr lang="zh-CN" altLang="en-US" sz="2400"/>
              <a:t>训练</a:t>
            </a:r>
            <a:r>
              <a:rPr lang="en-US" altLang="zh-CN" sz="2400"/>
              <a:t>--</a:t>
            </a:r>
            <a:r>
              <a:rPr lang="zh-CN" altLang="en-US" sz="2400"/>
              <a:t>模型并行、</a:t>
            </a:r>
            <a:r>
              <a:rPr lang="en-US" altLang="zh-CN" sz="2400"/>
              <a:t>ZeRO3</a:t>
            </a:r>
            <a:r>
              <a:rPr lang="zh-CN" altLang="en-US" sz="2400"/>
              <a:t>、数据</a:t>
            </a:r>
            <a:r>
              <a:rPr lang="zh-CN" altLang="en-US" sz="2400"/>
              <a:t>并行</a:t>
            </a:r>
            <a:endParaRPr lang="zh-CN" altLang="en-US" sz="2400"/>
          </a:p>
          <a:p>
            <a:pPr marL="800100" lvl="1" indent="-342900">
              <a:buAutoNum type="arabicPeriod"/>
            </a:pPr>
            <a:r>
              <a:rPr lang="zh-CN" altLang="en-US" sz="2400"/>
              <a:t>推理</a:t>
            </a:r>
            <a:r>
              <a:rPr lang="en-US" altLang="zh-CN" sz="2400"/>
              <a:t>--</a:t>
            </a:r>
            <a:r>
              <a:rPr lang="zh-CN" altLang="en-US" sz="2400"/>
              <a:t>模型剪枝量化蒸馏，</a:t>
            </a:r>
            <a:r>
              <a:rPr lang="zh-CN" altLang="en-US" sz="2400">
                <a:solidFill>
                  <a:srgbClr val="FF0000"/>
                </a:solidFill>
              </a:rPr>
              <a:t>移动端嵌入</a:t>
            </a: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/>
              <a:t>高效适配：</a:t>
            </a:r>
            <a:r>
              <a:rPr lang="en-US" altLang="zh-CN" sz="2400"/>
              <a:t>”</a:t>
            </a:r>
            <a:r>
              <a:rPr lang="zh-CN" altLang="en-US" sz="2400"/>
              <a:t>对齐</a:t>
            </a:r>
            <a:r>
              <a:rPr lang="en-US" altLang="zh-CN" sz="2400"/>
              <a:t>”</a:t>
            </a:r>
            <a:r>
              <a:rPr lang="zh-CN" altLang="en-US" sz="2400"/>
              <a:t>到下游任务</a:t>
            </a:r>
            <a:r>
              <a:rPr lang="en-US" altLang="zh-CN" sz="2400"/>
              <a:t>--</a:t>
            </a:r>
            <a:r>
              <a:rPr lang="en-US" altLang="zh-CN" sz="2400"/>
              <a:t>Prompt Learing</a:t>
            </a: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rgbClr val="00B050"/>
                </a:solidFill>
              </a:rPr>
              <a:t>可控生成</a:t>
            </a:r>
            <a:r>
              <a:rPr lang="zh-CN" altLang="en-US" sz="2400"/>
              <a:t>：控制内容输出，对齐到人类意图</a:t>
            </a:r>
            <a:r>
              <a:rPr lang="en-US" altLang="zh-CN" sz="2400"/>
              <a:t>--</a:t>
            </a:r>
            <a:r>
              <a:rPr lang="zh-CN" altLang="en-US" sz="2400"/>
              <a:t>Instruction following、</a:t>
            </a:r>
            <a:r>
              <a:rPr lang="en-US" altLang="zh-CN" sz="2400"/>
              <a:t>CoT</a:t>
            </a: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rgbClr val="00B050"/>
                </a:solidFill>
              </a:rPr>
              <a:t>安全可信</a:t>
            </a:r>
            <a:r>
              <a:rPr lang="zh-CN" altLang="en-US" sz="2400"/>
              <a:t>：防范提示注入攻击</a:t>
            </a:r>
            <a:r>
              <a:rPr lang="en-US" altLang="zh-CN" sz="2400"/>
              <a:t> (ATST)--RLHF</a:t>
            </a:r>
            <a:r>
              <a:rPr lang="zh-CN" altLang="en-US" sz="2400"/>
              <a:t>、</a:t>
            </a:r>
            <a:r>
              <a:rPr lang="en-US" altLang="zh-CN" sz="2400"/>
              <a:t>RLAIF</a:t>
            </a: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rgbClr val="00B050"/>
                </a:solidFill>
              </a:rPr>
              <a:t>认知学习</a:t>
            </a:r>
            <a:r>
              <a:rPr lang="zh-CN" altLang="en-US" sz="2400"/>
              <a:t>：</a:t>
            </a:r>
            <a:r>
              <a:rPr lang="zh-CN" altLang="en-US" sz="2400"/>
              <a:t>幻觉问题</a:t>
            </a:r>
            <a:r>
              <a:rPr lang="en-US" altLang="zh-CN" sz="2400"/>
              <a:t>--Tool Learning</a:t>
            </a: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>
                <a:solidFill>
                  <a:srgbClr val="FF0000"/>
                </a:solidFill>
              </a:rPr>
              <a:t>创新应用</a:t>
            </a:r>
            <a:r>
              <a:rPr lang="zh-CN" altLang="en-US" sz="2400"/>
              <a:t>：在医疗、工业、法律、教育</a:t>
            </a:r>
            <a:r>
              <a:rPr lang="zh-CN" altLang="en-US" sz="2400"/>
              <a:t>落地</a:t>
            </a: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/>
              <a:t>数据评价：大模型性能的量化</a:t>
            </a:r>
            <a:r>
              <a:rPr lang="zh-CN" altLang="en-US" sz="2400"/>
              <a:t>评估</a:t>
            </a: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/>
              <a:t>易用性：建立标准化的大模型系统（Big Model Systems)</a:t>
            </a:r>
            <a:endParaRPr lang="zh-CN" altLang="en-US" sz="2400"/>
          </a:p>
          <a:p>
            <a:pPr marL="342900" indent="-342900">
              <a:buAutoNum type="arabicPeriod"/>
            </a:pPr>
            <a:r>
              <a:rPr lang="zh-CN" altLang="en-US" sz="2400"/>
              <a:t>知识编辑</a:t>
            </a:r>
            <a:r>
              <a:rPr lang="en-US" altLang="zh-CN" sz="2400" baseline="30000">
                <a:sym typeface="+mn-ea"/>
              </a:rPr>
              <a:t>[2]</a:t>
            </a:r>
            <a:r>
              <a:rPr lang="zh-CN" altLang="en-US" sz="2400"/>
              <a:t>：矫正</a:t>
            </a:r>
            <a:r>
              <a:rPr lang="en-US" altLang="zh-CN" sz="2400"/>
              <a:t>LLM</a:t>
            </a:r>
            <a:r>
              <a:rPr lang="zh-CN" altLang="en-US" sz="2400"/>
              <a:t>中的错误或无效信息</a:t>
            </a:r>
            <a:endParaRPr lang="en-US" altLang="zh-CN" sz="2400" baseline="30000"/>
          </a:p>
        </p:txBody>
      </p:sp>
      <p:sp>
        <p:nvSpPr>
          <p:cNvPr id="2" name="文本框 1"/>
          <p:cNvSpPr txBox="1"/>
          <p:nvPr/>
        </p:nvSpPr>
        <p:spPr>
          <a:xfrm>
            <a:off x="897890" y="5927725"/>
            <a:ext cx="10396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00B050"/>
                </a:solidFill>
              </a:rPr>
              <a:t>Accountable ML (interpretability, robustness, fairness, security, etc.)</a:t>
            </a:r>
            <a:endParaRPr lang="zh-CN" altLang="en-US" sz="2400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274435"/>
            <a:ext cx="3265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[1] https://arxiv.org/abs/2303.18223</a:t>
            </a:r>
            <a:endParaRPr lang="en-US" altLang="zh-CN" sz="1600"/>
          </a:p>
          <a:p>
            <a:r>
              <a:rPr lang="en-US" altLang="zh-CN" sz="1600"/>
              <a:t>[2] https://arxiv.org/abs/2305.13172</a:t>
            </a:r>
            <a:endParaRPr lang="en-US" altLang="zh-CN" sz="16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07045" y="3502025"/>
            <a:ext cx="3910330" cy="249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8130" y="226695"/>
            <a:ext cx="2799715" cy="533400"/>
          </a:xfrm>
        </p:spPr>
        <p:txBody>
          <a:bodyPr/>
          <a:p>
            <a:pPr algn="l"/>
            <a:r>
              <a:rPr dirty="0">
                <a:sym typeface="微软雅黑" panose="020B0503020204020204" pitchFamily="34" charset="-122"/>
              </a:rPr>
              <a:t>可控生成</a:t>
            </a:r>
            <a:r>
              <a:rPr lang="en-US" altLang="zh-CN" baseline="30000" dirty="0">
                <a:sym typeface="微软雅黑" panose="020B0503020204020204" pitchFamily="34" charset="-122"/>
              </a:rPr>
              <a:t>[1]</a:t>
            </a:r>
            <a:endParaRPr lang="en-US" altLang="zh-CN" baseline="30000" dirty="0"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7030" y="760095"/>
            <a:ext cx="1075626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+mn-ea"/>
                <a:cs typeface="+mn-ea"/>
              </a:rPr>
              <a:t>自然语言处理将实现从对已有数据的消费（自然语言理解）到全新数据的生产（自然语言生成）的跃迁，这将是一次巨大变革。这波大模型技术变革极大地推动了AIGC的性能，成为研究与应用的热点。而如何精确地将生成的条件或约束加入到生成过程中，是大模型的重要探索方向。</a:t>
            </a:r>
            <a:endParaRPr lang="zh-CN" altLang="en-US" sz="2000">
              <a:latin typeface="+mn-ea"/>
              <a:cs typeface="+mn-ea"/>
            </a:endParaRPr>
          </a:p>
          <a:p>
            <a:endParaRPr lang="zh-CN" altLang="en-US" sz="200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</a:rPr>
              <a:t>指令微调</a:t>
            </a:r>
            <a:r>
              <a:rPr lang="en-US" altLang="zh-CN" sz="2000">
                <a:latin typeface="+mn-ea"/>
                <a:cs typeface="+mn-ea"/>
              </a:rPr>
              <a:t> (Instruction Tuning)</a:t>
            </a:r>
            <a:r>
              <a:rPr lang="zh-CN" altLang="en-US" sz="2000">
                <a:latin typeface="+mn-ea"/>
                <a:cs typeface="+mn-ea"/>
              </a:rPr>
              <a:t>；</a:t>
            </a:r>
            <a:endParaRPr lang="zh-CN" altLang="en-US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</a:rPr>
              <a:t>Fine-tune-CoT</a:t>
            </a:r>
            <a:endParaRPr lang="zh-CN" altLang="en-US" sz="200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</a:rPr>
              <a:t>利用</a:t>
            </a:r>
            <a:r>
              <a:rPr lang="en-US" altLang="zh-CN" sz="2000">
                <a:latin typeface="+mn-ea"/>
                <a:cs typeface="+mn-ea"/>
              </a:rPr>
              <a:t>Prompt Engineering</a:t>
            </a:r>
            <a:r>
              <a:rPr lang="zh-CN" altLang="en-US" sz="2000">
                <a:latin typeface="+mn-ea"/>
                <a:cs typeface="+mn-ea"/>
              </a:rPr>
              <a:t>和Instruction following对输出进行</a:t>
            </a:r>
            <a:r>
              <a:rPr lang="zh-CN" altLang="en-US" sz="2000">
                <a:latin typeface="+mn-ea"/>
                <a:cs typeface="+mn-ea"/>
              </a:rPr>
              <a:t>控制；</a:t>
            </a:r>
            <a:endParaRPr lang="zh-CN" altLang="en-US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CoT (Zero-S</a:t>
            </a:r>
            <a:r>
              <a:rPr lang="en-US" altLang="zh-CN" sz="2000">
                <a:latin typeface="+mn-ea"/>
                <a:cs typeface="+mn-ea"/>
              </a:rPr>
              <a:t>hot)</a:t>
            </a:r>
            <a:endParaRPr lang="en-US" altLang="zh-CN" sz="2000">
              <a:latin typeface="+mn-ea"/>
              <a:cs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CoT-SC (Self-Consistency)</a:t>
            </a:r>
            <a:endParaRPr lang="en-US" altLang="zh-CN" sz="2000">
              <a:latin typeface="+mn-ea"/>
              <a:cs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ToT (Tree of Thoughts)</a:t>
            </a:r>
            <a:endParaRPr lang="en-US" altLang="zh-CN" sz="2000">
              <a:latin typeface="+mn-ea"/>
              <a:cs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LtM (Least to Most prompting)</a:t>
            </a:r>
            <a:endParaRPr lang="en-US" altLang="zh-CN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Manual-Cot (Few-S</a:t>
            </a:r>
            <a:r>
              <a:rPr lang="en-US" altLang="zh-CN" sz="2000">
                <a:latin typeface="+mn-ea"/>
                <a:cs typeface="+mn-ea"/>
              </a:rPr>
              <a:t>hot)</a:t>
            </a:r>
            <a:endParaRPr lang="en-US" altLang="zh-CN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Auto-Cot (Few-Shot + A</a:t>
            </a:r>
            <a:r>
              <a:rPr lang="en-US" altLang="zh-CN" sz="2000">
                <a:latin typeface="+mn-ea"/>
                <a:cs typeface="+mn-ea"/>
              </a:rPr>
              <a:t>uto)</a:t>
            </a:r>
            <a:endParaRPr lang="en-US" altLang="zh-CN" sz="2000"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0" y="6463030"/>
            <a:ext cx="7184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[1] https://jwr8w7hhd3h.feishu.cn/wiki/LZiVwvUIaidwX2kcv65cf2UvnRc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8130" y="226695"/>
            <a:ext cx="2799715" cy="533400"/>
          </a:xfrm>
        </p:spPr>
        <p:txBody>
          <a:bodyPr/>
          <a:p>
            <a:pPr algn="l"/>
            <a:r>
              <a:rPr dirty="0">
                <a:sym typeface="微软雅黑" panose="020B0503020204020204" pitchFamily="34" charset="-122"/>
              </a:rPr>
              <a:t>可控生成</a:t>
            </a:r>
            <a:r>
              <a:rPr lang="en-US" altLang="zh-CN" dirty="0">
                <a:sym typeface="微软雅黑" panose="020B0503020204020204" pitchFamily="34" charset="-122"/>
              </a:rPr>
              <a:t>-</a:t>
            </a:r>
            <a:r>
              <a:rPr dirty="0">
                <a:sym typeface="微软雅黑" panose="020B0503020204020204" pitchFamily="34" charset="-122"/>
              </a:rPr>
              <a:t>指令</a:t>
            </a:r>
            <a:r>
              <a:rPr dirty="0">
                <a:sym typeface="微软雅黑" panose="020B0503020204020204" pitchFamily="34" charset="-122"/>
              </a:rPr>
              <a:t>微调</a:t>
            </a:r>
            <a:endParaRPr dirty="0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24300" y="572135"/>
            <a:ext cx="3601085" cy="46151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8025" y="5267325"/>
            <a:ext cx="10935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ea"/>
                <a:cs typeface="+mn-ea"/>
                <a:sym typeface="+mn-ea"/>
              </a:rPr>
              <a:t>Fine-tune-CoT</a:t>
            </a:r>
            <a:r>
              <a:rPr lang="en-US" altLang="zh-CN" baseline="30000">
                <a:latin typeface="+mn-ea"/>
                <a:cs typeface="+mn-ea"/>
                <a:sym typeface="+mn-ea"/>
              </a:rPr>
              <a:t>[1]</a:t>
            </a:r>
            <a:r>
              <a:rPr lang="en-US" altLang="zh-CN">
                <a:latin typeface="+mn-ea"/>
                <a:cs typeface="+mn-ea"/>
                <a:sym typeface="+mn-ea"/>
              </a:rPr>
              <a:t>: </a:t>
            </a:r>
            <a:r>
              <a:rPr lang="zh-CN" altLang="en-US"/>
              <a:t>采用 Zero-Shot-CoT 生成我们的问答数据，然后使用温度 T 采样（也可以用 Top-k 采样），以此生成尽可能多的数据，然后再进行 Fine-tune。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0" y="6463030"/>
            <a:ext cx="3221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[1] https://arxiv.org/abs/2212.10071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8130" y="226695"/>
            <a:ext cx="9857740" cy="533400"/>
          </a:xfrm>
        </p:spPr>
        <p:txBody>
          <a:bodyPr/>
          <a:p>
            <a:pPr algn="l"/>
            <a:r>
              <a:rPr dirty="0">
                <a:sym typeface="微软雅黑" panose="020B0503020204020204" pitchFamily="34" charset="-122"/>
              </a:rPr>
              <a:t>可控生成</a:t>
            </a:r>
            <a:r>
              <a:rPr lang="en-US" altLang="zh-CN" dirty="0">
                <a:sym typeface="微软雅黑" panose="020B0503020204020204" pitchFamily="34" charset="-122"/>
              </a:rPr>
              <a:t>-</a:t>
            </a:r>
            <a:r>
              <a:rPr>
                <a:latin typeface="+mn-ea"/>
                <a:cs typeface="+mn-ea"/>
                <a:sym typeface="+mn-ea"/>
              </a:rPr>
              <a:t>利用</a:t>
            </a:r>
            <a:r>
              <a:rPr lang="en-US" altLang="zh-CN">
                <a:latin typeface="+mn-ea"/>
                <a:cs typeface="+mn-ea"/>
                <a:sym typeface="+mn-ea"/>
              </a:rPr>
              <a:t>Prompt Engineering</a:t>
            </a:r>
            <a:r>
              <a:rPr>
                <a:latin typeface="+mn-ea"/>
                <a:cs typeface="+mn-ea"/>
                <a:sym typeface="+mn-ea"/>
              </a:rPr>
              <a:t>和Instruction following对输出进行控制</a:t>
            </a:r>
            <a:endParaRPr lang="en-US" altLang="zh-CN" dirty="0">
              <a:sym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4620" y="1918335"/>
            <a:ext cx="6594475" cy="35731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73175" y="5491480"/>
            <a:ext cx="375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IO -&gt; CoT -&gt; CoT-SC -&gt; ToT</a:t>
            </a:r>
            <a:r>
              <a:rPr lang="en-US" altLang="zh-CN" baseline="30000"/>
              <a:t>[1]</a:t>
            </a:r>
            <a:endParaRPr lang="en-US" altLang="zh-CN" baseline="3000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796405" y="1918335"/>
            <a:ext cx="5082540" cy="349758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7748270" y="5491480"/>
            <a:ext cx="375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LtM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0" y="6274435"/>
            <a:ext cx="32651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[1] https://arxiv.org/abs/2305.10601</a:t>
            </a:r>
            <a:endParaRPr lang="en-US" altLang="zh-CN" sz="1600"/>
          </a:p>
          <a:p>
            <a:r>
              <a:rPr lang="en-US" altLang="zh-CN" sz="1600"/>
              <a:t>[2] https://arxiv.org/abs/2205.10625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8130" y="226695"/>
            <a:ext cx="9857740" cy="533400"/>
          </a:xfrm>
        </p:spPr>
        <p:txBody>
          <a:bodyPr/>
          <a:p>
            <a:pPr algn="l"/>
            <a:r>
              <a:rPr dirty="0">
                <a:sym typeface="微软雅黑" panose="020B0503020204020204" pitchFamily="34" charset="-122"/>
              </a:rPr>
              <a:t>安全可信</a:t>
            </a:r>
            <a:r>
              <a:rPr lang="en-US" altLang="zh-CN" baseline="30000" dirty="0">
                <a:sym typeface="微软雅黑" panose="020B0503020204020204" pitchFamily="34" charset="-122"/>
              </a:rPr>
              <a:t>[1]</a:t>
            </a:r>
            <a:endParaRPr lang="en-US" altLang="zh-CN" baseline="30000" dirty="0"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67030" y="760095"/>
            <a:ext cx="115989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+mn-ea"/>
                <a:cs typeface="+mn-ea"/>
              </a:rPr>
              <a:t>随着ChatGPT的广泛应用，人们发现了很多新的攻击方式。例如最近出圈的ChatGPT越狱（jailbreak)（或称为提示注入攻击），利用大模型跟随用户指令的特性，诱导模型给出错误甚至有危险的回复。我们需要认识到，随着大模型能力越来越强大，大模型的任何安全隐患或漏洞都有可能造成比之前更严重的后果。如何预防和改正这些漏洞是ChatGPT出圈后的热点话题。</a:t>
            </a:r>
            <a:endParaRPr lang="zh-CN" altLang="en-US" sz="2000">
              <a:latin typeface="+mn-ea"/>
              <a:cs typeface="+mn-ea"/>
            </a:endParaRPr>
          </a:p>
          <a:p>
            <a:endParaRPr lang="zh-CN" altLang="en-US" sz="200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</a:rPr>
              <a:t>大模型</a:t>
            </a:r>
            <a:r>
              <a:rPr lang="zh-CN" altLang="en-US" sz="2000">
                <a:latin typeface="+mn-ea"/>
                <a:cs typeface="+mn-ea"/>
              </a:rPr>
              <a:t>安全</a:t>
            </a:r>
            <a:endParaRPr lang="zh-CN" altLang="en-US" sz="2000">
              <a:latin typeface="+mn-ea"/>
              <a:cs typeface="+mn-ea"/>
            </a:endParaRP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  <a:sym typeface="+mn-ea"/>
              </a:rPr>
              <a:t>提供推理</a:t>
            </a:r>
            <a:r>
              <a:rPr lang="en-US" altLang="zh-CN" sz="2000">
                <a:latin typeface="+mn-ea"/>
                <a:cs typeface="+mn-ea"/>
                <a:sym typeface="+mn-ea"/>
              </a:rPr>
              <a:t>API</a:t>
            </a:r>
            <a:r>
              <a:rPr lang="zh-CN" altLang="en-US" sz="2000">
                <a:latin typeface="+mn-ea"/>
                <a:cs typeface="+mn-ea"/>
                <a:sym typeface="+mn-ea"/>
              </a:rPr>
              <a:t>，控制用户的输入</a:t>
            </a:r>
            <a:r>
              <a:rPr lang="en-US" altLang="zh-CN" sz="2000">
                <a:latin typeface="+mn-ea"/>
                <a:cs typeface="+mn-ea"/>
                <a:sym typeface="+mn-ea"/>
              </a:rPr>
              <a:t> -&gt; </a:t>
            </a:r>
            <a:r>
              <a:rPr lang="zh-CN" altLang="en-US" sz="2000">
                <a:latin typeface="+mn-ea"/>
                <a:cs typeface="+mn-ea"/>
                <a:sym typeface="+mn-ea"/>
              </a:rPr>
              <a:t>导致模型适配下游任务也变得困难</a:t>
            </a:r>
            <a:endParaRPr lang="zh-CN" altLang="en-US" sz="200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</a:rPr>
              <a:t>大模型</a:t>
            </a:r>
            <a:r>
              <a:rPr lang="zh-CN" altLang="en-US" sz="2000">
                <a:latin typeface="+mn-ea"/>
                <a:cs typeface="+mn-ea"/>
              </a:rPr>
              <a:t>伦理</a:t>
            </a:r>
            <a:endParaRPr lang="zh-CN" altLang="en-US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</a:rPr>
              <a:t>强化</a:t>
            </a:r>
            <a:r>
              <a:rPr lang="zh-CN" altLang="en-US" sz="2000">
                <a:latin typeface="+mn-ea"/>
                <a:cs typeface="+mn-ea"/>
              </a:rPr>
              <a:t>学习</a:t>
            </a:r>
            <a:endParaRPr lang="zh-CN" altLang="en-US" sz="2000">
              <a:latin typeface="+mn-ea"/>
              <a:cs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PPO</a:t>
            </a:r>
            <a:endParaRPr lang="en-US" altLang="zh-CN" sz="2000">
              <a:latin typeface="+mn-ea"/>
              <a:cs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DPO</a:t>
            </a:r>
            <a:endParaRPr lang="zh-CN" altLang="en-US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</a:rPr>
              <a:t>人类反馈学习</a:t>
            </a:r>
            <a:r>
              <a:rPr lang="en-US" altLang="zh-CN" sz="2000">
                <a:latin typeface="+mn-ea"/>
                <a:cs typeface="+mn-ea"/>
              </a:rPr>
              <a:t>--</a:t>
            </a:r>
            <a:r>
              <a:rPr lang="zh-CN" altLang="en-US" sz="2000">
                <a:latin typeface="+mn-ea"/>
                <a:cs typeface="+mn-ea"/>
              </a:rPr>
              <a:t>可靠性 (降低毒性)</a:t>
            </a:r>
            <a:endParaRPr lang="zh-CN" altLang="en-US" sz="2000">
              <a:latin typeface="+mn-ea"/>
              <a:cs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RLHF</a:t>
            </a:r>
            <a:endParaRPr lang="en-US" altLang="zh-CN" sz="2000">
              <a:latin typeface="+mn-ea"/>
              <a:cs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RLAIF</a:t>
            </a:r>
            <a:endParaRPr lang="en-US" altLang="zh-CN" sz="2000">
              <a:latin typeface="+mn-ea"/>
              <a:cs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RRHF (Rank Response to align Human Feedback)</a:t>
            </a:r>
            <a:endParaRPr lang="en-US" altLang="zh-CN" sz="2000"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0" y="6463030"/>
            <a:ext cx="7184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[1] https://jwr8w7hhd3h.feishu.cn/wiki/CfkpwdG1HieyOQkDSdrcQPwqnib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8130" y="226695"/>
            <a:ext cx="9857740" cy="533400"/>
          </a:xfrm>
        </p:spPr>
        <p:txBody>
          <a:bodyPr/>
          <a:p>
            <a:pPr algn="l"/>
            <a:r>
              <a:rPr dirty="0">
                <a:sym typeface="微软雅黑" panose="020B0503020204020204" pitchFamily="34" charset="-122"/>
              </a:rPr>
              <a:t>安全可信</a:t>
            </a:r>
            <a:endParaRPr lang="en-US" altLang="zh-CN" baseline="30000" dirty="0"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0" y="5781675"/>
            <a:ext cx="71843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[1] https://arxiv.org/abs/2308.01320</a:t>
            </a:r>
            <a:endParaRPr lang="en-US" altLang="zh-CN" sz="1600"/>
          </a:p>
          <a:p>
            <a:r>
              <a:rPr lang="en-US" altLang="zh-CN" sz="1600"/>
              <a:t>[2] https://arxiv.org/abs/2212.08073</a:t>
            </a:r>
            <a:endParaRPr lang="en-US" altLang="zh-CN" sz="1600"/>
          </a:p>
          <a:p>
            <a:r>
              <a:rPr lang="en-US" altLang="zh-CN" sz="1600"/>
              <a:t>[3] https://arxiv.org/abs/2307.10512</a:t>
            </a:r>
            <a:endParaRPr lang="en-US" altLang="zh-CN" sz="1600"/>
          </a:p>
          <a:p>
            <a:r>
              <a:rPr lang="en-US" altLang="zh-CN" sz="1600"/>
              <a:t>[4] https://arxiv.org/abs/2304.05302</a:t>
            </a:r>
            <a:endParaRPr lang="en-US" altLang="zh-CN" sz="16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77965" y="1165860"/>
            <a:ext cx="5336540" cy="3625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13519" r="27920"/>
          <a:stretch>
            <a:fillRect/>
          </a:stretch>
        </p:blipFill>
        <p:spPr>
          <a:xfrm>
            <a:off x="549910" y="1336040"/>
            <a:ext cx="5890895" cy="3627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2870" y="4961890"/>
            <a:ext cx="424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RLHF</a:t>
            </a:r>
            <a:r>
              <a:rPr lang="en-US" altLang="zh-CN" baseline="30000"/>
              <a:t>[1]</a:t>
            </a:r>
            <a:r>
              <a:rPr lang="zh-CN" altLang="en-US"/>
              <a:t>、</a:t>
            </a:r>
            <a:r>
              <a:rPr lang="en-US" altLang="zh-CN"/>
              <a:t>RLAIF</a:t>
            </a:r>
            <a:r>
              <a:rPr lang="en-US" altLang="zh-CN" baseline="30000"/>
              <a:t>[2]</a:t>
            </a:r>
            <a:r>
              <a:rPr lang="en-US" altLang="zh-CN"/>
              <a:t> (pi</a:t>
            </a:r>
            <a:r>
              <a:rPr lang="en-US" altLang="zh-CN"/>
              <a:t>cture from ivygpt</a:t>
            </a:r>
            <a:r>
              <a:rPr lang="en-US" altLang="zh-CN" baseline="30000"/>
              <a:t>[3]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6848475" y="4961890"/>
            <a:ext cx="424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RRHF</a:t>
            </a:r>
            <a:r>
              <a:rPr lang="en-US" altLang="zh-CN" baseline="30000"/>
              <a:t>[4]</a:t>
            </a:r>
            <a:endParaRPr lang="zh-CN" altLang="en-US" baseline="30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8130" y="226695"/>
            <a:ext cx="9857740" cy="533400"/>
          </a:xfrm>
        </p:spPr>
        <p:txBody>
          <a:bodyPr/>
          <a:p>
            <a:pPr algn="l"/>
            <a:r>
              <a:rPr dirty="0">
                <a:sym typeface="微软雅黑" panose="020B0503020204020204" pitchFamily="34" charset="-122"/>
              </a:rPr>
              <a:t>认知</a:t>
            </a:r>
            <a:r>
              <a:rPr dirty="0">
                <a:sym typeface="微软雅黑" panose="020B0503020204020204" pitchFamily="34" charset="-122"/>
              </a:rPr>
              <a:t>学习</a:t>
            </a:r>
            <a:endParaRPr dirty="0"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67030" y="760095"/>
            <a:ext cx="1159891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+mn-ea"/>
                <a:cs typeface="+mn-ea"/>
              </a:rPr>
              <a:t>ChatGPT意味着大模型已经基本掌握人类语言，通过指令微调心领神会用户意图并完成任务。然而，人类高级认知能力体现在复杂任务的解决能力，有能力将从未遇到过的复杂任务拆解为已知解决方案的简单任务，然后基于简单任务的推理最终完成任务。而且在这个过程中，并</a:t>
            </a:r>
            <a:r>
              <a:rPr lang="zh-CN" altLang="en-US" sz="2000" b="1">
                <a:latin typeface="+mn-ea"/>
                <a:cs typeface="+mn-ea"/>
              </a:rPr>
              <a:t>不谋求将所有信息都记在人脑中，而是善于利用各种外部工具</a:t>
            </a:r>
            <a:r>
              <a:rPr lang="zh-CN" altLang="en-US" sz="2000">
                <a:latin typeface="+mn-ea"/>
                <a:cs typeface="+mn-ea"/>
              </a:rPr>
              <a:t>。这将是大模型未来值得探索的重要方向。现在大模型虽然在很多方面取得了显著突破，但是生成幻觉问题依然严重，在专业领域任务上面临不可信、不专业的挑战。</a:t>
            </a:r>
            <a:endParaRPr lang="zh-CN" altLang="en-US" sz="2000">
              <a:latin typeface="+mn-ea"/>
              <a:cs typeface="+mn-ea"/>
            </a:endParaRPr>
          </a:p>
          <a:p>
            <a:endParaRPr lang="zh-CN" altLang="en-US" sz="200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</a:rPr>
              <a:t>外部</a:t>
            </a:r>
            <a:r>
              <a:rPr lang="zh-CN" altLang="en-US" sz="2000">
                <a:latin typeface="+mn-ea"/>
                <a:cs typeface="+mn-ea"/>
              </a:rPr>
              <a:t>验证</a:t>
            </a:r>
            <a:endParaRPr lang="zh-CN" altLang="en-US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  <a:sym typeface="+mn-ea"/>
              </a:rPr>
              <a:t>Toolformer</a:t>
            </a:r>
            <a:endParaRPr lang="en-US" altLang="zh-CN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  <a:sym typeface="+mn-ea"/>
              </a:rPr>
              <a:t>WebGPT</a:t>
            </a:r>
            <a:endParaRPr lang="en-US" altLang="zh-CN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  <a:sym typeface="+mn-ea"/>
              </a:rPr>
              <a:t>WebCPM</a:t>
            </a:r>
            <a:endParaRPr lang="en-US" altLang="zh-CN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  <a:sym typeface="+mn-ea"/>
              </a:rPr>
              <a:t>LLM + </a:t>
            </a:r>
            <a:r>
              <a:rPr lang="zh-CN" altLang="en-US" sz="2000">
                <a:latin typeface="+mn-ea"/>
                <a:cs typeface="+mn-ea"/>
                <a:sym typeface="+mn-ea"/>
              </a:rPr>
              <a:t>插件</a:t>
            </a:r>
            <a:r>
              <a:rPr lang="en-US" altLang="zh-CN" sz="2000">
                <a:latin typeface="+mn-ea"/>
                <a:cs typeface="+mn-ea"/>
                <a:sym typeface="+mn-ea"/>
              </a:rPr>
              <a:t> (</a:t>
            </a:r>
            <a:r>
              <a:rPr lang="zh-CN" altLang="en-US" sz="2000">
                <a:latin typeface="+mn-ea"/>
                <a:cs typeface="+mn-ea"/>
                <a:sym typeface="+mn-ea"/>
              </a:rPr>
              <a:t>搜索引擎、特定知识库、天气</a:t>
            </a:r>
            <a:r>
              <a:rPr lang="en-US" altLang="zh-CN" sz="2000">
                <a:latin typeface="+mn-ea"/>
                <a:cs typeface="+mn-ea"/>
                <a:sym typeface="+mn-ea"/>
              </a:rPr>
              <a:t>API</a:t>
            </a:r>
            <a:r>
              <a:rPr lang="zh-CN" altLang="en-US" sz="2000">
                <a:latin typeface="+mn-ea"/>
                <a:cs typeface="+mn-ea"/>
                <a:sym typeface="+mn-ea"/>
              </a:rPr>
              <a:t>、计算器</a:t>
            </a:r>
            <a:r>
              <a:rPr lang="en-US" altLang="zh-CN" sz="2000">
                <a:latin typeface="+mn-ea"/>
                <a:cs typeface="+mn-ea"/>
                <a:sym typeface="+mn-ea"/>
              </a:rPr>
              <a:t>API)</a:t>
            </a:r>
            <a:endParaRPr lang="zh-CN" altLang="en-US" sz="2000">
              <a:latin typeface="+mn-ea"/>
              <a:cs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+mn-ea"/>
                <a:cs typeface="+mn-ea"/>
              </a:rPr>
              <a:t>内部</a:t>
            </a:r>
            <a:r>
              <a:rPr lang="zh-CN" altLang="en-US" sz="2000">
                <a:latin typeface="+mn-ea"/>
                <a:cs typeface="+mn-ea"/>
              </a:rPr>
              <a:t>验证</a:t>
            </a:r>
            <a:endParaRPr lang="zh-CN" altLang="en-US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Inference-Time Intervention</a:t>
            </a:r>
            <a:endParaRPr lang="en-US" altLang="zh-CN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Metacognitive Prompting (8.15)</a:t>
            </a:r>
            <a:endParaRPr lang="en-US" altLang="zh-CN" sz="2000">
              <a:latin typeface="+mn-ea"/>
              <a:cs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Model E</a:t>
            </a:r>
            <a:r>
              <a:rPr lang="en-US" altLang="zh-CN" sz="2000">
                <a:latin typeface="+mn-ea"/>
                <a:cs typeface="+mn-ea"/>
              </a:rPr>
              <a:t>dit</a:t>
            </a:r>
            <a:endParaRPr lang="en-US" altLang="zh-CN" sz="2000">
              <a:latin typeface="+mn-ea"/>
              <a:cs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ROMO</a:t>
            </a:r>
            <a:endParaRPr lang="en-US" altLang="zh-CN" sz="2000">
              <a:latin typeface="+mn-ea"/>
              <a:cs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ea"/>
                <a:cs typeface="+mn-ea"/>
              </a:rPr>
              <a:t>MEND</a:t>
            </a:r>
            <a:endParaRPr lang="en-US" altLang="zh-CN" sz="200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62175" y="2891155"/>
            <a:ext cx="7868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strike="sngStrike"/>
              <a:t>Mis</a:t>
            </a:r>
            <a:r>
              <a:rPr lang="zh-CN" altLang="en-US" sz="3600"/>
              <a:t>information generation and detection using ChatGPT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  <p:tag name="KSO_WM_UNIT_PLACING_PICTURE_USER_VIEWPORT" val="{&quot;height&quot;:1110,&quot;width&quot;:1110}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  <p:tag name="KSO_WM_UNIT_PLACING_PICTURE_USER_VIEWPORT" val="{&quot;height&quot;:1110,&quot;width&quot;:1110}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  <p:tag name="KSO_WM_UNIT_PLACING_PICTURE_USER_VIEWPORT" val="{&quot;height&quot;:1110,&quot;width&quot;:1110}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COMMONDATA" val="eyJoZGlkIjoiYzVlY2Y0YzZkYWYzNzA2YzFkODE0ZTMyNGM0MmJjMmM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3976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3230</Words>
  <Application>WPS 演示</Application>
  <PresentationFormat>宽屏</PresentationFormat>
  <Paragraphs>156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Office Theme</vt:lpstr>
      <vt:lpstr>PowerPoint 演示文稿</vt:lpstr>
      <vt:lpstr>LLM未来研究主题[1]</vt:lpstr>
      <vt:lpstr>可控生成[1]</vt:lpstr>
      <vt:lpstr>可控生成-指令微调</vt:lpstr>
      <vt:lpstr>可控生成-利用Prompt Engineering和Instruction following对输出进行控制</vt:lpstr>
      <vt:lpstr>安全可信[1]</vt:lpstr>
      <vt:lpstr>安全可信</vt:lpstr>
      <vt:lpstr>认知学习</vt:lpstr>
      <vt:lpstr>PowerPoint 演示文稿</vt:lpstr>
      <vt:lpstr>Previous Method-Detection</vt:lpstr>
      <vt:lpstr>Current Method-Detection</vt:lpstr>
      <vt:lpstr>Task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王荣胜</cp:lastModifiedBy>
  <cp:revision>563</cp:revision>
  <dcterms:created xsi:type="dcterms:W3CDTF">2019-06-09T06:58:00Z</dcterms:created>
  <dcterms:modified xsi:type="dcterms:W3CDTF">2023-08-18T08:21:55Z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EDE5C21D8BF34684B2E9510E02E8829C_12</vt:lpwstr>
  </property>
  <property fmtid="{D5CDD505-2E9C-101B-9397-08002B2CF9AE}" pid="3" name="KSOProductBuildVer">
    <vt:lpwstr>2052-12.1.0.15120</vt:lpwstr>
  </property>
</Properties>
</file>