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470" r:id="rId3"/>
    <p:sldId id="476" r:id="rId4"/>
    <p:sldId id="477" r:id="rId5"/>
    <p:sldId id="478" r:id="rId6"/>
    <p:sldId id="479" r:id="rId7"/>
    <p:sldId id="480" r:id="rId8"/>
    <p:sldId id="466" r:id="rId9"/>
    <p:sldId id="483" r:id="rId11"/>
    <p:sldId id="301" r:id="rId12"/>
  </p:sldIdLst>
  <p:sldSz cx="12192000" cy="6858000"/>
  <p:notesSz cx="12192000" cy="6858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8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7246" initials="1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834" y="114"/>
      </p:cViewPr>
      <p:guideLst>
        <p:guide orient="horz" pos="2874"/>
        <p:guide pos="218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26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CD7D-0742-4322-B9A4-11BE1F8FB1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FB514-8521-4D9E-BB3A-2ACD3555FA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https://github.com/QwenLM/Qwen-VL/blob/master/README_CN.md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https://github.com/QwenLM/Qwen-VL/blob/master/README_CN.md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2218" y="746252"/>
            <a:ext cx="10627563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0178" y="5486400"/>
            <a:ext cx="1075564" cy="215444"/>
          </a:xfrm>
          <a:prstGeom prst="rect">
            <a:avLst/>
          </a:prstGeom>
        </p:spPr>
        <p:txBody>
          <a:bodyPr lIns="0" tIns="0" rIns="0" bIns="0"/>
          <a:lstStyle>
            <a:lvl1pPr marL="12700" algn="l" defTabSz="914400" rtl="0" eaLnBrk="1" latinLnBrk="0" hangingPunct="1">
              <a:lnSpc>
                <a:spcPct val="100000"/>
              </a:lnSpc>
              <a:spcBef>
                <a:spcPts val="185"/>
              </a:spcBef>
              <a:defRPr lang="en-US" sz="1400" b="0" i="0" kern="1200" spc="-10" smtClean="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0178" y="5486400"/>
            <a:ext cx="1075564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7670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2190178" y="5486400"/>
            <a:ext cx="1075564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7670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2057400" y="6019800"/>
            <a:ext cx="1075564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7670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7239000" y="6127522"/>
            <a:ext cx="1184909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7670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pc="-5" dirty="0"/>
              <a:t>Methodology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3.png"/><Relationship Id="rId7" Type="http://schemas.openxmlformats.org/officeDocument/2006/relationships/image" Target="../media/image2.png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10.png"/><Relationship Id="rId14" Type="http://schemas.openxmlformats.org/officeDocument/2006/relationships/image" Target="../media/image9.png"/><Relationship Id="rId13" Type="http://schemas.openxmlformats.org/officeDocument/2006/relationships/image" Target="../media/image8.png"/><Relationship Id="rId12" Type="http://schemas.openxmlformats.org/officeDocument/2006/relationships/image" Target="../media/image7.png"/><Relationship Id="rId11" Type="http://schemas.openxmlformats.org/officeDocument/2006/relationships/image" Target="../media/image6.png"/><Relationship Id="rId10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833877" y="6142482"/>
            <a:ext cx="6564630" cy="0"/>
          </a:xfrm>
          <a:custGeom>
            <a:avLst/>
            <a:gdLst/>
            <a:ahLst/>
            <a:cxnLst/>
            <a:rect l="l" t="t" r="r" b="b"/>
            <a:pathLst>
              <a:path w="6564630">
                <a:moveTo>
                  <a:pt x="0" y="0"/>
                </a:moveTo>
                <a:lnTo>
                  <a:pt x="6564503" y="0"/>
                </a:lnTo>
              </a:path>
            </a:pathLst>
          </a:custGeom>
          <a:ln w="1981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752703" y="398377"/>
            <a:ext cx="1958409" cy="47009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292136" y="243361"/>
            <a:ext cx="95639" cy="137466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9101392" y="371792"/>
            <a:ext cx="476884" cy="471170"/>
          </a:xfrm>
          <a:custGeom>
            <a:avLst/>
            <a:gdLst/>
            <a:ahLst/>
            <a:cxnLst/>
            <a:rect l="l" t="t" r="r" b="b"/>
            <a:pathLst>
              <a:path w="476884" h="471169">
                <a:moveTo>
                  <a:pt x="476592" y="235318"/>
                </a:moveTo>
                <a:lnTo>
                  <a:pt x="471754" y="187871"/>
                </a:lnTo>
                <a:lnTo>
                  <a:pt x="457873" y="143700"/>
                </a:lnTo>
                <a:lnTo>
                  <a:pt x="435914" y="103720"/>
                </a:lnTo>
                <a:lnTo>
                  <a:pt x="406831" y="68897"/>
                </a:lnTo>
                <a:lnTo>
                  <a:pt x="371563" y="40170"/>
                </a:lnTo>
                <a:lnTo>
                  <a:pt x="331089" y="18491"/>
                </a:lnTo>
                <a:lnTo>
                  <a:pt x="286346" y="4775"/>
                </a:lnTo>
                <a:lnTo>
                  <a:pt x="238290" y="0"/>
                </a:lnTo>
                <a:lnTo>
                  <a:pt x="190309" y="4775"/>
                </a:lnTo>
                <a:lnTo>
                  <a:pt x="145605" y="18491"/>
                </a:lnTo>
                <a:lnTo>
                  <a:pt x="105130" y="40170"/>
                </a:lnTo>
                <a:lnTo>
                  <a:pt x="69850" y="68897"/>
                </a:lnTo>
                <a:lnTo>
                  <a:pt x="40741" y="103720"/>
                </a:lnTo>
                <a:lnTo>
                  <a:pt x="18745" y="143700"/>
                </a:lnTo>
                <a:lnTo>
                  <a:pt x="4838" y="187871"/>
                </a:lnTo>
                <a:lnTo>
                  <a:pt x="0" y="235318"/>
                </a:lnTo>
                <a:lnTo>
                  <a:pt x="4838" y="282676"/>
                </a:lnTo>
                <a:lnTo>
                  <a:pt x="18745" y="326821"/>
                </a:lnTo>
                <a:lnTo>
                  <a:pt x="40741" y="366788"/>
                </a:lnTo>
                <a:lnTo>
                  <a:pt x="66090" y="397154"/>
                </a:lnTo>
                <a:lnTo>
                  <a:pt x="105498" y="430987"/>
                </a:lnTo>
                <a:lnTo>
                  <a:pt x="145846" y="452678"/>
                </a:lnTo>
                <a:lnTo>
                  <a:pt x="190423" y="466382"/>
                </a:lnTo>
                <a:lnTo>
                  <a:pt x="238290" y="471157"/>
                </a:lnTo>
                <a:lnTo>
                  <a:pt x="286169" y="466382"/>
                </a:lnTo>
                <a:lnTo>
                  <a:pt x="330784" y="452678"/>
                </a:lnTo>
                <a:lnTo>
                  <a:pt x="371170" y="430987"/>
                </a:lnTo>
                <a:lnTo>
                  <a:pt x="406361" y="402259"/>
                </a:lnTo>
                <a:lnTo>
                  <a:pt x="406742" y="401802"/>
                </a:lnTo>
                <a:lnTo>
                  <a:pt x="435914" y="366915"/>
                </a:lnTo>
                <a:lnTo>
                  <a:pt x="457873" y="326936"/>
                </a:lnTo>
                <a:lnTo>
                  <a:pt x="471754" y="282752"/>
                </a:lnTo>
                <a:lnTo>
                  <a:pt x="476592" y="235318"/>
                </a:lnTo>
                <a:close/>
              </a:path>
            </a:pathLst>
          </a:custGeom>
          <a:solidFill>
            <a:srgbClr val="0069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140395" y="410341"/>
            <a:ext cx="398780" cy="393700"/>
          </a:xfrm>
          <a:custGeom>
            <a:avLst/>
            <a:gdLst/>
            <a:ahLst/>
            <a:cxnLst/>
            <a:rect l="l" t="t" r="r" b="b"/>
            <a:pathLst>
              <a:path w="398779" h="393700">
                <a:moveTo>
                  <a:pt x="199293" y="0"/>
                </a:moveTo>
                <a:lnTo>
                  <a:pt x="153597" y="5206"/>
                </a:lnTo>
                <a:lnTo>
                  <a:pt x="111649" y="20031"/>
                </a:lnTo>
                <a:lnTo>
                  <a:pt x="74646" y="43283"/>
                </a:lnTo>
                <a:lnTo>
                  <a:pt x="43782" y="73773"/>
                </a:lnTo>
                <a:lnTo>
                  <a:pt x="20256" y="110310"/>
                </a:lnTo>
                <a:lnTo>
                  <a:pt x="5263" y="151702"/>
                </a:lnTo>
                <a:lnTo>
                  <a:pt x="0" y="196760"/>
                </a:lnTo>
                <a:lnTo>
                  <a:pt x="5263" y="241901"/>
                </a:lnTo>
                <a:lnTo>
                  <a:pt x="20256" y="283326"/>
                </a:lnTo>
                <a:lnTo>
                  <a:pt x="43783" y="319858"/>
                </a:lnTo>
                <a:lnTo>
                  <a:pt x="74646" y="350320"/>
                </a:lnTo>
                <a:lnTo>
                  <a:pt x="111650" y="373536"/>
                </a:lnTo>
                <a:lnTo>
                  <a:pt x="153598" y="388328"/>
                </a:lnTo>
                <a:lnTo>
                  <a:pt x="199294" y="393520"/>
                </a:lnTo>
                <a:lnTo>
                  <a:pt x="244989" y="388328"/>
                </a:lnTo>
                <a:lnTo>
                  <a:pt x="286937" y="373536"/>
                </a:lnTo>
                <a:lnTo>
                  <a:pt x="323941" y="350320"/>
                </a:lnTo>
                <a:lnTo>
                  <a:pt x="354804" y="319858"/>
                </a:lnTo>
                <a:lnTo>
                  <a:pt x="378331" y="283326"/>
                </a:lnTo>
                <a:lnTo>
                  <a:pt x="393324" y="241901"/>
                </a:lnTo>
                <a:lnTo>
                  <a:pt x="398587" y="196760"/>
                </a:lnTo>
                <a:lnTo>
                  <a:pt x="393324" y="151619"/>
                </a:lnTo>
                <a:lnTo>
                  <a:pt x="378331" y="110194"/>
                </a:lnTo>
                <a:lnTo>
                  <a:pt x="354804" y="73662"/>
                </a:lnTo>
                <a:lnTo>
                  <a:pt x="323941" y="43200"/>
                </a:lnTo>
                <a:lnTo>
                  <a:pt x="286937" y="19984"/>
                </a:lnTo>
                <a:lnTo>
                  <a:pt x="244989" y="5192"/>
                </a:lnTo>
                <a:lnTo>
                  <a:pt x="1992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144460" y="414433"/>
            <a:ext cx="174390" cy="172727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144518" y="627575"/>
            <a:ext cx="174867" cy="17223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360527" y="627044"/>
            <a:ext cx="174400" cy="172712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359992" y="414382"/>
            <a:ext cx="174868" cy="172245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9577720" y="585299"/>
            <a:ext cx="62865" cy="44450"/>
          </a:xfrm>
          <a:custGeom>
            <a:avLst/>
            <a:gdLst/>
            <a:ahLst/>
            <a:cxnLst/>
            <a:rect l="l" t="t" r="r" b="b"/>
            <a:pathLst>
              <a:path w="62865" h="44450">
                <a:moveTo>
                  <a:pt x="35263" y="23664"/>
                </a:moveTo>
                <a:lnTo>
                  <a:pt x="16029" y="23664"/>
                </a:lnTo>
                <a:lnTo>
                  <a:pt x="16077" y="27386"/>
                </a:lnTo>
                <a:lnTo>
                  <a:pt x="16514" y="29779"/>
                </a:lnTo>
                <a:lnTo>
                  <a:pt x="16636" y="30311"/>
                </a:lnTo>
                <a:lnTo>
                  <a:pt x="17364" y="32970"/>
                </a:lnTo>
                <a:lnTo>
                  <a:pt x="16563" y="33236"/>
                </a:lnTo>
                <a:lnTo>
                  <a:pt x="16029" y="33502"/>
                </a:lnTo>
                <a:lnTo>
                  <a:pt x="15494" y="34034"/>
                </a:lnTo>
                <a:lnTo>
                  <a:pt x="10953" y="36959"/>
                </a:lnTo>
                <a:lnTo>
                  <a:pt x="14158" y="44138"/>
                </a:lnTo>
                <a:lnTo>
                  <a:pt x="19501" y="43340"/>
                </a:lnTo>
                <a:lnTo>
                  <a:pt x="19769" y="43340"/>
                </a:lnTo>
                <a:lnTo>
                  <a:pt x="19501" y="41745"/>
                </a:lnTo>
                <a:lnTo>
                  <a:pt x="20303" y="39883"/>
                </a:lnTo>
                <a:lnTo>
                  <a:pt x="31294" y="39883"/>
                </a:lnTo>
                <a:lnTo>
                  <a:pt x="31409" y="39617"/>
                </a:lnTo>
                <a:lnTo>
                  <a:pt x="24043" y="39617"/>
                </a:lnTo>
                <a:lnTo>
                  <a:pt x="22707" y="38820"/>
                </a:lnTo>
                <a:lnTo>
                  <a:pt x="21639" y="37224"/>
                </a:lnTo>
                <a:lnTo>
                  <a:pt x="22173" y="36693"/>
                </a:lnTo>
                <a:lnTo>
                  <a:pt x="23776" y="36161"/>
                </a:lnTo>
                <a:lnTo>
                  <a:pt x="43011" y="36161"/>
                </a:lnTo>
                <a:lnTo>
                  <a:pt x="38202" y="34034"/>
                </a:lnTo>
                <a:lnTo>
                  <a:pt x="33928" y="32704"/>
                </a:lnTo>
                <a:lnTo>
                  <a:pt x="34008" y="32438"/>
                </a:lnTo>
                <a:lnTo>
                  <a:pt x="19501" y="32438"/>
                </a:lnTo>
                <a:lnTo>
                  <a:pt x="18700" y="30045"/>
                </a:lnTo>
                <a:lnTo>
                  <a:pt x="18214" y="27386"/>
                </a:lnTo>
                <a:lnTo>
                  <a:pt x="18166" y="23930"/>
                </a:lnTo>
                <a:lnTo>
                  <a:pt x="35243" y="23930"/>
                </a:lnTo>
                <a:lnTo>
                  <a:pt x="35263" y="23664"/>
                </a:lnTo>
                <a:close/>
              </a:path>
              <a:path w="62865" h="44450">
                <a:moveTo>
                  <a:pt x="31294" y="39883"/>
                </a:moveTo>
                <a:lnTo>
                  <a:pt x="20303" y="39883"/>
                </a:lnTo>
                <a:lnTo>
                  <a:pt x="21906" y="42276"/>
                </a:lnTo>
                <a:lnTo>
                  <a:pt x="23776" y="43606"/>
                </a:lnTo>
                <a:lnTo>
                  <a:pt x="28317" y="43606"/>
                </a:lnTo>
                <a:lnTo>
                  <a:pt x="30722" y="41213"/>
                </a:lnTo>
                <a:lnTo>
                  <a:pt x="31294" y="39883"/>
                </a:lnTo>
                <a:close/>
              </a:path>
              <a:path w="62865" h="44450">
                <a:moveTo>
                  <a:pt x="45301" y="37490"/>
                </a:moveTo>
                <a:lnTo>
                  <a:pt x="32592" y="37490"/>
                </a:lnTo>
                <a:lnTo>
                  <a:pt x="34462" y="38022"/>
                </a:lnTo>
                <a:lnTo>
                  <a:pt x="39805" y="43606"/>
                </a:lnTo>
                <a:lnTo>
                  <a:pt x="50224" y="42542"/>
                </a:lnTo>
                <a:lnTo>
                  <a:pt x="55834" y="41745"/>
                </a:lnTo>
                <a:lnTo>
                  <a:pt x="56417" y="40149"/>
                </a:lnTo>
                <a:lnTo>
                  <a:pt x="49957" y="40149"/>
                </a:lnTo>
                <a:lnTo>
                  <a:pt x="45301" y="37490"/>
                </a:lnTo>
                <a:close/>
              </a:path>
              <a:path w="62865" h="44450">
                <a:moveTo>
                  <a:pt x="51025" y="33768"/>
                </a:moveTo>
                <a:lnTo>
                  <a:pt x="50892" y="34034"/>
                </a:lnTo>
                <a:lnTo>
                  <a:pt x="50834" y="34566"/>
                </a:lnTo>
                <a:lnTo>
                  <a:pt x="51292" y="36161"/>
                </a:lnTo>
                <a:lnTo>
                  <a:pt x="51559" y="36959"/>
                </a:lnTo>
                <a:lnTo>
                  <a:pt x="53430" y="38554"/>
                </a:lnTo>
                <a:lnTo>
                  <a:pt x="52628" y="39086"/>
                </a:lnTo>
                <a:lnTo>
                  <a:pt x="49957" y="40149"/>
                </a:lnTo>
                <a:lnTo>
                  <a:pt x="56417" y="40149"/>
                </a:lnTo>
                <a:lnTo>
                  <a:pt x="56902" y="38820"/>
                </a:lnTo>
                <a:lnTo>
                  <a:pt x="57704" y="36959"/>
                </a:lnTo>
                <a:lnTo>
                  <a:pt x="52895" y="34566"/>
                </a:lnTo>
                <a:lnTo>
                  <a:pt x="52628" y="34300"/>
                </a:lnTo>
                <a:lnTo>
                  <a:pt x="51025" y="33768"/>
                </a:lnTo>
                <a:close/>
              </a:path>
              <a:path w="62865" h="44450">
                <a:moveTo>
                  <a:pt x="43011" y="36161"/>
                </a:moveTo>
                <a:lnTo>
                  <a:pt x="23776" y="36161"/>
                </a:lnTo>
                <a:lnTo>
                  <a:pt x="26715" y="36693"/>
                </a:lnTo>
                <a:lnTo>
                  <a:pt x="29386" y="36959"/>
                </a:lnTo>
                <a:lnTo>
                  <a:pt x="28050" y="38820"/>
                </a:lnTo>
                <a:lnTo>
                  <a:pt x="26715" y="39617"/>
                </a:lnTo>
                <a:lnTo>
                  <a:pt x="31409" y="39617"/>
                </a:lnTo>
                <a:lnTo>
                  <a:pt x="32325" y="37490"/>
                </a:lnTo>
                <a:lnTo>
                  <a:pt x="45301" y="37490"/>
                </a:lnTo>
                <a:lnTo>
                  <a:pt x="43011" y="36161"/>
                </a:lnTo>
                <a:close/>
              </a:path>
              <a:path w="62865" h="44450">
                <a:moveTo>
                  <a:pt x="23509" y="31375"/>
                </a:moveTo>
                <a:lnTo>
                  <a:pt x="19501" y="32438"/>
                </a:lnTo>
                <a:lnTo>
                  <a:pt x="34008" y="32438"/>
                </a:lnTo>
                <a:lnTo>
                  <a:pt x="34088" y="32172"/>
                </a:lnTo>
                <a:lnTo>
                  <a:pt x="31523" y="32172"/>
                </a:lnTo>
                <a:lnTo>
                  <a:pt x="30187" y="31907"/>
                </a:lnTo>
                <a:lnTo>
                  <a:pt x="29119" y="31641"/>
                </a:lnTo>
                <a:lnTo>
                  <a:pt x="28050" y="31641"/>
                </a:lnTo>
                <a:lnTo>
                  <a:pt x="23509" y="31375"/>
                </a:lnTo>
                <a:close/>
              </a:path>
              <a:path w="62865" h="44450">
                <a:moveTo>
                  <a:pt x="35243" y="23930"/>
                </a:moveTo>
                <a:lnTo>
                  <a:pt x="32859" y="23930"/>
                </a:lnTo>
                <a:lnTo>
                  <a:pt x="32592" y="27121"/>
                </a:lnTo>
                <a:lnTo>
                  <a:pt x="31939" y="30311"/>
                </a:lnTo>
                <a:lnTo>
                  <a:pt x="31523" y="32172"/>
                </a:lnTo>
                <a:lnTo>
                  <a:pt x="34088" y="32172"/>
                </a:lnTo>
                <a:lnTo>
                  <a:pt x="34649" y="30311"/>
                </a:lnTo>
                <a:lnTo>
                  <a:pt x="34753" y="29779"/>
                </a:lnTo>
                <a:lnTo>
                  <a:pt x="35078" y="26057"/>
                </a:lnTo>
                <a:lnTo>
                  <a:pt x="35243" y="23930"/>
                </a:lnTo>
                <a:close/>
              </a:path>
              <a:path w="62865" h="44450">
                <a:moveTo>
                  <a:pt x="14158" y="0"/>
                </a:moveTo>
                <a:lnTo>
                  <a:pt x="10953" y="7179"/>
                </a:lnTo>
                <a:lnTo>
                  <a:pt x="15494" y="10103"/>
                </a:lnTo>
                <a:lnTo>
                  <a:pt x="16028" y="10369"/>
                </a:lnTo>
                <a:lnTo>
                  <a:pt x="16830" y="10901"/>
                </a:lnTo>
                <a:lnTo>
                  <a:pt x="17364" y="11167"/>
                </a:lnTo>
                <a:lnTo>
                  <a:pt x="16563" y="13826"/>
                </a:lnTo>
                <a:lnTo>
                  <a:pt x="16028" y="20473"/>
                </a:lnTo>
                <a:lnTo>
                  <a:pt x="0" y="20473"/>
                </a:lnTo>
                <a:lnTo>
                  <a:pt x="0" y="23664"/>
                </a:lnTo>
                <a:lnTo>
                  <a:pt x="49155" y="23664"/>
                </a:lnTo>
                <a:lnTo>
                  <a:pt x="55032" y="27386"/>
                </a:lnTo>
                <a:lnTo>
                  <a:pt x="56368" y="30311"/>
                </a:lnTo>
                <a:lnTo>
                  <a:pt x="56902" y="31641"/>
                </a:lnTo>
                <a:lnTo>
                  <a:pt x="61978" y="26057"/>
                </a:lnTo>
                <a:lnTo>
                  <a:pt x="62129" y="23664"/>
                </a:lnTo>
                <a:lnTo>
                  <a:pt x="62245" y="20739"/>
                </a:lnTo>
                <a:lnTo>
                  <a:pt x="18166" y="20739"/>
                </a:lnTo>
                <a:lnTo>
                  <a:pt x="18700" y="14624"/>
                </a:lnTo>
                <a:lnTo>
                  <a:pt x="19501" y="12231"/>
                </a:lnTo>
                <a:lnTo>
                  <a:pt x="34168" y="12231"/>
                </a:lnTo>
                <a:lnTo>
                  <a:pt x="33928" y="11433"/>
                </a:lnTo>
                <a:lnTo>
                  <a:pt x="38202" y="10103"/>
                </a:lnTo>
                <a:lnTo>
                  <a:pt x="41808" y="8508"/>
                </a:lnTo>
                <a:lnTo>
                  <a:pt x="23509" y="8508"/>
                </a:lnTo>
                <a:lnTo>
                  <a:pt x="21906" y="7976"/>
                </a:lnTo>
                <a:lnTo>
                  <a:pt x="21371" y="7444"/>
                </a:lnTo>
                <a:lnTo>
                  <a:pt x="22707" y="6115"/>
                </a:lnTo>
                <a:lnTo>
                  <a:pt x="24043" y="5051"/>
                </a:lnTo>
                <a:lnTo>
                  <a:pt x="31523" y="5051"/>
                </a:lnTo>
                <a:lnTo>
                  <a:pt x="31122" y="4254"/>
                </a:lnTo>
                <a:lnTo>
                  <a:pt x="20303" y="4254"/>
                </a:lnTo>
                <a:lnTo>
                  <a:pt x="19845" y="2658"/>
                </a:lnTo>
                <a:lnTo>
                  <a:pt x="19769" y="797"/>
                </a:lnTo>
                <a:lnTo>
                  <a:pt x="19501" y="797"/>
                </a:lnTo>
                <a:lnTo>
                  <a:pt x="14158" y="0"/>
                </a:lnTo>
                <a:close/>
              </a:path>
              <a:path w="62865" h="44450">
                <a:moveTo>
                  <a:pt x="34248" y="12496"/>
                </a:moveTo>
                <a:lnTo>
                  <a:pt x="31523" y="12496"/>
                </a:lnTo>
                <a:lnTo>
                  <a:pt x="32325" y="14889"/>
                </a:lnTo>
                <a:lnTo>
                  <a:pt x="32859" y="20739"/>
                </a:lnTo>
                <a:lnTo>
                  <a:pt x="62245" y="20739"/>
                </a:lnTo>
                <a:lnTo>
                  <a:pt x="62245" y="20473"/>
                </a:lnTo>
                <a:lnTo>
                  <a:pt x="35263" y="20473"/>
                </a:lnTo>
                <a:lnTo>
                  <a:pt x="35174" y="16751"/>
                </a:lnTo>
                <a:lnTo>
                  <a:pt x="34729" y="14092"/>
                </a:lnTo>
                <a:lnTo>
                  <a:pt x="34248" y="12496"/>
                </a:lnTo>
                <a:close/>
              </a:path>
              <a:path w="62865" h="44450">
                <a:moveTo>
                  <a:pt x="57170" y="11965"/>
                </a:moveTo>
                <a:lnTo>
                  <a:pt x="55882" y="14889"/>
                </a:lnTo>
                <a:lnTo>
                  <a:pt x="55032" y="16751"/>
                </a:lnTo>
                <a:lnTo>
                  <a:pt x="49155" y="20473"/>
                </a:lnTo>
                <a:lnTo>
                  <a:pt x="62245" y="20473"/>
                </a:lnTo>
                <a:lnTo>
                  <a:pt x="62245" y="17548"/>
                </a:lnTo>
                <a:lnTo>
                  <a:pt x="57170" y="11965"/>
                </a:lnTo>
                <a:close/>
              </a:path>
              <a:path w="62865" h="44450">
                <a:moveTo>
                  <a:pt x="34168" y="12231"/>
                </a:moveTo>
                <a:lnTo>
                  <a:pt x="19501" y="12231"/>
                </a:lnTo>
                <a:lnTo>
                  <a:pt x="23509" y="13294"/>
                </a:lnTo>
                <a:lnTo>
                  <a:pt x="28050" y="13028"/>
                </a:lnTo>
                <a:lnTo>
                  <a:pt x="29119" y="13028"/>
                </a:lnTo>
                <a:lnTo>
                  <a:pt x="30187" y="12762"/>
                </a:lnTo>
                <a:lnTo>
                  <a:pt x="31523" y="12496"/>
                </a:lnTo>
                <a:lnTo>
                  <a:pt x="34248" y="12496"/>
                </a:lnTo>
                <a:lnTo>
                  <a:pt x="34168" y="12231"/>
                </a:lnTo>
                <a:close/>
              </a:path>
              <a:path w="62865" h="44450">
                <a:moveTo>
                  <a:pt x="56368" y="3988"/>
                </a:moveTo>
                <a:lnTo>
                  <a:pt x="50224" y="3988"/>
                </a:lnTo>
                <a:lnTo>
                  <a:pt x="52628" y="5051"/>
                </a:lnTo>
                <a:lnTo>
                  <a:pt x="53429" y="5583"/>
                </a:lnTo>
                <a:lnTo>
                  <a:pt x="51559" y="7179"/>
                </a:lnTo>
                <a:lnTo>
                  <a:pt x="51292" y="7976"/>
                </a:lnTo>
                <a:lnTo>
                  <a:pt x="50491" y="9838"/>
                </a:lnTo>
                <a:lnTo>
                  <a:pt x="51025" y="10369"/>
                </a:lnTo>
                <a:lnTo>
                  <a:pt x="52628" y="9838"/>
                </a:lnTo>
                <a:lnTo>
                  <a:pt x="52895" y="9572"/>
                </a:lnTo>
                <a:lnTo>
                  <a:pt x="57704" y="7179"/>
                </a:lnTo>
                <a:lnTo>
                  <a:pt x="56796" y="5051"/>
                </a:lnTo>
                <a:lnTo>
                  <a:pt x="56368" y="3988"/>
                </a:lnTo>
                <a:close/>
              </a:path>
              <a:path w="62865" h="44450">
                <a:moveTo>
                  <a:pt x="31523" y="5051"/>
                </a:moveTo>
                <a:lnTo>
                  <a:pt x="26714" y="5051"/>
                </a:lnTo>
                <a:lnTo>
                  <a:pt x="28050" y="6115"/>
                </a:lnTo>
                <a:lnTo>
                  <a:pt x="29119" y="7710"/>
                </a:lnTo>
                <a:lnTo>
                  <a:pt x="26714" y="7976"/>
                </a:lnTo>
                <a:lnTo>
                  <a:pt x="23509" y="8508"/>
                </a:lnTo>
                <a:lnTo>
                  <a:pt x="41808" y="8508"/>
                </a:lnTo>
                <a:lnTo>
                  <a:pt x="43011" y="7976"/>
                </a:lnTo>
                <a:lnTo>
                  <a:pt x="45300" y="6647"/>
                </a:lnTo>
                <a:lnTo>
                  <a:pt x="32325" y="6647"/>
                </a:lnTo>
                <a:lnTo>
                  <a:pt x="31523" y="5051"/>
                </a:lnTo>
                <a:close/>
              </a:path>
              <a:path w="62865" h="44450">
                <a:moveTo>
                  <a:pt x="39805" y="797"/>
                </a:moveTo>
                <a:lnTo>
                  <a:pt x="34462" y="6115"/>
                </a:lnTo>
                <a:lnTo>
                  <a:pt x="32592" y="6647"/>
                </a:lnTo>
                <a:lnTo>
                  <a:pt x="45300" y="6647"/>
                </a:lnTo>
                <a:lnTo>
                  <a:pt x="46216" y="6115"/>
                </a:lnTo>
                <a:lnTo>
                  <a:pt x="50224" y="3988"/>
                </a:lnTo>
                <a:lnTo>
                  <a:pt x="56368" y="3988"/>
                </a:lnTo>
                <a:lnTo>
                  <a:pt x="55834" y="2658"/>
                </a:lnTo>
                <a:lnTo>
                  <a:pt x="50224" y="1595"/>
                </a:lnTo>
                <a:lnTo>
                  <a:pt x="47552" y="1329"/>
                </a:lnTo>
                <a:lnTo>
                  <a:pt x="39805" y="797"/>
                </a:lnTo>
                <a:close/>
              </a:path>
              <a:path w="62865" h="44450">
                <a:moveTo>
                  <a:pt x="28317" y="531"/>
                </a:moveTo>
                <a:lnTo>
                  <a:pt x="23509" y="531"/>
                </a:lnTo>
                <a:lnTo>
                  <a:pt x="21639" y="1861"/>
                </a:lnTo>
                <a:lnTo>
                  <a:pt x="20303" y="4254"/>
                </a:lnTo>
                <a:lnTo>
                  <a:pt x="31122" y="4254"/>
                </a:lnTo>
                <a:lnTo>
                  <a:pt x="30455" y="2924"/>
                </a:lnTo>
                <a:lnTo>
                  <a:pt x="28317" y="531"/>
                </a:lnTo>
                <a:close/>
              </a:path>
            </a:pathLst>
          </a:custGeom>
          <a:solidFill>
            <a:srgbClr val="64A2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9155264" y="802628"/>
            <a:ext cx="370205" cy="102870"/>
          </a:xfrm>
          <a:custGeom>
            <a:avLst/>
            <a:gdLst/>
            <a:ahLst/>
            <a:cxnLst/>
            <a:rect l="l" t="t" r="r" b="b"/>
            <a:pathLst>
              <a:path w="370204" h="102869">
                <a:moveTo>
                  <a:pt x="96814" y="44574"/>
                </a:moveTo>
                <a:lnTo>
                  <a:pt x="9976" y="44574"/>
                </a:lnTo>
                <a:lnTo>
                  <a:pt x="16388" y="49626"/>
                </a:lnTo>
                <a:lnTo>
                  <a:pt x="31411" y="59655"/>
                </a:lnTo>
                <a:lnTo>
                  <a:pt x="65643" y="77013"/>
                </a:lnTo>
                <a:lnTo>
                  <a:pt x="117258" y="93972"/>
                </a:lnTo>
                <a:lnTo>
                  <a:pt x="184425" y="102804"/>
                </a:lnTo>
                <a:lnTo>
                  <a:pt x="185226" y="102804"/>
                </a:lnTo>
                <a:lnTo>
                  <a:pt x="252281" y="93972"/>
                </a:lnTo>
                <a:lnTo>
                  <a:pt x="303908" y="77013"/>
                </a:lnTo>
                <a:lnTo>
                  <a:pt x="334378" y="61591"/>
                </a:lnTo>
                <a:lnTo>
                  <a:pt x="180685" y="61591"/>
                </a:lnTo>
                <a:lnTo>
                  <a:pt x="179349" y="61325"/>
                </a:lnTo>
                <a:lnTo>
                  <a:pt x="119566" y="52530"/>
                </a:lnTo>
                <a:lnTo>
                  <a:pt x="96814" y="44574"/>
                </a:lnTo>
                <a:close/>
              </a:path>
              <a:path w="370204" h="102869">
                <a:moveTo>
                  <a:pt x="357425" y="0"/>
                </a:moveTo>
                <a:lnTo>
                  <a:pt x="349523" y="3361"/>
                </a:lnTo>
                <a:lnTo>
                  <a:pt x="329713" y="17989"/>
                </a:lnTo>
                <a:lnTo>
                  <a:pt x="296427" y="36232"/>
                </a:lnTo>
                <a:lnTo>
                  <a:pt x="249818" y="52530"/>
                </a:lnTo>
                <a:lnTo>
                  <a:pt x="190035" y="61325"/>
                </a:lnTo>
                <a:lnTo>
                  <a:pt x="188165" y="61325"/>
                </a:lnTo>
                <a:lnTo>
                  <a:pt x="186295" y="61591"/>
                </a:lnTo>
                <a:lnTo>
                  <a:pt x="334378" y="61591"/>
                </a:lnTo>
                <a:lnTo>
                  <a:pt x="338203" y="59655"/>
                </a:lnTo>
                <a:lnTo>
                  <a:pt x="353264" y="49626"/>
                </a:lnTo>
                <a:lnTo>
                  <a:pt x="359675" y="44574"/>
                </a:lnTo>
                <a:lnTo>
                  <a:pt x="366305" y="44574"/>
                </a:lnTo>
                <a:lnTo>
                  <a:pt x="366629" y="43149"/>
                </a:lnTo>
                <a:lnTo>
                  <a:pt x="368291" y="34636"/>
                </a:lnTo>
                <a:lnTo>
                  <a:pt x="369652" y="24379"/>
                </a:lnTo>
                <a:lnTo>
                  <a:pt x="369560" y="15592"/>
                </a:lnTo>
                <a:lnTo>
                  <a:pt x="367519" y="8932"/>
                </a:lnTo>
                <a:lnTo>
                  <a:pt x="363449" y="2796"/>
                </a:lnTo>
                <a:lnTo>
                  <a:pt x="357425" y="0"/>
                </a:lnTo>
                <a:close/>
              </a:path>
              <a:path w="370204" h="102869">
                <a:moveTo>
                  <a:pt x="12113" y="0"/>
                </a:moveTo>
                <a:lnTo>
                  <a:pt x="6169" y="2796"/>
                </a:lnTo>
                <a:lnTo>
                  <a:pt x="2128" y="8932"/>
                </a:lnTo>
                <a:lnTo>
                  <a:pt x="91" y="15592"/>
                </a:lnTo>
                <a:lnTo>
                  <a:pt x="0" y="24378"/>
                </a:lnTo>
                <a:lnTo>
                  <a:pt x="1360" y="34636"/>
                </a:lnTo>
                <a:lnTo>
                  <a:pt x="3022" y="43149"/>
                </a:lnTo>
                <a:lnTo>
                  <a:pt x="3831" y="46701"/>
                </a:lnTo>
                <a:lnTo>
                  <a:pt x="9976" y="44574"/>
                </a:lnTo>
                <a:lnTo>
                  <a:pt x="96814" y="44574"/>
                </a:lnTo>
                <a:lnTo>
                  <a:pt x="72957" y="36231"/>
                </a:lnTo>
                <a:lnTo>
                  <a:pt x="39671" y="17989"/>
                </a:lnTo>
                <a:lnTo>
                  <a:pt x="19860" y="3361"/>
                </a:lnTo>
                <a:lnTo>
                  <a:pt x="12113" y="0"/>
                </a:lnTo>
                <a:close/>
              </a:path>
              <a:path w="370204" h="102869">
                <a:moveTo>
                  <a:pt x="366305" y="44574"/>
                </a:moveTo>
                <a:lnTo>
                  <a:pt x="359675" y="44574"/>
                </a:lnTo>
                <a:lnTo>
                  <a:pt x="365820" y="46701"/>
                </a:lnTo>
                <a:lnTo>
                  <a:pt x="366305" y="445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9166835" y="821943"/>
            <a:ext cx="349885" cy="70485"/>
          </a:xfrm>
          <a:custGeom>
            <a:avLst/>
            <a:gdLst/>
            <a:ahLst/>
            <a:cxnLst/>
            <a:rect l="l" t="t" r="r" b="b"/>
            <a:pathLst>
              <a:path w="349884" h="70484">
                <a:moveTo>
                  <a:pt x="4546" y="19151"/>
                </a:moveTo>
                <a:lnTo>
                  <a:pt x="4279" y="18884"/>
                </a:lnTo>
                <a:lnTo>
                  <a:pt x="3213" y="18084"/>
                </a:lnTo>
                <a:lnTo>
                  <a:pt x="3746" y="17284"/>
                </a:lnTo>
                <a:lnTo>
                  <a:pt x="4013" y="17018"/>
                </a:lnTo>
                <a:lnTo>
                  <a:pt x="1600" y="17018"/>
                </a:lnTo>
                <a:lnTo>
                  <a:pt x="533" y="17018"/>
                </a:lnTo>
                <a:lnTo>
                  <a:pt x="0" y="17018"/>
                </a:lnTo>
                <a:lnTo>
                  <a:pt x="4279" y="19685"/>
                </a:lnTo>
                <a:lnTo>
                  <a:pt x="4546" y="19151"/>
                </a:lnTo>
                <a:close/>
              </a:path>
              <a:path w="349884" h="70484">
                <a:moveTo>
                  <a:pt x="16827" y="7454"/>
                </a:moveTo>
                <a:lnTo>
                  <a:pt x="16294" y="7188"/>
                </a:lnTo>
                <a:lnTo>
                  <a:pt x="14427" y="8483"/>
                </a:lnTo>
                <a:lnTo>
                  <a:pt x="14427" y="9842"/>
                </a:lnTo>
                <a:lnTo>
                  <a:pt x="13093" y="17284"/>
                </a:lnTo>
                <a:lnTo>
                  <a:pt x="8864" y="14630"/>
                </a:lnTo>
                <a:lnTo>
                  <a:pt x="8013" y="14097"/>
                </a:lnTo>
                <a:lnTo>
                  <a:pt x="14427" y="9842"/>
                </a:lnTo>
                <a:lnTo>
                  <a:pt x="14427" y="8483"/>
                </a:lnTo>
                <a:lnTo>
                  <a:pt x="5080" y="14897"/>
                </a:lnTo>
                <a:lnTo>
                  <a:pt x="4279" y="15697"/>
                </a:lnTo>
                <a:lnTo>
                  <a:pt x="2413" y="16751"/>
                </a:lnTo>
                <a:lnTo>
                  <a:pt x="4279" y="16751"/>
                </a:lnTo>
                <a:lnTo>
                  <a:pt x="4546" y="16484"/>
                </a:lnTo>
                <a:lnTo>
                  <a:pt x="7213" y="14630"/>
                </a:lnTo>
                <a:lnTo>
                  <a:pt x="12827" y="18351"/>
                </a:lnTo>
                <a:lnTo>
                  <a:pt x="12293" y="21005"/>
                </a:lnTo>
                <a:lnTo>
                  <a:pt x="12293" y="21272"/>
                </a:lnTo>
                <a:lnTo>
                  <a:pt x="12026" y="22339"/>
                </a:lnTo>
                <a:lnTo>
                  <a:pt x="11760" y="22606"/>
                </a:lnTo>
                <a:lnTo>
                  <a:pt x="11226" y="23406"/>
                </a:lnTo>
                <a:lnTo>
                  <a:pt x="9613" y="22339"/>
                </a:lnTo>
                <a:lnTo>
                  <a:pt x="9347" y="22872"/>
                </a:lnTo>
                <a:lnTo>
                  <a:pt x="14960" y="26327"/>
                </a:lnTo>
                <a:lnTo>
                  <a:pt x="13893" y="25527"/>
                </a:lnTo>
                <a:lnTo>
                  <a:pt x="13893" y="25260"/>
                </a:lnTo>
                <a:lnTo>
                  <a:pt x="14122" y="23406"/>
                </a:lnTo>
                <a:lnTo>
                  <a:pt x="15163" y="17284"/>
                </a:lnTo>
                <a:lnTo>
                  <a:pt x="16421" y="9842"/>
                </a:lnTo>
                <a:lnTo>
                  <a:pt x="16827" y="7454"/>
                </a:lnTo>
                <a:close/>
              </a:path>
              <a:path w="349884" h="70484">
                <a:moveTo>
                  <a:pt x="36868" y="20485"/>
                </a:moveTo>
                <a:lnTo>
                  <a:pt x="33934" y="18186"/>
                </a:lnTo>
                <a:lnTo>
                  <a:pt x="33934" y="19951"/>
                </a:lnTo>
                <a:lnTo>
                  <a:pt x="32321" y="22606"/>
                </a:lnTo>
                <a:lnTo>
                  <a:pt x="30721" y="24993"/>
                </a:lnTo>
                <a:lnTo>
                  <a:pt x="29654" y="24358"/>
                </a:lnTo>
                <a:lnTo>
                  <a:pt x="29654" y="27393"/>
                </a:lnTo>
                <a:lnTo>
                  <a:pt x="28587" y="29248"/>
                </a:lnTo>
                <a:lnTo>
                  <a:pt x="26720" y="32181"/>
                </a:lnTo>
                <a:lnTo>
                  <a:pt x="23774" y="30581"/>
                </a:lnTo>
                <a:lnTo>
                  <a:pt x="21107" y="28981"/>
                </a:lnTo>
                <a:lnTo>
                  <a:pt x="20840" y="28727"/>
                </a:lnTo>
                <a:lnTo>
                  <a:pt x="21374" y="27927"/>
                </a:lnTo>
                <a:lnTo>
                  <a:pt x="21704" y="27393"/>
                </a:lnTo>
                <a:lnTo>
                  <a:pt x="24841" y="22339"/>
                </a:lnTo>
                <a:lnTo>
                  <a:pt x="26987" y="23672"/>
                </a:lnTo>
                <a:lnTo>
                  <a:pt x="27787" y="24206"/>
                </a:lnTo>
                <a:lnTo>
                  <a:pt x="28321" y="24993"/>
                </a:lnTo>
                <a:lnTo>
                  <a:pt x="29121" y="26060"/>
                </a:lnTo>
                <a:lnTo>
                  <a:pt x="29654" y="27393"/>
                </a:lnTo>
                <a:lnTo>
                  <a:pt x="29654" y="24358"/>
                </a:lnTo>
                <a:lnTo>
                  <a:pt x="28054" y="23406"/>
                </a:lnTo>
                <a:lnTo>
                  <a:pt x="27520" y="23139"/>
                </a:lnTo>
                <a:lnTo>
                  <a:pt x="26238" y="22339"/>
                </a:lnTo>
                <a:lnTo>
                  <a:pt x="25387" y="21805"/>
                </a:lnTo>
                <a:lnTo>
                  <a:pt x="28587" y="17018"/>
                </a:lnTo>
                <a:lnTo>
                  <a:pt x="28854" y="16751"/>
                </a:lnTo>
                <a:lnTo>
                  <a:pt x="28854" y="16484"/>
                </a:lnTo>
                <a:lnTo>
                  <a:pt x="29387" y="16751"/>
                </a:lnTo>
                <a:lnTo>
                  <a:pt x="29654" y="16751"/>
                </a:lnTo>
                <a:lnTo>
                  <a:pt x="29921" y="17018"/>
                </a:lnTo>
                <a:lnTo>
                  <a:pt x="32054" y="18084"/>
                </a:lnTo>
                <a:lnTo>
                  <a:pt x="33934" y="19951"/>
                </a:lnTo>
                <a:lnTo>
                  <a:pt x="33934" y="18186"/>
                </a:lnTo>
                <a:lnTo>
                  <a:pt x="33134" y="17551"/>
                </a:lnTo>
                <a:lnTo>
                  <a:pt x="31254" y="16484"/>
                </a:lnTo>
                <a:lnTo>
                  <a:pt x="25120" y="12763"/>
                </a:lnTo>
                <a:lnTo>
                  <a:pt x="25120" y="13030"/>
                </a:lnTo>
                <a:lnTo>
                  <a:pt x="26720" y="14097"/>
                </a:lnTo>
                <a:lnTo>
                  <a:pt x="26987" y="14630"/>
                </a:lnTo>
                <a:lnTo>
                  <a:pt x="25920" y="16230"/>
                </a:lnTo>
                <a:lnTo>
                  <a:pt x="19773" y="25793"/>
                </a:lnTo>
                <a:lnTo>
                  <a:pt x="18973" y="27127"/>
                </a:lnTo>
                <a:lnTo>
                  <a:pt x="18440" y="27393"/>
                </a:lnTo>
                <a:lnTo>
                  <a:pt x="16560" y="26327"/>
                </a:lnTo>
                <a:lnTo>
                  <a:pt x="16294" y="26860"/>
                </a:lnTo>
                <a:lnTo>
                  <a:pt x="23507" y="31381"/>
                </a:lnTo>
                <a:lnTo>
                  <a:pt x="28321" y="34302"/>
                </a:lnTo>
                <a:lnTo>
                  <a:pt x="30238" y="32181"/>
                </a:lnTo>
                <a:lnTo>
                  <a:pt x="30721" y="31648"/>
                </a:lnTo>
                <a:lnTo>
                  <a:pt x="31254" y="30848"/>
                </a:lnTo>
                <a:lnTo>
                  <a:pt x="32600" y="28727"/>
                </a:lnTo>
                <a:lnTo>
                  <a:pt x="31521" y="26593"/>
                </a:lnTo>
                <a:lnTo>
                  <a:pt x="29921" y="24993"/>
                </a:lnTo>
                <a:lnTo>
                  <a:pt x="30988" y="25260"/>
                </a:lnTo>
                <a:lnTo>
                  <a:pt x="33134" y="26060"/>
                </a:lnTo>
                <a:lnTo>
                  <a:pt x="36868" y="20485"/>
                </a:lnTo>
                <a:close/>
              </a:path>
              <a:path w="349884" h="70484">
                <a:moveTo>
                  <a:pt x="55841" y="28981"/>
                </a:moveTo>
                <a:lnTo>
                  <a:pt x="55308" y="28727"/>
                </a:lnTo>
                <a:lnTo>
                  <a:pt x="55029" y="28981"/>
                </a:lnTo>
                <a:lnTo>
                  <a:pt x="54495" y="29248"/>
                </a:lnTo>
                <a:lnTo>
                  <a:pt x="53962" y="28981"/>
                </a:lnTo>
                <a:lnTo>
                  <a:pt x="53428" y="28460"/>
                </a:lnTo>
                <a:lnTo>
                  <a:pt x="52628" y="27127"/>
                </a:lnTo>
                <a:lnTo>
                  <a:pt x="51295" y="26327"/>
                </a:lnTo>
                <a:lnTo>
                  <a:pt x="49428" y="25260"/>
                </a:lnTo>
                <a:lnTo>
                  <a:pt x="46748" y="25260"/>
                </a:lnTo>
                <a:lnTo>
                  <a:pt x="45148" y="27660"/>
                </a:lnTo>
                <a:lnTo>
                  <a:pt x="43815" y="29781"/>
                </a:lnTo>
                <a:lnTo>
                  <a:pt x="44615" y="31648"/>
                </a:lnTo>
                <a:lnTo>
                  <a:pt x="45948" y="34036"/>
                </a:lnTo>
                <a:lnTo>
                  <a:pt x="48094" y="38023"/>
                </a:lnTo>
                <a:lnTo>
                  <a:pt x="48094" y="38823"/>
                </a:lnTo>
                <a:lnTo>
                  <a:pt x="47282" y="40157"/>
                </a:lnTo>
                <a:lnTo>
                  <a:pt x="46748" y="41224"/>
                </a:lnTo>
                <a:lnTo>
                  <a:pt x="45148" y="42011"/>
                </a:lnTo>
                <a:lnTo>
                  <a:pt x="43281" y="40957"/>
                </a:lnTo>
                <a:lnTo>
                  <a:pt x="40347" y="39090"/>
                </a:lnTo>
                <a:lnTo>
                  <a:pt x="40881" y="35636"/>
                </a:lnTo>
                <a:lnTo>
                  <a:pt x="41148" y="34302"/>
                </a:lnTo>
                <a:lnTo>
                  <a:pt x="40614" y="34036"/>
                </a:lnTo>
                <a:lnTo>
                  <a:pt x="38468" y="39090"/>
                </a:lnTo>
                <a:lnTo>
                  <a:pt x="39001" y="39357"/>
                </a:lnTo>
                <a:lnTo>
                  <a:pt x="39535" y="38823"/>
                </a:lnTo>
                <a:lnTo>
                  <a:pt x="40081" y="39090"/>
                </a:lnTo>
                <a:lnTo>
                  <a:pt x="40881" y="39624"/>
                </a:lnTo>
                <a:lnTo>
                  <a:pt x="41414" y="40957"/>
                </a:lnTo>
                <a:lnTo>
                  <a:pt x="43014" y="42011"/>
                </a:lnTo>
                <a:lnTo>
                  <a:pt x="46215" y="43878"/>
                </a:lnTo>
                <a:lnTo>
                  <a:pt x="49161" y="42811"/>
                </a:lnTo>
                <a:lnTo>
                  <a:pt x="50228" y="40957"/>
                </a:lnTo>
                <a:lnTo>
                  <a:pt x="52895" y="36703"/>
                </a:lnTo>
                <a:lnTo>
                  <a:pt x="45948" y="31648"/>
                </a:lnTo>
                <a:lnTo>
                  <a:pt x="48628" y="27127"/>
                </a:lnTo>
                <a:lnTo>
                  <a:pt x="50228" y="27127"/>
                </a:lnTo>
                <a:lnTo>
                  <a:pt x="51295" y="27660"/>
                </a:lnTo>
                <a:lnTo>
                  <a:pt x="53695" y="28981"/>
                </a:lnTo>
                <a:lnTo>
                  <a:pt x="53962" y="31648"/>
                </a:lnTo>
                <a:lnTo>
                  <a:pt x="53162" y="33769"/>
                </a:lnTo>
                <a:lnTo>
                  <a:pt x="53695" y="34036"/>
                </a:lnTo>
                <a:lnTo>
                  <a:pt x="55841" y="28981"/>
                </a:lnTo>
                <a:close/>
              </a:path>
              <a:path w="349884" h="70484">
                <a:moveTo>
                  <a:pt x="71869" y="36703"/>
                </a:moveTo>
                <a:lnTo>
                  <a:pt x="71335" y="36436"/>
                </a:lnTo>
                <a:lnTo>
                  <a:pt x="70802" y="36969"/>
                </a:lnTo>
                <a:lnTo>
                  <a:pt x="69989" y="36703"/>
                </a:lnTo>
                <a:lnTo>
                  <a:pt x="69456" y="36436"/>
                </a:lnTo>
                <a:lnTo>
                  <a:pt x="68389" y="34836"/>
                </a:lnTo>
                <a:lnTo>
                  <a:pt x="66967" y="34302"/>
                </a:lnTo>
                <a:lnTo>
                  <a:pt x="66255" y="34036"/>
                </a:lnTo>
                <a:lnTo>
                  <a:pt x="62242" y="32181"/>
                </a:lnTo>
                <a:lnTo>
                  <a:pt x="57175" y="33235"/>
                </a:lnTo>
                <a:lnTo>
                  <a:pt x="52095" y="44411"/>
                </a:lnTo>
                <a:lnTo>
                  <a:pt x="55308" y="48399"/>
                </a:lnTo>
                <a:lnTo>
                  <a:pt x="63322" y="51854"/>
                </a:lnTo>
                <a:lnTo>
                  <a:pt x="65493" y="50520"/>
                </a:lnTo>
                <a:lnTo>
                  <a:pt x="66789" y="49733"/>
                </a:lnTo>
                <a:lnTo>
                  <a:pt x="66522" y="49199"/>
                </a:lnTo>
                <a:lnTo>
                  <a:pt x="65455" y="49466"/>
                </a:lnTo>
                <a:lnTo>
                  <a:pt x="63055" y="50520"/>
                </a:lnTo>
                <a:lnTo>
                  <a:pt x="57175" y="47866"/>
                </a:lnTo>
                <a:lnTo>
                  <a:pt x="63588" y="34302"/>
                </a:lnTo>
                <a:lnTo>
                  <a:pt x="65189" y="34302"/>
                </a:lnTo>
                <a:lnTo>
                  <a:pt x="66255" y="34836"/>
                </a:lnTo>
                <a:lnTo>
                  <a:pt x="69189" y="36169"/>
                </a:lnTo>
                <a:lnTo>
                  <a:pt x="69989" y="38823"/>
                </a:lnTo>
                <a:lnTo>
                  <a:pt x="69456" y="41490"/>
                </a:lnTo>
                <a:lnTo>
                  <a:pt x="69723" y="42011"/>
                </a:lnTo>
                <a:lnTo>
                  <a:pt x="71755" y="36969"/>
                </a:lnTo>
                <a:lnTo>
                  <a:pt x="71869" y="36703"/>
                </a:lnTo>
                <a:close/>
              </a:path>
              <a:path w="349884" h="70484">
                <a:moveTo>
                  <a:pt x="80949" y="39624"/>
                </a:moveTo>
                <a:lnTo>
                  <a:pt x="73736" y="37236"/>
                </a:lnTo>
                <a:lnTo>
                  <a:pt x="73469" y="37757"/>
                </a:lnTo>
                <a:lnTo>
                  <a:pt x="75603" y="38557"/>
                </a:lnTo>
                <a:lnTo>
                  <a:pt x="75603" y="38823"/>
                </a:lnTo>
                <a:lnTo>
                  <a:pt x="75069" y="40690"/>
                </a:lnTo>
                <a:lnTo>
                  <a:pt x="71335" y="51320"/>
                </a:lnTo>
                <a:lnTo>
                  <a:pt x="70535" y="52920"/>
                </a:lnTo>
                <a:lnTo>
                  <a:pt x="70269" y="53187"/>
                </a:lnTo>
                <a:lnTo>
                  <a:pt x="68122" y="52654"/>
                </a:lnTo>
                <a:lnTo>
                  <a:pt x="68122" y="53187"/>
                </a:lnTo>
                <a:lnTo>
                  <a:pt x="75336" y="55575"/>
                </a:lnTo>
                <a:lnTo>
                  <a:pt x="75336" y="55041"/>
                </a:lnTo>
                <a:lnTo>
                  <a:pt x="73469" y="54508"/>
                </a:lnTo>
                <a:lnTo>
                  <a:pt x="72936" y="53987"/>
                </a:lnTo>
                <a:lnTo>
                  <a:pt x="73736" y="52120"/>
                </a:lnTo>
                <a:lnTo>
                  <a:pt x="77470" y="41490"/>
                </a:lnTo>
                <a:lnTo>
                  <a:pt x="78282" y="39624"/>
                </a:lnTo>
                <a:lnTo>
                  <a:pt x="78816" y="39624"/>
                </a:lnTo>
                <a:lnTo>
                  <a:pt x="80683" y="40157"/>
                </a:lnTo>
                <a:lnTo>
                  <a:pt x="80949" y="39624"/>
                </a:lnTo>
                <a:close/>
              </a:path>
              <a:path w="349884" h="70484">
                <a:moveTo>
                  <a:pt x="94310" y="43345"/>
                </a:moveTo>
                <a:lnTo>
                  <a:pt x="88696" y="41744"/>
                </a:lnTo>
                <a:lnTo>
                  <a:pt x="81216" y="39624"/>
                </a:lnTo>
                <a:lnTo>
                  <a:pt x="81216" y="40157"/>
                </a:lnTo>
                <a:lnTo>
                  <a:pt x="83350" y="41224"/>
                </a:lnTo>
                <a:lnTo>
                  <a:pt x="79082" y="55841"/>
                </a:lnTo>
                <a:lnTo>
                  <a:pt x="78549" y="55841"/>
                </a:lnTo>
                <a:lnTo>
                  <a:pt x="76936" y="55575"/>
                </a:lnTo>
                <a:lnTo>
                  <a:pt x="76669" y="56108"/>
                </a:lnTo>
                <a:lnTo>
                  <a:pt x="90030" y="59829"/>
                </a:lnTo>
                <a:lnTo>
                  <a:pt x="91363" y="57708"/>
                </a:lnTo>
                <a:lnTo>
                  <a:pt x="92697" y="55575"/>
                </a:lnTo>
                <a:lnTo>
                  <a:pt x="91897" y="55308"/>
                </a:lnTo>
                <a:lnTo>
                  <a:pt x="90030" y="57442"/>
                </a:lnTo>
                <a:lnTo>
                  <a:pt x="88696" y="57708"/>
                </a:lnTo>
                <a:lnTo>
                  <a:pt x="85496" y="56908"/>
                </a:lnTo>
                <a:lnTo>
                  <a:pt x="81749" y="55841"/>
                </a:lnTo>
                <a:lnTo>
                  <a:pt x="83616" y="48666"/>
                </a:lnTo>
                <a:lnTo>
                  <a:pt x="87363" y="49733"/>
                </a:lnTo>
                <a:lnTo>
                  <a:pt x="89496" y="50520"/>
                </a:lnTo>
                <a:lnTo>
                  <a:pt x="89763" y="50787"/>
                </a:lnTo>
                <a:lnTo>
                  <a:pt x="89496" y="52920"/>
                </a:lnTo>
                <a:lnTo>
                  <a:pt x="90030" y="53187"/>
                </a:lnTo>
                <a:lnTo>
                  <a:pt x="91097" y="49466"/>
                </a:lnTo>
                <a:lnTo>
                  <a:pt x="91630" y="47599"/>
                </a:lnTo>
                <a:lnTo>
                  <a:pt x="91097" y="47332"/>
                </a:lnTo>
                <a:lnTo>
                  <a:pt x="90297" y="48933"/>
                </a:lnTo>
                <a:lnTo>
                  <a:pt x="89763" y="49466"/>
                </a:lnTo>
                <a:lnTo>
                  <a:pt x="87630" y="48933"/>
                </a:lnTo>
                <a:lnTo>
                  <a:pt x="86690" y="48666"/>
                </a:lnTo>
                <a:lnTo>
                  <a:pt x="83883" y="47866"/>
                </a:lnTo>
                <a:lnTo>
                  <a:pt x="85496" y="42545"/>
                </a:lnTo>
                <a:lnTo>
                  <a:pt x="85763" y="41744"/>
                </a:lnTo>
                <a:lnTo>
                  <a:pt x="86029" y="41744"/>
                </a:lnTo>
                <a:lnTo>
                  <a:pt x="86563" y="42011"/>
                </a:lnTo>
                <a:lnTo>
                  <a:pt x="90030" y="42811"/>
                </a:lnTo>
                <a:lnTo>
                  <a:pt x="92697" y="43611"/>
                </a:lnTo>
                <a:lnTo>
                  <a:pt x="93243" y="44145"/>
                </a:lnTo>
                <a:lnTo>
                  <a:pt x="92976" y="46532"/>
                </a:lnTo>
                <a:lnTo>
                  <a:pt x="93510" y="46799"/>
                </a:lnTo>
                <a:lnTo>
                  <a:pt x="94310" y="43345"/>
                </a:lnTo>
                <a:close/>
              </a:path>
              <a:path w="349884" h="70484">
                <a:moveTo>
                  <a:pt x="112534" y="47967"/>
                </a:moveTo>
                <a:lnTo>
                  <a:pt x="112102" y="47866"/>
                </a:lnTo>
                <a:lnTo>
                  <a:pt x="107391" y="46799"/>
                </a:lnTo>
                <a:lnTo>
                  <a:pt x="107391" y="47332"/>
                </a:lnTo>
                <a:lnTo>
                  <a:pt x="109004" y="47866"/>
                </a:lnTo>
                <a:lnTo>
                  <a:pt x="109537" y="48133"/>
                </a:lnTo>
                <a:lnTo>
                  <a:pt x="109004" y="51054"/>
                </a:lnTo>
                <a:lnTo>
                  <a:pt x="107124" y="59296"/>
                </a:lnTo>
                <a:lnTo>
                  <a:pt x="101498" y="47866"/>
                </a:lnTo>
                <a:lnTo>
                  <a:pt x="100177" y="45212"/>
                </a:lnTo>
                <a:lnTo>
                  <a:pt x="95910" y="44145"/>
                </a:lnTo>
                <a:lnTo>
                  <a:pt x="95910" y="44678"/>
                </a:lnTo>
                <a:lnTo>
                  <a:pt x="96977" y="44945"/>
                </a:lnTo>
                <a:lnTo>
                  <a:pt x="97243" y="44945"/>
                </a:lnTo>
                <a:lnTo>
                  <a:pt x="98044" y="46532"/>
                </a:lnTo>
                <a:lnTo>
                  <a:pt x="95592" y="57708"/>
                </a:lnTo>
                <a:lnTo>
                  <a:pt x="95110" y="60096"/>
                </a:lnTo>
                <a:lnTo>
                  <a:pt x="94310" y="60363"/>
                </a:lnTo>
                <a:lnTo>
                  <a:pt x="92430" y="60096"/>
                </a:lnTo>
                <a:lnTo>
                  <a:pt x="92430" y="60629"/>
                </a:lnTo>
                <a:lnTo>
                  <a:pt x="98310" y="61963"/>
                </a:lnTo>
                <a:lnTo>
                  <a:pt x="98577" y="61429"/>
                </a:lnTo>
                <a:lnTo>
                  <a:pt x="96710" y="60896"/>
                </a:lnTo>
                <a:lnTo>
                  <a:pt x="96443" y="60363"/>
                </a:lnTo>
                <a:lnTo>
                  <a:pt x="97040" y="57442"/>
                </a:lnTo>
                <a:lnTo>
                  <a:pt x="99110" y="47866"/>
                </a:lnTo>
                <a:lnTo>
                  <a:pt x="107124" y="63817"/>
                </a:lnTo>
                <a:lnTo>
                  <a:pt x="107657" y="63817"/>
                </a:lnTo>
                <a:lnTo>
                  <a:pt x="108686" y="59296"/>
                </a:lnTo>
                <a:lnTo>
                  <a:pt x="110604" y="50787"/>
                </a:lnTo>
                <a:lnTo>
                  <a:pt x="111137" y="47866"/>
                </a:lnTo>
                <a:lnTo>
                  <a:pt x="111937" y="47866"/>
                </a:lnTo>
                <a:lnTo>
                  <a:pt x="112534" y="47967"/>
                </a:lnTo>
                <a:close/>
              </a:path>
              <a:path w="349884" h="70484">
                <a:moveTo>
                  <a:pt x="113538" y="48133"/>
                </a:moveTo>
                <a:lnTo>
                  <a:pt x="112534" y="47967"/>
                </a:lnTo>
                <a:lnTo>
                  <a:pt x="113271" y="48133"/>
                </a:lnTo>
                <a:lnTo>
                  <a:pt x="113538" y="48133"/>
                </a:lnTo>
                <a:close/>
              </a:path>
              <a:path w="349884" h="70484">
                <a:moveTo>
                  <a:pt x="128765" y="50253"/>
                </a:moveTo>
                <a:lnTo>
                  <a:pt x="114338" y="47866"/>
                </a:lnTo>
                <a:lnTo>
                  <a:pt x="113538" y="52120"/>
                </a:lnTo>
                <a:lnTo>
                  <a:pt x="114071" y="52120"/>
                </a:lnTo>
                <a:lnTo>
                  <a:pt x="115138" y="49466"/>
                </a:lnTo>
                <a:lnTo>
                  <a:pt x="115684" y="48933"/>
                </a:lnTo>
                <a:lnTo>
                  <a:pt x="119951" y="49733"/>
                </a:lnTo>
                <a:lnTo>
                  <a:pt x="117817" y="62230"/>
                </a:lnTo>
                <a:lnTo>
                  <a:pt x="117284" y="64084"/>
                </a:lnTo>
                <a:lnTo>
                  <a:pt x="117284" y="64617"/>
                </a:lnTo>
                <a:lnTo>
                  <a:pt x="114871" y="64350"/>
                </a:lnTo>
                <a:lnTo>
                  <a:pt x="114871" y="64884"/>
                </a:lnTo>
                <a:lnTo>
                  <a:pt x="122351" y="66217"/>
                </a:lnTo>
                <a:lnTo>
                  <a:pt x="122897" y="65684"/>
                </a:lnTo>
                <a:lnTo>
                  <a:pt x="120751" y="65151"/>
                </a:lnTo>
                <a:lnTo>
                  <a:pt x="120484" y="64617"/>
                </a:lnTo>
                <a:lnTo>
                  <a:pt x="122897" y="50253"/>
                </a:lnTo>
                <a:lnTo>
                  <a:pt x="126898" y="51054"/>
                </a:lnTo>
                <a:lnTo>
                  <a:pt x="127698" y="51587"/>
                </a:lnTo>
                <a:lnTo>
                  <a:pt x="127698" y="54508"/>
                </a:lnTo>
                <a:lnTo>
                  <a:pt x="128231" y="54508"/>
                </a:lnTo>
                <a:lnTo>
                  <a:pt x="128765" y="50253"/>
                </a:lnTo>
                <a:close/>
              </a:path>
              <a:path w="349884" h="70484">
                <a:moveTo>
                  <a:pt x="137045" y="51320"/>
                </a:moveTo>
                <a:lnTo>
                  <a:pt x="129565" y="50253"/>
                </a:lnTo>
                <a:lnTo>
                  <a:pt x="129565" y="50787"/>
                </a:lnTo>
                <a:lnTo>
                  <a:pt x="131711" y="51320"/>
                </a:lnTo>
                <a:lnTo>
                  <a:pt x="131978" y="51587"/>
                </a:lnTo>
                <a:lnTo>
                  <a:pt x="130098" y="64617"/>
                </a:lnTo>
                <a:lnTo>
                  <a:pt x="130098" y="66484"/>
                </a:lnTo>
                <a:lnTo>
                  <a:pt x="129565" y="66738"/>
                </a:lnTo>
                <a:lnTo>
                  <a:pt x="127431" y="66484"/>
                </a:lnTo>
                <a:lnTo>
                  <a:pt x="127165" y="67005"/>
                </a:lnTo>
                <a:lnTo>
                  <a:pt x="134645" y="68072"/>
                </a:lnTo>
                <a:lnTo>
                  <a:pt x="134645" y="67538"/>
                </a:lnTo>
                <a:lnTo>
                  <a:pt x="132778" y="67271"/>
                </a:lnTo>
                <a:lnTo>
                  <a:pt x="132245" y="66738"/>
                </a:lnTo>
                <a:lnTo>
                  <a:pt x="134112" y="53721"/>
                </a:lnTo>
                <a:lnTo>
                  <a:pt x="134645" y="51854"/>
                </a:lnTo>
                <a:lnTo>
                  <a:pt x="135178" y="51587"/>
                </a:lnTo>
                <a:lnTo>
                  <a:pt x="137045" y="51854"/>
                </a:lnTo>
                <a:lnTo>
                  <a:pt x="137045" y="51320"/>
                </a:lnTo>
                <a:close/>
              </a:path>
              <a:path w="349884" h="70484">
                <a:moveTo>
                  <a:pt x="154152" y="69938"/>
                </a:moveTo>
                <a:lnTo>
                  <a:pt x="153085" y="69672"/>
                </a:lnTo>
                <a:lnTo>
                  <a:pt x="152539" y="69405"/>
                </a:lnTo>
                <a:lnTo>
                  <a:pt x="151650" y="66484"/>
                </a:lnTo>
                <a:lnTo>
                  <a:pt x="150672" y="63550"/>
                </a:lnTo>
                <a:lnTo>
                  <a:pt x="150495" y="63017"/>
                </a:lnTo>
                <a:lnTo>
                  <a:pt x="148094" y="55841"/>
                </a:lnTo>
                <a:lnTo>
                  <a:pt x="148005" y="55587"/>
                </a:lnTo>
                <a:lnTo>
                  <a:pt x="148005" y="63017"/>
                </a:lnTo>
                <a:lnTo>
                  <a:pt x="142125" y="62496"/>
                </a:lnTo>
                <a:lnTo>
                  <a:pt x="145872" y="55841"/>
                </a:lnTo>
                <a:lnTo>
                  <a:pt x="148005" y="63017"/>
                </a:lnTo>
                <a:lnTo>
                  <a:pt x="148005" y="55587"/>
                </a:lnTo>
                <a:lnTo>
                  <a:pt x="146939" y="52387"/>
                </a:lnTo>
                <a:lnTo>
                  <a:pt x="146405" y="52387"/>
                </a:lnTo>
                <a:lnTo>
                  <a:pt x="139725" y="64350"/>
                </a:lnTo>
                <a:lnTo>
                  <a:pt x="139192" y="65417"/>
                </a:lnTo>
                <a:lnTo>
                  <a:pt x="138125" y="67271"/>
                </a:lnTo>
                <a:lnTo>
                  <a:pt x="137045" y="68338"/>
                </a:lnTo>
                <a:lnTo>
                  <a:pt x="136245" y="68338"/>
                </a:lnTo>
                <a:lnTo>
                  <a:pt x="136245" y="68872"/>
                </a:lnTo>
                <a:lnTo>
                  <a:pt x="141325" y="69405"/>
                </a:lnTo>
                <a:lnTo>
                  <a:pt x="141325" y="68872"/>
                </a:lnTo>
                <a:lnTo>
                  <a:pt x="140792" y="68605"/>
                </a:lnTo>
                <a:lnTo>
                  <a:pt x="139725" y="68605"/>
                </a:lnTo>
                <a:lnTo>
                  <a:pt x="139725" y="66738"/>
                </a:lnTo>
                <a:lnTo>
                  <a:pt x="139992" y="66484"/>
                </a:lnTo>
                <a:lnTo>
                  <a:pt x="141592" y="63550"/>
                </a:lnTo>
                <a:lnTo>
                  <a:pt x="148272" y="64084"/>
                </a:lnTo>
                <a:lnTo>
                  <a:pt x="149072" y="66738"/>
                </a:lnTo>
                <a:lnTo>
                  <a:pt x="149136" y="67271"/>
                </a:lnTo>
                <a:lnTo>
                  <a:pt x="149339" y="68072"/>
                </a:lnTo>
                <a:lnTo>
                  <a:pt x="149339" y="69405"/>
                </a:lnTo>
                <a:lnTo>
                  <a:pt x="148539" y="69138"/>
                </a:lnTo>
                <a:lnTo>
                  <a:pt x="147472" y="69138"/>
                </a:lnTo>
                <a:lnTo>
                  <a:pt x="147472" y="69672"/>
                </a:lnTo>
                <a:lnTo>
                  <a:pt x="153885" y="70205"/>
                </a:lnTo>
                <a:lnTo>
                  <a:pt x="154152" y="69938"/>
                </a:lnTo>
                <a:close/>
              </a:path>
              <a:path w="349884" h="70484">
                <a:moveTo>
                  <a:pt x="179793" y="69938"/>
                </a:moveTo>
                <a:lnTo>
                  <a:pt x="178460" y="69672"/>
                </a:lnTo>
                <a:lnTo>
                  <a:pt x="178193" y="69405"/>
                </a:lnTo>
                <a:lnTo>
                  <a:pt x="176047" y="64350"/>
                </a:lnTo>
                <a:lnTo>
                  <a:pt x="175831" y="63817"/>
                </a:lnTo>
                <a:lnTo>
                  <a:pt x="173380" y="58000"/>
                </a:lnTo>
                <a:lnTo>
                  <a:pt x="173380" y="63817"/>
                </a:lnTo>
                <a:lnTo>
                  <a:pt x="167233" y="63550"/>
                </a:lnTo>
                <a:lnTo>
                  <a:pt x="170446" y="56642"/>
                </a:lnTo>
                <a:lnTo>
                  <a:pt x="173380" y="63817"/>
                </a:lnTo>
                <a:lnTo>
                  <a:pt x="173380" y="58000"/>
                </a:lnTo>
                <a:lnTo>
                  <a:pt x="172808" y="56642"/>
                </a:lnTo>
                <a:lnTo>
                  <a:pt x="171246" y="52920"/>
                </a:lnTo>
                <a:lnTo>
                  <a:pt x="170713" y="52920"/>
                </a:lnTo>
                <a:lnTo>
                  <a:pt x="165100" y="65417"/>
                </a:lnTo>
                <a:lnTo>
                  <a:pt x="164566" y="66484"/>
                </a:lnTo>
                <a:lnTo>
                  <a:pt x="163766" y="68338"/>
                </a:lnTo>
                <a:lnTo>
                  <a:pt x="162699" y="69405"/>
                </a:lnTo>
                <a:lnTo>
                  <a:pt x="161899" y="69405"/>
                </a:lnTo>
                <a:lnTo>
                  <a:pt x="161899" y="69938"/>
                </a:lnTo>
                <a:lnTo>
                  <a:pt x="166966" y="69938"/>
                </a:lnTo>
                <a:lnTo>
                  <a:pt x="166966" y="69405"/>
                </a:lnTo>
                <a:lnTo>
                  <a:pt x="165366" y="69405"/>
                </a:lnTo>
                <a:lnTo>
                  <a:pt x="165366" y="67538"/>
                </a:lnTo>
                <a:lnTo>
                  <a:pt x="165633" y="67271"/>
                </a:lnTo>
                <a:lnTo>
                  <a:pt x="166966" y="64350"/>
                </a:lnTo>
                <a:lnTo>
                  <a:pt x="173647" y="64617"/>
                </a:lnTo>
                <a:lnTo>
                  <a:pt x="174713" y="67005"/>
                </a:lnTo>
                <a:lnTo>
                  <a:pt x="174980" y="67271"/>
                </a:lnTo>
                <a:lnTo>
                  <a:pt x="175247" y="68072"/>
                </a:lnTo>
                <a:lnTo>
                  <a:pt x="175247" y="69672"/>
                </a:lnTo>
                <a:lnTo>
                  <a:pt x="173380" y="69672"/>
                </a:lnTo>
                <a:lnTo>
                  <a:pt x="173380" y="70205"/>
                </a:lnTo>
                <a:lnTo>
                  <a:pt x="179793" y="70459"/>
                </a:lnTo>
                <a:lnTo>
                  <a:pt x="179793" y="69938"/>
                </a:lnTo>
                <a:close/>
              </a:path>
              <a:path w="349884" h="70484">
                <a:moveTo>
                  <a:pt x="198767" y="64884"/>
                </a:moveTo>
                <a:lnTo>
                  <a:pt x="198678" y="59563"/>
                </a:lnTo>
                <a:lnTo>
                  <a:pt x="198501" y="55575"/>
                </a:lnTo>
                <a:lnTo>
                  <a:pt x="196354" y="54241"/>
                </a:lnTo>
                <a:lnTo>
                  <a:pt x="196088" y="54076"/>
                </a:lnTo>
                <a:lnTo>
                  <a:pt x="196088" y="69138"/>
                </a:lnTo>
                <a:lnTo>
                  <a:pt x="189674" y="69405"/>
                </a:lnTo>
                <a:lnTo>
                  <a:pt x="186740" y="69405"/>
                </a:lnTo>
                <a:lnTo>
                  <a:pt x="186474" y="69138"/>
                </a:lnTo>
                <a:lnTo>
                  <a:pt x="186436" y="67538"/>
                </a:lnTo>
                <a:lnTo>
                  <a:pt x="186029" y="57442"/>
                </a:lnTo>
                <a:lnTo>
                  <a:pt x="185940" y="54241"/>
                </a:lnTo>
                <a:lnTo>
                  <a:pt x="190474" y="54241"/>
                </a:lnTo>
                <a:lnTo>
                  <a:pt x="195935" y="64884"/>
                </a:lnTo>
                <a:lnTo>
                  <a:pt x="196088" y="69138"/>
                </a:lnTo>
                <a:lnTo>
                  <a:pt x="196088" y="54076"/>
                </a:lnTo>
                <a:lnTo>
                  <a:pt x="194221" y="52920"/>
                </a:lnTo>
                <a:lnTo>
                  <a:pt x="181127" y="53454"/>
                </a:lnTo>
                <a:lnTo>
                  <a:pt x="181127" y="53987"/>
                </a:lnTo>
                <a:lnTo>
                  <a:pt x="183273" y="53987"/>
                </a:lnTo>
                <a:lnTo>
                  <a:pt x="183540" y="54241"/>
                </a:lnTo>
                <a:lnTo>
                  <a:pt x="183616" y="59563"/>
                </a:lnTo>
                <a:lnTo>
                  <a:pt x="183743" y="64884"/>
                </a:lnTo>
                <a:lnTo>
                  <a:pt x="183807" y="69405"/>
                </a:lnTo>
                <a:lnTo>
                  <a:pt x="183540" y="69672"/>
                </a:lnTo>
                <a:lnTo>
                  <a:pt x="181660" y="69938"/>
                </a:lnTo>
                <a:lnTo>
                  <a:pt x="181927" y="69938"/>
                </a:lnTo>
                <a:lnTo>
                  <a:pt x="181927" y="70472"/>
                </a:lnTo>
                <a:lnTo>
                  <a:pt x="196888" y="69938"/>
                </a:lnTo>
                <a:lnTo>
                  <a:pt x="197091" y="69405"/>
                </a:lnTo>
                <a:lnTo>
                  <a:pt x="198767" y="64884"/>
                </a:lnTo>
                <a:close/>
              </a:path>
              <a:path w="349884" h="70484">
                <a:moveTo>
                  <a:pt x="223342" y="49987"/>
                </a:moveTo>
                <a:lnTo>
                  <a:pt x="217995" y="50520"/>
                </a:lnTo>
                <a:lnTo>
                  <a:pt x="217995" y="51054"/>
                </a:lnTo>
                <a:lnTo>
                  <a:pt x="220129" y="51054"/>
                </a:lnTo>
                <a:lnTo>
                  <a:pt x="220129" y="52654"/>
                </a:lnTo>
                <a:lnTo>
                  <a:pt x="219862" y="53721"/>
                </a:lnTo>
                <a:lnTo>
                  <a:pt x="219862" y="53987"/>
                </a:lnTo>
                <a:lnTo>
                  <a:pt x="217195" y="63817"/>
                </a:lnTo>
                <a:lnTo>
                  <a:pt x="212115" y="55841"/>
                </a:lnTo>
                <a:lnTo>
                  <a:pt x="211315" y="54508"/>
                </a:lnTo>
                <a:lnTo>
                  <a:pt x="210781" y="53454"/>
                </a:lnTo>
                <a:lnTo>
                  <a:pt x="210781" y="52387"/>
                </a:lnTo>
                <a:lnTo>
                  <a:pt x="211315" y="52387"/>
                </a:lnTo>
                <a:lnTo>
                  <a:pt x="212648" y="52120"/>
                </a:lnTo>
                <a:lnTo>
                  <a:pt x="212648" y="51587"/>
                </a:lnTo>
                <a:lnTo>
                  <a:pt x="205981" y="52387"/>
                </a:lnTo>
                <a:lnTo>
                  <a:pt x="205981" y="52920"/>
                </a:lnTo>
                <a:lnTo>
                  <a:pt x="207048" y="52920"/>
                </a:lnTo>
                <a:lnTo>
                  <a:pt x="207581" y="53187"/>
                </a:lnTo>
                <a:lnTo>
                  <a:pt x="208915" y="55308"/>
                </a:lnTo>
                <a:lnTo>
                  <a:pt x="216928" y="68338"/>
                </a:lnTo>
                <a:lnTo>
                  <a:pt x="217195" y="68338"/>
                </a:lnTo>
                <a:lnTo>
                  <a:pt x="221475" y="51320"/>
                </a:lnTo>
                <a:lnTo>
                  <a:pt x="221742" y="51054"/>
                </a:lnTo>
                <a:lnTo>
                  <a:pt x="223075" y="50787"/>
                </a:lnTo>
                <a:lnTo>
                  <a:pt x="223342" y="49987"/>
                </a:lnTo>
                <a:close/>
              </a:path>
              <a:path w="349884" h="70484">
                <a:moveTo>
                  <a:pt x="241236" y="59029"/>
                </a:moveTo>
                <a:lnTo>
                  <a:pt x="240436" y="59296"/>
                </a:lnTo>
                <a:lnTo>
                  <a:pt x="239903" y="62230"/>
                </a:lnTo>
                <a:lnTo>
                  <a:pt x="238836" y="63017"/>
                </a:lnTo>
                <a:lnTo>
                  <a:pt x="235623" y="63817"/>
                </a:lnTo>
                <a:lnTo>
                  <a:pt x="231889" y="64617"/>
                </a:lnTo>
                <a:lnTo>
                  <a:pt x="231508" y="63017"/>
                </a:lnTo>
                <a:lnTo>
                  <a:pt x="230289" y="57442"/>
                </a:lnTo>
                <a:lnTo>
                  <a:pt x="234289" y="56642"/>
                </a:lnTo>
                <a:lnTo>
                  <a:pt x="236435" y="56375"/>
                </a:lnTo>
                <a:lnTo>
                  <a:pt x="236702" y="56642"/>
                </a:lnTo>
                <a:lnTo>
                  <a:pt x="237502" y="58496"/>
                </a:lnTo>
                <a:lnTo>
                  <a:pt x="238036" y="58496"/>
                </a:lnTo>
                <a:lnTo>
                  <a:pt x="236702" y="52654"/>
                </a:lnTo>
                <a:lnTo>
                  <a:pt x="236169" y="52654"/>
                </a:lnTo>
                <a:lnTo>
                  <a:pt x="236435" y="54508"/>
                </a:lnTo>
                <a:lnTo>
                  <a:pt x="236169" y="55041"/>
                </a:lnTo>
                <a:lnTo>
                  <a:pt x="234022" y="55575"/>
                </a:lnTo>
                <a:lnTo>
                  <a:pt x="230022" y="56375"/>
                </a:lnTo>
                <a:lnTo>
                  <a:pt x="228955" y="50787"/>
                </a:lnTo>
                <a:lnTo>
                  <a:pt x="228777" y="50253"/>
                </a:lnTo>
                <a:lnTo>
                  <a:pt x="228688" y="49987"/>
                </a:lnTo>
                <a:lnTo>
                  <a:pt x="228955" y="49733"/>
                </a:lnTo>
                <a:lnTo>
                  <a:pt x="229489" y="49733"/>
                </a:lnTo>
                <a:lnTo>
                  <a:pt x="232956" y="48933"/>
                </a:lnTo>
                <a:lnTo>
                  <a:pt x="235889" y="48399"/>
                </a:lnTo>
                <a:lnTo>
                  <a:pt x="236702" y="48666"/>
                </a:lnTo>
                <a:lnTo>
                  <a:pt x="237502" y="50787"/>
                </a:lnTo>
                <a:lnTo>
                  <a:pt x="238036" y="50520"/>
                </a:lnTo>
                <a:lnTo>
                  <a:pt x="237540" y="48399"/>
                </a:lnTo>
                <a:lnTo>
                  <a:pt x="237236" y="47066"/>
                </a:lnTo>
                <a:lnTo>
                  <a:pt x="223875" y="49987"/>
                </a:lnTo>
                <a:lnTo>
                  <a:pt x="223875" y="50520"/>
                </a:lnTo>
                <a:lnTo>
                  <a:pt x="225475" y="50253"/>
                </a:lnTo>
                <a:lnTo>
                  <a:pt x="226009" y="50520"/>
                </a:lnTo>
                <a:lnTo>
                  <a:pt x="226542" y="52387"/>
                </a:lnTo>
                <a:lnTo>
                  <a:pt x="228955" y="63550"/>
                </a:lnTo>
                <a:lnTo>
                  <a:pt x="229222" y="65417"/>
                </a:lnTo>
                <a:lnTo>
                  <a:pt x="228688" y="65684"/>
                </a:lnTo>
                <a:lnTo>
                  <a:pt x="227076" y="66217"/>
                </a:lnTo>
                <a:lnTo>
                  <a:pt x="227076" y="66738"/>
                </a:lnTo>
                <a:lnTo>
                  <a:pt x="236994" y="64617"/>
                </a:lnTo>
                <a:lnTo>
                  <a:pt x="240703" y="63817"/>
                </a:lnTo>
                <a:lnTo>
                  <a:pt x="241236" y="59029"/>
                </a:lnTo>
                <a:close/>
              </a:path>
              <a:path w="349884" h="70484">
                <a:moveTo>
                  <a:pt x="259676" y="58242"/>
                </a:moveTo>
                <a:lnTo>
                  <a:pt x="259410" y="57975"/>
                </a:lnTo>
                <a:lnTo>
                  <a:pt x="259143" y="57708"/>
                </a:lnTo>
                <a:lnTo>
                  <a:pt x="258330" y="57975"/>
                </a:lnTo>
                <a:lnTo>
                  <a:pt x="257530" y="57708"/>
                </a:lnTo>
                <a:lnTo>
                  <a:pt x="251421" y="53721"/>
                </a:lnTo>
                <a:lnTo>
                  <a:pt x="251015" y="53454"/>
                </a:lnTo>
                <a:lnTo>
                  <a:pt x="249783" y="52654"/>
                </a:lnTo>
                <a:lnTo>
                  <a:pt x="250850" y="51854"/>
                </a:lnTo>
                <a:lnTo>
                  <a:pt x="251396" y="51587"/>
                </a:lnTo>
                <a:lnTo>
                  <a:pt x="247916" y="52920"/>
                </a:lnTo>
                <a:lnTo>
                  <a:pt x="245783" y="53454"/>
                </a:lnTo>
                <a:lnTo>
                  <a:pt x="243649" y="47332"/>
                </a:lnTo>
                <a:lnTo>
                  <a:pt x="243649" y="47066"/>
                </a:lnTo>
                <a:lnTo>
                  <a:pt x="243649" y="46532"/>
                </a:lnTo>
                <a:lnTo>
                  <a:pt x="244983" y="45999"/>
                </a:lnTo>
                <a:lnTo>
                  <a:pt x="249250" y="44945"/>
                </a:lnTo>
                <a:lnTo>
                  <a:pt x="250317" y="48133"/>
                </a:lnTo>
                <a:lnTo>
                  <a:pt x="251396" y="51587"/>
                </a:lnTo>
                <a:lnTo>
                  <a:pt x="254063" y="50253"/>
                </a:lnTo>
                <a:lnTo>
                  <a:pt x="252806" y="46532"/>
                </a:lnTo>
                <a:lnTo>
                  <a:pt x="252234" y="44945"/>
                </a:lnTo>
                <a:lnTo>
                  <a:pt x="251663" y="43345"/>
                </a:lnTo>
                <a:lnTo>
                  <a:pt x="247383" y="43878"/>
                </a:lnTo>
                <a:lnTo>
                  <a:pt x="245249" y="44678"/>
                </a:lnTo>
                <a:lnTo>
                  <a:pt x="238569" y="46799"/>
                </a:lnTo>
                <a:lnTo>
                  <a:pt x="238836" y="47332"/>
                </a:lnTo>
                <a:lnTo>
                  <a:pt x="240703" y="47066"/>
                </a:lnTo>
                <a:lnTo>
                  <a:pt x="241236" y="47066"/>
                </a:lnTo>
                <a:lnTo>
                  <a:pt x="241769" y="48933"/>
                </a:lnTo>
                <a:lnTo>
                  <a:pt x="244983" y="59563"/>
                </a:lnTo>
                <a:lnTo>
                  <a:pt x="245440" y="61163"/>
                </a:lnTo>
                <a:lnTo>
                  <a:pt x="245516" y="61963"/>
                </a:lnTo>
                <a:lnTo>
                  <a:pt x="243649" y="62750"/>
                </a:lnTo>
                <a:lnTo>
                  <a:pt x="243916" y="63284"/>
                </a:lnTo>
                <a:lnTo>
                  <a:pt x="250583" y="61163"/>
                </a:lnTo>
                <a:lnTo>
                  <a:pt x="250583" y="60629"/>
                </a:lnTo>
                <a:lnTo>
                  <a:pt x="248450" y="61163"/>
                </a:lnTo>
                <a:lnTo>
                  <a:pt x="248183" y="60629"/>
                </a:lnTo>
                <a:lnTo>
                  <a:pt x="246049" y="54241"/>
                </a:lnTo>
                <a:lnTo>
                  <a:pt x="247383" y="53721"/>
                </a:lnTo>
                <a:lnTo>
                  <a:pt x="255663" y="59563"/>
                </a:lnTo>
                <a:lnTo>
                  <a:pt x="259676" y="58242"/>
                </a:lnTo>
                <a:close/>
              </a:path>
              <a:path w="349884" h="70484">
                <a:moveTo>
                  <a:pt x="267157" y="55575"/>
                </a:moveTo>
                <a:lnTo>
                  <a:pt x="265277" y="56108"/>
                </a:lnTo>
                <a:lnTo>
                  <a:pt x="264744" y="55841"/>
                </a:lnTo>
                <a:lnTo>
                  <a:pt x="264210" y="53987"/>
                </a:lnTo>
                <a:lnTo>
                  <a:pt x="261277" y="43078"/>
                </a:lnTo>
                <a:lnTo>
                  <a:pt x="260743" y="40957"/>
                </a:lnTo>
                <a:lnTo>
                  <a:pt x="261277" y="40690"/>
                </a:lnTo>
                <a:lnTo>
                  <a:pt x="263144" y="40157"/>
                </a:lnTo>
                <a:lnTo>
                  <a:pt x="263144" y="39624"/>
                </a:lnTo>
                <a:lnTo>
                  <a:pt x="255663" y="41490"/>
                </a:lnTo>
                <a:lnTo>
                  <a:pt x="255930" y="42011"/>
                </a:lnTo>
                <a:lnTo>
                  <a:pt x="258064" y="41490"/>
                </a:lnTo>
                <a:lnTo>
                  <a:pt x="258330" y="41744"/>
                </a:lnTo>
                <a:lnTo>
                  <a:pt x="258876" y="43611"/>
                </a:lnTo>
                <a:lnTo>
                  <a:pt x="261810" y="54508"/>
                </a:lnTo>
                <a:lnTo>
                  <a:pt x="262077" y="56375"/>
                </a:lnTo>
                <a:lnTo>
                  <a:pt x="262077" y="56908"/>
                </a:lnTo>
                <a:lnTo>
                  <a:pt x="259943" y="57442"/>
                </a:lnTo>
                <a:lnTo>
                  <a:pt x="259676" y="57975"/>
                </a:lnTo>
                <a:lnTo>
                  <a:pt x="267157" y="56108"/>
                </a:lnTo>
                <a:lnTo>
                  <a:pt x="267157" y="55575"/>
                </a:lnTo>
                <a:close/>
              </a:path>
              <a:path w="349884" h="70484">
                <a:moveTo>
                  <a:pt x="279704" y="52387"/>
                </a:moveTo>
                <a:lnTo>
                  <a:pt x="279438" y="51854"/>
                </a:lnTo>
                <a:lnTo>
                  <a:pt x="277571" y="52654"/>
                </a:lnTo>
                <a:lnTo>
                  <a:pt x="277037" y="52120"/>
                </a:lnTo>
                <a:lnTo>
                  <a:pt x="272491" y="38023"/>
                </a:lnTo>
                <a:lnTo>
                  <a:pt x="273837" y="37490"/>
                </a:lnTo>
                <a:lnTo>
                  <a:pt x="276504" y="36703"/>
                </a:lnTo>
                <a:lnTo>
                  <a:pt x="277304" y="36969"/>
                </a:lnTo>
                <a:lnTo>
                  <a:pt x="278638" y="39357"/>
                </a:lnTo>
                <a:lnTo>
                  <a:pt x="279171" y="39090"/>
                </a:lnTo>
                <a:lnTo>
                  <a:pt x="277571" y="35102"/>
                </a:lnTo>
                <a:lnTo>
                  <a:pt x="263677" y="39624"/>
                </a:lnTo>
                <a:lnTo>
                  <a:pt x="265010" y="43878"/>
                </a:lnTo>
                <a:lnTo>
                  <a:pt x="265544" y="43611"/>
                </a:lnTo>
                <a:lnTo>
                  <a:pt x="265277" y="40957"/>
                </a:lnTo>
                <a:lnTo>
                  <a:pt x="265811" y="40157"/>
                </a:lnTo>
                <a:lnTo>
                  <a:pt x="268490" y="39357"/>
                </a:lnTo>
                <a:lnTo>
                  <a:pt x="269824" y="38823"/>
                </a:lnTo>
                <a:lnTo>
                  <a:pt x="273837" y="51054"/>
                </a:lnTo>
                <a:lnTo>
                  <a:pt x="274370" y="52920"/>
                </a:lnTo>
                <a:lnTo>
                  <a:pt x="274370" y="53454"/>
                </a:lnTo>
                <a:lnTo>
                  <a:pt x="272224" y="54241"/>
                </a:lnTo>
                <a:lnTo>
                  <a:pt x="272491" y="54775"/>
                </a:lnTo>
                <a:lnTo>
                  <a:pt x="279704" y="52387"/>
                </a:lnTo>
                <a:close/>
              </a:path>
              <a:path w="349884" h="70484">
                <a:moveTo>
                  <a:pt x="302412" y="42545"/>
                </a:moveTo>
                <a:lnTo>
                  <a:pt x="301345" y="43078"/>
                </a:lnTo>
                <a:lnTo>
                  <a:pt x="301078" y="42811"/>
                </a:lnTo>
                <a:lnTo>
                  <a:pt x="299478" y="41490"/>
                </a:lnTo>
                <a:lnTo>
                  <a:pt x="298272" y="40424"/>
                </a:lnTo>
                <a:lnTo>
                  <a:pt x="292798" y="35585"/>
                </a:lnTo>
                <a:lnTo>
                  <a:pt x="292798" y="39890"/>
                </a:lnTo>
                <a:lnTo>
                  <a:pt x="287451" y="42545"/>
                </a:lnTo>
                <a:lnTo>
                  <a:pt x="287185" y="34836"/>
                </a:lnTo>
                <a:lnTo>
                  <a:pt x="292798" y="39890"/>
                </a:lnTo>
                <a:lnTo>
                  <a:pt x="292798" y="35585"/>
                </a:lnTo>
                <a:lnTo>
                  <a:pt x="291960" y="34836"/>
                </a:lnTo>
                <a:lnTo>
                  <a:pt x="287451" y="30848"/>
                </a:lnTo>
                <a:lnTo>
                  <a:pt x="286918" y="31115"/>
                </a:lnTo>
                <a:lnTo>
                  <a:pt x="286994" y="34836"/>
                </a:lnTo>
                <a:lnTo>
                  <a:pt x="287096" y="48133"/>
                </a:lnTo>
                <a:lnTo>
                  <a:pt x="286918" y="48666"/>
                </a:lnTo>
                <a:lnTo>
                  <a:pt x="286651" y="49199"/>
                </a:lnTo>
                <a:lnTo>
                  <a:pt x="286118" y="49466"/>
                </a:lnTo>
                <a:lnTo>
                  <a:pt x="285851" y="49733"/>
                </a:lnTo>
                <a:lnTo>
                  <a:pt x="286118" y="50253"/>
                </a:lnTo>
                <a:lnTo>
                  <a:pt x="290093" y="48399"/>
                </a:lnTo>
                <a:lnTo>
                  <a:pt x="290664" y="48133"/>
                </a:lnTo>
                <a:lnTo>
                  <a:pt x="290398" y="47599"/>
                </a:lnTo>
                <a:lnTo>
                  <a:pt x="288798" y="48399"/>
                </a:lnTo>
                <a:lnTo>
                  <a:pt x="288251" y="47332"/>
                </a:lnTo>
                <a:lnTo>
                  <a:pt x="287985" y="47066"/>
                </a:lnTo>
                <a:lnTo>
                  <a:pt x="287883" y="44945"/>
                </a:lnTo>
                <a:lnTo>
                  <a:pt x="287718" y="43078"/>
                </a:lnTo>
                <a:lnTo>
                  <a:pt x="288950" y="42545"/>
                </a:lnTo>
                <a:lnTo>
                  <a:pt x="293865" y="40424"/>
                </a:lnTo>
                <a:lnTo>
                  <a:pt x="295998" y="42545"/>
                </a:lnTo>
                <a:lnTo>
                  <a:pt x="296545" y="43345"/>
                </a:lnTo>
                <a:lnTo>
                  <a:pt x="296811" y="43611"/>
                </a:lnTo>
                <a:lnTo>
                  <a:pt x="297078" y="44411"/>
                </a:lnTo>
                <a:lnTo>
                  <a:pt x="296265" y="44945"/>
                </a:lnTo>
                <a:lnTo>
                  <a:pt x="295465" y="45212"/>
                </a:lnTo>
                <a:lnTo>
                  <a:pt x="295732" y="45732"/>
                </a:lnTo>
                <a:lnTo>
                  <a:pt x="301612" y="43078"/>
                </a:lnTo>
                <a:lnTo>
                  <a:pt x="302412" y="42545"/>
                </a:lnTo>
                <a:close/>
              </a:path>
              <a:path w="349884" h="70484">
                <a:moveTo>
                  <a:pt x="312839" y="36703"/>
                </a:moveTo>
                <a:lnTo>
                  <a:pt x="312305" y="36169"/>
                </a:lnTo>
                <a:lnTo>
                  <a:pt x="310426" y="37236"/>
                </a:lnTo>
                <a:lnTo>
                  <a:pt x="309892" y="36969"/>
                </a:lnTo>
                <a:lnTo>
                  <a:pt x="309092" y="35369"/>
                </a:lnTo>
                <a:lnTo>
                  <a:pt x="302679" y="23939"/>
                </a:lnTo>
                <a:lnTo>
                  <a:pt x="306692" y="21539"/>
                </a:lnTo>
                <a:lnTo>
                  <a:pt x="307492" y="21805"/>
                </a:lnTo>
                <a:lnTo>
                  <a:pt x="309359" y="23939"/>
                </a:lnTo>
                <a:lnTo>
                  <a:pt x="309892" y="23672"/>
                </a:lnTo>
                <a:lnTo>
                  <a:pt x="307759" y="19951"/>
                </a:lnTo>
                <a:lnTo>
                  <a:pt x="294932" y="26860"/>
                </a:lnTo>
                <a:lnTo>
                  <a:pt x="296811" y="30848"/>
                </a:lnTo>
                <a:lnTo>
                  <a:pt x="297345" y="30581"/>
                </a:lnTo>
                <a:lnTo>
                  <a:pt x="296265" y="27927"/>
                </a:lnTo>
                <a:lnTo>
                  <a:pt x="296811" y="27127"/>
                </a:lnTo>
                <a:lnTo>
                  <a:pt x="299212" y="25793"/>
                </a:lnTo>
                <a:lnTo>
                  <a:pt x="300545" y="24993"/>
                </a:lnTo>
                <a:lnTo>
                  <a:pt x="306692" y="36169"/>
                </a:lnTo>
                <a:lnTo>
                  <a:pt x="307759" y="37757"/>
                </a:lnTo>
                <a:lnTo>
                  <a:pt x="308025" y="38290"/>
                </a:lnTo>
                <a:lnTo>
                  <a:pt x="305892" y="39624"/>
                </a:lnTo>
                <a:lnTo>
                  <a:pt x="306158" y="40157"/>
                </a:lnTo>
                <a:lnTo>
                  <a:pt x="312839" y="36703"/>
                </a:lnTo>
                <a:close/>
              </a:path>
              <a:path w="349884" h="70484">
                <a:moveTo>
                  <a:pt x="329133" y="27127"/>
                </a:moveTo>
                <a:lnTo>
                  <a:pt x="327266" y="22872"/>
                </a:lnTo>
                <a:lnTo>
                  <a:pt x="326732" y="23139"/>
                </a:lnTo>
                <a:lnTo>
                  <a:pt x="327266" y="26060"/>
                </a:lnTo>
                <a:lnTo>
                  <a:pt x="326453" y="27393"/>
                </a:lnTo>
                <a:lnTo>
                  <a:pt x="323786" y="28994"/>
                </a:lnTo>
                <a:lnTo>
                  <a:pt x="320586" y="30848"/>
                </a:lnTo>
                <a:lnTo>
                  <a:pt x="316572" y="24739"/>
                </a:lnTo>
                <a:lnTo>
                  <a:pt x="318312" y="23672"/>
                </a:lnTo>
                <a:lnTo>
                  <a:pt x="320052" y="22606"/>
                </a:lnTo>
                <a:lnTo>
                  <a:pt x="321919" y="21539"/>
                </a:lnTo>
                <a:lnTo>
                  <a:pt x="322453" y="21539"/>
                </a:lnTo>
                <a:lnTo>
                  <a:pt x="323786" y="23139"/>
                </a:lnTo>
                <a:lnTo>
                  <a:pt x="324319" y="22872"/>
                </a:lnTo>
                <a:lnTo>
                  <a:pt x="323481" y="21539"/>
                </a:lnTo>
                <a:lnTo>
                  <a:pt x="321119" y="17818"/>
                </a:lnTo>
                <a:lnTo>
                  <a:pt x="320586" y="18084"/>
                </a:lnTo>
                <a:lnTo>
                  <a:pt x="321386" y="19685"/>
                </a:lnTo>
                <a:lnTo>
                  <a:pt x="321386" y="20218"/>
                </a:lnTo>
                <a:lnTo>
                  <a:pt x="319519" y="21539"/>
                </a:lnTo>
                <a:lnTo>
                  <a:pt x="316039" y="23672"/>
                </a:lnTo>
                <a:lnTo>
                  <a:pt x="313588" y="19685"/>
                </a:lnTo>
                <a:lnTo>
                  <a:pt x="313105" y="18884"/>
                </a:lnTo>
                <a:lnTo>
                  <a:pt x="312572" y="18351"/>
                </a:lnTo>
                <a:lnTo>
                  <a:pt x="312839" y="18084"/>
                </a:lnTo>
                <a:lnTo>
                  <a:pt x="313372" y="17818"/>
                </a:lnTo>
                <a:lnTo>
                  <a:pt x="316306" y="15963"/>
                </a:lnTo>
                <a:lnTo>
                  <a:pt x="318706" y="14630"/>
                </a:lnTo>
                <a:lnTo>
                  <a:pt x="319519" y="14630"/>
                </a:lnTo>
                <a:lnTo>
                  <a:pt x="321119" y="16230"/>
                </a:lnTo>
                <a:lnTo>
                  <a:pt x="321652" y="15963"/>
                </a:lnTo>
                <a:lnTo>
                  <a:pt x="320878" y="14630"/>
                </a:lnTo>
                <a:lnTo>
                  <a:pt x="319786" y="12763"/>
                </a:lnTo>
                <a:lnTo>
                  <a:pt x="308025" y="19951"/>
                </a:lnTo>
                <a:lnTo>
                  <a:pt x="308292" y="20485"/>
                </a:lnTo>
                <a:lnTo>
                  <a:pt x="309892" y="19685"/>
                </a:lnTo>
                <a:lnTo>
                  <a:pt x="310426" y="19685"/>
                </a:lnTo>
                <a:lnTo>
                  <a:pt x="311505" y="21272"/>
                </a:lnTo>
                <a:lnTo>
                  <a:pt x="317639" y="30848"/>
                </a:lnTo>
                <a:lnTo>
                  <a:pt x="318706" y="32448"/>
                </a:lnTo>
                <a:lnTo>
                  <a:pt x="318173" y="32981"/>
                </a:lnTo>
                <a:lnTo>
                  <a:pt x="316839" y="34036"/>
                </a:lnTo>
                <a:lnTo>
                  <a:pt x="317106" y="34302"/>
                </a:lnTo>
                <a:lnTo>
                  <a:pt x="322897" y="30848"/>
                </a:lnTo>
                <a:lnTo>
                  <a:pt x="329133" y="27127"/>
                </a:lnTo>
                <a:close/>
              </a:path>
              <a:path w="349884" h="70484">
                <a:moveTo>
                  <a:pt x="349440" y="14097"/>
                </a:moveTo>
                <a:lnTo>
                  <a:pt x="349173" y="13563"/>
                </a:lnTo>
                <a:lnTo>
                  <a:pt x="347560" y="14363"/>
                </a:lnTo>
                <a:lnTo>
                  <a:pt x="347027" y="14363"/>
                </a:lnTo>
                <a:lnTo>
                  <a:pt x="345960" y="12763"/>
                </a:lnTo>
                <a:lnTo>
                  <a:pt x="340461" y="4787"/>
                </a:lnTo>
                <a:lnTo>
                  <a:pt x="339547" y="3467"/>
                </a:lnTo>
                <a:lnTo>
                  <a:pt x="338480" y="1600"/>
                </a:lnTo>
                <a:lnTo>
                  <a:pt x="338747" y="1333"/>
                </a:lnTo>
                <a:lnTo>
                  <a:pt x="340080" y="266"/>
                </a:lnTo>
                <a:lnTo>
                  <a:pt x="340080" y="0"/>
                </a:lnTo>
                <a:lnTo>
                  <a:pt x="335813" y="2933"/>
                </a:lnTo>
                <a:lnTo>
                  <a:pt x="338213" y="16751"/>
                </a:lnTo>
                <a:lnTo>
                  <a:pt x="331635" y="12763"/>
                </a:lnTo>
                <a:lnTo>
                  <a:pt x="329869" y="11709"/>
                </a:lnTo>
                <a:lnTo>
                  <a:pt x="325920" y="9309"/>
                </a:lnTo>
                <a:lnTo>
                  <a:pt x="321652" y="12242"/>
                </a:lnTo>
                <a:lnTo>
                  <a:pt x="321919" y="12763"/>
                </a:lnTo>
                <a:lnTo>
                  <a:pt x="323786" y="11709"/>
                </a:lnTo>
                <a:lnTo>
                  <a:pt x="324319" y="11709"/>
                </a:lnTo>
                <a:lnTo>
                  <a:pt x="325386" y="13296"/>
                </a:lnTo>
                <a:lnTo>
                  <a:pt x="331266" y="21805"/>
                </a:lnTo>
                <a:lnTo>
                  <a:pt x="332867" y="23939"/>
                </a:lnTo>
                <a:lnTo>
                  <a:pt x="332600" y="24739"/>
                </a:lnTo>
                <a:lnTo>
                  <a:pt x="331000" y="25793"/>
                </a:lnTo>
                <a:lnTo>
                  <a:pt x="331266" y="26327"/>
                </a:lnTo>
                <a:lnTo>
                  <a:pt x="335178" y="23672"/>
                </a:lnTo>
                <a:lnTo>
                  <a:pt x="336346" y="22872"/>
                </a:lnTo>
                <a:lnTo>
                  <a:pt x="336080" y="22606"/>
                </a:lnTo>
                <a:lnTo>
                  <a:pt x="334479" y="23672"/>
                </a:lnTo>
                <a:lnTo>
                  <a:pt x="333933" y="23406"/>
                </a:lnTo>
                <a:lnTo>
                  <a:pt x="332333" y="21272"/>
                </a:lnTo>
                <a:lnTo>
                  <a:pt x="326732" y="12763"/>
                </a:lnTo>
                <a:lnTo>
                  <a:pt x="339813" y="20739"/>
                </a:lnTo>
                <a:lnTo>
                  <a:pt x="340080" y="20485"/>
                </a:lnTo>
                <a:lnTo>
                  <a:pt x="339445" y="16751"/>
                </a:lnTo>
                <a:lnTo>
                  <a:pt x="337413" y="4787"/>
                </a:lnTo>
                <a:lnTo>
                  <a:pt x="343827" y="14363"/>
                </a:lnTo>
                <a:lnTo>
                  <a:pt x="344893" y="16230"/>
                </a:lnTo>
                <a:lnTo>
                  <a:pt x="344893" y="16751"/>
                </a:lnTo>
                <a:lnTo>
                  <a:pt x="343293" y="17818"/>
                </a:lnTo>
                <a:lnTo>
                  <a:pt x="343560" y="18084"/>
                </a:lnTo>
                <a:lnTo>
                  <a:pt x="349046" y="14363"/>
                </a:lnTo>
                <a:lnTo>
                  <a:pt x="349440" y="14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9084285" y="774090"/>
            <a:ext cx="511175" cy="97790"/>
          </a:xfrm>
          <a:custGeom>
            <a:avLst/>
            <a:gdLst/>
            <a:ahLst/>
            <a:cxnLst/>
            <a:rect l="l" t="t" r="r" b="b"/>
            <a:pathLst>
              <a:path w="511175" h="97790">
                <a:moveTo>
                  <a:pt x="86728" y="92329"/>
                </a:moveTo>
                <a:lnTo>
                  <a:pt x="85775" y="85877"/>
                </a:lnTo>
                <a:lnTo>
                  <a:pt x="80149" y="81356"/>
                </a:lnTo>
                <a:lnTo>
                  <a:pt x="78816" y="81089"/>
                </a:lnTo>
                <a:lnTo>
                  <a:pt x="68122" y="77368"/>
                </a:lnTo>
                <a:lnTo>
                  <a:pt x="74269" y="75247"/>
                </a:lnTo>
                <a:lnTo>
                  <a:pt x="73456" y="71691"/>
                </a:lnTo>
                <a:lnTo>
                  <a:pt x="71805" y="63182"/>
                </a:lnTo>
                <a:lnTo>
                  <a:pt x="70434" y="52920"/>
                </a:lnTo>
                <a:lnTo>
                  <a:pt x="70535" y="44132"/>
                </a:lnTo>
                <a:lnTo>
                  <a:pt x="71335" y="39344"/>
                </a:lnTo>
                <a:lnTo>
                  <a:pt x="74002" y="32702"/>
                </a:lnTo>
                <a:lnTo>
                  <a:pt x="78282" y="30048"/>
                </a:lnTo>
                <a:lnTo>
                  <a:pt x="78549" y="30048"/>
                </a:lnTo>
                <a:lnTo>
                  <a:pt x="72936" y="26022"/>
                </a:lnTo>
                <a:lnTo>
                  <a:pt x="57873" y="16814"/>
                </a:lnTo>
                <a:lnTo>
                  <a:pt x="36055" y="6718"/>
                </a:lnTo>
                <a:lnTo>
                  <a:pt x="10160" y="0"/>
                </a:lnTo>
                <a:lnTo>
                  <a:pt x="22326" y="12065"/>
                </a:lnTo>
                <a:lnTo>
                  <a:pt x="32029" y="22936"/>
                </a:lnTo>
                <a:lnTo>
                  <a:pt x="38061" y="31102"/>
                </a:lnTo>
                <a:lnTo>
                  <a:pt x="39268" y="35090"/>
                </a:lnTo>
                <a:lnTo>
                  <a:pt x="32118" y="36626"/>
                </a:lnTo>
                <a:lnTo>
                  <a:pt x="18732" y="38188"/>
                </a:lnTo>
                <a:lnTo>
                  <a:pt x="0" y="39878"/>
                </a:lnTo>
                <a:lnTo>
                  <a:pt x="9359" y="43878"/>
                </a:lnTo>
                <a:lnTo>
                  <a:pt x="31826" y="55333"/>
                </a:lnTo>
                <a:lnTo>
                  <a:pt x="58953" y="73418"/>
                </a:lnTo>
                <a:lnTo>
                  <a:pt x="82283" y="97320"/>
                </a:lnTo>
                <a:lnTo>
                  <a:pt x="84924" y="97294"/>
                </a:lnTo>
                <a:lnTo>
                  <a:pt x="86728" y="92329"/>
                </a:lnTo>
                <a:close/>
              </a:path>
              <a:path w="511175" h="97790">
                <a:moveTo>
                  <a:pt x="510794" y="39878"/>
                </a:moveTo>
                <a:lnTo>
                  <a:pt x="492061" y="38188"/>
                </a:lnTo>
                <a:lnTo>
                  <a:pt x="478675" y="36626"/>
                </a:lnTo>
                <a:lnTo>
                  <a:pt x="471525" y="35090"/>
                </a:lnTo>
                <a:lnTo>
                  <a:pt x="472732" y="31102"/>
                </a:lnTo>
                <a:lnTo>
                  <a:pt x="478764" y="22936"/>
                </a:lnTo>
                <a:lnTo>
                  <a:pt x="488467" y="12065"/>
                </a:lnTo>
                <a:lnTo>
                  <a:pt x="500646" y="0"/>
                </a:lnTo>
                <a:lnTo>
                  <a:pt x="474738" y="6718"/>
                </a:lnTo>
                <a:lnTo>
                  <a:pt x="452920" y="16814"/>
                </a:lnTo>
                <a:lnTo>
                  <a:pt x="437870" y="26022"/>
                </a:lnTo>
                <a:lnTo>
                  <a:pt x="432257" y="30048"/>
                </a:lnTo>
                <a:lnTo>
                  <a:pt x="432523" y="30048"/>
                </a:lnTo>
                <a:lnTo>
                  <a:pt x="436791" y="32702"/>
                </a:lnTo>
                <a:lnTo>
                  <a:pt x="439470" y="39344"/>
                </a:lnTo>
                <a:lnTo>
                  <a:pt x="440270" y="44132"/>
                </a:lnTo>
                <a:lnTo>
                  <a:pt x="440359" y="52920"/>
                </a:lnTo>
                <a:lnTo>
                  <a:pt x="439000" y="63182"/>
                </a:lnTo>
                <a:lnTo>
                  <a:pt x="437337" y="71691"/>
                </a:lnTo>
                <a:lnTo>
                  <a:pt x="436524" y="75247"/>
                </a:lnTo>
                <a:lnTo>
                  <a:pt x="442671" y="77368"/>
                </a:lnTo>
                <a:lnTo>
                  <a:pt x="431990" y="81089"/>
                </a:lnTo>
                <a:lnTo>
                  <a:pt x="430911" y="81356"/>
                </a:lnTo>
                <a:lnTo>
                  <a:pt x="425132" y="85877"/>
                </a:lnTo>
                <a:lnTo>
                  <a:pt x="424103" y="92329"/>
                </a:lnTo>
                <a:lnTo>
                  <a:pt x="425881" y="97294"/>
                </a:lnTo>
                <a:lnTo>
                  <a:pt x="428510" y="97320"/>
                </a:lnTo>
                <a:lnTo>
                  <a:pt x="451739" y="73418"/>
                </a:lnTo>
                <a:lnTo>
                  <a:pt x="478866" y="55333"/>
                </a:lnTo>
                <a:lnTo>
                  <a:pt x="501396" y="43878"/>
                </a:lnTo>
                <a:lnTo>
                  <a:pt x="510794" y="398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9070669" y="771019"/>
            <a:ext cx="537210" cy="133350"/>
          </a:xfrm>
          <a:custGeom>
            <a:avLst/>
            <a:gdLst/>
            <a:ahLst/>
            <a:cxnLst/>
            <a:rect l="l" t="t" r="r" b="b"/>
            <a:pathLst>
              <a:path w="537209" h="133350">
                <a:moveTo>
                  <a:pt x="104486" y="81280"/>
                </a:moveTo>
                <a:lnTo>
                  <a:pt x="93235" y="81280"/>
                </a:lnTo>
                <a:lnTo>
                  <a:pt x="97042" y="83290"/>
                </a:lnTo>
                <a:lnTo>
                  <a:pt x="99379" y="83820"/>
                </a:lnTo>
                <a:lnTo>
                  <a:pt x="101100" y="85865"/>
                </a:lnTo>
                <a:lnTo>
                  <a:pt x="145630" y="110490"/>
                </a:lnTo>
                <a:lnTo>
                  <a:pt x="198613" y="128270"/>
                </a:lnTo>
                <a:lnTo>
                  <a:pt x="238299" y="133350"/>
                </a:lnTo>
                <a:lnTo>
                  <a:pt x="299330" y="133350"/>
                </a:lnTo>
                <a:lnTo>
                  <a:pt x="311824" y="132080"/>
                </a:lnTo>
                <a:lnTo>
                  <a:pt x="268752" y="132080"/>
                </a:lnTo>
                <a:lnTo>
                  <a:pt x="200746" y="123190"/>
                </a:lnTo>
                <a:lnTo>
                  <a:pt x="148869" y="105410"/>
                </a:lnTo>
                <a:lnTo>
                  <a:pt x="115325" y="87630"/>
                </a:lnTo>
                <a:lnTo>
                  <a:pt x="104486" y="81280"/>
                </a:lnTo>
                <a:close/>
              </a:path>
              <a:path w="537209" h="133350">
                <a:moveTo>
                  <a:pt x="454422" y="39370"/>
                </a:moveTo>
                <a:lnTo>
                  <a:pt x="448277" y="39370"/>
                </a:lnTo>
                <a:lnTo>
                  <a:pt x="448811" y="40640"/>
                </a:lnTo>
                <a:lnTo>
                  <a:pt x="449079" y="40640"/>
                </a:lnTo>
                <a:lnTo>
                  <a:pt x="449079" y="41910"/>
                </a:lnTo>
                <a:lnTo>
                  <a:pt x="449880" y="43180"/>
                </a:lnTo>
                <a:lnTo>
                  <a:pt x="450414" y="45720"/>
                </a:lnTo>
                <a:lnTo>
                  <a:pt x="450949" y="46990"/>
                </a:lnTo>
                <a:lnTo>
                  <a:pt x="451124" y="53340"/>
                </a:lnTo>
                <a:lnTo>
                  <a:pt x="450348" y="60960"/>
                </a:lnTo>
                <a:lnTo>
                  <a:pt x="449070" y="68580"/>
                </a:lnTo>
                <a:lnTo>
                  <a:pt x="447743" y="74930"/>
                </a:lnTo>
                <a:lnTo>
                  <a:pt x="445071" y="74930"/>
                </a:lnTo>
                <a:lnTo>
                  <a:pt x="440530" y="76200"/>
                </a:lnTo>
                <a:lnTo>
                  <a:pt x="389170" y="105410"/>
                </a:lnTo>
                <a:lnTo>
                  <a:pt x="337293" y="123190"/>
                </a:lnTo>
                <a:lnTo>
                  <a:pt x="269287" y="132080"/>
                </a:lnTo>
                <a:lnTo>
                  <a:pt x="311824" y="132080"/>
                </a:lnTo>
                <a:lnTo>
                  <a:pt x="388870" y="111760"/>
                </a:lnTo>
                <a:lnTo>
                  <a:pt x="423345" y="93980"/>
                </a:lnTo>
                <a:lnTo>
                  <a:pt x="437324" y="83820"/>
                </a:lnTo>
                <a:lnTo>
                  <a:pt x="439662" y="83290"/>
                </a:lnTo>
                <a:lnTo>
                  <a:pt x="443469" y="81280"/>
                </a:lnTo>
                <a:lnTo>
                  <a:pt x="454956" y="81280"/>
                </a:lnTo>
                <a:lnTo>
                  <a:pt x="454956" y="80010"/>
                </a:lnTo>
                <a:lnTo>
                  <a:pt x="454689" y="78740"/>
                </a:lnTo>
                <a:lnTo>
                  <a:pt x="453620" y="77470"/>
                </a:lnTo>
                <a:lnTo>
                  <a:pt x="454914" y="71120"/>
                </a:lnTo>
                <a:lnTo>
                  <a:pt x="456358" y="63500"/>
                </a:lnTo>
                <a:lnTo>
                  <a:pt x="457302" y="54610"/>
                </a:lnTo>
                <a:lnTo>
                  <a:pt x="457093" y="46990"/>
                </a:lnTo>
                <a:lnTo>
                  <a:pt x="456559" y="44450"/>
                </a:lnTo>
                <a:lnTo>
                  <a:pt x="455757" y="41910"/>
                </a:lnTo>
                <a:lnTo>
                  <a:pt x="454422" y="39370"/>
                </a:lnTo>
                <a:close/>
              </a:path>
              <a:path w="537209" h="133350">
                <a:moveTo>
                  <a:pt x="14693" y="0"/>
                </a:moveTo>
                <a:lnTo>
                  <a:pt x="21371" y="6350"/>
                </a:lnTo>
                <a:lnTo>
                  <a:pt x="31381" y="16510"/>
                </a:lnTo>
                <a:lnTo>
                  <a:pt x="39538" y="25400"/>
                </a:lnTo>
                <a:lnTo>
                  <a:pt x="45490" y="31750"/>
                </a:lnTo>
                <a:lnTo>
                  <a:pt x="48888" y="36830"/>
                </a:lnTo>
                <a:lnTo>
                  <a:pt x="42915" y="38100"/>
                </a:lnTo>
                <a:lnTo>
                  <a:pt x="34161" y="39370"/>
                </a:lnTo>
                <a:lnTo>
                  <a:pt x="23755" y="39370"/>
                </a:lnTo>
                <a:lnTo>
                  <a:pt x="12823" y="40639"/>
                </a:lnTo>
                <a:lnTo>
                  <a:pt x="0" y="41909"/>
                </a:lnTo>
                <a:lnTo>
                  <a:pt x="12021" y="45719"/>
                </a:lnTo>
                <a:lnTo>
                  <a:pt x="21513" y="50800"/>
                </a:lnTo>
                <a:lnTo>
                  <a:pt x="43679" y="62230"/>
                </a:lnTo>
                <a:lnTo>
                  <a:pt x="70252" y="80010"/>
                </a:lnTo>
                <a:lnTo>
                  <a:pt x="92968" y="102870"/>
                </a:lnTo>
                <a:lnTo>
                  <a:pt x="94036" y="104140"/>
                </a:lnTo>
                <a:lnTo>
                  <a:pt x="98044" y="104140"/>
                </a:lnTo>
                <a:lnTo>
                  <a:pt x="101517" y="102870"/>
                </a:lnTo>
                <a:lnTo>
                  <a:pt x="103119" y="97790"/>
                </a:lnTo>
                <a:lnTo>
                  <a:pt x="96975" y="97790"/>
                </a:lnTo>
                <a:lnTo>
                  <a:pt x="93502" y="92710"/>
                </a:lnTo>
                <a:lnTo>
                  <a:pt x="89762" y="88900"/>
                </a:lnTo>
                <a:lnTo>
                  <a:pt x="85488" y="85090"/>
                </a:lnTo>
                <a:lnTo>
                  <a:pt x="99942" y="85090"/>
                </a:lnTo>
                <a:lnTo>
                  <a:pt x="98044" y="83820"/>
                </a:lnTo>
                <a:lnTo>
                  <a:pt x="84152" y="83820"/>
                </a:lnTo>
                <a:lnTo>
                  <a:pt x="68845" y="71120"/>
                </a:lnTo>
                <a:lnTo>
                  <a:pt x="52862" y="59690"/>
                </a:lnTo>
                <a:lnTo>
                  <a:pt x="25379" y="45720"/>
                </a:lnTo>
                <a:lnTo>
                  <a:pt x="41086" y="44450"/>
                </a:lnTo>
                <a:lnTo>
                  <a:pt x="49656" y="43180"/>
                </a:lnTo>
                <a:lnTo>
                  <a:pt x="53367" y="41910"/>
                </a:lnTo>
                <a:lnTo>
                  <a:pt x="54498" y="40640"/>
                </a:lnTo>
                <a:lnTo>
                  <a:pt x="55300" y="40640"/>
                </a:lnTo>
                <a:lnTo>
                  <a:pt x="55834" y="39370"/>
                </a:lnTo>
                <a:lnTo>
                  <a:pt x="55834" y="38100"/>
                </a:lnTo>
                <a:lnTo>
                  <a:pt x="53705" y="33020"/>
                </a:lnTo>
                <a:lnTo>
                  <a:pt x="48020" y="25400"/>
                </a:lnTo>
                <a:lnTo>
                  <a:pt x="40431" y="16510"/>
                </a:lnTo>
                <a:lnTo>
                  <a:pt x="32592" y="8890"/>
                </a:lnTo>
                <a:lnTo>
                  <a:pt x="52709" y="8890"/>
                </a:lnTo>
                <a:lnTo>
                  <a:pt x="46930" y="6350"/>
                </a:lnTo>
                <a:lnTo>
                  <a:pt x="23776" y="1270"/>
                </a:lnTo>
                <a:lnTo>
                  <a:pt x="14693" y="0"/>
                </a:lnTo>
                <a:close/>
              </a:path>
              <a:path w="537209" h="133350">
                <a:moveTo>
                  <a:pt x="454956" y="81280"/>
                </a:moveTo>
                <a:lnTo>
                  <a:pt x="444537" y="81280"/>
                </a:lnTo>
                <a:lnTo>
                  <a:pt x="443469" y="82550"/>
                </a:lnTo>
                <a:lnTo>
                  <a:pt x="442934" y="82550"/>
                </a:lnTo>
                <a:lnTo>
                  <a:pt x="433851" y="97790"/>
                </a:lnTo>
                <a:lnTo>
                  <a:pt x="435454" y="102870"/>
                </a:lnTo>
                <a:lnTo>
                  <a:pt x="438660" y="104140"/>
                </a:lnTo>
                <a:lnTo>
                  <a:pt x="442667" y="104140"/>
                </a:lnTo>
                <a:lnTo>
                  <a:pt x="443736" y="102870"/>
                </a:lnTo>
                <a:lnTo>
                  <a:pt x="448784" y="97790"/>
                </a:lnTo>
                <a:lnTo>
                  <a:pt x="441064" y="97790"/>
                </a:lnTo>
                <a:lnTo>
                  <a:pt x="440530" y="96520"/>
                </a:lnTo>
                <a:lnTo>
                  <a:pt x="440263" y="93980"/>
                </a:lnTo>
                <a:lnTo>
                  <a:pt x="440797" y="92710"/>
                </a:lnTo>
                <a:lnTo>
                  <a:pt x="441331" y="90170"/>
                </a:lnTo>
                <a:lnTo>
                  <a:pt x="442934" y="88900"/>
                </a:lnTo>
                <a:lnTo>
                  <a:pt x="445071" y="87630"/>
                </a:lnTo>
                <a:lnTo>
                  <a:pt x="449346" y="86360"/>
                </a:lnTo>
                <a:lnTo>
                  <a:pt x="452284" y="85090"/>
                </a:lnTo>
                <a:lnTo>
                  <a:pt x="461404" y="85090"/>
                </a:lnTo>
                <a:lnTo>
                  <a:pt x="462666" y="83820"/>
                </a:lnTo>
                <a:lnTo>
                  <a:pt x="454155" y="83820"/>
                </a:lnTo>
                <a:lnTo>
                  <a:pt x="454689" y="82550"/>
                </a:lnTo>
                <a:lnTo>
                  <a:pt x="454956" y="81280"/>
                </a:lnTo>
                <a:close/>
              </a:path>
              <a:path w="537209" h="133350">
                <a:moveTo>
                  <a:pt x="99942" y="85090"/>
                </a:moveTo>
                <a:lnTo>
                  <a:pt x="85488" y="85090"/>
                </a:lnTo>
                <a:lnTo>
                  <a:pt x="88426" y="86360"/>
                </a:lnTo>
                <a:lnTo>
                  <a:pt x="92701" y="87630"/>
                </a:lnTo>
                <a:lnTo>
                  <a:pt x="95105" y="88900"/>
                </a:lnTo>
                <a:lnTo>
                  <a:pt x="96708" y="90170"/>
                </a:lnTo>
                <a:lnTo>
                  <a:pt x="97242" y="92710"/>
                </a:lnTo>
                <a:lnTo>
                  <a:pt x="97776" y="93980"/>
                </a:lnTo>
                <a:lnTo>
                  <a:pt x="97509" y="96520"/>
                </a:lnTo>
                <a:lnTo>
                  <a:pt x="96975" y="97790"/>
                </a:lnTo>
                <a:lnTo>
                  <a:pt x="103119" y="97790"/>
                </a:lnTo>
                <a:lnTo>
                  <a:pt x="102852" y="93980"/>
                </a:lnTo>
                <a:lnTo>
                  <a:pt x="102585" y="87630"/>
                </a:lnTo>
                <a:lnTo>
                  <a:pt x="101100" y="85865"/>
                </a:lnTo>
                <a:lnTo>
                  <a:pt x="99942" y="85090"/>
                </a:lnTo>
                <a:close/>
              </a:path>
              <a:path w="537209" h="133350">
                <a:moveTo>
                  <a:pt x="461404" y="85090"/>
                </a:moveTo>
                <a:lnTo>
                  <a:pt x="452284" y="85090"/>
                </a:lnTo>
                <a:lnTo>
                  <a:pt x="448277" y="88900"/>
                </a:lnTo>
                <a:lnTo>
                  <a:pt x="444537" y="92710"/>
                </a:lnTo>
                <a:lnTo>
                  <a:pt x="441064" y="97790"/>
                </a:lnTo>
                <a:lnTo>
                  <a:pt x="448784" y="97790"/>
                </a:lnTo>
                <a:lnTo>
                  <a:pt x="461404" y="85090"/>
                </a:lnTo>
                <a:close/>
              </a:path>
              <a:path w="537209" h="133350">
                <a:moveTo>
                  <a:pt x="52709" y="8890"/>
                </a:moveTo>
                <a:lnTo>
                  <a:pt x="32592" y="8890"/>
                </a:lnTo>
                <a:lnTo>
                  <a:pt x="50499" y="13970"/>
                </a:lnTo>
                <a:lnTo>
                  <a:pt x="66253" y="21590"/>
                </a:lnTo>
                <a:lnTo>
                  <a:pt x="78800" y="27940"/>
                </a:lnTo>
                <a:lnTo>
                  <a:pt x="87090" y="34290"/>
                </a:lnTo>
                <a:lnTo>
                  <a:pt x="99379" y="34290"/>
                </a:lnTo>
                <a:lnTo>
                  <a:pt x="157317" y="71120"/>
                </a:lnTo>
                <a:lnTo>
                  <a:pt x="204090" y="87630"/>
                </a:lnTo>
                <a:lnTo>
                  <a:pt x="263409" y="96520"/>
                </a:lnTo>
                <a:lnTo>
                  <a:pt x="274630" y="96520"/>
                </a:lnTo>
                <a:lnTo>
                  <a:pt x="308591" y="91440"/>
                </a:lnTo>
                <a:lnTo>
                  <a:pt x="265279" y="91440"/>
                </a:lnTo>
                <a:lnTo>
                  <a:pt x="205233" y="82550"/>
                </a:lnTo>
                <a:lnTo>
                  <a:pt x="159455" y="67310"/>
                </a:lnTo>
                <a:lnTo>
                  <a:pt x="126249" y="48260"/>
                </a:lnTo>
                <a:lnTo>
                  <a:pt x="105791" y="34290"/>
                </a:lnTo>
                <a:lnTo>
                  <a:pt x="101583" y="30480"/>
                </a:lnTo>
                <a:lnTo>
                  <a:pt x="91899" y="30480"/>
                </a:lnTo>
                <a:lnTo>
                  <a:pt x="82720" y="24130"/>
                </a:lnTo>
                <a:lnTo>
                  <a:pt x="67154" y="15240"/>
                </a:lnTo>
                <a:lnTo>
                  <a:pt x="52709" y="8890"/>
                </a:lnTo>
                <a:close/>
              </a:path>
              <a:path w="537209" h="133350">
                <a:moveTo>
                  <a:pt x="442667" y="29210"/>
                </a:moveTo>
                <a:lnTo>
                  <a:pt x="438125" y="29210"/>
                </a:lnTo>
                <a:lnTo>
                  <a:pt x="432248" y="34290"/>
                </a:lnTo>
                <a:lnTo>
                  <a:pt x="411790" y="48260"/>
                </a:lnTo>
                <a:lnTo>
                  <a:pt x="378584" y="67310"/>
                </a:lnTo>
                <a:lnTo>
                  <a:pt x="332806" y="82550"/>
                </a:lnTo>
                <a:lnTo>
                  <a:pt x="274630" y="91440"/>
                </a:lnTo>
                <a:lnTo>
                  <a:pt x="308591" y="91440"/>
                </a:lnTo>
                <a:lnTo>
                  <a:pt x="380822" y="71120"/>
                </a:lnTo>
                <a:lnTo>
                  <a:pt x="414758" y="52070"/>
                </a:lnTo>
                <a:lnTo>
                  <a:pt x="438660" y="34290"/>
                </a:lnTo>
                <a:lnTo>
                  <a:pt x="450949" y="34290"/>
                </a:lnTo>
                <a:lnTo>
                  <a:pt x="455923" y="30480"/>
                </a:lnTo>
                <a:lnTo>
                  <a:pt x="445606" y="30480"/>
                </a:lnTo>
                <a:lnTo>
                  <a:pt x="442667" y="29210"/>
                </a:lnTo>
                <a:close/>
              </a:path>
              <a:path w="537209" h="133350">
                <a:moveTo>
                  <a:pt x="97042" y="83290"/>
                </a:moveTo>
                <a:lnTo>
                  <a:pt x="98044" y="83820"/>
                </a:lnTo>
                <a:lnTo>
                  <a:pt x="101100" y="85865"/>
                </a:lnTo>
                <a:lnTo>
                  <a:pt x="99379" y="83820"/>
                </a:lnTo>
                <a:lnTo>
                  <a:pt x="97042" y="83290"/>
                </a:lnTo>
                <a:close/>
              </a:path>
              <a:path w="537209" h="133350">
                <a:moveTo>
                  <a:pt x="439662" y="83290"/>
                </a:moveTo>
                <a:lnTo>
                  <a:pt x="437324" y="83820"/>
                </a:lnTo>
                <a:lnTo>
                  <a:pt x="435636" y="85825"/>
                </a:lnTo>
                <a:lnTo>
                  <a:pt x="438660" y="83820"/>
                </a:lnTo>
                <a:lnTo>
                  <a:pt x="439662" y="83290"/>
                </a:lnTo>
                <a:close/>
              </a:path>
              <a:path w="537209" h="133350">
                <a:moveTo>
                  <a:pt x="94838" y="34290"/>
                </a:moveTo>
                <a:lnTo>
                  <a:pt x="80737" y="54610"/>
                </a:lnTo>
                <a:lnTo>
                  <a:pt x="81681" y="63500"/>
                </a:lnTo>
                <a:lnTo>
                  <a:pt x="83125" y="71120"/>
                </a:lnTo>
                <a:lnTo>
                  <a:pt x="84419" y="77470"/>
                </a:lnTo>
                <a:lnTo>
                  <a:pt x="83083" y="78740"/>
                </a:lnTo>
                <a:lnTo>
                  <a:pt x="82816" y="80010"/>
                </a:lnTo>
                <a:lnTo>
                  <a:pt x="83083" y="81280"/>
                </a:lnTo>
                <a:lnTo>
                  <a:pt x="84152" y="83820"/>
                </a:lnTo>
                <a:lnTo>
                  <a:pt x="98044" y="83820"/>
                </a:lnTo>
                <a:lnTo>
                  <a:pt x="97042" y="83290"/>
                </a:lnTo>
                <a:lnTo>
                  <a:pt x="93769" y="82550"/>
                </a:lnTo>
                <a:lnTo>
                  <a:pt x="93235" y="82550"/>
                </a:lnTo>
                <a:lnTo>
                  <a:pt x="92433" y="81280"/>
                </a:lnTo>
                <a:lnTo>
                  <a:pt x="104486" y="81280"/>
                </a:lnTo>
                <a:lnTo>
                  <a:pt x="102318" y="80010"/>
                </a:lnTo>
                <a:lnTo>
                  <a:pt x="98044" y="76200"/>
                </a:lnTo>
                <a:lnTo>
                  <a:pt x="94036" y="74930"/>
                </a:lnTo>
                <a:lnTo>
                  <a:pt x="90029" y="74930"/>
                </a:lnTo>
                <a:lnTo>
                  <a:pt x="88702" y="68580"/>
                </a:lnTo>
                <a:lnTo>
                  <a:pt x="87424" y="60960"/>
                </a:lnTo>
                <a:lnTo>
                  <a:pt x="86648" y="54610"/>
                </a:lnTo>
                <a:lnTo>
                  <a:pt x="86823" y="48260"/>
                </a:lnTo>
                <a:lnTo>
                  <a:pt x="87358" y="45720"/>
                </a:lnTo>
                <a:lnTo>
                  <a:pt x="88159" y="43180"/>
                </a:lnTo>
                <a:lnTo>
                  <a:pt x="89495" y="40640"/>
                </a:lnTo>
                <a:lnTo>
                  <a:pt x="89762" y="40640"/>
                </a:lnTo>
                <a:lnTo>
                  <a:pt x="90029" y="39370"/>
                </a:lnTo>
                <a:lnTo>
                  <a:pt x="90563" y="39370"/>
                </a:lnTo>
                <a:lnTo>
                  <a:pt x="90563" y="38100"/>
                </a:lnTo>
                <a:lnTo>
                  <a:pt x="91365" y="38100"/>
                </a:lnTo>
                <a:lnTo>
                  <a:pt x="91632" y="36830"/>
                </a:lnTo>
                <a:lnTo>
                  <a:pt x="92968" y="35560"/>
                </a:lnTo>
                <a:lnTo>
                  <a:pt x="94303" y="35560"/>
                </a:lnTo>
                <a:lnTo>
                  <a:pt x="94838" y="34290"/>
                </a:lnTo>
                <a:close/>
              </a:path>
              <a:path w="537209" h="133350">
                <a:moveTo>
                  <a:pt x="513926" y="8890"/>
                </a:moveTo>
                <a:lnTo>
                  <a:pt x="484334" y="33020"/>
                </a:lnTo>
                <a:lnTo>
                  <a:pt x="482205" y="38100"/>
                </a:lnTo>
                <a:lnTo>
                  <a:pt x="482205" y="39370"/>
                </a:lnTo>
                <a:lnTo>
                  <a:pt x="482740" y="40640"/>
                </a:lnTo>
                <a:lnTo>
                  <a:pt x="483541" y="40640"/>
                </a:lnTo>
                <a:lnTo>
                  <a:pt x="484597" y="41910"/>
                </a:lnTo>
                <a:lnTo>
                  <a:pt x="488383" y="43180"/>
                </a:lnTo>
                <a:lnTo>
                  <a:pt x="497028" y="44450"/>
                </a:lnTo>
                <a:lnTo>
                  <a:pt x="512660" y="45720"/>
                </a:lnTo>
                <a:lnTo>
                  <a:pt x="485311" y="59690"/>
                </a:lnTo>
                <a:lnTo>
                  <a:pt x="469420" y="69850"/>
                </a:lnTo>
                <a:lnTo>
                  <a:pt x="454155" y="83820"/>
                </a:lnTo>
                <a:lnTo>
                  <a:pt x="462666" y="83820"/>
                </a:lnTo>
                <a:lnTo>
                  <a:pt x="466452" y="80010"/>
                </a:lnTo>
                <a:lnTo>
                  <a:pt x="493025" y="62230"/>
                </a:lnTo>
                <a:lnTo>
                  <a:pt x="515190" y="50800"/>
                </a:lnTo>
                <a:lnTo>
                  <a:pt x="524682" y="45720"/>
                </a:lnTo>
                <a:lnTo>
                  <a:pt x="536704" y="41910"/>
                </a:lnTo>
                <a:lnTo>
                  <a:pt x="514017" y="39370"/>
                </a:lnTo>
                <a:lnTo>
                  <a:pt x="503611" y="39370"/>
                </a:lnTo>
                <a:lnTo>
                  <a:pt x="494857" y="38100"/>
                </a:lnTo>
                <a:lnTo>
                  <a:pt x="488884" y="36830"/>
                </a:lnTo>
                <a:lnTo>
                  <a:pt x="492319" y="31750"/>
                </a:lnTo>
                <a:lnTo>
                  <a:pt x="498334" y="25400"/>
                </a:lnTo>
                <a:lnTo>
                  <a:pt x="506503" y="16510"/>
                </a:lnTo>
                <a:lnTo>
                  <a:pt x="513926" y="8890"/>
                </a:lnTo>
                <a:close/>
              </a:path>
              <a:path w="537209" h="133350">
                <a:moveTo>
                  <a:pt x="450949" y="34290"/>
                </a:moveTo>
                <a:lnTo>
                  <a:pt x="443201" y="34290"/>
                </a:lnTo>
                <a:lnTo>
                  <a:pt x="443736" y="35560"/>
                </a:lnTo>
                <a:lnTo>
                  <a:pt x="445339" y="35560"/>
                </a:lnTo>
                <a:lnTo>
                  <a:pt x="445339" y="36830"/>
                </a:lnTo>
                <a:lnTo>
                  <a:pt x="445606" y="36830"/>
                </a:lnTo>
                <a:lnTo>
                  <a:pt x="447209" y="38100"/>
                </a:lnTo>
                <a:lnTo>
                  <a:pt x="447743" y="39370"/>
                </a:lnTo>
                <a:lnTo>
                  <a:pt x="453887" y="39370"/>
                </a:lnTo>
                <a:lnTo>
                  <a:pt x="453887" y="38100"/>
                </a:lnTo>
                <a:lnTo>
                  <a:pt x="453086" y="36830"/>
                </a:lnTo>
                <a:lnTo>
                  <a:pt x="450949" y="34290"/>
                </a:lnTo>
                <a:close/>
              </a:path>
              <a:path w="537209" h="133350">
                <a:moveTo>
                  <a:pt x="100181" y="29210"/>
                </a:moveTo>
                <a:lnTo>
                  <a:pt x="95372" y="29210"/>
                </a:lnTo>
                <a:lnTo>
                  <a:pt x="92433" y="30480"/>
                </a:lnTo>
                <a:lnTo>
                  <a:pt x="101583" y="30480"/>
                </a:lnTo>
                <a:lnTo>
                  <a:pt x="100181" y="29210"/>
                </a:lnTo>
                <a:close/>
              </a:path>
              <a:path w="537209" h="133350">
                <a:moveTo>
                  <a:pt x="523079" y="0"/>
                </a:moveTo>
                <a:lnTo>
                  <a:pt x="470618" y="15240"/>
                </a:lnTo>
                <a:lnTo>
                  <a:pt x="445873" y="30480"/>
                </a:lnTo>
                <a:lnTo>
                  <a:pt x="455923" y="30480"/>
                </a:lnTo>
                <a:lnTo>
                  <a:pt x="459239" y="27940"/>
                </a:lnTo>
                <a:lnTo>
                  <a:pt x="471786" y="21590"/>
                </a:lnTo>
                <a:lnTo>
                  <a:pt x="487540" y="13970"/>
                </a:lnTo>
                <a:lnTo>
                  <a:pt x="505447" y="8890"/>
                </a:lnTo>
                <a:lnTo>
                  <a:pt x="513926" y="8890"/>
                </a:lnTo>
                <a:lnTo>
                  <a:pt x="516400" y="6350"/>
                </a:lnTo>
                <a:lnTo>
                  <a:pt x="523079" y="0"/>
                </a:lnTo>
                <a:close/>
              </a:path>
            </a:pathLst>
          </a:custGeom>
          <a:solidFill>
            <a:srgbClr val="0069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9140128" y="410075"/>
            <a:ext cx="400050" cy="394335"/>
          </a:xfrm>
          <a:custGeom>
            <a:avLst/>
            <a:gdLst/>
            <a:ahLst/>
            <a:cxnLst/>
            <a:rect l="l" t="t" r="r" b="b"/>
            <a:pathLst>
              <a:path w="400050" h="394334">
                <a:moveTo>
                  <a:pt x="198759" y="0"/>
                </a:moveTo>
                <a:lnTo>
                  <a:pt x="170975" y="43340"/>
                </a:lnTo>
                <a:lnTo>
                  <a:pt x="180860" y="55305"/>
                </a:lnTo>
                <a:lnTo>
                  <a:pt x="176585" y="57698"/>
                </a:lnTo>
                <a:lnTo>
                  <a:pt x="171510" y="59293"/>
                </a:lnTo>
                <a:lnTo>
                  <a:pt x="165098" y="59293"/>
                </a:lnTo>
                <a:lnTo>
                  <a:pt x="163495" y="56103"/>
                </a:lnTo>
                <a:lnTo>
                  <a:pt x="149871" y="80299"/>
                </a:lnTo>
                <a:lnTo>
                  <a:pt x="123423" y="72854"/>
                </a:lnTo>
                <a:lnTo>
                  <a:pt x="124758" y="76045"/>
                </a:lnTo>
                <a:lnTo>
                  <a:pt x="119950" y="80565"/>
                </a:lnTo>
                <a:lnTo>
                  <a:pt x="115675" y="82958"/>
                </a:lnTo>
                <a:lnTo>
                  <a:pt x="110867" y="84021"/>
                </a:lnTo>
                <a:lnTo>
                  <a:pt x="108997" y="68866"/>
                </a:lnTo>
                <a:lnTo>
                  <a:pt x="57971" y="57964"/>
                </a:lnTo>
                <a:lnTo>
                  <a:pt x="69191" y="108218"/>
                </a:lnTo>
                <a:lnTo>
                  <a:pt x="84686" y="109813"/>
                </a:lnTo>
                <a:lnTo>
                  <a:pt x="83350" y="114599"/>
                </a:lnTo>
                <a:lnTo>
                  <a:pt x="80946" y="118853"/>
                </a:lnTo>
                <a:lnTo>
                  <a:pt x="76671" y="123639"/>
                </a:lnTo>
                <a:lnTo>
                  <a:pt x="73199" y="122310"/>
                </a:lnTo>
                <a:lnTo>
                  <a:pt x="80946" y="148899"/>
                </a:lnTo>
                <a:lnTo>
                  <a:pt x="56902" y="162194"/>
                </a:lnTo>
                <a:lnTo>
                  <a:pt x="60108" y="163523"/>
                </a:lnTo>
                <a:lnTo>
                  <a:pt x="60108" y="169905"/>
                </a:lnTo>
                <a:lnTo>
                  <a:pt x="58505" y="174691"/>
                </a:lnTo>
                <a:lnTo>
                  <a:pt x="56101" y="178945"/>
                </a:lnTo>
                <a:lnTo>
                  <a:pt x="43812" y="169373"/>
                </a:lnTo>
                <a:lnTo>
                  <a:pt x="0" y="197292"/>
                </a:lnTo>
                <a:lnTo>
                  <a:pt x="44079" y="225210"/>
                </a:lnTo>
                <a:lnTo>
                  <a:pt x="56368" y="215638"/>
                </a:lnTo>
                <a:lnTo>
                  <a:pt x="58773" y="219892"/>
                </a:lnTo>
                <a:lnTo>
                  <a:pt x="60375" y="224678"/>
                </a:lnTo>
                <a:lnTo>
                  <a:pt x="60375" y="231060"/>
                </a:lnTo>
                <a:lnTo>
                  <a:pt x="57170" y="232389"/>
                </a:lnTo>
                <a:lnTo>
                  <a:pt x="81480" y="245950"/>
                </a:lnTo>
                <a:lnTo>
                  <a:pt x="74000" y="272007"/>
                </a:lnTo>
                <a:lnTo>
                  <a:pt x="77206" y="270678"/>
                </a:lnTo>
                <a:lnTo>
                  <a:pt x="81747" y="275198"/>
                </a:lnTo>
                <a:lnTo>
                  <a:pt x="84419" y="279718"/>
                </a:lnTo>
                <a:lnTo>
                  <a:pt x="85488" y="284504"/>
                </a:lnTo>
                <a:lnTo>
                  <a:pt x="69993" y="286100"/>
                </a:lnTo>
                <a:lnTo>
                  <a:pt x="58773" y="336353"/>
                </a:lnTo>
                <a:lnTo>
                  <a:pt x="109798" y="325452"/>
                </a:lnTo>
                <a:lnTo>
                  <a:pt x="111401" y="310030"/>
                </a:lnTo>
                <a:lnTo>
                  <a:pt x="116210" y="311359"/>
                </a:lnTo>
                <a:lnTo>
                  <a:pt x="120751" y="314018"/>
                </a:lnTo>
                <a:lnTo>
                  <a:pt x="125560" y="318273"/>
                </a:lnTo>
                <a:lnTo>
                  <a:pt x="124224" y="321463"/>
                </a:lnTo>
                <a:lnTo>
                  <a:pt x="151207" y="314018"/>
                </a:lnTo>
                <a:lnTo>
                  <a:pt x="164564" y="337683"/>
                </a:lnTo>
                <a:lnTo>
                  <a:pt x="165900" y="334492"/>
                </a:lnTo>
                <a:lnTo>
                  <a:pt x="172311" y="334492"/>
                </a:lnTo>
                <a:lnTo>
                  <a:pt x="177387" y="336087"/>
                </a:lnTo>
                <a:lnTo>
                  <a:pt x="181662" y="338480"/>
                </a:lnTo>
                <a:lnTo>
                  <a:pt x="172044" y="350446"/>
                </a:lnTo>
                <a:lnTo>
                  <a:pt x="200362" y="393786"/>
                </a:lnTo>
                <a:lnTo>
                  <a:pt x="228680" y="350446"/>
                </a:lnTo>
                <a:lnTo>
                  <a:pt x="218795" y="338480"/>
                </a:lnTo>
                <a:lnTo>
                  <a:pt x="223070" y="336087"/>
                </a:lnTo>
                <a:lnTo>
                  <a:pt x="228146" y="334492"/>
                </a:lnTo>
                <a:lnTo>
                  <a:pt x="234557" y="334492"/>
                </a:lnTo>
                <a:lnTo>
                  <a:pt x="236160" y="337683"/>
                </a:lnTo>
                <a:lnTo>
                  <a:pt x="249785" y="313487"/>
                </a:lnTo>
                <a:lnTo>
                  <a:pt x="276233" y="320932"/>
                </a:lnTo>
                <a:lnTo>
                  <a:pt x="274897" y="317741"/>
                </a:lnTo>
                <a:lnTo>
                  <a:pt x="279706" y="313221"/>
                </a:lnTo>
                <a:lnTo>
                  <a:pt x="283980" y="310828"/>
                </a:lnTo>
                <a:lnTo>
                  <a:pt x="288789" y="309764"/>
                </a:lnTo>
                <a:lnTo>
                  <a:pt x="290659" y="324920"/>
                </a:lnTo>
                <a:lnTo>
                  <a:pt x="341684" y="335822"/>
                </a:lnTo>
                <a:lnTo>
                  <a:pt x="330464" y="285568"/>
                </a:lnTo>
                <a:lnTo>
                  <a:pt x="314969" y="283972"/>
                </a:lnTo>
                <a:lnTo>
                  <a:pt x="316305" y="279186"/>
                </a:lnTo>
                <a:lnTo>
                  <a:pt x="318709" y="274932"/>
                </a:lnTo>
                <a:lnTo>
                  <a:pt x="322984" y="270146"/>
                </a:lnTo>
                <a:lnTo>
                  <a:pt x="326457" y="271476"/>
                </a:lnTo>
                <a:lnTo>
                  <a:pt x="318709" y="244886"/>
                </a:lnTo>
                <a:lnTo>
                  <a:pt x="342753" y="231592"/>
                </a:lnTo>
                <a:lnTo>
                  <a:pt x="339547" y="230262"/>
                </a:lnTo>
                <a:lnTo>
                  <a:pt x="339547" y="223881"/>
                </a:lnTo>
                <a:lnTo>
                  <a:pt x="341150" y="219095"/>
                </a:lnTo>
                <a:lnTo>
                  <a:pt x="343554" y="214841"/>
                </a:lnTo>
                <a:lnTo>
                  <a:pt x="355843" y="224413"/>
                </a:lnTo>
                <a:lnTo>
                  <a:pt x="399656" y="196494"/>
                </a:lnTo>
                <a:lnTo>
                  <a:pt x="355042" y="168575"/>
                </a:lnTo>
                <a:lnTo>
                  <a:pt x="342753" y="178147"/>
                </a:lnTo>
                <a:lnTo>
                  <a:pt x="340349" y="173893"/>
                </a:lnTo>
                <a:lnTo>
                  <a:pt x="338746" y="169107"/>
                </a:lnTo>
                <a:lnTo>
                  <a:pt x="338746" y="162726"/>
                </a:lnTo>
                <a:lnTo>
                  <a:pt x="341951" y="161396"/>
                </a:lnTo>
                <a:lnTo>
                  <a:pt x="317641" y="147836"/>
                </a:lnTo>
                <a:lnTo>
                  <a:pt x="325121" y="121778"/>
                </a:lnTo>
                <a:lnTo>
                  <a:pt x="321915" y="123108"/>
                </a:lnTo>
                <a:lnTo>
                  <a:pt x="317374" y="118587"/>
                </a:lnTo>
                <a:lnTo>
                  <a:pt x="314702" y="114067"/>
                </a:lnTo>
                <a:lnTo>
                  <a:pt x="313633" y="109281"/>
                </a:lnTo>
                <a:lnTo>
                  <a:pt x="329128" y="107686"/>
                </a:lnTo>
                <a:lnTo>
                  <a:pt x="340348" y="57432"/>
                </a:lnTo>
                <a:lnTo>
                  <a:pt x="289323" y="68334"/>
                </a:lnTo>
                <a:lnTo>
                  <a:pt x="287720" y="83756"/>
                </a:lnTo>
                <a:lnTo>
                  <a:pt x="282911" y="82426"/>
                </a:lnTo>
                <a:lnTo>
                  <a:pt x="278370" y="79767"/>
                </a:lnTo>
                <a:lnTo>
                  <a:pt x="273561" y="75513"/>
                </a:lnTo>
                <a:lnTo>
                  <a:pt x="274897" y="72322"/>
                </a:lnTo>
                <a:lnTo>
                  <a:pt x="247915" y="79767"/>
                </a:lnTo>
                <a:lnTo>
                  <a:pt x="234557" y="56103"/>
                </a:lnTo>
                <a:lnTo>
                  <a:pt x="233221" y="59293"/>
                </a:lnTo>
                <a:lnTo>
                  <a:pt x="226810" y="59293"/>
                </a:lnTo>
                <a:lnTo>
                  <a:pt x="221734" y="57698"/>
                </a:lnTo>
                <a:lnTo>
                  <a:pt x="217459" y="55305"/>
                </a:lnTo>
                <a:lnTo>
                  <a:pt x="227077" y="43340"/>
                </a:lnTo>
                <a:lnTo>
                  <a:pt x="198759" y="0"/>
                </a:lnTo>
                <a:close/>
              </a:path>
            </a:pathLst>
          </a:custGeom>
          <a:solidFill>
            <a:srgbClr val="007C5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1" name="bg object 3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221609" y="490375"/>
            <a:ext cx="236427" cy="233187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109673" y="379498"/>
            <a:ext cx="459765" cy="454675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622804" y="6036564"/>
            <a:ext cx="210312" cy="208788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317491" y="6036564"/>
            <a:ext cx="208787" cy="208788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010655" y="6036564"/>
            <a:ext cx="210312" cy="208788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703819" y="6036564"/>
            <a:ext cx="210311" cy="208788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396983" y="6036564"/>
            <a:ext cx="210312" cy="208788"/>
          </a:xfrm>
          <a:prstGeom prst="rect">
            <a:avLst/>
          </a:prstGeom>
        </p:spPr>
      </p:pic>
      <p:sp>
        <p:nvSpPr>
          <p:cNvPr id="38" name="bg object 38"/>
          <p:cNvSpPr/>
          <p:nvPr/>
        </p:nvSpPr>
        <p:spPr>
          <a:xfrm>
            <a:off x="817625" y="598169"/>
            <a:ext cx="8108950" cy="0"/>
          </a:xfrm>
          <a:custGeom>
            <a:avLst/>
            <a:gdLst/>
            <a:ahLst/>
            <a:cxnLst/>
            <a:rect l="l" t="t" r="r" b="b"/>
            <a:pathLst>
              <a:path w="8108950">
                <a:moveTo>
                  <a:pt x="0" y="0"/>
                </a:moveTo>
                <a:lnTo>
                  <a:pt x="8108823" y="0"/>
                </a:lnTo>
              </a:path>
            </a:pathLst>
          </a:custGeom>
          <a:ln w="19812">
            <a:solidFill>
              <a:srgbClr val="DBDBD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86451" y="2981325"/>
            <a:ext cx="1419097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2417" y="2003297"/>
            <a:ext cx="9409430" cy="15424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564366" y="6399516"/>
            <a:ext cx="377825" cy="282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  <p:sp>
        <p:nvSpPr>
          <p:cNvPr id="7" name="Holder 4"/>
          <p:cNvSpPr txBox="1"/>
          <p:nvPr userDrawn="1"/>
        </p:nvSpPr>
        <p:spPr>
          <a:xfrm>
            <a:off x="3898644" y="6343661"/>
            <a:ext cx="128295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l" defTabSz="914400" rtl="0" eaLnBrk="1" latinLnBrk="0" hangingPunct="1">
              <a:lnSpc>
                <a:spcPct val="100000"/>
              </a:lnSpc>
              <a:spcBef>
                <a:spcPts val="185"/>
              </a:spcBef>
            </a:pPr>
            <a:r>
              <a:rPr lang="en-US" sz="1400" b="0" i="0" kern="1200" spc="-10" dirty="0">
                <a:solidFill>
                  <a:srgbClr val="767070"/>
                </a:solidFill>
                <a:latin typeface="微软雅黑" panose="020B0503020204020204" charset="-122"/>
                <a:ea typeface="+mn-ea"/>
              </a:rPr>
              <a:t>Related work</a:t>
            </a:r>
            <a:endParaRPr lang="en-US" sz="1400" b="0" i="0" kern="1200" spc="-10" dirty="0">
              <a:solidFill>
                <a:srgbClr val="767070"/>
              </a:solidFill>
              <a:latin typeface="微软雅黑" panose="020B0503020204020204" charset="-122"/>
              <a:ea typeface="+mn-ea"/>
            </a:endParaRPr>
          </a:p>
        </p:txBody>
      </p:sp>
      <p:sp>
        <p:nvSpPr>
          <p:cNvPr id="8" name="Holder 4"/>
          <p:cNvSpPr txBox="1"/>
          <p:nvPr userDrawn="1"/>
        </p:nvSpPr>
        <p:spPr>
          <a:xfrm>
            <a:off x="2203762" y="6343661"/>
            <a:ext cx="128295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9" name="Holder 4"/>
          <p:cNvSpPr txBox="1"/>
          <p:nvPr userDrawn="1"/>
        </p:nvSpPr>
        <p:spPr>
          <a:xfrm>
            <a:off x="7167496" y="6351270"/>
            <a:ext cx="128295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Methodology</a:t>
            </a: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image" Target="../media/image11.png"/><Relationship Id="rId2" Type="http://schemas.openxmlformats.org/officeDocument/2006/relationships/tags" Target="../tags/tag4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6" Type="http://schemas.openxmlformats.org/officeDocument/2006/relationships/tags" Target="../tags/tag14.xml"/><Relationship Id="rId5" Type="http://schemas.openxmlformats.org/officeDocument/2006/relationships/image" Target="../media/image13.png"/><Relationship Id="rId4" Type="http://schemas.openxmlformats.org/officeDocument/2006/relationships/tags" Target="../tags/tag13.xml"/><Relationship Id="rId3" Type="http://schemas.openxmlformats.org/officeDocument/2006/relationships/image" Target="../media/image12.png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image" Target="../media/image18.png"/><Relationship Id="rId6" Type="http://schemas.openxmlformats.org/officeDocument/2006/relationships/tags" Target="../tags/tag21.xml"/><Relationship Id="rId5" Type="http://schemas.openxmlformats.org/officeDocument/2006/relationships/image" Target="../media/image17.png"/><Relationship Id="rId4" Type="http://schemas.openxmlformats.org/officeDocument/2006/relationships/tags" Target="../tags/tag20.xml"/><Relationship Id="rId3" Type="http://schemas.openxmlformats.org/officeDocument/2006/relationships/image" Target="../media/image16.png"/><Relationship Id="rId2" Type="http://schemas.openxmlformats.org/officeDocument/2006/relationships/tags" Target="../tags/tag19.xml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70737" y="5294874"/>
            <a:ext cx="7811463" cy="1486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object 2"/>
          <p:cNvSpPr txBox="1">
            <a:spLocks noGrp="1"/>
          </p:cNvSpPr>
          <p:nvPr>
            <p:custDataLst>
              <p:tags r:id="rId1"/>
            </p:custDataLst>
          </p:nvPr>
        </p:nvSpPr>
        <p:spPr>
          <a:xfrm>
            <a:off x="816659" y="699973"/>
            <a:ext cx="4678447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3600">
                <a:sym typeface="+mn-ea"/>
              </a:rPr>
              <a:t>知识库</a:t>
            </a:r>
            <a:r>
              <a:rPr lang="zh-CN" altLang="en-US" sz="3600">
                <a:sym typeface="+mn-ea"/>
              </a:rPr>
              <a:t>进阶</a:t>
            </a:r>
            <a:endParaRPr lang="zh-CN" altLang="en-US" sz="36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3600" y="1341755"/>
            <a:ext cx="1089469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什么是</a:t>
            </a:r>
            <a:r>
              <a:rPr lang="en-US" altLang="zh-CN"/>
              <a:t>LLM</a:t>
            </a:r>
            <a:r>
              <a:rPr lang="zh-CN" altLang="en-US"/>
              <a:t>幻觉</a:t>
            </a:r>
            <a:r>
              <a:rPr lang="en-US" altLang="zh-CN"/>
              <a:t>(Hallucination)</a:t>
            </a:r>
            <a:r>
              <a:rPr lang="zh-CN" altLang="en-US"/>
              <a:t>？</a:t>
            </a:r>
            <a:endParaRPr lang="zh-CN" altLang="en-US"/>
          </a:p>
          <a:p>
            <a:r>
              <a:rPr lang="zh-CN" altLang="en-US"/>
              <a:t>生成与源内容不相关或不忠实的</a:t>
            </a:r>
            <a:r>
              <a:rPr lang="zh-CN" altLang="en-US"/>
              <a:t>文本。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幻觉</a:t>
            </a:r>
            <a:r>
              <a:rPr lang="zh-CN" altLang="en-US"/>
              <a:t>分类？</a:t>
            </a:r>
            <a:endParaRPr lang="zh-CN" altLang="en-US"/>
          </a:p>
          <a:p>
            <a:r>
              <a:rPr lang="zh-CN" altLang="en-US"/>
              <a:t>输入冲突幻觉、上下文冲突幻觉、事实冲突</a:t>
            </a:r>
            <a:r>
              <a:rPr lang="zh-CN" altLang="en-US"/>
              <a:t>幻觉。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 LLM</a:t>
            </a:r>
            <a:r>
              <a:rPr lang="zh-CN" altLang="en-US"/>
              <a:t>幻觉的特征是</a:t>
            </a:r>
            <a:r>
              <a:rPr lang="zh-CN" altLang="en-US"/>
              <a:t>什么？</a:t>
            </a:r>
            <a:endParaRPr lang="zh-CN" altLang="en-US"/>
          </a:p>
          <a:p>
            <a:r>
              <a:rPr lang="zh-CN" altLang="en-US"/>
              <a:t>大规模问题数据（</a:t>
            </a:r>
            <a:r>
              <a:rPr lang="zh-CN" altLang="en-US">
                <a:solidFill>
                  <a:srgbClr val="00B050"/>
                </a:solidFill>
                <a:sym typeface="+mn-ea"/>
              </a:rPr>
              <a:t>重复问题不同答案问题</a:t>
            </a:r>
            <a:r>
              <a:rPr lang="zh-CN" altLang="en-US"/>
              <a:t>）、多功能性、错误隐蔽性、歧义问题、不完整问题、偏见问题、信息不足问题。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4. LLM</a:t>
            </a:r>
            <a:r>
              <a:rPr lang="zh-CN" altLang="en-US"/>
              <a:t>幻觉产生的原因是</a:t>
            </a:r>
            <a:r>
              <a:rPr lang="zh-CN" altLang="en-US"/>
              <a:t>什么？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LLM</a:t>
            </a:r>
            <a:r>
              <a:rPr lang="zh-CN" altLang="en-US"/>
              <a:t>缺乏相关知识或者内化了错误</a:t>
            </a:r>
            <a:r>
              <a:rPr lang="zh-CN" altLang="en-US"/>
              <a:t>知识；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LLM</a:t>
            </a:r>
            <a:r>
              <a:rPr lang="zh-CN" altLang="en-US"/>
              <a:t>高估了自己的能力，不清楚问题的</a:t>
            </a:r>
            <a:r>
              <a:rPr lang="zh-CN" altLang="en-US"/>
              <a:t>边界；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</a:t>
            </a:r>
            <a:r>
              <a:rPr lang="zh-CN" altLang="en-US"/>
              <a:t>误对齐鼓励</a:t>
            </a:r>
            <a:r>
              <a:rPr lang="en-US" altLang="zh-CN"/>
              <a:t>LLM</a:t>
            </a:r>
            <a:r>
              <a:rPr lang="zh-CN" altLang="en-US"/>
              <a:t>产生</a:t>
            </a:r>
            <a:r>
              <a:rPr lang="zh-CN" altLang="en-US"/>
              <a:t>幻觉；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</a:t>
            </a:r>
            <a:r>
              <a:rPr lang="en-US" altLang="zh-CN"/>
              <a:t>LLM</a:t>
            </a:r>
            <a:r>
              <a:rPr lang="zh-CN" altLang="en-US"/>
              <a:t>采取的生成策略问题（幻觉连锁反应</a:t>
            </a:r>
            <a:r>
              <a:rPr lang="en-US" altLang="zh-CN"/>
              <a:t>-</a:t>
            </a:r>
            <a:r>
              <a:rPr lang="zh-CN" altLang="en-US"/>
              <a:t>自我一致，</a:t>
            </a:r>
            <a:r>
              <a:rPr lang="en-US" altLang="zh-CN"/>
              <a:t>token</a:t>
            </a:r>
            <a:r>
              <a:rPr lang="zh-CN" altLang="en-US"/>
              <a:t>是局部最优而非全局，</a:t>
            </a:r>
            <a:r>
              <a:rPr lang="en-US" altLang="zh-CN"/>
              <a:t>top-p/top-k</a:t>
            </a:r>
            <a:r>
              <a:rPr lang="zh-CN" altLang="en-US"/>
              <a:t>采样）；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70737" y="5294874"/>
            <a:ext cx="7811463" cy="1486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object 2"/>
          <p:cNvSpPr txBox="1">
            <a:spLocks noGrp="1"/>
          </p:cNvSpPr>
          <p:nvPr>
            <p:custDataLst>
              <p:tags r:id="rId1"/>
            </p:custDataLst>
          </p:nvPr>
        </p:nvSpPr>
        <p:spPr>
          <a:xfrm>
            <a:off x="816659" y="699973"/>
            <a:ext cx="4678447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3600">
                <a:sym typeface="+mn-ea"/>
              </a:rPr>
              <a:t>知识库</a:t>
            </a:r>
            <a:r>
              <a:rPr lang="zh-CN" altLang="en-US" sz="3600">
                <a:sym typeface="+mn-ea"/>
              </a:rPr>
              <a:t>进阶</a:t>
            </a:r>
            <a:endParaRPr lang="zh-CN" altLang="en-US" sz="36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3600" y="1341755"/>
            <a:ext cx="1089469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5. </a:t>
            </a:r>
            <a:r>
              <a:rPr lang="zh-CN" altLang="en-US"/>
              <a:t>减轻</a:t>
            </a:r>
            <a:r>
              <a:rPr lang="en-US" altLang="zh-CN"/>
              <a:t>LLM</a:t>
            </a:r>
            <a:r>
              <a:rPr lang="zh-CN" altLang="en-US"/>
              <a:t>幻觉？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）预训练</a:t>
            </a:r>
            <a:r>
              <a:rPr lang="zh-CN" altLang="en-US"/>
              <a:t>：手动或自动整理预训练语料库，以尽可能减少不可验证或不可靠的数据；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）监督微调：筛选高质量可信数据，构造诚实</a:t>
            </a:r>
            <a:r>
              <a:rPr lang="en-US" altLang="zh-CN"/>
              <a:t>SFT</a:t>
            </a:r>
            <a:r>
              <a:rPr lang="zh-CN" altLang="en-US"/>
              <a:t>，明确回答</a:t>
            </a:r>
            <a:r>
              <a:rPr lang="en-US" altLang="zh-CN"/>
              <a:t>“</a:t>
            </a:r>
            <a:r>
              <a:rPr lang="zh-CN" altLang="en-US"/>
              <a:t>对不起，我不知道</a:t>
            </a:r>
            <a:r>
              <a:rPr lang="en-US" altLang="zh-CN"/>
              <a:t>”</a:t>
            </a:r>
            <a:r>
              <a:rPr lang="zh-CN" altLang="en-US"/>
              <a:t>；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</a:t>
            </a:r>
            <a:r>
              <a:rPr lang="en-US" altLang="zh-CN"/>
              <a:t>RLHF</a:t>
            </a:r>
            <a:r>
              <a:rPr lang="zh-CN" altLang="en-US"/>
              <a:t>：探索知识边界，拒绝回答超过能力范围的</a:t>
            </a:r>
            <a:r>
              <a:rPr lang="zh-CN" altLang="en-US"/>
              <a:t>问题。“3H”，即helpful，honest和harmless；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）推理过程：设计解码策略（贪心</a:t>
            </a:r>
            <a:r>
              <a:rPr lang="en-US" altLang="zh-CN"/>
              <a:t>+top-p</a:t>
            </a:r>
            <a:r>
              <a:rPr lang="zh-CN" altLang="en-US"/>
              <a:t>）、推理时干预（</a:t>
            </a:r>
            <a:r>
              <a:rPr lang="en-US" altLang="zh-CN"/>
              <a:t>ITI</a:t>
            </a:r>
            <a:r>
              <a:rPr lang="zh-CN" altLang="en-US"/>
              <a:t>）；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5</a:t>
            </a:r>
            <a:r>
              <a:rPr lang="zh-CN" altLang="en-US"/>
              <a:t>）</a:t>
            </a:r>
            <a:r>
              <a:rPr lang="zh-CN" altLang="en-US">
                <a:solidFill>
                  <a:srgbClr val="FF0000"/>
                </a:solidFill>
              </a:rPr>
              <a:t>外部知识库</a:t>
            </a:r>
            <a:r>
              <a:rPr lang="zh-CN" altLang="en-US"/>
              <a:t>；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6. </a:t>
            </a:r>
            <a:r>
              <a:rPr lang="zh-CN" altLang="en-US"/>
              <a:t>在具体领域中，</a:t>
            </a:r>
            <a:r>
              <a:rPr lang="en-US" altLang="zh-CN"/>
              <a:t>PT</a:t>
            </a:r>
            <a:r>
              <a:rPr lang="zh-CN" altLang="en-US"/>
              <a:t>、</a:t>
            </a:r>
            <a:r>
              <a:rPr lang="en-US" altLang="zh-CN"/>
              <a:t>SFT</a:t>
            </a:r>
            <a:r>
              <a:rPr lang="zh-CN" altLang="en-US"/>
              <a:t>以及外挂知识库的特点是</a:t>
            </a:r>
            <a:r>
              <a:rPr lang="zh-CN" altLang="en-US"/>
              <a:t>什么？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PT</a:t>
            </a:r>
            <a:r>
              <a:rPr lang="zh-CN" altLang="en-US"/>
              <a:t>：无法学进去你的语料（</a:t>
            </a:r>
            <a:r>
              <a:rPr lang="en-US" altLang="zh-CN"/>
              <a:t>2TB &gt; 100GB</a:t>
            </a:r>
            <a:r>
              <a:rPr lang="zh-CN" altLang="en-US"/>
              <a:t>），语料被</a:t>
            </a:r>
            <a:r>
              <a:rPr lang="zh-CN" altLang="en-US"/>
              <a:t>淹没；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SFT</a:t>
            </a:r>
            <a:r>
              <a:rPr lang="zh-CN" altLang="en-US"/>
              <a:t>：担当模型激活（对齐你的领域任务）的一个作用，而不会注入</a:t>
            </a:r>
            <a:r>
              <a:rPr lang="zh-CN" altLang="en-US"/>
              <a:t>太多知识；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知识库：随时变动，灵活选用，但是</a:t>
            </a:r>
            <a:r>
              <a:rPr lang="zh-CN" altLang="en-US"/>
              <a:t>属于治标不治本工作；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70737" y="5294874"/>
            <a:ext cx="7811463" cy="1486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object 2"/>
          <p:cNvSpPr txBox="1">
            <a:spLocks noGrp="1"/>
          </p:cNvSpPr>
          <p:nvPr>
            <p:custDataLst>
              <p:tags r:id="rId1"/>
            </p:custDataLst>
          </p:nvPr>
        </p:nvSpPr>
        <p:spPr>
          <a:xfrm>
            <a:off x="816659" y="699973"/>
            <a:ext cx="4678447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3600">
                <a:sym typeface="+mn-ea"/>
              </a:rPr>
              <a:t>知识库</a:t>
            </a:r>
            <a:r>
              <a:rPr lang="zh-CN" altLang="en-US" sz="3600">
                <a:sym typeface="+mn-ea"/>
              </a:rPr>
              <a:t>进阶</a:t>
            </a:r>
            <a:endParaRPr lang="zh-CN" altLang="en-US" sz="36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16610" y="1295400"/>
            <a:ext cx="7962900" cy="46291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505200" y="762000"/>
            <a:ext cx="2654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知识库运行</a:t>
            </a:r>
            <a:r>
              <a:rPr lang="zh-CN" altLang="en-US"/>
              <a:t>流程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343400" y="1143000"/>
            <a:ext cx="10877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PDF</a:t>
            </a:r>
            <a:r>
              <a:rPr lang="zh-CN" altLang="en-US" sz="1200">
                <a:solidFill>
                  <a:srgbClr val="FF0000"/>
                </a:solidFill>
              </a:rPr>
              <a:t>这样的内嵌文本如何高效提取</a:t>
            </a:r>
            <a:r>
              <a:rPr lang="en-US" altLang="zh-CN" sz="1200">
                <a:solidFill>
                  <a:srgbClr val="FF0000"/>
                </a:solidFill>
              </a:rPr>
              <a:t>?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6248400" y="1143000"/>
            <a:ext cx="10877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rgbClr val="FF0000"/>
                </a:solidFill>
              </a:rPr>
              <a:t>字符怎么切？切多长？</a:t>
            </a:r>
            <a:r>
              <a:rPr lang="en-US" altLang="zh-CN" sz="1200">
                <a:solidFill>
                  <a:srgbClr val="FF0000"/>
                </a:solidFill>
              </a:rPr>
              <a:t>Overlap</a:t>
            </a:r>
            <a:r>
              <a:rPr lang="zh-CN" altLang="en-US" sz="1200">
                <a:solidFill>
                  <a:srgbClr val="FF0000"/>
                </a:solidFill>
              </a:rPr>
              <a:t>？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8282940" y="2362200"/>
            <a:ext cx="108775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rgbClr val="FF0000"/>
                </a:solidFill>
              </a:rPr>
              <a:t>嵌入方法使用哪些？哪些嵌入方法最好？付费还是</a:t>
            </a:r>
            <a:r>
              <a:rPr lang="zh-CN" altLang="en-US" sz="1200">
                <a:solidFill>
                  <a:srgbClr val="FF0000"/>
                </a:solidFill>
              </a:rPr>
              <a:t>免费？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6324600" y="3657600"/>
            <a:ext cx="1410335" cy="6724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>
                <a:solidFill>
                  <a:srgbClr val="FF0000"/>
                </a:solidFill>
              </a:rPr>
              <a:t>全向量库搜索，效率呢？如何解决短文本匹配长文本</a:t>
            </a:r>
            <a:r>
              <a:rPr lang="zh-CN" altLang="en-US" sz="1200">
                <a:solidFill>
                  <a:srgbClr val="FF0000"/>
                </a:solidFill>
              </a:rPr>
              <a:t>问题？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3276600" y="5867400"/>
            <a:ext cx="17329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LLM</a:t>
            </a:r>
            <a:r>
              <a:rPr lang="zh-CN" altLang="en-US" sz="1200">
                <a:solidFill>
                  <a:srgbClr val="FF0000"/>
                </a:solidFill>
              </a:rPr>
              <a:t>更关注头尾内容，不宜输入过长？</a:t>
            </a:r>
            <a:r>
              <a:rPr lang="en-US" altLang="zh-CN" sz="1200">
                <a:solidFill>
                  <a:srgbClr val="FF0000"/>
                </a:solidFill>
              </a:rPr>
              <a:t>4096 tokens</a:t>
            </a:r>
            <a:r>
              <a:rPr lang="zh-CN" altLang="en-US" sz="1200">
                <a:solidFill>
                  <a:srgbClr val="FF0000"/>
                </a:solidFill>
              </a:rPr>
              <a:t>或许是最好的选择？是不是</a:t>
            </a:r>
            <a:r>
              <a:rPr lang="en-US" altLang="zh-CN" sz="1200">
                <a:solidFill>
                  <a:srgbClr val="FF0000"/>
                </a:solidFill>
              </a:rPr>
              <a:t>LLM</a:t>
            </a:r>
            <a:r>
              <a:rPr lang="zh-CN" altLang="en-US" sz="1200">
                <a:solidFill>
                  <a:srgbClr val="FF0000"/>
                </a:solidFill>
              </a:rPr>
              <a:t>多余？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>
            <p:custDataLst>
              <p:tags r:id="rId8"/>
            </p:custDataLst>
          </p:nvPr>
        </p:nvSpPr>
        <p:spPr>
          <a:xfrm>
            <a:off x="5431155" y="5867400"/>
            <a:ext cx="15995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solidFill>
                  <a:srgbClr val="FF0000"/>
                </a:solidFill>
              </a:rPr>
              <a:t>Prompt</a:t>
            </a:r>
            <a:r>
              <a:rPr lang="zh-CN" altLang="en-US" sz="1200">
                <a:solidFill>
                  <a:srgbClr val="FF0000"/>
                </a:solidFill>
              </a:rPr>
              <a:t>优化？在</a:t>
            </a:r>
            <a:r>
              <a:rPr lang="en-US" altLang="zh-CN" sz="1200">
                <a:solidFill>
                  <a:srgbClr val="FF0000"/>
                </a:solidFill>
              </a:rPr>
              <a:t>“</a:t>
            </a:r>
            <a:r>
              <a:rPr lang="zh-CN" altLang="en-US" sz="1200">
                <a:solidFill>
                  <a:srgbClr val="FF0000"/>
                </a:solidFill>
              </a:rPr>
              <a:t>我不知道</a:t>
            </a:r>
            <a:r>
              <a:rPr lang="en-US" altLang="zh-CN" sz="1200">
                <a:solidFill>
                  <a:srgbClr val="FF0000"/>
                </a:solidFill>
              </a:rPr>
              <a:t>”</a:t>
            </a:r>
            <a:r>
              <a:rPr lang="zh-CN" altLang="en-US" sz="1200">
                <a:solidFill>
                  <a:srgbClr val="FF0000"/>
                </a:solidFill>
              </a:rPr>
              <a:t>这个问题上</a:t>
            </a:r>
            <a:r>
              <a:rPr lang="en-US" altLang="zh-CN" sz="1200">
                <a:solidFill>
                  <a:srgbClr val="FF0000"/>
                </a:solidFill>
              </a:rPr>
              <a:t>LLM</a:t>
            </a:r>
            <a:r>
              <a:rPr lang="zh-CN" altLang="en-US" sz="1200">
                <a:solidFill>
                  <a:srgbClr val="FF0000"/>
                </a:solidFill>
              </a:rPr>
              <a:t>非常固执，必须要硬</a:t>
            </a:r>
            <a:r>
              <a:rPr lang="zh-CN" altLang="en-US" sz="1200">
                <a:solidFill>
                  <a:srgbClr val="FF0000"/>
                </a:solidFill>
              </a:rPr>
              <a:t>答？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7086600" y="5867400"/>
            <a:ext cx="17329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solidFill>
                  <a:srgbClr val="FF0000"/>
                </a:solidFill>
              </a:rPr>
              <a:t>top-k</a:t>
            </a:r>
            <a:r>
              <a:rPr lang="zh-CN" altLang="en-US" sz="1200">
                <a:solidFill>
                  <a:srgbClr val="FF0000"/>
                </a:solidFill>
              </a:rPr>
              <a:t>阈值怎么</a:t>
            </a:r>
            <a:r>
              <a:rPr lang="zh-CN" altLang="en-US" sz="1200">
                <a:solidFill>
                  <a:srgbClr val="FF0000"/>
                </a:solidFill>
              </a:rPr>
              <a:t>设计？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652000" y="2690495"/>
            <a:ext cx="22352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以前在搜索上的技术是不是又可以回来了？向量召回效果好像一般，多路召回</a:t>
            </a:r>
            <a:r>
              <a:rPr lang="zh-CN" altLang="en-US"/>
              <a:t>呢？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70737" y="5294874"/>
            <a:ext cx="7811463" cy="1486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object 2"/>
          <p:cNvSpPr txBox="1">
            <a:spLocks noGrp="1"/>
          </p:cNvSpPr>
          <p:nvPr>
            <p:custDataLst>
              <p:tags r:id="rId1"/>
            </p:custDataLst>
          </p:nvPr>
        </p:nvSpPr>
        <p:spPr>
          <a:xfrm>
            <a:off x="816659" y="699973"/>
            <a:ext cx="4678447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3600">
                <a:sym typeface="+mn-ea"/>
              </a:rPr>
              <a:t>知识库</a:t>
            </a:r>
            <a:r>
              <a:rPr lang="zh-CN" altLang="en-US" sz="3600">
                <a:sym typeface="+mn-ea"/>
              </a:rPr>
              <a:t>进阶</a:t>
            </a:r>
            <a:endParaRPr lang="zh-CN" altLang="en-US" sz="36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4710" y="1311910"/>
            <a:ext cx="107276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优化：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找到更好的向量化方法提升相关性：</a:t>
            </a:r>
            <a:r>
              <a:rPr lang="en-US" altLang="zh-CN"/>
              <a:t>text2vec</a:t>
            </a:r>
            <a:r>
              <a:rPr lang="zh-CN" altLang="en-US"/>
              <a:t>、</a:t>
            </a:r>
            <a:r>
              <a:rPr lang="en-US" altLang="zh-CN"/>
              <a:t>m3e</a:t>
            </a:r>
            <a:r>
              <a:rPr lang="zh-CN" altLang="en-US"/>
              <a:t>等；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传统方法做多路召回提升相关性：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基于</a:t>
            </a:r>
            <a:r>
              <a:rPr lang="en-US" altLang="zh-CN"/>
              <a:t>ElasticSearch</a:t>
            </a:r>
            <a:r>
              <a:rPr lang="zh-CN" altLang="en-US"/>
              <a:t>进行关键词</a:t>
            </a:r>
            <a:r>
              <a:rPr lang="zh-CN" altLang="en-US"/>
              <a:t>检索；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用</a:t>
            </a:r>
            <a:r>
              <a:rPr lang="en-US" altLang="zh-CN"/>
              <a:t>ES</a:t>
            </a:r>
            <a:r>
              <a:rPr lang="zh-CN" altLang="en-US"/>
              <a:t>粗排</a:t>
            </a:r>
            <a:r>
              <a:rPr lang="en-US" altLang="zh-CN"/>
              <a:t>+</a:t>
            </a:r>
            <a:r>
              <a:rPr lang="zh-CN" altLang="en-US"/>
              <a:t>模型精排</a:t>
            </a:r>
            <a:r>
              <a:rPr lang="en-US" altLang="zh-CN"/>
              <a:t> </a:t>
            </a:r>
            <a:r>
              <a:rPr lang="zh-CN" altLang="en-US"/>
              <a:t>或</a:t>
            </a:r>
            <a:r>
              <a:rPr lang="en-US" altLang="zh-CN"/>
              <a:t> ES</a:t>
            </a:r>
            <a:r>
              <a:rPr lang="zh-CN" altLang="en-US"/>
              <a:t>召回与多路向量召回打分投票；</a:t>
            </a:r>
            <a:endParaRPr lang="zh-CN" altLang="en-US"/>
          </a:p>
          <a:p>
            <a:pPr marL="342900" lvl="0" indent="-342900">
              <a:buAutoNum type="arabicPeriod"/>
            </a:pPr>
            <a:r>
              <a:rPr lang="zh-CN" altLang="en-US"/>
              <a:t>针对具体业务，换用大参数的</a:t>
            </a:r>
            <a:r>
              <a:rPr lang="en-US" altLang="zh-CN"/>
              <a:t>LLM</a:t>
            </a:r>
            <a:r>
              <a:rPr lang="zh-CN" altLang="en-US"/>
              <a:t>或者</a:t>
            </a:r>
            <a:r>
              <a:rPr lang="en-US" altLang="zh-CN"/>
              <a:t>SFT</a:t>
            </a:r>
            <a:r>
              <a:rPr lang="zh-CN" altLang="en-US"/>
              <a:t>微调</a:t>
            </a:r>
            <a:r>
              <a:rPr lang="zh-CN" altLang="en-US"/>
              <a:t>优化；</a:t>
            </a:r>
            <a:endParaRPr lang="zh-CN" altLang="en-US"/>
          </a:p>
          <a:p>
            <a:pPr marL="342900" lvl="0" indent="-342900">
              <a:buAutoNum type="arabicPeriod"/>
            </a:pPr>
            <a:r>
              <a:rPr lang="zh-CN" altLang="en-US"/>
              <a:t>引入关键词提升相关性：</a:t>
            </a:r>
            <a:r>
              <a:rPr lang="en-US" altLang="zh-CN"/>
              <a:t>ChatLaw</a:t>
            </a:r>
            <a:r>
              <a:rPr lang="zh-CN" altLang="en-US"/>
              <a:t>（获</a:t>
            </a:r>
            <a:r>
              <a:rPr lang="zh-CN" altLang="en-US"/>
              <a:t>投资）；</a:t>
            </a:r>
            <a:endParaRPr lang="zh-CN" altLang="en-US"/>
          </a:p>
          <a:p>
            <a:pPr marL="342900" lvl="0" indent="-342900">
              <a:buAutoNum type="arabicPeriod"/>
            </a:pPr>
            <a:r>
              <a:rPr lang="zh-CN" altLang="en-US"/>
              <a:t>搭建意图识别、知识库细化等组件提升</a:t>
            </a:r>
            <a:r>
              <a:rPr lang="zh-CN" altLang="en-US"/>
              <a:t>相关性；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1455"/>
          <a:stretch>
            <a:fillRect/>
          </a:stretch>
        </p:blipFill>
        <p:spPr>
          <a:xfrm>
            <a:off x="533400" y="3590925"/>
            <a:ext cx="5162550" cy="31908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096000" y="3048000"/>
            <a:ext cx="5554345" cy="36741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391400" y="1066800"/>
            <a:ext cx="4684395" cy="18097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70737" y="5294874"/>
            <a:ext cx="7811463" cy="1486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object 2"/>
          <p:cNvSpPr txBox="1">
            <a:spLocks noGrp="1"/>
          </p:cNvSpPr>
          <p:nvPr>
            <p:custDataLst>
              <p:tags r:id="rId1"/>
            </p:custDataLst>
          </p:nvPr>
        </p:nvSpPr>
        <p:spPr>
          <a:xfrm>
            <a:off x="816659" y="699973"/>
            <a:ext cx="4678447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3600">
                <a:sym typeface="+mn-ea"/>
              </a:rPr>
              <a:t>知识库</a:t>
            </a:r>
            <a:r>
              <a:rPr lang="zh-CN" altLang="en-US" sz="3600">
                <a:sym typeface="+mn-ea"/>
              </a:rPr>
              <a:t>进阶</a:t>
            </a:r>
            <a:endParaRPr lang="zh-CN" altLang="en-US" sz="36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3600" y="1341755"/>
            <a:ext cx="1089469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5. </a:t>
            </a:r>
            <a:r>
              <a:rPr lang="zh-CN" altLang="en-US"/>
              <a:t>减轻</a:t>
            </a:r>
            <a:r>
              <a:rPr lang="en-US" altLang="zh-CN"/>
              <a:t>LLM</a:t>
            </a:r>
            <a:r>
              <a:rPr lang="zh-CN" altLang="en-US"/>
              <a:t>幻觉？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）预训练</a:t>
            </a:r>
            <a:r>
              <a:rPr lang="zh-CN" altLang="en-US"/>
              <a:t>：手动或自动整理预训练语料库，以尽可能减少不可验证或不可靠的数据；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）监督微调：筛选高质量可信数据，构造诚实</a:t>
            </a:r>
            <a:r>
              <a:rPr lang="en-US" altLang="zh-CN"/>
              <a:t>SFT</a:t>
            </a:r>
            <a:r>
              <a:rPr lang="zh-CN" altLang="en-US"/>
              <a:t>，明确回答</a:t>
            </a:r>
            <a:r>
              <a:rPr lang="en-US" altLang="zh-CN"/>
              <a:t>“</a:t>
            </a:r>
            <a:r>
              <a:rPr lang="zh-CN" altLang="en-US"/>
              <a:t>对不起，我不知道</a:t>
            </a:r>
            <a:r>
              <a:rPr lang="en-US" altLang="zh-CN"/>
              <a:t>”</a:t>
            </a:r>
            <a:r>
              <a:rPr lang="zh-CN" altLang="en-US"/>
              <a:t>；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</a:t>
            </a:r>
            <a:r>
              <a:rPr lang="en-US" altLang="zh-CN"/>
              <a:t>RLHF</a:t>
            </a:r>
            <a:r>
              <a:rPr lang="zh-CN" altLang="en-US"/>
              <a:t>：探索知识边界，拒绝回答超过能力范围的</a:t>
            </a:r>
            <a:r>
              <a:rPr lang="zh-CN" altLang="en-US"/>
              <a:t>问题。“3H”，即helpful，honest和harmless；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）推理过程：设计解码策略（贪心</a:t>
            </a:r>
            <a:r>
              <a:rPr lang="en-US" altLang="zh-CN"/>
              <a:t>+top-p</a:t>
            </a:r>
            <a:r>
              <a:rPr lang="zh-CN" altLang="en-US"/>
              <a:t>）、推理时干预（</a:t>
            </a:r>
            <a:r>
              <a:rPr lang="en-US" altLang="zh-CN"/>
              <a:t>ITI</a:t>
            </a:r>
            <a:r>
              <a:rPr lang="zh-CN" altLang="en-US"/>
              <a:t>）；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5</a:t>
            </a:r>
            <a:r>
              <a:rPr lang="zh-CN" altLang="en-US"/>
              <a:t>）</a:t>
            </a:r>
            <a:r>
              <a:rPr lang="zh-CN" altLang="en-US">
                <a:solidFill>
                  <a:srgbClr val="FF0000"/>
                </a:solidFill>
              </a:rPr>
              <a:t>外部知识库</a:t>
            </a:r>
            <a:r>
              <a:rPr lang="zh-CN" altLang="en-US"/>
              <a:t>；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6. </a:t>
            </a:r>
            <a:r>
              <a:rPr lang="zh-CN" altLang="en-US"/>
              <a:t>在具体领域中，</a:t>
            </a:r>
            <a:r>
              <a:rPr lang="en-US" altLang="zh-CN"/>
              <a:t>PT</a:t>
            </a:r>
            <a:r>
              <a:rPr lang="zh-CN" altLang="en-US"/>
              <a:t>、</a:t>
            </a:r>
            <a:r>
              <a:rPr lang="en-US" altLang="zh-CN"/>
              <a:t>SFT</a:t>
            </a:r>
            <a:r>
              <a:rPr lang="zh-CN" altLang="en-US"/>
              <a:t>以及外挂知识库的特点是</a:t>
            </a:r>
            <a:r>
              <a:rPr lang="zh-CN" altLang="en-US"/>
              <a:t>什么？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PT</a:t>
            </a:r>
            <a:r>
              <a:rPr lang="zh-CN" altLang="en-US"/>
              <a:t>：无法学进去你的语料（</a:t>
            </a:r>
            <a:r>
              <a:rPr lang="en-US" altLang="zh-CN"/>
              <a:t>2TB &gt; 100GB</a:t>
            </a:r>
            <a:r>
              <a:rPr lang="zh-CN" altLang="en-US"/>
              <a:t>），语料被</a:t>
            </a:r>
            <a:r>
              <a:rPr lang="zh-CN" altLang="en-US"/>
              <a:t>淹没；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SFT</a:t>
            </a:r>
            <a:r>
              <a:rPr lang="zh-CN" altLang="en-US"/>
              <a:t>：担当模型激活（对齐你的领域任务）的一个作用，而不会注入</a:t>
            </a:r>
            <a:r>
              <a:rPr lang="zh-CN" altLang="en-US"/>
              <a:t>太多知识；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知识库：随时变动，灵活选用，但是</a:t>
            </a:r>
            <a:r>
              <a:rPr lang="zh-CN" altLang="en-US"/>
              <a:t>属于治标不治本工作；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70737" y="5294874"/>
            <a:ext cx="7811463" cy="1486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object 2"/>
          <p:cNvSpPr txBox="1">
            <a:spLocks noGrp="1"/>
          </p:cNvSpPr>
          <p:nvPr>
            <p:custDataLst>
              <p:tags r:id="rId1"/>
            </p:custDataLst>
          </p:nvPr>
        </p:nvSpPr>
        <p:spPr>
          <a:xfrm>
            <a:off x="816659" y="699973"/>
            <a:ext cx="4678447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3600">
                <a:sym typeface="+mn-ea"/>
              </a:rPr>
              <a:t>多模态</a:t>
            </a:r>
            <a:endParaRPr lang="zh-CN" altLang="en-US" sz="3600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16610" y="1371600"/>
            <a:ext cx="5192395" cy="48533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400"/>
              <a:t>https://github.com/cambridgeltl/visual-med-alpaca</a:t>
            </a:r>
            <a:endParaRPr lang="zh-CN" altLang="en-US" sz="1400"/>
          </a:p>
          <a:p>
            <a:r>
              <a:rPr lang="zh-CN" altLang="en-US" sz="1400"/>
              <a:t>https://github.com/Hello-SimpleAI/chatgpt-comparison-detection</a:t>
            </a:r>
            <a:endParaRPr lang="zh-CN" altLang="en-US" sz="1400"/>
          </a:p>
          <a:p>
            <a:r>
              <a:rPr lang="zh-CN" altLang="en-US" sz="1400"/>
              <a:t>https://github.com/open-mmlab/Multimodal-GPT</a:t>
            </a:r>
            <a:endParaRPr lang="zh-CN" altLang="en-US" sz="1400"/>
          </a:p>
          <a:p>
            <a:r>
              <a:rPr lang="zh-CN" altLang="en-US" sz="1400"/>
              <a:t>https://github.com/VPGTrans/VPGTrans</a:t>
            </a:r>
            <a:endParaRPr lang="zh-CN" altLang="en-US" sz="1400"/>
          </a:p>
          <a:p>
            <a:r>
              <a:rPr lang="zh-CN" altLang="en-US" sz="1400"/>
              <a:t>https://github.com/OptimalScale/DetGPT</a:t>
            </a:r>
            <a:endParaRPr lang="zh-CN" altLang="en-US" sz="1400"/>
          </a:p>
          <a:p>
            <a:r>
              <a:rPr lang="zh-CN" altLang="en-US" sz="1400"/>
              <a:t>https://github.com/salesforce/LAVIS/tree/main/projects/instructblip</a:t>
            </a:r>
            <a:endParaRPr lang="zh-CN" altLang="en-US" sz="1400"/>
          </a:p>
          <a:p>
            <a:r>
              <a:rPr lang="zh-CN" altLang="en-US" sz="1400"/>
              <a:t>https://github.com/X-PLUG/mPLUG-Owl</a:t>
            </a:r>
            <a:endParaRPr lang="zh-CN" altLang="en-US" sz="1400"/>
          </a:p>
          <a:p>
            <a:r>
              <a:rPr lang="zh-CN" altLang="en-US" sz="1400"/>
              <a:t>https://github.com/THUDM/VisualGLM-6B</a:t>
            </a:r>
            <a:endParaRPr lang="zh-CN" altLang="en-US" sz="1400"/>
          </a:p>
          <a:p>
            <a:r>
              <a:rPr lang="zh-CN" altLang="en-US" sz="1400"/>
              <a:t>https://github.com/haotian-liu/LLaVA</a:t>
            </a:r>
            <a:endParaRPr lang="zh-CN" altLang="en-US" sz="1400"/>
          </a:p>
          <a:p>
            <a:r>
              <a:rPr lang="zh-CN" altLang="en-US" sz="1400"/>
              <a:t>https://github.com/OpenGVLab/InternGPT</a:t>
            </a:r>
            <a:endParaRPr lang="zh-CN" altLang="en-US" sz="1400"/>
          </a:p>
          <a:p>
            <a:r>
              <a:rPr lang="zh-CN" altLang="en-US" sz="1400"/>
              <a:t>https://github.com/mbzuai-oryx/Video-ChatGPT</a:t>
            </a:r>
            <a:endParaRPr lang="zh-CN" altLang="en-US" sz="1400"/>
          </a:p>
          <a:p>
            <a:r>
              <a:rPr lang="zh-CN" altLang="en-US" sz="1400"/>
              <a:t>https://github.com/ZrrSkywalker/LLaMA-Adapter</a:t>
            </a:r>
            <a:endParaRPr lang="zh-CN" altLang="en-US" sz="1400"/>
          </a:p>
          <a:p>
            <a:r>
              <a:rPr lang="zh-CN" altLang="en-US" sz="1400"/>
              <a:t>https://github.com/StarRing2022/MiniRWKV-4</a:t>
            </a:r>
            <a:endParaRPr lang="zh-CN" altLang="en-US" sz="1400"/>
          </a:p>
          <a:p>
            <a:r>
              <a:rPr lang="zh-CN" altLang="en-US" sz="1400"/>
              <a:t>https://github.com/lyuchenyang/Macaw-LLM</a:t>
            </a:r>
            <a:endParaRPr lang="zh-CN" altLang="en-US" sz="1400"/>
          </a:p>
          <a:p>
            <a:r>
              <a:rPr lang="zh-CN" altLang="en-US" sz="1400"/>
              <a:t>https://github.com/microsoft/LLaVA-Med</a:t>
            </a:r>
            <a:endParaRPr lang="zh-CN" altLang="en-US" sz="1400"/>
          </a:p>
          <a:p>
            <a:r>
              <a:rPr lang="zh-CN" altLang="en-US" sz="1400"/>
              <a:t>https://github.com/luogen1996/LaVIN</a:t>
            </a:r>
            <a:endParaRPr lang="zh-CN" altLang="en-US" sz="1400"/>
          </a:p>
          <a:p>
            <a:r>
              <a:rPr lang="zh-CN" altLang="en-US" sz="1400"/>
              <a:t>https://github.com/OpenBMB/VisCPM</a:t>
            </a:r>
            <a:endParaRPr lang="zh-CN" altLang="en-US" sz="1400"/>
          </a:p>
          <a:p>
            <a:r>
              <a:rPr lang="zh-CN" altLang="en-US" sz="1400"/>
              <a:t>https://github.com/howard-hou/VisualRWKV</a:t>
            </a:r>
            <a:endParaRPr lang="zh-CN" altLang="en-US" sz="1400"/>
          </a:p>
          <a:p>
            <a:r>
              <a:rPr lang="zh-CN" altLang="en-US" sz="1400"/>
              <a:t>https://github.com/openmedlab/XrayPULSE</a:t>
            </a:r>
            <a:endParaRPr lang="zh-CN" altLang="en-US" sz="1400"/>
          </a:p>
          <a:p>
            <a:r>
              <a:rPr lang="zh-CN" altLang="en-US" sz="1400"/>
              <a:t>https://github.com/airaria/Visual-Chinese-LLaMA-Alpaca</a:t>
            </a:r>
            <a:endParaRPr lang="zh-CN" altLang="en-US" sz="1400"/>
          </a:p>
          <a:p>
            <a:r>
              <a:rPr lang="zh-CN" altLang="en-US" sz="1400"/>
              <a:t>https://github.com/LinkSoul-AI/Chinese-LLaVA</a:t>
            </a:r>
            <a:endParaRPr lang="zh-CN" altLang="en-US" sz="1400"/>
          </a:p>
          <a:p>
            <a:r>
              <a:rPr lang="zh-CN" altLang="en-US" sz="1400">
                <a:solidFill>
                  <a:srgbClr val="FF0000"/>
                </a:solidFill>
              </a:rPr>
              <a:t>https://github.com/QwenLM/Qwen-VL</a:t>
            </a:r>
            <a:endParaRPr lang="zh-CN" altLang="en-US" sz="1400">
              <a:solidFill>
                <a:srgbClr val="FF0000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173470" y="993140"/>
            <a:ext cx="5748020" cy="523176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010400" y="6324600"/>
            <a:ext cx="49644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https://arxiv.org/pdf/2307.13693.pdf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70737" y="5294874"/>
            <a:ext cx="7811463" cy="1486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object 2"/>
          <p:cNvSpPr txBox="1">
            <a:spLocks noGrp="1"/>
          </p:cNvSpPr>
          <p:nvPr>
            <p:custDataLst>
              <p:tags r:id="rId1"/>
            </p:custDataLst>
          </p:nvPr>
        </p:nvSpPr>
        <p:spPr>
          <a:xfrm>
            <a:off x="816659" y="699973"/>
            <a:ext cx="4678447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3600">
                <a:sym typeface="+mn-ea"/>
              </a:rPr>
              <a:t>多模态</a:t>
            </a:r>
            <a:r>
              <a:rPr lang="en-US" altLang="zh-CN" sz="3600">
                <a:sym typeface="+mn-ea"/>
              </a:rPr>
              <a:t>QW</a:t>
            </a:r>
            <a:r>
              <a:rPr lang="en-US" altLang="zh-CN" sz="3600">
                <a:sym typeface="+mn-ea"/>
              </a:rPr>
              <a:t>en-VL</a:t>
            </a:r>
            <a:endParaRPr lang="en-US" altLang="zh-CN" sz="3600"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72490" y="1346835"/>
            <a:ext cx="446151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2023年8月22日</a:t>
            </a:r>
            <a:r>
              <a:rPr lang="en-US" altLang="zh-CN"/>
              <a:t> Qwen-VL-Chat</a:t>
            </a:r>
            <a:r>
              <a:rPr lang="zh-CN" altLang="en-US"/>
              <a:t>和Qwen-VL</a:t>
            </a:r>
            <a:r>
              <a:rPr lang="zh-CN" altLang="en-US"/>
              <a:t>开源发布；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2023年9月1日</a:t>
            </a:r>
            <a:r>
              <a:rPr lang="en-US" altLang="zh-CN"/>
              <a:t>-5</a:t>
            </a:r>
            <a:r>
              <a:rPr lang="zh-CN" altLang="en-US"/>
              <a:t>日</a:t>
            </a:r>
            <a:r>
              <a:rPr lang="en-US" altLang="zh-CN"/>
              <a:t> </a:t>
            </a:r>
            <a:r>
              <a:rPr lang="zh-CN" altLang="en-US"/>
              <a:t>连刷TouchStone、SEED-Bench、MME Benchmark全部</a:t>
            </a:r>
            <a:r>
              <a:rPr lang="zh-CN" altLang="en-US"/>
              <a:t>第一；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2023年9月12日</a:t>
            </a:r>
            <a:r>
              <a:rPr lang="en-US" altLang="zh-CN"/>
              <a:t> </a:t>
            </a:r>
            <a:r>
              <a:rPr lang="zh-CN" altLang="en-US"/>
              <a:t>开放微调代码并且下架全部</a:t>
            </a:r>
            <a:r>
              <a:rPr lang="zh-CN" altLang="en-US"/>
              <a:t>权重；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QWen-VL</a:t>
            </a:r>
            <a:r>
              <a:rPr lang="zh-CN" altLang="en-US"/>
              <a:t>由阿里云研发的大规模视觉语言模型。</a:t>
            </a:r>
            <a:r>
              <a:rPr lang="zh-CN" altLang="en-US">
                <a:solidFill>
                  <a:srgbClr val="FF0000"/>
                </a:solidFill>
              </a:rPr>
              <a:t>由内部得知：</a:t>
            </a:r>
            <a:r>
              <a:rPr lang="en-US" altLang="zh-CN">
                <a:solidFill>
                  <a:srgbClr val="FF0000"/>
                </a:solidFill>
              </a:rPr>
              <a:t>QWen-VL</a:t>
            </a:r>
            <a:r>
              <a:rPr lang="zh-CN" altLang="en-US">
                <a:solidFill>
                  <a:srgbClr val="FF0000"/>
                </a:solidFill>
              </a:rPr>
              <a:t>性能表现太好但没有产生经济效益，如果在短期内无法持续提升</a:t>
            </a:r>
            <a:r>
              <a:rPr lang="en-US" altLang="zh-CN">
                <a:solidFill>
                  <a:srgbClr val="FF0000"/>
                </a:solidFill>
              </a:rPr>
              <a:t>QWen-VL</a:t>
            </a:r>
            <a:r>
              <a:rPr lang="zh-CN" altLang="en-US">
                <a:solidFill>
                  <a:srgbClr val="FF0000"/>
                </a:solidFill>
              </a:rPr>
              <a:t>的性能以及落地推出将面临研发小组解散，同时</a:t>
            </a:r>
            <a:r>
              <a:rPr lang="en-US" altLang="zh-CN">
                <a:solidFill>
                  <a:srgbClr val="FF0000"/>
                </a:solidFill>
              </a:rPr>
              <a:t>QWen-VL</a:t>
            </a:r>
            <a:r>
              <a:rPr lang="zh-CN" altLang="en-US">
                <a:solidFill>
                  <a:srgbClr val="FF0000"/>
                </a:solidFill>
              </a:rPr>
              <a:t>一代模型作为最靠近落地的多模态</a:t>
            </a:r>
            <a:r>
              <a:rPr lang="en-US" altLang="zh-CN">
                <a:solidFill>
                  <a:srgbClr val="FF0000"/>
                </a:solidFill>
              </a:rPr>
              <a:t>LLM</a:t>
            </a:r>
            <a:r>
              <a:rPr lang="zh-CN" altLang="en-US">
                <a:solidFill>
                  <a:srgbClr val="FF0000"/>
                </a:solidFill>
              </a:rPr>
              <a:t>将永久不再更新。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638800" y="990600"/>
            <a:ext cx="3058160" cy="213423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542915" y="3657600"/>
            <a:ext cx="3277870" cy="256413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9001760" y="1219200"/>
            <a:ext cx="3089275" cy="492315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6195695" y="3258185"/>
            <a:ext cx="1957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多图交</a:t>
            </a:r>
            <a:r>
              <a:rPr lang="zh-CN" altLang="en-US"/>
              <a:t>错对话</a:t>
            </a:r>
            <a:endParaRPr lang="zh-CN" altLang="en-US"/>
          </a:p>
        </p:txBody>
      </p:sp>
      <p:sp>
        <p:nvSpPr>
          <p:cNvPr id="21" name="文本框 20"/>
          <p:cNvSpPr txBox="1"/>
          <p:nvPr>
            <p:custDataLst>
              <p:tags r:id="rId8"/>
            </p:custDataLst>
          </p:nvPr>
        </p:nvSpPr>
        <p:spPr>
          <a:xfrm>
            <a:off x="6195695" y="6221730"/>
            <a:ext cx="1957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文字识别对话</a:t>
            </a:r>
            <a:r>
              <a:rPr lang="en-US" altLang="zh-CN"/>
              <a:t> / </a:t>
            </a:r>
            <a:r>
              <a:rPr lang="zh-CN" altLang="en-US"/>
              <a:t>中英双语</a:t>
            </a:r>
            <a:r>
              <a:rPr lang="zh-CN" altLang="en-US"/>
              <a:t>对话</a:t>
            </a:r>
            <a:endParaRPr lang="zh-CN" altLang="en-US"/>
          </a:p>
        </p:txBody>
      </p:sp>
      <p:sp>
        <p:nvSpPr>
          <p:cNvPr id="22" name="文本框 21"/>
          <p:cNvSpPr txBox="1"/>
          <p:nvPr>
            <p:custDataLst>
              <p:tags r:id="rId9"/>
            </p:custDataLst>
          </p:nvPr>
        </p:nvSpPr>
        <p:spPr>
          <a:xfrm>
            <a:off x="9906000" y="6221730"/>
            <a:ext cx="1957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细粒度视觉定位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70737" y="5294874"/>
            <a:ext cx="7811463" cy="1486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object 2"/>
          <p:cNvSpPr txBox="1">
            <a:spLocks noGrp="1"/>
          </p:cNvSpPr>
          <p:nvPr>
            <p:custDataLst>
              <p:tags r:id="rId1"/>
            </p:custDataLst>
          </p:nvPr>
        </p:nvSpPr>
        <p:spPr>
          <a:xfrm>
            <a:off x="816659" y="699973"/>
            <a:ext cx="4678447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3600">
                <a:sym typeface="+mn-ea"/>
              </a:rPr>
              <a:t>竞赛与</a:t>
            </a:r>
            <a:r>
              <a:rPr lang="zh-CN" altLang="en-US" sz="3600">
                <a:sym typeface="+mn-ea"/>
              </a:rPr>
              <a:t>论文</a:t>
            </a:r>
            <a:endParaRPr lang="zh-CN" altLang="en-US" sz="36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16610" y="1447800"/>
            <a:ext cx="2820670" cy="33820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50005" y="990600"/>
            <a:ext cx="790194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论文：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NAACL：https://2024.naacl.org/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IJCV特刊：https://www.springer.com/journal/11263/updates/25868054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...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竞赛：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百川智能与亚马逊医学</a:t>
            </a:r>
            <a:r>
              <a:rPr lang="en-US" altLang="zh-CN"/>
              <a:t>LLM</a:t>
            </a:r>
            <a:r>
              <a:rPr lang="zh-CN" altLang="en-US"/>
              <a:t>黑客松（</a:t>
            </a:r>
            <a:r>
              <a:rPr lang="en-US" altLang="zh-CN"/>
              <a:t>40</a:t>
            </a:r>
            <a:r>
              <a:rPr lang="zh-CN" altLang="en-US"/>
              <a:t>支团队</a:t>
            </a:r>
            <a:r>
              <a:rPr lang="en-US" altLang="zh-CN"/>
              <a:t>+A100</a:t>
            </a:r>
            <a:r>
              <a:rPr lang="zh-CN" altLang="en-US"/>
              <a:t>）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百度文心AGI Foundathon 大模型创业松（</a:t>
            </a:r>
            <a:r>
              <a:rPr lang="en-US" altLang="zh-CN"/>
              <a:t>BV</a:t>
            </a:r>
            <a:r>
              <a:rPr lang="zh-CN" altLang="en-US"/>
              <a:t>百度风投）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3352800"/>
            <a:ext cx="1666875" cy="3298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00" y="3352800"/>
            <a:ext cx="1611630" cy="32899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4114800" y="2714434"/>
            <a:ext cx="33147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solidFill>
                  <a:srgbClr val="007C5B"/>
                </a:solidFill>
                <a:latin typeface="Tahoma" panose="020B0604030504040204"/>
                <a:cs typeface="Tahoma" panose="020B0604030504040204"/>
              </a:rPr>
              <a:t>Thank</a:t>
            </a:r>
            <a:r>
              <a:rPr sz="4800" b="1" spc="-110" dirty="0">
                <a:solidFill>
                  <a:srgbClr val="007C5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800" b="1" dirty="0">
                <a:solidFill>
                  <a:srgbClr val="007C5B"/>
                </a:solidFill>
                <a:latin typeface="Tahoma" panose="020B0604030504040204"/>
                <a:cs typeface="Tahoma" panose="020B0604030504040204"/>
              </a:rPr>
              <a:t>you</a:t>
            </a:r>
            <a:endParaRPr sz="4800" dirty="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583256" y="317505"/>
            <a:ext cx="1056005" cy="399415"/>
            <a:chOff x="9583256" y="317505"/>
            <a:chExt cx="1056005" cy="399415"/>
          </a:xfrm>
        </p:grpSpPr>
        <p:sp>
          <p:nvSpPr>
            <p:cNvPr id="9" name="object 9"/>
            <p:cNvSpPr/>
            <p:nvPr/>
          </p:nvSpPr>
          <p:spPr>
            <a:xfrm>
              <a:off x="10180552" y="599263"/>
              <a:ext cx="25400" cy="13970"/>
            </a:xfrm>
            <a:custGeom>
              <a:avLst/>
              <a:gdLst/>
              <a:ahLst/>
              <a:cxnLst/>
              <a:rect l="l" t="t" r="r" b="b"/>
              <a:pathLst>
                <a:path w="25400" h="13970">
                  <a:moveTo>
                    <a:pt x="20161" y="0"/>
                  </a:moveTo>
                  <a:lnTo>
                    <a:pt x="5040" y="0"/>
                  </a:lnTo>
                  <a:lnTo>
                    <a:pt x="0" y="6233"/>
                  </a:lnTo>
                  <a:lnTo>
                    <a:pt x="0" y="13767"/>
                  </a:lnTo>
                  <a:lnTo>
                    <a:pt x="25202" y="7423"/>
                  </a:lnTo>
                  <a:lnTo>
                    <a:pt x="25202" y="4986"/>
                  </a:lnTo>
                  <a:lnTo>
                    <a:pt x="20161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583256" y="317505"/>
              <a:ext cx="1055977" cy="398948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21141" y="319999"/>
            <a:ext cx="216740" cy="139133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1022737" y="318756"/>
            <a:ext cx="176530" cy="82550"/>
          </a:xfrm>
          <a:custGeom>
            <a:avLst/>
            <a:gdLst/>
            <a:ahLst/>
            <a:cxnLst/>
            <a:rect l="l" t="t" r="r" b="b"/>
            <a:pathLst>
              <a:path w="176529" h="82550">
                <a:moveTo>
                  <a:pt x="4927" y="81038"/>
                </a:moveTo>
                <a:lnTo>
                  <a:pt x="4610" y="79794"/>
                </a:lnTo>
                <a:lnTo>
                  <a:pt x="3352" y="76047"/>
                </a:lnTo>
                <a:lnTo>
                  <a:pt x="825" y="76047"/>
                </a:lnTo>
                <a:lnTo>
                  <a:pt x="0" y="82270"/>
                </a:lnTo>
                <a:lnTo>
                  <a:pt x="4927" y="81038"/>
                </a:lnTo>
                <a:close/>
              </a:path>
              <a:path w="176529" h="82550">
                <a:moveTo>
                  <a:pt x="118021" y="11226"/>
                </a:moveTo>
                <a:lnTo>
                  <a:pt x="97853" y="1244"/>
                </a:lnTo>
                <a:lnTo>
                  <a:pt x="95338" y="6235"/>
                </a:lnTo>
                <a:lnTo>
                  <a:pt x="92811" y="9969"/>
                </a:lnTo>
                <a:lnTo>
                  <a:pt x="89039" y="14960"/>
                </a:lnTo>
                <a:lnTo>
                  <a:pt x="83997" y="13716"/>
                </a:lnTo>
                <a:lnTo>
                  <a:pt x="71399" y="11226"/>
                </a:lnTo>
                <a:lnTo>
                  <a:pt x="68872" y="13716"/>
                </a:lnTo>
                <a:lnTo>
                  <a:pt x="72656" y="16205"/>
                </a:lnTo>
                <a:lnTo>
                  <a:pt x="77698" y="18707"/>
                </a:lnTo>
                <a:lnTo>
                  <a:pt x="82740" y="22440"/>
                </a:lnTo>
                <a:lnTo>
                  <a:pt x="78003" y="27101"/>
                </a:lnTo>
                <a:lnTo>
                  <a:pt x="73279" y="31635"/>
                </a:lnTo>
                <a:lnTo>
                  <a:pt x="68554" y="35941"/>
                </a:lnTo>
                <a:lnTo>
                  <a:pt x="63830" y="39890"/>
                </a:lnTo>
                <a:lnTo>
                  <a:pt x="65087" y="41148"/>
                </a:lnTo>
                <a:lnTo>
                  <a:pt x="61937" y="38646"/>
                </a:lnTo>
                <a:lnTo>
                  <a:pt x="58788" y="36156"/>
                </a:lnTo>
                <a:lnTo>
                  <a:pt x="49974" y="28676"/>
                </a:lnTo>
                <a:lnTo>
                  <a:pt x="42405" y="38646"/>
                </a:lnTo>
                <a:lnTo>
                  <a:pt x="32334" y="38646"/>
                </a:lnTo>
                <a:lnTo>
                  <a:pt x="31064" y="21196"/>
                </a:lnTo>
                <a:lnTo>
                  <a:pt x="39687" y="19875"/>
                </a:lnTo>
                <a:lnTo>
                  <a:pt x="48082" y="18084"/>
                </a:lnTo>
                <a:lnTo>
                  <a:pt x="55524" y="16281"/>
                </a:lnTo>
                <a:lnTo>
                  <a:pt x="61315" y="14960"/>
                </a:lnTo>
                <a:lnTo>
                  <a:pt x="65087" y="16205"/>
                </a:lnTo>
                <a:lnTo>
                  <a:pt x="67614" y="16205"/>
                </a:lnTo>
                <a:lnTo>
                  <a:pt x="68872" y="14960"/>
                </a:lnTo>
                <a:lnTo>
                  <a:pt x="67297" y="13716"/>
                </a:lnTo>
                <a:lnTo>
                  <a:pt x="49974" y="0"/>
                </a:lnTo>
                <a:lnTo>
                  <a:pt x="44932" y="3746"/>
                </a:lnTo>
                <a:lnTo>
                  <a:pt x="29806" y="13716"/>
                </a:lnTo>
                <a:lnTo>
                  <a:pt x="9652" y="9969"/>
                </a:lnTo>
                <a:lnTo>
                  <a:pt x="11874" y="79286"/>
                </a:lnTo>
                <a:lnTo>
                  <a:pt x="33591" y="73825"/>
                </a:lnTo>
                <a:lnTo>
                  <a:pt x="33591" y="69811"/>
                </a:lnTo>
                <a:lnTo>
                  <a:pt x="49479" y="69811"/>
                </a:lnTo>
                <a:lnTo>
                  <a:pt x="65951" y="65671"/>
                </a:lnTo>
                <a:lnTo>
                  <a:pt x="63830" y="63588"/>
                </a:lnTo>
                <a:lnTo>
                  <a:pt x="60058" y="59842"/>
                </a:lnTo>
                <a:lnTo>
                  <a:pt x="51231" y="52362"/>
                </a:lnTo>
                <a:lnTo>
                  <a:pt x="42405" y="63588"/>
                </a:lnTo>
                <a:lnTo>
                  <a:pt x="33591" y="63588"/>
                </a:lnTo>
                <a:lnTo>
                  <a:pt x="32334" y="46126"/>
                </a:lnTo>
                <a:lnTo>
                  <a:pt x="61315" y="46126"/>
                </a:lnTo>
                <a:lnTo>
                  <a:pt x="63830" y="44881"/>
                </a:lnTo>
                <a:lnTo>
                  <a:pt x="65087" y="42392"/>
                </a:lnTo>
                <a:lnTo>
                  <a:pt x="66357" y="43637"/>
                </a:lnTo>
                <a:lnTo>
                  <a:pt x="69075" y="42392"/>
                </a:lnTo>
                <a:lnTo>
                  <a:pt x="91554" y="29921"/>
                </a:lnTo>
                <a:lnTo>
                  <a:pt x="97853" y="36156"/>
                </a:lnTo>
                <a:lnTo>
                  <a:pt x="99110" y="38646"/>
                </a:lnTo>
                <a:lnTo>
                  <a:pt x="105537" y="38722"/>
                </a:lnTo>
                <a:lnTo>
                  <a:pt x="108877" y="34594"/>
                </a:lnTo>
                <a:lnTo>
                  <a:pt x="108229" y="29921"/>
                </a:lnTo>
                <a:lnTo>
                  <a:pt x="107975" y="28130"/>
                </a:lnTo>
                <a:lnTo>
                  <a:pt x="101638" y="21196"/>
                </a:lnTo>
                <a:lnTo>
                  <a:pt x="105422" y="18707"/>
                </a:lnTo>
                <a:lnTo>
                  <a:pt x="107937" y="16205"/>
                </a:lnTo>
                <a:lnTo>
                  <a:pt x="108775" y="14960"/>
                </a:lnTo>
                <a:lnTo>
                  <a:pt x="110451" y="12471"/>
                </a:lnTo>
                <a:lnTo>
                  <a:pt x="114236" y="13716"/>
                </a:lnTo>
                <a:lnTo>
                  <a:pt x="116763" y="12471"/>
                </a:lnTo>
                <a:lnTo>
                  <a:pt x="118021" y="11226"/>
                </a:lnTo>
                <a:close/>
              </a:path>
              <a:path w="176529" h="82550">
                <a:moveTo>
                  <a:pt x="118884" y="52349"/>
                </a:moveTo>
                <a:lnTo>
                  <a:pt x="101638" y="44881"/>
                </a:lnTo>
                <a:lnTo>
                  <a:pt x="99110" y="49872"/>
                </a:lnTo>
                <a:lnTo>
                  <a:pt x="96596" y="53606"/>
                </a:lnTo>
                <a:lnTo>
                  <a:pt x="92811" y="58597"/>
                </a:lnTo>
                <a:lnTo>
                  <a:pt x="87769" y="56108"/>
                </a:lnTo>
                <a:lnTo>
                  <a:pt x="72656" y="53606"/>
                </a:lnTo>
                <a:lnTo>
                  <a:pt x="70129" y="56108"/>
                </a:lnTo>
                <a:lnTo>
                  <a:pt x="75171" y="58597"/>
                </a:lnTo>
                <a:lnTo>
                  <a:pt x="79959" y="62141"/>
                </a:lnTo>
                <a:lnTo>
                  <a:pt x="118884" y="52349"/>
                </a:lnTo>
                <a:close/>
              </a:path>
              <a:path w="176529" h="82550">
                <a:moveTo>
                  <a:pt x="175983" y="21196"/>
                </a:moveTo>
                <a:lnTo>
                  <a:pt x="154559" y="4991"/>
                </a:lnTo>
                <a:lnTo>
                  <a:pt x="145745" y="16205"/>
                </a:lnTo>
                <a:lnTo>
                  <a:pt x="118021" y="16205"/>
                </a:lnTo>
                <a:lnTo>
                  <a:pt x="120535" y="22440"/>
                </a:lnTo>
                <a:lnTo>
                  <a:pt x="147002" y="22440"/>
                </a:lnTo>
                <a:lnTo>
                  <a:pt x="145745" y="39890"/>
                </a:lnTo>
                <a:lnTo>
                  <a:pt x="120535" y="39890"/>
                </a:lnTo>
                <a:lnTo>
                  <a:pt x="123063" y="46126"/>
                </a:lnTo>
                <a:lnTo>
                  <a:pt x="143586" y="46126"/>
                </a:lnTo>
                <a:lnTo>
                  <a:pt x="167538" y="40093"/>
                </a:lnTo>
                <a:lnTo>
                  <a:pt x="168427" y="24930"/>
                </a:lnTo>
                <a:lnTo>
                  <a:pt x="172199" y="23685"/>
                </a:lnTo>
                <a:lnTo>
                  <a:pt x="174726" y="23685"/>
                </a:lnTo>
                <a:lnTo>
                  <a:pt x="175983" y="21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83534" y="115537"/>
            <a:ext cx="751028" cy="82961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800" y="27305"/>
            <a:ext cx="3276600" cy="100647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7200" y="76200"/>
            <a:ext cx="3949700" cy="86868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PP_MARK_KEY" val="abe841a8-2510-4ec0-b6c0-8cff59ff2b56"/>
  <p:tag name="COMMONDATA" val="eyJoZGlkIjoiYzVlY2Y0YzZkYWYzNzA2YzFkODE0ZTMyNGM0MmJjMmM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2761</Words>
  <Application>WPS 演示</Application>
  <PresentationFormat>宽屏</PresentationFormat>
  <Paragraphs>131</Paragraphs>
  <Slides>9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Arial</vt:lpstr>
      <vt:lpstr>Georgia</vt:lpstr>
      <vt:lpstr>微软雅黑</vt:lpstr>
      <vt:lpstr>Tahoma</vt:lpstr>
      <vt:lpstr>Calibri</vt:lpstr>
      <vt:lpstr>Arial Unicode MS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Zewei</dc:creator>
  <cp:lastModifiedBy>王荣胜</cp:lastModifiedBy>
  <cp:revision>626</cp:revision>
  <dcterms:created xsi:type="dcterms:W3CDTF">2022-11-05T07:14:00Z</dcterms:created>
  <dcterms:modified xsi:type="dcterms:W3CDTF">2023-09-20T04:15:24Z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2022-11-09T16:00:00Z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2022-11-11T16:00:00Z</vt:filetime>
  </property>
  <property fmtid="{D5CDD505-2E9C-101B-9397-08002B2CF9AE}" pid="5" name="ICV">
    <vt:lpwstr>C655563E3C0F45B380C0DF13860D43C3_13</vt:lpwstr>
  </property>
  <property fmtid="{D5CDD505-2E9C-101B-9397-08002B2CF9AE}" pid="6" name="KSOProductBuildVer">
    <vt:lpwstr>2052-12.1.0.15398</vt:lpwstr>
  </property>
</Properties>
</file>